
<file path=[Content_Types].xml><?xml version="1.0" encoding="utf-8"?>
<Types xmlns="http://schemas.openxmlformats.org/package/2006/content-types">
  <Default Extension="au_post_how-one-word-can-change-everything-find-out-how__" ContentType="image/jpeg"/>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9" r:id="rId17"/>
    <p:sldId id="2147375608"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447" autoAdjust="0"/>
  </p:normalViewPr>
  <p:slideViewPr>
    <p:cSldViewPr snapToGrid="0">
      <p:cViewPr varScale="1">
        <p:scale>
          <a:sx n="85" d="100"/>
          <a:sy n="85" d="100"/>
        </p:scale>
        <p:origin x="590" y="6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9/4/2024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04/09/2024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au_post_how-one-word-can-change-everything-find-out-how__"/><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Zainab Mujtaba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How I feel Shell implements this learning: </a:t>
            </a:r>
            <a:r>
              <a:rPr lang="en-US" sz="2000" dirty="0"/>
              <a:t>For example, after demonstrating a new renewable energy technology, an instructor could commend participants on their engagement, suggest areas where understanding needs to be deepened, and end with encouragement about their potential to master the technology.</a:t>
            </a:r>
          </a:p>
          <a:p>
            <a:r>
              <a:rPr lang="en-US" sz="2000" b="1" dirty="0"/>
              <a:t>How I feel Shell benefits from this learning: </a:t>
            </a:r>
            <a:r>
              <a:rPr lang="en-US" sz="2000" dirty="0"/>
              <a:t>When implementing new processes or technologies in the energy sector, the Sandwich Framework can be used to communicate the benefits and challenges of change.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06DD24D7-86B5-35EF-26C8-7263BD0ECC20}"/>
              </a:ext>
            </a:extLst>
          </p:cNvPr>
          <p:cNvPicPr>
            <a:picLocks noChangeAspect="1"/>
          </p:cNvPicPr>
          <p:nvPr/>
        </p:nvPicPr>
        <p:blipFill rotWithShape="1">
          <a:blip r:embed="rId7">
            <a:extLst>
              <a:ext uri="{28A0092B-C50C-407E-A947-70E740481C1C}">
                <a14:useLocalDpi xmlns:a14="http://schemas.microsoft.com/office/drawing/2010/main" val="0"/>
              </a:ext>
            </a:extLst>
          </a:blip>
          <a:srcRect t="11924" b="8063"/>
          <a:stretch/>
        </p:blipFill>
        <p:spPr>
          <a:xfrm>
            <a:off x="6528928" y="1860993"/>
            <a:ext cx="5094447" cy="40762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As a recent college graduate, I am still adjusting to the formal communication style expected in a professional office environment. It has been challenging for me to adapt my speech patterns.</a:t>
            </a:r>
          </a:p>
          <a:p>
            <a:pPr algn="just"/>
            <a:r>
              <a:rPr lang="en-US" sz="2000" dirty="0"/>
              <a:t>While the underlying message may remain the same, the manner in which it is conveyed can significantly impact its effectiveness.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18B93F51-6F32-2266-5042-E1073D68F7D2}"/>
              </a:ext>
            </a:extLst>
          </p:cNvPr>
          <p:cNvPicPr>
            <a:picLocks noChangeAspect="1"/>
          </p:cNvPicPr>
          <p:nvPr/>
        </p:nvPicPr>
        <p:blipFill rotWithShape="1">
          <a:blip r:embed="rId7">
            <a:extLst>
              <a:ext uri="{28A0092B-C50C-407E-A947-70E740481C1C}">
                <a14:useLocalDpi xmlns:a14="http://schemas.microsoft.com/office/drawing/2010/main" val="0"/>
              </a:ext>
            </a:extLst>
          </a:blip>
          <a:srcRect t="17323" b="7579"/>
          <a:stretch/>
        </p:blipFill>
        <p:spPr>
          <a:xfrm>
            <a:off x="6387810" y="1860993"/>
            <a:ext cx="5376684" cy="4076241"/>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98202" y="1860992"/>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14" name="TextBox 13">
            <a:extLst>
              <a:ext uri="{FF2B5EF4-FFF2-40B4-BE49-F238E27FC236}">
                <a16:creationId xmlns:a16="http://schemas.microsoft.com/office/drawing/2014/main" id="{8FD3524F-897B-71B4-88FA-50F84F98E4A4}"/>
              </a:ext>
            </a:extLst>
          </p:cNvPr>
          <p:cNvSpPr txBox="1"/>
          <p:nvPr/>
        </p:nvSpPr>
        <p:spPr>
          <a:xfrm>
            <a:off x="440495" y="2542567"/>
            <a:ext cx="5327652"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Challenge: </a:t>
            </a:r>
            <a:r>
              <a:rPr lang="en-US" sz="2000" dirty="0"/>
              <a:t>Trust is built over time through consistent actions. However, inconsistency in leadership or management </a:t>
            </a:r>
            <a:r>
              <a:rPr lang="en-US" sz="2000" dirty="0" err="1"/>
              <a:t>behaviours</a:t>
            </a:r>
            <a:r>
              <a:rPr lang="en-US" sz="2000" dirty="0"/>
              <a:t>.</a:t>
            </a:r>
          </a:p>
          <a:p>
            <a:endParaRPr lang="en-US" sz="2000" dirty="0"/>
          </a:p>
          <a:p>
            <a:pPr marL="285750" indent="-285750">
              <a:buFont typeface="Arial" panose="020B0604020202020204" pitchFamily="34" charset="0"/>
              <a:buChar char="•"/>
            </a:pPr>
            <a:r>
              <a:rPr lang="en-US" sz="2000" b="1" dirty="0"/>
              <a:t>Impact: </a:t>
            </a:r>
            <a:r>
              <a:rPr lang="en-US" sz="2000" dirty="0"/>
              <a:t>Inconsistent actions can lead to skepticism among employees, partners, and stakeholders, undermining the trust that has been established.</a:t>
            </a:r>
          </a:p>
        </p:txBody>
      </p:sp>
      <p:pic>
        <p:nvPicPr>
          <p:cNvPr id="6" name="Picture 5">
            <a:extLst>
              <a:ext uri="{FF2B5EF4-FFF2-40B4-BE49-F238E27FC236}">
                <a16:creationId xmlns:a16="http://schemas.microsoft.com/office/drawing/2014/main" id="{0376CB74-8DA6-E2F2-BCDD-8FC2652BEB09}"/>
              </a:ext>
            </a:extLst>
          </p:cNvPr>
          <p:cNvPicPr>
            <a:picLocks noChangeAspect="1"/>
          </p:cNvPicPr>
          <p:nvPr/>
        </p:nvPicPr>
        <p:blipFill rotWithShape="1">
          <a:blip r:embed="rId7">
            <a:extLst>
              <a:ext uri="{28A0092B-C50C-407E-A947-70E740481C1C}">
                <a14:useLocalDpi xmlns:a14="http://schemas.microsoft.com/office/drawing/2010/main" val="0"/>
              </a:ext>
            </a:extLst>
          </a:blip>
          <a:srcRect l="17549" t="10647" r="17353" b="14578"/>
          <a:stretch/>
        </p:blipFill>
        <p:spPr>
          <a:xfrm>
            <a:off x="6400798" y="1860991"/>
            <a:ext cx="5323030" cy="4076241"/>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Challenge: </a:t>
            </a:r>
            <a:r>
              <a:rPr lang="en-US" sz="2000" dirty="0"/>
              <a:t>If used too frequently or mechanically, the positive feedback in the Sandwich Framework can come across as insincere or superficial. Recipients might feel that the praise is just a prelude to criticism, reducing the impact of the positive feedback.</a:t>
            </a:r>
          </a:p>
          <a:p>
            <a:r>
              <a:rPr lang="en-US" sz="2000" b="1" dirty="0"/>
              <a:t>Impact: </a:t>
            </a:r>
            <a:r>
              <a:rPr lang="en-US" sz="2000" dirty="0"/>
              <a:t>This can lead to distrust or disengagement, as employees might start to feel that the positive comments are not genuine.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13F7B43A-D937-9416-D7EC-A3BFE9D33617}"/>
              </a:ext>
            </a:extLst>
          </p:cNvPr>
          <p:cNvPicPr>
            <a:picLocks noChangeAspect="1"/>
          </p:cNvPicPr>
          <p:nvPr/>
        </p:nvPicPr>
        <p:blipFill rotWithShape="1">
          <a:blip r:embed="rId7">
            <a:extLst>
              <a:ext uri="{28A0092B-C50C-407E-A947-70E740481C1C}">
                <a14:useLocalDpi xmlns:a14="http://schemas.microsoft.com/office/drawing/2010/main" val="0"/>
              </a:ext>
            </a:extLst>
          </a:blip>
          <a:srcRect l="12525" t="6902" r="14234" b="7865"/>
          <a:stretch/>
        </p:blipFill>
        <p:spPr>
          <a:xfrm>
            <a:off x="6299979" y="2201972"/>
            <a:ext cx="5575880" cy="3394282"/>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Pay close attention to the lessons presented in the training sessions.</a:t>
            </a:r>
          </a:p>
          <a:p>
            <a:r>
              <a:rPr lang="en-US" sz="2000" dirty="0">
                <a:effectLst>
                  <a:outerShdw blurRad="38100" dist="38100" dir="2700000" algn="tl">
                    <a:srgbClr val="000000">
                      <a:alpha val="43137"/>
                    </a:srgbClr>
                  </a:outerShdw>
                </a:effectLst>
              </a:rPr>
              <a:t> Actively engage with colleagues to learn from their experiences and improve my own skills. </a:t>
            </a:r>
          </a:p>
          <a:p>
            <a:r>
              <a:rPr lang="en-US" sz="2000" dirty="0">
                <a:effectLst>
                  <a:outerShdw blurRad="38100" dist="38100" dir="2700000" algn="tl">
                    <a:srgbClr val="000000">
                      <a:alpha val="43137"/>
                    </a:srgbClr>
                  </a:outerShdw>
                </a:effectLst>
              </a:rPr>
              <a:t>Conduct regular self-assessments to identify areas for development.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Learning from the lessons presented continues throughout the three-week training program. </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Additionally, the other two areas for development—active engagement with colleagues and self-assessment—are ongoing processes that are essential for professional growth.</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I have diligently followed the training lessons and gained valuable knowledge. </a:t>
            </a:r>
          </a:p>
          <a:p>
            <a:r>
              <a:rPr lang="en-US" sz="2000" dirty="0">
                <a:effectLst>
                  <a:outerShdw blurRad="38100" dist="38100" dir="2700000" algn="tl">
                    <a:srgbClr val="000000">
                      <a:alpha val="43137"/>
                    </a:srgbClr>
                  </a:outerShdw>
                </a:effectLst>
              </a:rPr>
              <a:t>My peers are highly skilled and knowledgeable, and I have benefited greatly from interacting with them.</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a:p>
            <a:r>
              <a:rPr lang="en-US" sz="2000" dirty="0"/>
              <a:t>We did role play on what are the proper meeting etiquettes that we need to follow.</a:t>
            </a:r>
          </a:p>
          <a:p>
            <a:r>
              <a:rPr lang="en-US" sz="2000" dirty="0"/>
              <a:t>We also did a group where we made a presentation on a chart paper describing what integrity is.</a:t>
            </a:r>
          </a:p>
          <a:p>
            <a:r>
              <a:rPr lang="en-US" sz="2000" dirty="0"/>
              <a:t>We also made paper airplanes and learnt that we need to ask questions and get to know the scope of the work we are being assigned and not to blindly assume.</a:t>
            </a:r>
          </a:p>
        </p:txBody>
      </p:sp>
      <p:pic>
        <p:nvPicPr>
          <p:cNvPr id="2052" name="Picture 4" descr="Role-play | TeachingEnglish | British Council">
            <a:extLst>
              <a:ext uri="{FF2B5EF4-FFF2-40B4-BE49-F238E27FC236}">
                <a16:creationId xmlns:a16="http://schemas.microsoft.com/office/drawing/2014/main" id="{9F76E04C-6A7D-650B-B165-53C926EBBF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21" r="18901" b="1"/>
          <a:stretch/>
        </p:blipFill>
        <p:spPr bwMode="auto">
          <a:xfrm>
            <a:off x="6578600" y="1941742"/>
            <a:ext cx="5003800" cy="408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This week consisted of learning soft skills like call, mail and message </a:t>
            </a:r>
            <a:r>
              <a:rPr lang="en-US" sz="2000" dirty="0" err="1"/>
              <a:t>etiquetts</a:t>
            </a:r>
            <a:r>
              <a:rPr lang="en-US" sz="2000" dirty="0"/>
              <a:t>, how to work in a team, stake holder management, understating of the business analyst role and the agile scrum flow also a lot of fun interactions with my peers.</a:t>
            </a:r>
          </a:p>
          <a:p>
            <a:pPr>
              <a:lnSpc>
                <a:spcPct val="100000"/>
              </a:lnSpc>
            </a:pPr>
            <a:endParaRPr lang="en-US" sz="2000" dirty="0"/>
          </a:p>
          <a:p>
            <a:pPr>
              <a:lnSpc>
                <a:spcPct val="100000"/>
              </a:lnSpc>
            </a:pPr>
            <a:r>
              <a:rPr lang="en-US" sz="1800" dirty="0"/>
              <a:t>In the upcoming week we are going to be focusing on technical skills like </a:t>
            </a:r>
            <a:r>
              <a:rPr lang="en-US" sz="1800" dirty="0" err="1"/>
              <a:t>dbms</a:t>
            </a:r>
            <a:r>
              <a:rPr lang="en-US" sz="1800" dirty="0"/>
              <a:t>, scrum and other information which is going to be very important for our work.</a:t>
            </a:r>
          </a:p>
          <a:p>
            <a:pPr>
              <a:lnSpc>
                <a:spcPct val="100000"/>
              </a:lnSpc>
            </a:pPr>
            <a:endParaRPr lang="en-US" sz="1800" dirty="0"/>
          </a:p>
          <a:p>
            <a:pPr>
              <a:lnSpc>
                <a:spcPct val="100000"/>
              </a:lnSpc>
            </a:pPr>
            <a:r>
              <a:rPr lang="en-US" sz="1800" dirty="0"/>
              <a:t>Soft skills are going to be an integral part of all our interactions in the workplace. The stakeholder management and the scrum workflows are going to be help full when we are going to be developing a project as part of a team next week.</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"Focus on delivering results while valuing the human element in every interaction."</a:t>
            </a:r>
            <a:endParaRPr lang="en-US" sz="1800" dirty="0"/>
          </a:p>
        </p:txBody>
      </p:sp>
      <p:pic>
        <p:nvPicPr>
          <p:cNvPr id="8" name="Picture 7">
            <a:extLst>
              <a:ext uri="{FF2B5EF4-FFF2-40B4-BE49-F238E27FC236}">
                <a16:creationId xmlns:a16="http://schemas.microsoft.com/office/drawing/2014/main" id="{FCA770B7-6231-74D4-F1C0-03BCB68025E4}"/>
              </a:ext>
            </a:extLst>
          </p:cNvPr>
          <p:cNvPicPr>
            <a:picLocks noChangeAspect="1"/>
          </p:cNvPicPr>
          <p:nvPr/>
        </p:nvPicPr>
        <p:blipFill rotWithShape="1">
          <a:blip r:embed="rId5">
            <a:extLst>
              <a:ext uri="{28A0092B-C50C-407E-A947-70E740481C1C}">
                <a14:useLocalDpi xmlns:a14="http://schemas.microsoft.com/office/drawing/2010/main" val="0"/>
              </a:ext>
            </a:extLst>
          </a:blip>
          <a:srcRect t="20447"/>
          <a:stretch/>
        </p:blipFill>
        <p:spPr>
          <a:xfrm>
            <a:off x="6210705" y="1831738"/>
            <a:ext cx="5349006" cy="4087383"/>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b="1" dirty="0"/>
              <a:t>Telephone Etiquette:</a:t>
            </a:r>
            <a:r>
              <a:rPr lang="en-US" sz="2000" dirty="0"/>
              <a:t> A Key Learning Proper telephone etiquette is essential for respectful and effective communication. By following structured guidelines, we can ensure that our interactions are professional and clear. </a:t>
            </a:r>
          </a:p>
          <a:p>
            <a:pPr marL="0" indent="0" algn="just">
              <a:buFont typeface="Arial" panose="020B0604020202020204" pitchFamily="34" charset="0"/>
              <a:buNone/>
            </a:pPr>
            <a:r>
              <a:rPr lang="en-US" sz="2000" b="1" dirty="0"/>
              <a:t>Key Takeaway:- </a:t>
            </a:r>
            <a:r>
              <a:rPr lang="en-US" sz="2000" dirty="0"/>
              <a:t>Adhering to good telephone etiquette fosters professionalism and enhances communication. </a:t>
            </a:r>
          </a:p>
          <a:p>
            <a:pPr marL="0" indent="0" algn="just">
              <a:buFont typeface="Arial" panose="020B0604020202020204" pitchFamily="34" charset="0"/>
              <a:buNone/>
            </a:pPr>
            <a:r>
              <a:rPr lang="en-US" sz="2000" b="1" dirty="0"/>
              <a:t>Application in the Energy Sector:- </a:t>
            </a:r>
            <a:r>
              <a:rPr lang="en-US" sz="2000" dirty="0"/>
              <a:t>In the energy sector, clear communication through proper etiquette is paramount for safety and collaboration.</a:t>
            </a:r>
            <a:endParaRPr lang="en-IN" sz="2000" dirty="0"/>
          </a:p>
        </p:txBody>
      </p:sp>
      <p:pic>
        <p:nvPicPr>
          <p:cNvPr id="5" name="Picture 4" descr="A poster of a person talking on a cell phone&#10;&#10;Description automatically generated">
            <a:extLst>
              <a:ext uri="{FF2B5EF4-FFF2-40B4-BE49-F238E27FC236}">
                <a16:creationId xmlns:a16="http://schemas.microsoft.com/office/drawing/2014/main" id="{2656BF67-20A1-322D-034E-9A60C041F65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014072" y="1800210"/>
            <a:ext cx="4207866" cy="4207866"/>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50" b="1" dirty="0"/>
              <a:t>Trust Enhancing</a:t>
            </a:r>
            <a:r>
              <a:rPr lang="en-US" sz="1850" dirty="0"/>
              <a:t>: Trust is the foundation of successful relationships, whether between colleagues, clients, or stakeholders. Trust-enhancing practices involve fostering transparency, reliability, integrity, and effective communication.</a:t>
            </a:r>
          </a:p>
          <a:p>
            <a:r>
              <a:rPr lang="en-US" sz="1850" b="1" dirty="0"/>
              <a:t>Key takeaway</a:t>
            </a:r>
            <a:r>
              <a:rPr lang="en-US" sz="1850" dirty="0"/>
              <a:t>: Building and maintaining trust is not a one-time effort but a continuous process that requires consistent behavior, clear communication, and the demonstration of competency.</a:t>
            </a:r>
          </a:p>
          <a:p>
            <a:r>
              <a:rPr lang="en-US" sz="1850" b="1" dirty="0"/>
              <a:t>Application in the energy sector:  </a:t>
            </a:r>
            <a:r>
              <a:rPr lang="en-US" sz="1850" dirty="0"/>
              <a:t>As the energy sector is closely scrutinized for its environmental impact, upholding high standards of environmental responsibility is essential. </a:t>
            </a:r>
          </a:p>
        </p:txBody>
      </p:sp>
      <p:pic>
        <p:nvPicPr>
          <p:cNvPr id="5" name="Picture 4">
            <a:extLst>
              <a:ext uri="{FF2B5EF4-FFF2-40B4-BE49-F238E27FC236}">
                <a16:creationId xmlns:a16="http://schemas.microsoft.com/office/drawing/2014/main" id="{C71933DC-A0FF-C8C3-EDC2-A309152F2F74}"/>
              </a:ext>
            </a:extLst>
          </p:cNvPr>
          <p:cNvPicPr>
            <a:picLocks noChangeAspect="1"/>
          </p:cNvPicPr>
          <p:nvPr/>
        </p:nvPicPr>
        <p:blipFill rotWithShape="1">
          <a:blip r:embed="rId7">
            <a:extLst>
              <a:ext uri="{28A0092B-C50C-407E-A947-70E740481C1C}">
                <a14:useLocalDpi xmlns:a14="http://schemas.microsoft.com/office/drawing/2010/main" val="0"/>
              </a:ext>
            </a:extLst>
          </a:blip>
          <a:srcRect t="2678" b="4815"/>
          <a:stretch/>
        </p:blipFill>
        <p:spPr>
          <a:xfrm>
            <a:off x="6461224" y="1860993"/>
            <a:ext cx="5065296" cy="4100129"/>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b="1" dirty="0"/>
              <a:t>Sandwich Framework for Feedback: </a:t>
            </a:r>
            <a:r>
              <a:rPr lang="en-US" sz="1900" dirty="0"/>
              <a:t>This method involves “sandwiching” the constructive feedback between positive comments, making it easier for the recipient to accept and act upon the suggestions. </a:t>
            </a:r>
          </a:p>
          <a:p>
            <a:r>
              <a:rPr lang="en-US" sz="1900" b="1" dirty="0"/>
              <a:t>Key takeaway: </a:t>
            </a:r>
            <a:r>
              <a:rPr lang="en-US" sz="1900" dirty="0"/>
              <a:t>By starting and ending with positive feedback, it reassures the individual of their strengths while constructively addressing areas for improvement. </a:t>
            </a:r>
          </a:p>
          <a:p>
            <a:r>
              <a:rPr lang="en-US" sz="1900" b="1" dirty="0"/>
              <a:t>Application in the energy sector: </a:t>
            </a:r>
            <a:r>
              <a:rPr lang="en-US" sz="1900" dirty="0"/>
              <a:t>When resolving conflicts or addressing underperformance within teams, the Sandwich Framework can help managers deliver difficult messages without demoralizing the team.</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1E7F7730-1C39-836F-0A9B-0DAD0F9F5394}"/>
              </a:ext>
            </a:extLst>
          </p:cNvPr>
          <p:cNvPicPr>
            <a:picLocks noChangeAspect="1"/>
          </p:cNvPicPr>
          <p:nvPr/>
        </p:nvPicPr>
        <p:blipFill rotWithShape="1">
          <a:blip r:embed="rId7">
            <a:extLst>
              <a:ext uri="{28A0092B-C50C-407E-A947-70E740481C1C}">
                <a14:useLocalDpi xmlns:a14="http://schemas.microsoft.com/office/drawing/2010/main" val="0"/>
              </a:ext>
            </a:extLst>
          </a:blip>
          <a:srcRect t="12907" b="10886"/>
          <a:stretch/>
        </p:blipFill>
        <p:spPr>
          <a:xfrm>
            <a:off x="6400799" y="1860993"/>
            <a:ext cx="5349007" cy="4076241"/>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dirty="0"/>
              <a:t>"Shell effectively teaches telephone etiquette to all new hires. This commitment to proper etiquette is evident in all internal and external interactions. Online meetings, in particular, are conducted with strict adherence to etiquette guidelines.</a:t>
            </a:r>
          </a:p>
          <a:p>
            <a:pPr marL="0" indent="0" algn="just">
              <a:buNone/>
            </a:pPr>
            <a:endParaRPr lang="en-IN" sz="2000" dirty="0"/>
          </a:p>
          <a:p>
            <a:pPr algn="just"/>
            <a:r>
              <a:rPr lang="en-IN" sz="2000" b="1" dirty="0"/>
              <a:t>For Shell, this focus on communication is crucial.</a:t>
            </a:r>
            <a:r>
              <a:rPr lang="en-IN" sz="2000" dirty="0"/>
              <a:t> As an oil and gas company, maintaining clear and effective communication is essential for ensuring the safety of both employees and customers."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sitting at desks with computers&#10;&#10;Description automatically generated">
            <a:extLst>
              <a:ext uri="{FF2B5EF4-FFF2-40B4-BE49-F238E27FC236}">
                <a16:creationId xmlns:a16="http://schemas.microsoft.com/office/drawing/2014/main" id="{A0BA0A05-0B98-72C1-EFC9-8EE6C9F2AF7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90943" y="1659343"/>
            <a:ext cx="4460241" cy="44602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How I feel Shell implements this learning: </a:t>
            </a:r>
            <a:r>
              <a:rPr lang="en-US" sz="2000" dirty="0"/>
              <a:t>In the energy sector, where projects often involve significant investment and long timelines, being transparent with all stakeholders—including customers, regulators, and partners—builds credibility.</a:t>
            </a:r>
          </a:p>
          <a:p>
            <a:r>
              <a:rPr lang="en-US" sz="2000" b="1" dirty="0"/>
              <a:t>How I feel Shell benefits from this learning: </a:t>
            </a:r>
            <a:r>
              <a:rPr lang="en-US" sz="2000" dirty="0"/>
              <a:t>How an energy company handles crises—such as outages, accidents, or environmental incidents—can significantly impact trust. A prompt, transparent, and responsible response to such events can help maintain or even rebuild trust.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18AACF9-59D3-32FC-86B7-61C2C0FC4BF4}"/>
              </a:ext>
            </a:extLst>
          </p:cNvPr>
          <p:cNvPicPr>
            <a:picLocks noChangeAspect="1"/>
          </p:cNvPicPr>
          <p:nvPr/>
        </p:nvPicPr>
        <p:blipFill rotWithShape="1">
          <a:blip r:embed="rId7">
            <a:extLst>
              <a:ext uri="{28A0092B-C50C-407E-A947-70E740481C1C}">
                <a14:useLocalDpi xmlns:a14="http://schemas.microsoft.com/office/drawing/2010/main" val="0"/>
              </a:ext>
            </a:extLst>
          </a:blip>
          <a:srcRect t="4260" b="39943"/>
          <a:stretch/>
        </p:blipFill>
        <p:spPr>
          <a:xfrm>
            <a:off x="6371499" y="1860993"/>
            <a:ext cx="5409305" cy="40762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20047</TotalTime>
  <Words>1168</Words>
  <Application>Microsoft Office PowerPoint</Application>
  <PresentationFormat>Widescreen</PresentationFormat>
  <Paragraphs>84</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BLITz DanZer OP</cp:lastModifiedBy>
  <cp:revision>504</cp:revision>
  <dcterms:created xsi:type="dcterms:W3CDTF">2022-01-18T12:35:56Z</dcterms:created>
  <dcterms:modified xsi:type="dcterms:W3CDTF">2024-09-03T19:42:06Z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