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EAD8B4-E154-4CD5-9654-7A42CAA10D7B}" v="49" dt="2024-09-17T06:42:53.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9/17/2024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17/09/2024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Zainab Mujtaba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14-Sept-2024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Implementation:</a:t>
            </a:r>
          </a:p>
          <a:p>
            <a:pPr marL="0" indent="0">
              <a:buNone/>
            </a:pPr>
            <a:r>
              <a:rPr lang="en-GB" sz="2000" dirty="0"/>
              <a:t>- Shell uses Azure VMs for complex simulations and </a:t>
            </a:r>
            <a:r>
              <a:rPr lang="en-GB" sz="2000" dirty="0" err="1"/>
              <a:t>modeling</a:t>
            </a:r>
            <a:r>
              <a:rPr lang="en-GB" sz="2000" dirty="0"/>
              <a:t>, enhancing decision-making and operational efficiency.</a:t>
            </a:r>
          </a:p>
          <a:p>
            <a:pPr marL="0" indent="0">
              <a:buNone/>
            </a:pPr>
            <a:r>
              <a:rPr lang="en-GB" sz="2000" dirty="0"/>
              <a:t>- Deploys VMs to process and </a:t>
            </a:r>
            <a:r>
              <a:rPr lang="en-GB" sz="2000" dirty="0" err="1"/>
              <a:t>analyze</a:t>
            </a:r>
            <a:r>
              <a:rPr lang="en-GB" sz="2000" dirty="0"/>
              <a:t> large datasets, improving insights into energy production and consumption.</a:t>
            </a:r>
          </a:p>
          <a:p>
            <a:pPr marL="0" indent="0">
              <a:buNone/>
            </a:pPr>
            <a:r>
              <a:rPr lang="en-GB" sz="2000" dirty="0"/>
              <a:t>- Benefits:</a:t>
            </a:r>
          </a:p>
          <a:p>
            <a:pPr marL="0" indent="0">
              <a:buNone/>
            </a:pPr>
            <a:r>
              <a:rPr lang="en-GB" sz="2000" dirty="0"/>
              <a:t>- Streamlined deployment and management of applications.</a:t>
            </a:r>
          </a:p>
          <a:p>
            <a:pPr marL="0" indent="0">
              <a:buNone/>
            </a:pPr>
            <a:r>
              <a:rPr lang="en-GB" sz="2000" dirty="0"/>
              <a:t>- Lower infrastructure and operational costs.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hexagon with a computer and a cube on it&#10;&#10;Description automatically generated">
            <a:extLst>
              <a:ext uri="{FF2B5EF4-FFF2-40B4-BE49-F238E27FC236}">
                <a16:creationId xmlns:a16="http://schemas.microsoft.com/office/drawing/2014/main" id="{9038DD27-50A6-F398-82E7-AC511FC8AF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5453" y="1549741"/>
            <a:ext cx="3830906" cy="4638317"/>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During training on ITIL and ServiceNow, one challenge can be the sheer depth and complexity of the ITIL framework. Learning how to apply these detailed processes to align IT services with business needs requires understanding various ITSM principles, which can be overwhelming. Moreover, grasping how ServiceNow integrates and automates these processes to manage workflows adds an additional layer of difficulty. This can lead to confusion about where and how to start, particularly when dealing with real-world scenarios, making it hard to immediately visualize the practical application of these concepts.</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descr="ServiceNow Platform Implementation: A Step-by-Step Guide | by Sunil | Medium">
            <a:extLst>
              <a:ext uri="{FF2B5EF4-FFF2-40B4-BE49-F238E27FC236}">
                <a16:creationId xmlns:a16="http://schemas.microsoft.com/office/drawing/2014/main" id="{3A4C2403-4B0A-635D-5278-9D01E189AF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7512" y="2242076"/>
            <a:ext cx="5532294" cy="345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GB" sz="1400" dirty="0"/>
          </a:p>
          <a:p>
            <a:pPr marL="0" indent="0">
              <a:lnSpc>
                <a:spcPct val="100000"/>
              </a:lnSpc>
              <a:buNone/>
            </a:pPr>
            <a:endParaRPr lang="en-GB" sz="1400" dirty="0"/>
          </a:p>
          <a:p>
            <a:pPr marL="0" indent="0">
              <a:lnSpc>
                <a:spcPct val="100000"/>
              </a:lnSpc>
              <a:buNone/>
            </a:pPr>
            <a:r>
              <a:rPr lang="en-GB" sz="1400" dirty="0"/>
              <a:t>Challenges Faced:</a:t>
            </a:r>
          </a:p>
          <a:p>
            <a:pPr marL="0" indent="0">
              <a:lnSpc>
                <a:spcPct val="100000"/>
              </a:lnSpc>
              <a:buNone/>
            </a:pPr>
            <a:r>
              <a:rPr lang="en-GB" sz="1400" dirty="0"/>
              <a:t>1. Complexity of Environment: Managing numerous containerized components.</a:t>
            </a:r>
          </a:p>
          <a:p>
            <a:pPr marL="0" indent="0">
              <a:lnSpc>
                <a:spcPct val="100000"/>
              </a:lnSpc>
              <a:buNone/>
            </a:pPr>
            <a:r>
              <a:rPr lang="en-GB" sz="1400" dirty="0"/>
              <a:t>2. Security Issues: Ensuring secure deployment and configuration.</a:t>
            </a:r>
          </a:p>
          <a:p>
            <a:pPr marL="0" indent="0">
              <a:lnSpc>
                <a:spcPct val="100000"/>
              </a:lnSpc>
              <a:buNone/>
            </a:pPr>
            <a:r>
              <a:rPr lang="en-GB" sz="1400" dirty="0"/>
              <a:t>3. Resource Management: Efficiently allocating resources.</a:t>
            </a:r>
          </a:p>
          <a:p>
            <a:pPr marL="0" indent="0">
              <a:lnSpc>
                <a:spcPct val="100000"/>
              </a:lnSpc>
              <a:buNone/>
            </a:pPr>
            <a:r>
              <a:rPr lang="en-GB" sz="1400" dirty="0"/>
              <a:t>4. Skill Gaps: Finding skilled personnel in Docker.</a:t>
            </a:r>
          </a:p>
          <a:p>
            <a:pPr marL="0" indent="0">
              <a:lnSpc>
                <a:spcPct val="100000"/>
              </a:lnSpc>
              <a:buNone/>
            </a:pPr>
            <a:r>
              <a:rPr lang="en-GB" sz="1400" dirty="0"/>
              <a:t>Plans to Overcome Them:</a:t>
            </a:r>
          </a:p>
          <a:p>
            <a:pPr marL="0" indent="0">
              <a:lnSpc>
                <a:spcPct val="100000"/>
              </a:lnSpc>
              <a:buNone/>
            </a:pPr>
            <a:r>
              <a:rPr lang="en-GB" sz="1400" dirty="0"/>
              <a:t>1. Automation and Orchestration: Use tools like Kubernetes.</a:t>
            </a:r>
          </a:p>
          <a:p>
            <a:pPr marL="0" indent="0">
              <a:lnSpc>
                <a:spcPct val="100000"/>
              </a:lnSpc>
              <a:buNone/>
            </a:pPr>
            <a:r>
              <a:rPr lang="en-GB" sz="1400" dirty="0"/>
              <a:t>2. Enhanced Security Practices: Regular vulnerability scanning and secure images.</a:t>
            </a:r>
          </a:p>
          <a:p>
            <a:pPr marL="0" indent="0">
              <a:lnSpc>
                <a:spcPct val="100000"/>
              </a:lnSpc>
              <a:buNone/>
            </a:pPr>
            <a:r>
              <a:rPr lang="en-GB" sz="1400" dirty="0"/>
              <a:t>3. Resource Monitoring Tools: Track resource usage and performance.</a:t>
            </a:r>
          </a:p>
          <a:p>
            <a:pPr marL="0" indent="0">
              <a:lnSpc>
                <a:spcPct val="100000"/>
              </a:lnSpc>
              <a:buNone/>
            </a:pPr>
            <a:r>
              <a:rPr lang="en-GB" sz="1400" dirty="0"/>
              <a:t>4. Training and Development: Upskill workforce and hire experts.</a:t>
            </a:r>
          </a:p>
          <a:p>
            <a:pPr marL="0" indent="0">
              <a:lnSpc>
                <a:spcPct val="100000"/>
              </a:lnSpc>
              <a:buNone/>
            </a:pPr>
            <a:endParaRPr lang="en-GB" sz="1400" dirty="0"/>
          </a:p>
          <a:p>
            <a:pPr marL="0" indent="0">
              <a:lnSpc>
                <a:spcPct val="100000"/>
              </a:lnSpc>
              <a:buNone/>
            </a:pPr>
            <a:endParaRPr lang="en-GB" sz="14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descr="A blue whale with boxes on it&#10;&#10;Description automatically generated">
            <a:extLst>
              <a:ext uri="{FF2B5EF4-FFF2-40B4-BE49-F238E27FC236}">
                <a16:creationId xmlns:a16="http://schemas.microsoft.com/office/drawing/2014/main" id="{5C881610-861C-8532-F808-BE840EE3AC99}"/>
              </a:ext>
            </a:extLst>
          </p:cNvPr>
          <p:cNvPicPr>
            <a:picLocks noChangeAspect="1"/>
          </p:cNvPicPr>
          <p:nvPr/>
        </p:nvPicPr>
        <p:blipFill>
          <a:blip r:embed="rId7">
            <a:extLst>
              <a:ext uri="{28A0092B-C50C-407E-A947-70E740481C1C}">
                <a14:useLocalDpi xmlns:a14="http://schemas.microsoft.com/office/drawing/2010/main" val="0"/>
              </a:ext>
            </a:extLst>
          </a:blip>
          <a:srcRect l="19437" r="17778"/>
          <a:stretch/>
        </p:blipFill>
        <p:spPr>
          <a:xfrm>
            <a:off x="6563360" y="1860992"/>
            <a:ext cx="4927600" cy="4106333"/>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Challenges Faced and Plans to Overcome Them</a:t>
            </a:r>
          </a:p>
          <a:p>
            <a:pPr marL="0" indent="0">
              <a:buNone/>
            </a:pPr>
            <a:r>
              <a:rPr lang="en-GB" sz="2000" dirty="0"/>
              <a:t>While implementing Learning 3, I faced challenges such as managing the complexity of numerous containerized components, ensuring secure deployment and configuration, efficiently allocating resources, and finding skilled personnel in Docker. To overcome these, I plan to use automation and orchestration tools like Kubernetes, adopt enhanced security practices including regular vulnerability scanning and secure images, utilize advanced resource monitoring tools, and invest in training programs to upskill the workforce and hire experts.</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group of people around a table&#10;&#10;Description automatically generated">
            <a:extLst>
              <a:ext uri="{FF2B5EF4-FFF2-40B4-BE49-F238E27FC236}">
                <a16:creationId xmlns:a16="http://schemas.microsoft.com/office/drawing/2014/main" id="{8C0E71A3-DA76-D11B-2C89-228D7FCF23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6190" y="1860993"/>
            <a:ext cx="5649526" cy="4076240"/>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The first action is to listen and ask relevant questions during the training.</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Try implementing whatever we learn.</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Keep practicing the concepts to solidify them.</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The planned timeline to </a:t>
            </a:r>
            <a:r>
              <a:rPr lang="en-US" sz="2000" dirty="0" err="1">
                <a:effectLst>
                  <a:outerShdw blurRad="38100" dist="38100" dir="2700000" algn="tl">
                    <a:srgbClr val="000000">
                      <a:alpha val="43137"/>
                    </a:srgbClr>
                  </a:outerShdw>
                </a:effectLst>
              </a:rPr>
              <a:t>implementThe</a:t>
            </a:r>
            <a:r>
              <a:rPr lang="en-US" sz="2000" dirty="0">
                <a:effectLst>
                  <a:outerShdw blurRad="38100" dist="38100" dir="2700000" algn="tl">
                    <a:srgbClr val="000000">
                      <a:alpha val="43137"/>
                    </a:srgbClr>
                  </a:outerShdw>
                </a:effectLst>
              </a:rPr>
              <a:t> planned time line is what ever we learnt implemented and practiced everyday.</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In the weekend try to combine the different concepts we learnt throughout the week or this week.</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 the actions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Done the practice and learning part.</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The goal for the weekend is to try the combinations of the different learnings that we have done.</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week’s classes were very interactive and informative. All the lessons were in depth and backed by example along with practical implementation during the class it-self.</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The faculty also checked whatever we implemented and cleared any doubts we had.</a:t>
            </a:r>
          </a:p>
        </p:txBody>
      </p:sp>
      <p:pic>
        <p:nvPicPr>
          <p:cNvPr id="6" name="Picture 5" descr="A group of people sitting at a table with a light bulb above them&#10;&#10;Description automatically generated">
            <a:extLst>
              <a:ext uri="{FF2B5EF4-FFF2-40B4-BE49-F238E27FC236}">
                <a16:creationId xmlns:a16="http://schemas.microsoft.com/office/drawing/2014/main" id="{162E704C-0297-1683-B937-2B22F28BA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9133" y="1463039"/>
            <a:ext cx="6264232" cy="469335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GB" sz="1800" dirty="0"/>
              <a:t>Importance of Topics for the Upcoming Week</a:t>
            </a:r>
          </a:p>
          <a:p>
            <a:pPr marL="457200" indent="-457200">
              <a:lnSpc>
                <a:spcPct val="100000"/>
              </a:lnSpc>
            </a:pPr>
            <a:r>
              <a:rPr lang="en-GB" sz="1800" dirty="0"/>
              <a:t>The upcoming week's topics are crucial as they build on the foundational knowledge of Docker, Azure VMs, and ServiceNow. Understanding advanced container orchestration with Kubernetes, optimizing Azure VM performance, and integrating ServiceNow with other cloud services will enhance your ability to manage complex IT environments efficiently. These topics will provide deeper insights into scalability, automation, and seamless service management, which are essential for modern IT infrastructure.</a:t>
            </a:r>
          </a:p>
          <a:p>
            <a:pPr marL="457200" indent="-457200">
              <a:lnSpc>
                <a:spcPct val="100000"/>
              </a:lnSpc>
            </a:pPr>
            <a:r>
              <a:rPr lang="en-GB" sz="1800" dirty="0"/>
              <a:t>Connectivity of Topics from the Current Week</a:t>
            </a:r>
          </a:p>
          <a:p>
            <a:pPr marL="457200" indent="-457200">
              <a:lnSpc>
                <a:spcPct val="100000"/>
              </a:lnSpc>
            </a:pPr>
            <a:r>
              <a:rPr lang="en-GB" sz="1800" dirty="0"/>
              <a:t>This week's learnings on Docker, Azure VMs, and ServiceNow are interconnected through their roles in cloud computing and IT service management. Docker containers can be deployed on Azure VMs to create scalable and portable applications. ServiceNow can be integrated with Azure to automate IT workflows and manage cloud resources effectively. Together, these technologies enable a cohesive and efficient approach to managing and deploying applications in the cloud, ensuring reliability and performance.</a:t>
            </a:r>
          </a:p>
          <a:p>
            <a:pPr marL="457200" indent="-457200">
              <a:lnSpc>
                <a:spcPct val="100000"/>
              </a:lnSpc>
            </a:pPr>
            <a:r>
              <a:rPr lang="en-GB" sz="1800" dirty="0"/>
              <a:t>By mastering these concepts, you'll be well-equipped to handle the complexities of modern IT environments, driving efficiency and innovation in your projects.</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400" b="1" i="0" dirty="0">
                <a:solidFill>
                  <a:srgbClr val="111111"/>
                </a:solidFill>
                <a:effectLst/>
                <a:latin typeface="-apple-system"/>
              </a:rPr>
              <a:t>“Success is not final, failure is not fatal: It is the courage to continue that counts.”</a:t>
            </a:r>
            <a:r>
              <a:rPr lang="en-GB" sz="2400" b="0" i="0" dirty="0">
                <a:solidFill>
                  <a:srgbClr val="111111"/>
                </a:solidFill>
                <a:effectLst/>
                <a:latin typeface="-apple-system"/>
              </a:rPr>
              <a:t> - Winston Churchill</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6" name="Picture 5" descr="A person sitting at a desk with a computer&#10;&#10;Description automatically generated">
            <a:extLst>
              <a:ext uri="{FF2B5EF4-FFF2-40B4-BE49-F238E27FC236}">
                <a16:creationId xmlns:a16="http://schemas.microsoft.com/office/drawing/2014/main" id="{2C2F0B4F-7BC2-08E7-52F9-BAFA4E247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8659" y="1831738"/>
            <a:ext cx="5434988" cy="4076241"/>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950" b="1" dirty="0"/>
              <a:t>ITIL:- </a:t>
            </a:r>
            <a:r>
              <a:rPr lang="en-US" sz="1950" dirty="0"/>
              <a:t>(Information Technology Infrastructure Library) is a globally recognized framework for IT Service Management that provides best practices to align IT services with business needs. </a:t>
            </a:r>
          </a:p>
          <a:p>
            <a:pPr marL="0" indent="0" algn="just">
              <a:buFont typeface="Arial" panose="020B0604020202020204" pitchFamily="34" charset="0"/>
              <a:buNone/>
            </a:pPr>
            <a:r>
              <a:rPr lang="en-US" sz="1950" b="1" dirty="0"/>
              <a:t>Key take away </a:t>
            </a:r>
            <a:r>
              <a:rPr lang="en-US" sz="1950" dirty="0"/>
              <a:t>ServiceNow is a cloud-based platform that automates ITSM processes, helping organizations manage and streamline their IT workflows based on ITIL practices.</a:t>
            </a:r>
          </a:p>
          <a:p>
            <a:pPr marL="0" indent="0" algn="just">
              <a:buNone/>
            </a:pPr>
            <a:r>
              <a:rPr lang="en-US" sz="1950" dirty="0"/>
              <a:t>Impact on Compliance and Risk Management ITIL and ServiceNow help energy companies meet strict regulations by managing IT and operational risks, automating reporting, and improving service delivery.</a:t>
            </a:r>
          </a:p>
          <a:p>
            <a:pPr marL="0" indent="0" algn="just">
              <a:buFont typeface="Arial" panose="020B0604020202020204" pitchFamily="34" charset="0"/>
              <a:buNone/>
            </a:pPr>
            <a:endParaRPr lang="en-US" sz="1950" dirty="0"/>
          </a:p>
        </p:txBody>
      </p:sp>
      <p:pic>
        <p:nvPicPr>
          <p:cNvPr id="2" name="Picture 1" descr="IT Service Management (ITSM) - ServiceNow">
            <a:extLst>
              <a:ext uri="{FF2B5EF4-FFF2-40B4-BE49-F238E27FC236}">
                <a16:creationId xmlns:a16="http://schemas.microsoft.com/office/drawing/2014/main" id="{4B6381B5-09A5-69B7-9FF8-8AC529BF4BF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22648" y="2269465"/>
            <a:ext cx="5794304" cy="3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83133"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Key Learning about Docker- </a:t>
            </a:r>
            <a:r>
              <a:rPr lang="en-GB" sz="1800" dirty="0"/>
              <a:t>Docker allows developers to package applications and their dependencies into containers, ensuring consistent performance across different environments.</a:t>
            </a:r>
          </a:p>
          <a:p>
            <a:pPr marL="0" indent="0">
              <a:buFont typeface="Arial" panose="020B0604020202020204" pitchFamily="34" charset="0"/>
              <a:buNone/>
            </a:pPr>
            <a:r>
              <a:rPr lang="en-GB" sz="1800" b="1" dirty="0"/>
              <a:t>Key Takeaway about Docker- </a:t>
            </a:r>
            <a:r>
              <a:rPr lang="en-GB" sz="1800" dirty="0"/>
              <a:t>Docker enhances portability, scalability, and efficiency by creating isolated environments for applications, similar to virtual machines but with less overhead.</a:t>
            </a:r>
          </a:p>
          <a:p>
            <a:pPr marL="0" indent="0">
              <a:buFont typeface="Arial" panose="020B0604020202020204" pitchFamily="34" charset="0"/>
              <a:buNone/>
            </a:pPr>
            <a:r>
              <a:rPr lang="en-GB" sz="1800" b="1" dirty="0"/>
              <a:t>Implementation in the Energy Sector</a:t>
            </a:r>
          </a:p>
          <a:p>
            <a:pPr marL="0" indent="0">
              <a:buFont typeface="Arial" panose="020B0604020202020204" pitchFamily="34" charset="0"/>
              <a:buNone/>
            </a:pPr>
            <a:r>
              <a:rPr lang="en-GB" sz="1800" dirty="0"/>
              <a:t>- **Data Analysis &amp; Monitoring**: Deploy tools like Grafana and Prometheus for real-time monitoring.</a:t>
            </a:r>
          </a:p>
          <a:p>
            <a:pPr marL="0" indent="0">
              <a:buFont typeface="Arial" panose="020B0604020202020204" pitchFamily="34" charset="0"/>
              <a:buNone/>
            </a:pPr>
            <a:r>
              <a:rPr lang="en-GB" sz="1800" dirty="0"/>
              <a:t>- **Microservices Architecture**: Develop and scale components independently.</a:t>
            </a:r>
          </a:p>
          <a:p>
            <a:pPr marL="0" indent="0">
              <a:buFont typeface="Arial" panose="020B0604020202020204" pitchFamily="34" charset="0"/>
              <a:buNone/>
            </a:pPr>
            <a:endParaRPr lang="en-US" sz="1800" dirty="0"/>
          </a:p>
        </p:txBody>
      </p:sp>
      <p:pic>
        <p:nvPicPr>
          <p:cNvPr id="16" name="Picture 15" descr="A blue whale with boxes on it&#10;&#10;Description automatically generated">
            <a:extLst>
              <a:ext uri="{FF2B5EF4-FFF2-40B4-BE49-F238E27FC236}">
                <a16:creationId xmlns:a16="http://schemas.microsoft.com/office/drawing/2014/main" id="{119D8F49-C8BD-6662-5DB7-7475F5B357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0794" y="2212974"/>
            <a:ext cx="5486185" cy="3242945"/>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t>Key Learning: Azure Virtual Machines (VMs) provide scalable, on-demand computing resources, allowing for flexible virtualization without the need for physical hardware¹.</a:t>
            </a:r>
          </a:p>
          <a:p>
            <a:pPr marL="0" indent="0">
              <a:buFont typeface="Arial" panose="020B0604020202020204" pitchFamily="34" charset="0"/>
              <a:buNone/>
            </a:pPr>
            <a:r>
              <a:rPr lang="en-GB" sz="2000" dirty="0"/>
              <a:t>Key Takeaway: Azure VMs offer cost-effective, scalable, and reliable solutions for running applications and managing workloads in the cloud².</a:t>
            </a:r>
          </a:p>
          <a:p>
            <a:pPr marL="0" indent="0">
              <a:buFont typeface="Arial" panose="020B0604020202020204" pitchFamily="34" charset="0"/>
              <a:buNone/>
            </a:pPr>
            <a:r>
              <a:rPr lang="en-GB" sz="2000" dirty="0"/>
              <a:t>Implementation in the Energy Sector: Use Azure VMs for complex simulations and </a:t>
            </a:r>
            <a:r>
              <a:rPr lang="en-GB" sz="2000" dirty="0" err="1"/>
              <a:t>modeling</a:t>
            </a:r>
            <a:r>
              <a:rPr lang="en-GB" sz="2000" dirty="0"/>
              <a:t>, enhancing decision-making and operational efficiency. Deploy VMs to process and </a:t>
            </a:r>
            <a:r>
              <a:rPr lang="en-GB" sz="2000" dirty="0" err="1"/>
              <a:t>analyze</a:t>
            </a:r>
            <a:r>
              <a:rPr lang="en-GB" sz="2000" dirty="0"/>
              <a:t> large datasets, improving energy production and consumption insights.</a:t>
            </a:r>
            <a:endParaRPr lang="en-US" sz="2000" dirty="0"/>
          </a:p>
        </p:txBody>
      </p:sp>
      <p:pic>
        <p:nvPicPr>
          <p:cNvPr id="6" name="Picture 5" descr="A blue and white computer screen with a cube on it&#10;&#10;Description automatically generated">
            <a:extLst>
              <a:ext uri="{FF2B5EF4-FFF2-40B4-BE49-F238E27FC236}">
                <a16:creationId xmlns:a16="http://schemas.microsoft.com/office/drawing/2014/main" id="{2FAD7B2A-F36F-B109-789B-44A74334F40D}"/>
              </a:ext>
            </a:extLst>
          </p:cNvPr>
          <p:cNvPicPr>
            <a:picLocks noChangeAspect="1"/>
          </p:cNvPicPr>
          <p:nvPr/>
        </p:nvPicPr>
        <p:blipFill>
          <a:blip r:embed="rId7">
            <a:extLst>
              <a:ext uri="{28A0092B-C50C-407E-A947-70E740481C1C}">
                <a14:useLocalDpi xmlns:a14="http://schemas.microsoft.com/office/drawing/2010/main" val="0"/>
              </a:ext>
            </a:extLst>
          </a:blip>
          <a:srcRect l="25246" r="24309"/>
          <a:stretch/>
        </p:blipFill>
        <p:spPr>
          <a:xfrm>
            <a:off x="6325936" y="1730778"/>
            <a:ext cx="4887496" cy="4333338"/>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comprehensive catalog on ServiceNow allows easy service requests and tracking. ServiceNow helps track incidents, resolve issues, and prevent recurring problems. ServiceNow manages changes and maintains a knowledge base for troubleshooting and best practices. Automation reduces manual effort and costs. IT services align with business needs, improving delivery and compliance. Insights from ServiceNow support better IT decisions. </a:t>
            </a:r>
          </a:p>
          <a:p>
            <a:pPr marL="0" indent="0">
              <a:buNone/>
            </a:pPr>
            <a:r>
              <a:rPr lang="en-US" sz="2000" dirty="0"/>
              <a:t>Shell benefits from streamlined IT operations, improved service, and cost efficiency using ITIL and ServiceNow.</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descr="Energy &amp; Utilities Software Development Company | Binmile">
            <a:extLst>
              <a:ext uri="{FF2B5EF4-FFF2-40B4-BE49-F238E27FC236}">
                <a16:creationId xmlns:a16="http://schemas.microsoft.com/office/drawing/2014/main" id="{014E36CE-8F31-0D2F-6947-26D33137F22E}"/>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l="5328"/>
          <a:stretch/>
        </p:blipFill>
        <p:spPr bwMode="auto">
          <a:xfrm>
            <a:off x="6263572" y="2232176"/>
            <a:ext cx="5720217" cy="316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*Implementation:-</a:t>
            </a:r>
          </a:p>
          <a:p>
            <a:pPr marL="0" indent="0">
              <a:buNone/>
            </a:pPr>
            <a:r>
              <a:rPr lang="en-GB" dirty="0"/>
              <a:t> **Data Analysis &amp; Monitoring**: Deploy tools like Grafana and Prometheus for real-time monitoring.</a:t>
            </a:r>
          </a:p>
          <a:p>
            <a:pPr marL="0" indent="0">
              <a:buNone/>
            </a:pPr>
            <a:r>
              <a:rPr lang="en-GB" dirty="0"/>
              <a:t>- **Microservices Architecture**: Develop and scale components independently.</a:t>
            </a:r>
          </a:p>
          <a:p>
            <a:pPr>
              <a:buFontTx/>
              <a:buChar char="-"/>
            </a:pPr>
            <a:r>
              <a:rPr lang="en-GB" dirty="0"/>
              <a:t>**Simulation &amp; </a:t>
            </a:r>
            <a:r>
              <a:rPr lang="en-GB" dirty="0" err="1"/>
              <a:t>Modeling</a:t>
            </a:r>
            <a:r>
              <a:rPr lang="en-GB" dirty="0"/>
              <a:t>**: Run consistent simulations for better planning. </a:t>
            </a:r>
          </a:p>
          <a:p>
            <a:pPr>
              <a:buFontTx/>
              <a:buChar char="-"/>
            </a:pPr>
            <a:r>
              <a:rPr lang="en-GB" dirty="0"/>
              <a:t>**Benefits:**</a:t>
            </a:r>
          </a:p>
          <a:p>
            <a:pPr marL="0" indent="0">
              <a:buNone/>
            </a:pPr>
            <a:r>
              <a:rPr lang="en-GB" dirty="0"/>
              <a:t>- **Enhanced Efficiency**: Streamlined deployment and management of applications.</a:t>
            </a:r>
          </a:p>
          <a:p>
            <a:pPr marL="0" indent="0">
              <a:buNone/>
            </a:pPr>
            <a:r>
              <a:rPr lang="en-GB" dirty="0"/>
              <a:t>- **Cost Reduction**: Lower infrastructure and operational costs.</a:t>
            </a:r>
          </a:p>
          <a:p>
            <a:pPr marL="0" indent="0">
              <a:buNone/>
            </a:pPr>
            <a:r>
              <a:rPr lang="en-GB" dirty="0"/>
              <a:t>- **Scalability**: Easily scale applications to meet demand.</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descr="A blue whale reading a book">
            <a:extLst>
              <a:ext uri="{FF2B5EF4-FFF2-40B4-BE49-F238E27FC236}">
                <a16:creationId xmlns:a16="http://schemas.microsoft.com/office/drawing/2014/main" id="{3289AFF2-7CD5-196C-DACF-F9778601F969}"/>
              </a:ext>
            </a:extLst>
          </p:cNvPr>
          <p:cNvPicPr>
            <a:picLocks noChangeAspect="1"/>
          </p:cNvPicPr>
          <p:nvPr/>
        </p:nvPicPr>
        <p:blipFill>
          <a:blip r:embed="rId7">
            <a:extLst>
              <a:ext uri="{28A0092B-C50C-407E-A947-70E740481C1C}">
                <a14:useLocalDpi xmlns:a14="http://schemas.microsoft.com/office/drawing/2010/main" val="0"/>
              </a:ext>
            </a:extLst>
          </a:blip>
          <a:srcRect l="7762" r="10275" b="3558"/>
          <a:stretch/>
        </p:blipFill>
        <p:spPr>
          <a:xfrm>
            <a:off x="6362500" y="1820863"/>
            <a:ext cx="5361328" cy="420564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19890</TotalTime>
  <Words>1241</Words>
  <Application>Microsoft Office PowerPoint</Application>
  <PresentationFormat>Widescreen</PresentationFormat>
  <Paragraphs>98</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-apple-system</vt: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Mujtaba, Zainab SBOBNG-PTIV/LP</cp:lastModifiedBy>
  <cp:revision>500</cp:revision>
  <dcterms:created xsi:type="dcterms:W3CDTF">2022-01-18T12:35:56Z</dcterms:created>
  <dcterms:modified xsi:type="dcterms:W3CDTF">2024-09-17T08:29:19Z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