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65" r:id="rId10"/>
    <p:sldId id="285" r:id="rId11"/>
    <p:sldId id="283" r:id="rId12"/>
    <p:sldId id="284" r:id="rId13"/>
    <p:sldId id="300" r:id="rId14"/>
    <p:sldId id="288" r:id="rId15"/>
    <p:sldId id="278" r:id="rId16"/>
    <p:sldId id="291" r:id="rId17"/>
    <p:sldId id="303" r:id="rId18"/>
    <p:sldId id="294" r:id="rId19"/>
    <p:sldId id="306" r:id="rId20"/>
    <p:sldId id="268" r:id="rId21"/>
    <p:sldId id="287" r:id="rId22"/>
    <p:sldId id="290" r:id="rId23"/>
    <p:sldId id="274" r:id="rId24"/>
    <p:sldId id="286" r:id="rId25"/>
    <p:sldId id="297" r:id="rId26"/>
    <p:sldId id="307" r:id="rId27"/>
    <p:sldId id="299" r:id="rId28"/>
    <p:sldId id="295" r:id="rId29"/>
    <p:sldId id="296" r:id="rId30"/>
    <p:sldId id="275" r:id="rId31"/>
    <p:sldId id="276" r:id="rId32"/>
    <p:sldId id="272" r:id="rId3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" initials="s" lastIdx="2" clrIdx="0">
    <p:extLst>
      <p:ext uri="{19B8F6BF-5375-455C-9EA6-DF929625EA0E}">
        <p15:presenceInfo xmlns:p15="http://schemas.microsoft.com/office/powerpoint/2012/main" userId="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986"/>
    <a:srgbClr val="3AA9EA"/>
    <a:srgbClr val="48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5" autoAdjust="0"/>
    <p:restoredTop sz="80603" autoAdjust="0"/>
  </p:normalViewPr>
  <p:slideViewPr>
    <p:cSldViewPr>
      <p:cViewPr varScale="1">
        <p:scale>
          <a:sx n="62" d="100"/>
          <a:sy n="62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07:04:48.9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0 141,'93'0,"2"2,128-15,-69-1,226 10,-211 5,3749-1,-3627-14,-63 0,478 12,-366 4,1489-2,-1790-2,58-10,17-1,369 10,-241 5,1191-2,-1390-2,-1-2,64-15,38-4,408 14,-323 12,1667-4,-1857 4,0 1,61 14,6 1,33-8,189-9,-155-4,-134 2,434 17,8-5,-316-13,4007 1,-4150 1,-1 1,38 9,-23-3,-14-4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06:14:42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0,'2576'0,"-2743"0,121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06:14:47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1,'3627'0,"-3564"3,101 18,0 1,413-14,-351-11,1971 3,-2215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06:17:52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0,'-8'0,"-3"0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06:17:52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0,'-8'0,"-3"0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06:00:05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0,'5341'0,"-5284"3,68 11,-68-6,59 1,40 5,-31-1,162-9,111 8,204 7,-594-19,25 2,1 1,37 8,-32-4,41 1,447-5,-271-5,2011 2,-2235-2,0-1,37-8,-34 4,56-3,107-10,-169 16,66-4,-69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BAECB-1A03-4602-A5E0-38E3BD5CC702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BEF4-43A6-44D1-B322-1BFB97E85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2EFF8-E323-4FFA-9A69-3102CF5E2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3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유가는 수요공급측면 또는 경기에 영향을 받는다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분위기 좋으면 유가는 상승 가능성 증가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세계적인 추세를 경기추세로 나타내는 지표가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뭘까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유가는 수요공급측면 또는 경기에 영향을 받는다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분위기 좋으면 유가는 상승 가능성 증가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세계적인 추세를 경기추세로 나타내는 지표가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뭘까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4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유가는 수요공급측면 또는 경기에 영향을 받는다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분위기 좋으면 유가는 상승 가능성 증가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세계적인 추세를 경기추세로 나타내는 지표가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뭘까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6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2EFF8-E323-4FFA-9A69-3102CF5E2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2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생성된 텍스트에서 감성을 자동으로 분석할 수 있다면 가치 있고 유용한 정보를 얻을 수 있으며 많은 분야에서 활용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2EFF8-E323-4FFA-9A69-3102CF5E25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8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유가는 수요공급측면 또는 경기에 영향을 받는다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분위기 좋으면 유가는 상승 가능성 증가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세계적인 추세를 경기추세로 나타내는 지표가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뭘까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8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생성된 텍스트에서 감성을 자동으로 분석할 수 있다면 가치 있고 유용한 정보를 얻을 수 있으며 많은 분야에서 활용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2EFF8-E323-4FFA-9A69-3102CF5E25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5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유가는 수요공급측면 또는 경기에 영향을 받는다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분위기 좋으면 유가는 상승 가능성 증가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세계적인 추세를 경기추세로 나타내는 지표가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뭘까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9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유가는 수요공급측면 또는 경기에 영향을 받는다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분위기 좋으면 유가는 상승 가능성 증가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세계적인 추세를 경기추세로 나타내는 지표가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뭘까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9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EF4-43A6-44D1-B322-1BFB97E85A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405" y="4166437"/>
            <a:ext cx="13011987" cy="4985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900" kern="0" spc="-5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유가증명 프로젝트</a:t>
            </a:r>
            <a:endParaRPr lang="en-US" sz="15900" kern="0" spc="-5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199255" y="9457762"/>
            <a:ext cx="484779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김원중 류제우 유일심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2500" y="3554022"/>
            <a:ext cx="62267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선출 기준 기업 설정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선출기준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비중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70%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92BDF24-5DCF-46C0-8E2F-EF8EBC2A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99" y="2411548"/>
            <a:ext cx="9064181" cy="565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0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2500" y="3554022"/>
            <a:ext cx="62267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선출 기준 기업 설정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롯데케미칼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7C0A59-ABA5-42F5-B83E-4F68DFE7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129" y="1772175"/>
            <a:ext cx="8315325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20">
            <a:extLst>
              <a:ext uri="{FF2B5EF4-FFF2-40B4-BE49-F238E27FC236}">
                <a16:creationId xmlns:a16="http://schemas.microsoft.com/office/drawing/2014/main" id="{EB7C1DDE-ECD9-4184-869D-148208888DAF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971C9C7D-192F-4BD8-9EBD-BE7D4E3B4729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75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2500" y="3554022"/>
            <a:ext cx="62267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선출 기준 기업 설정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롯데케미칼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4F77996-0627-4924-B99F-AD18F1CF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81" y="2324100"/>
            <a:ext cx="988695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20">
            <a:extLst>
              <a:ext uri="{FF2B5EF4-FFF2-40B4-BE49-F238E27FC236}">
                <a16:creationId xmlns:a16="http://schemas.microsoft.com/office/drawing/2014/main" id="{95DF8097-625D-42B2-B90E-8286FCA7AFB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C7B65A1D-63B2-4104-98B8-CC086E761745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66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62500" y="3554022"/>
            <a:ext cx="622678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rgbClr val="483F63"/>
                </a:solidFill>
                <a:latin typeface="BM JUA " pitchFamily="34" charset="0"/>
              </a:rPr>
              <a:t>감성분석을 위한 </a:t>
            </a:r>
            <a:endParaRPr lang="en-US" altLang="ko-KR" sz="3400" kern="0" spc="-100" dirty="0">
              <a:solidFill>
                <a:srgbClr val="483F63"/>
              </a:solidFill>
              <a:latin typeface="BM JUA " pitchFamily="34" charset="0"/>
            </a:endParaRPr>
          </a:p>
          <a:p>
            <a:r>
              <a:rPr lang="ko-KR" altLang="en-US" sz="3400" kern="0" spc="-100" dirty="0">
                <a:solidFill>
                  <a:srgbClr val="483F63"/>
                </a:solidFill>
                <a:latin typeface="BM JUA " pitchFamily="34" charset="0"/>
              </a:rPr>
              <a:t>감성사전 구축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19643" y="620877"/>
            <a:ext cx="5255357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373395" y="9457759"/>
            <a:ext cx="3538925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전처리와 감정사전 </a:t>
            </a:r>
            <a:r>
              <a:rPr lang="ko-KR" altLang="en-US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구축을 위해 사용한  메소드</a:t>
            </a:r>
            <a:r>
              <a:rPr 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3E04E-4EB8-4921-8A15-4D3CFACD3257}"/>
              </a:ext>
            </a:extLst>
          </p:cNvPr>
          <p:cNvSpPr txBox="1"/>
          <p:nvPr/>
        </p:nvSpPr>
        <p:spPr>
          <a:xfrm>
            <a:off x="7373395" y="1765120"/>
            <a:ext cx="5123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KESIS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국제유가 및 시장 동향 보고서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유가의 상승 및 하락에 대한 요약 설명이 포함되어 시장 동향에 대한 핵심 키워드를 추출하는데 용이할 것으로 판단하여 선출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3DB40-74E6-41FE-B55F-501C02F68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172" y="1317135"/>
            <a:ext cx="4025822" cy="3459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8AD340-90D2-4ED3-B13D-3A6C223D0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086" y="5139872"/>
            <a:ext cx="9011908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F2985C-BCB1-40F3-9F22-DF6778DEC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2320" y="6239981"/>
            <a:ext cx="5420481" cy="155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F935E6-5B22-4231-A894-9F4335522677}"/>
              </a:ext>
            </a:extLst>
          </p:cNvPr>
          <p:cNvSpPr txBox="1"/>
          <p:nvPr/>
        </p:nvSpPr>
        <p:spPr>
          <a:xfrm>
            <a:off x="7575782" y="7097109"/>
            <a:ext cx="33365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가공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및 기호 제거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Konlpy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보고서의 명사 항목 토큰화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단어 별 빈도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CB1F1-AC61-4A5A-9AE3-593D26583870}"/>
              </a:ext>
            </a:extLst>
          </p:cNvPr>
          <p:cNvSpPr txBox="1"/>
          <p:nvPr/>
        </p:nvSpPr>
        <p:spPr>
          <a:xfrm>
            <a:off x="9448800" y="4284076"/>
            <a:ext cx="3336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 텍스트항목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Selenium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2D1AE-C2BB-4E8F-AC9C-7ABDC68A4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4635" y="7132484"/>
            <a:ext cx="1343212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22183F6A-4C40-4A5F-8C59-9AC22E134B2C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9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62500" y="3554022"/>
            <a:ext cx="622678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rgbClr val="483F63"/>
                </a:solidFill>
                <a:latin typeface="BM JUA " pitchFamily="34" charset="0"/>
              </a:rPr>
              <a:t>감성분석을 위한 </a:t>
            </a:r>
            <a:endParaRPr lang="en-US" altLang="ko-KR" sz="3400" kern="0" spc="-100" dirty="0">
              <a:solidFill>
                <a:srgbClr val="483F63"/>
              </a:solidFill>
              <a:latin typeface="BM JUA " pitchFamily="34" charset="0"/>
            </a:endParaRPr>
          </a:p>
          <a:p>
            <a:r>
              <a:rPr lang="ko-KR" altLang="en-US" sz="3400" kern="0" spc="-100" dirty="0">
                <a:solidFill>
                  <a:srgbClr val="483F63"/>
                </a:solidFill>
                <a:latin typeface="BM JUA " pitchFamily="34" charset="0"/>
              </a:rPr>
              <a:t>감성사전 구축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19643" y="620877"/>
            <a:ext cx="5255357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373395" y="9457759"/>
            <a:ext cx="3538925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전처리와 감정사전 </a:t>
            </a:r>
            <a:r>
              <a:rPr lang="ko-KR" altLang="en-US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구축을 위해 사용한  메소드</a:t>
            </a:r>
            <a:r>
              <a:rPr 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AF046-F24A-4E21-8F54-E070DC4A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3045551"/>
            <a:ext cx="9401058" cy="50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B84DAE-0456-46B6-B509-65D9CFE800B9}"/>
              </a:ext>
            </a:extLst>
          </p:cNvPr>
          <p:cNvSpPr txBox="1"/>
          <p:nvPr/>
        </p:nvSpPr>
        <p:spPr>
          <a:xfrm>
            <a:off x="7162800" y="1525659"/>
            <a:ext cx="9009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뉴스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국내 기사를 원하는 설정을 적용해가며 검색하기 좋음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검색어나 검색기간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검색결과의 페이지 등의 설정을 따라 갈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활용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D5E5B-BA00-4957-AF02-5D0FC6BAD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8476" y="4080331"/>
            <a:ext cx="3858882" cy="274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EC82F0-EA66-4714-AC08-609433D2A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3451" y="4913374"/>
            <a:ext cx="3858882" cy="156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384A33-6F59-449C-8627-6CF9C96170EF}"/>
              </a:ext>
            </a:extLst>
          </p:cNvPr>
          <p:cNvSpPr txBox="1"/>
          <p:nvPr/>
        </p:nvSpPr>
        <p:spPr>
          <a:xfrm>
            <a:off x="7195240" y="3790455"/>
            <a:ext cx="60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국제유가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키워드로 유가에 대한 월별 기사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168E0-E300-4BFC-8EE3-7D773F3DEFFC}"/>
              </a:ext>
            </a:extLst>
          </p:cNvPr>
          <p:cNvSpPr txBox="1"/>
          <p:nvPr/>
        </p:nvSpPr>
        <p:spPr>
          <a:xfrm>
            <a:off x="11210794" y="7859345"/>
            <a:ext cx="6848606" cy="1015663"/>
          </a:xfrm>
          <a:prstGeom prst="rect">
            <a:avLst/>
          </a:prstGeom>
          <a:noFill/>
        </p:spPr>
        <p:txBody>
          <a:bodyPr wrap="square" numCol="5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원유생산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원유시추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원유재고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석유재고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사우디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선물유가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러시아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중간유분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석유수요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베이커휴즈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OPEC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생산량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산유국들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베네수엘라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이라크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트럼프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나이지리아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원유생산량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4C3A59-683B-44F0-8246-CD3D5499CFEF}"/>
              </a:ext>
            </a:extLst>
          </p:cNvPr>
          <p:cNvSpPr txBox="1"/>
          <p:nvPr/>
        </p:nvSpPr>
        <p:spPr>
          <a:xfrm>
            <a:off x="11125200" y="7398620"/>
            <a:ext cx="699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KESIS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보고서에서 선출한 빈도 높은 단어들 기반으로 검색어 선출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CE3A25-883A-4E68-BE55-1A70A979F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328" y="5836498"/>
            <a:ext cx="1819529" cy="151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F10895-C3D6-4E34-998E-331895FE2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1171" y="7113044"/>
            <a:ext cx="1943371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Object 11">
            <a:extLst>
              <a:ext uri="{FF2B5EF4-FFF2-40B4-BE49-F238E27FC236}">
                <a16:creationId xmlns:a16="http://schemas.microsoft.com/office/drawing/2014/main" id="{52C9A18F-164D-4E3A-97F4-7B0A56B727D4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62500" y="3554022"/>
            <a:ext cx="622678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rgbClr val="483F63"/>
                </a:solidFill>
                <a:latin typeface="BM JUA " pitchFamily="34" charset="0"/>
              </a:rPr>
              <a:t>감성분석을 위한 </a:t>
            </a:r>
            <a:endParaRPr lang="en-US" altLang="ko-KR" sz="3400" kern="0" spc="-100" dirty="0">
              <a:solidFill>
                <a:srgbClr val="483F63"/>
              </a:solidFill>
              <a:latin typeface="BM JUA " pitchFamily="34" charset="0"/>
            </a:endParaRPr>
          </a:p>
          <a:p>
            <a:r>
              <a:rPr lang="ko-KR" altLang="en-US" sz="3400" kern="0" spc="-100" dirty="0">
                <a:solidFill>
                  <a:srgbClr val="483F63"/>
                </a:solidFill>
                <a:latin typeface="BM JUA " pitchFamily="34" charset="0"/>
              </a:rPr>
              <a:t>감성사전 구축</a:t>
            </a:r>
            <a:endParaRPr lang="en-US" altLang="ko-KR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19643" y="620877"/>
            <a:ext cx="5255357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373395" y="9457759"/>
            <a:ext cx="3538925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전처리와 감정사전 </a:t>
            </a:r>
            <a:r>
              <a:rPr lang="ko-KR" altLang="en-US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구축을 위해 사용한  메소드</a:t>
            </a:r>
            <a:r>
              <a:rPr 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3E04E-4EB8-4921-8A15-4D3CFACD3257}"/>
              </a:ext>
            </a:extLst>
          </p:cNvPr>
          <p:cNvSpPr txBox="1"/>
          <p:nvPr/>
        </p:nvSpPr>
        <p:spPr>
          <a:xfrm>
            <a:off x="7324443" y="1530204"/>
            <a:ext cx="102015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분석을 위해 감성 사전 구축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감성사전이란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감성분석</a:t>
            </a:r>
            <a:r>
              <a:rPr lang="en-US" altLang="ko-KR" dirty="0"/>
              <a:t>:</a:t>
            </a:r>
            <a:r>
              <a:rPr lang="ko-KR" altLang="en-US" dirty="0"/>
              <a:t> 텍스트에 나타난 사람들의 태도</a:t>
            </a:r>
            <a:r>
              <a:rPr lang="en-US" altLang="ko-KR" dirty="0"/>
              <a:t>, </a:t>
            </a:r>
            <a:r>
              <a:rPr lang="ko-KR" altLang="en-US" dirty="0"/>
              <a:t>의견</a:t>
            </a:r>
            <a:r>
              <a:rPr lang="en-US" altLang="ko-KR" dirty="0"/>
              <a:t>, </a:t>
            </a:r>
            <a:r>
              <a:rPr lang="ko-KR" altLang="en-US" dirty="0"/>
              <a:t>성향과 같은 주관적인 데이터를 분석하는 자연어 처리 기술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사전은 이러한 주관적인 데이터를 분석하기 위해 특정 기준을 통해 데이터에 점수를 부여하여 분석을 용이하게 하는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구축방식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92027-E384-4464-A8D5-87A03085911B}"/>
              </a:ext>
            </a:extLst>
          </p:cNvPr>
          <p:cNvSpPr txBox="1"/>
          <p:nvPr/>
        </p:nvSpPr>
        <p:spPr>
          <a:xfrm>
            <a:off x="7775979" y="4180837"/>
            <a:ext cx="673584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up_rate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보고서 중 유가 상승에 해당하는 비율</a:t>
            </a:r>
          </a:p>
          <a:p>
            <a:pPr lvl="1"/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down_rate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보고서 중 유가 하락에 해당하는 비율</a:t>
            </a:r>
          </a:p>
          <a:p>
            <a:pPr lvl="1"/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감성사전</a:t>
            </a:r>
          </a:p>
          <a:p>
            <a:pPr lvl="1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보고서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보고서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updown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보고서 시점의 유가 등락 여부</a:t>
            </a:r>
          </a:p>
          <a:p>
            <a:pPr lvl="1"/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명사리스트 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토큰화 보고서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ko-KR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전처리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명사리스트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유가 상승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감성사전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명사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+= 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down_rate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else:</a:t>
            </a:r>
          </a:p>
          <a:p>
            <a:pPr lvl="1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감성사전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명사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+= 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up_rate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8419B03-B3FB-4A2C-A611-80E3CB4C2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4909" y="6246465"/>
            <a:ext cx="2508872" cy="26300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Object 11">
            <a:extLst>
              <a:ext uri="{FF2B5EF4-FFF2-40B4-BE49-F238E27FC236}">
                <a16:creationId xmlns:a16="http://schemas.microsoft.com/office/drawing/2014/main" id="{FFC2395B-8A3D-445A-A754-A301BE9C1BF5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1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49B5CF7C-EA75-4AC4-AE35-7A33557CFC36}"/>
              </a:ext>
            </a:extLst>
          </p:cNvPr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선행지표를  뽑은 근거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1FEA949-0365-40D3-867E-9730C3FEF06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7F654DB6-FB94-4331-9B61-CE207E0BF2D4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4DFC74-5567-451A-A091-F2F0D9DD18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67" t="46794" r="37500" b="41560"/>
          <a:stretch/>
        </p:blipFill>
        <p:spPr>
          <a:xfrm>
            <a:off x="7130519" y="3655225"/>
            <a:ext cx="10606496" cy="1437585"/>
          </a:xfrm>
          <a:prstGeom prst="rect">
            <a:avLst/>
          </a:prstGeom>
          <a:effectLst>
            <a:outerShdw blurRad="2286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B00CC8-E97B-40F9-AD15-D9AFD57A6C4F}"/>
              </a:ext>
            </a:extLst>
          </p:cNvPr>
          <p:cNvSpPr txBox="1"/>
          <p:nvPr/>
        </p:nvSpPr>
        <p:spPr>
          <a:xfrm>
            <a:off x="7095185" y="3391869"/>
            <a:ext cx="316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baseline="30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FE80E0-2B81-40A2-9B03-9E7E59E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0" y="8872881"/>
            <a:ext cx="6324600" cy="388488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en-US" dirty="0"/>
              <a:t>https://gscaltexmediahub.com/energy/study-oil-prices-change-201909/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DC63D-FB3B-4EB0-916C-CA4FA9DD29A4}"/>
              </a:ext>
            </a:extLst>
          </p:cNvPr>
          <p:cNvSpPr txBox="1"/>
          <p:nvPr/>
        </p:nvSpPr>
        <p:spPr>
          <a:xfrm>
            <a:off x="7082278" y="2355955"/>
            <a:ext cx="9995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유가는 수요공급측면 또는 경기에 영향을 받는다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3200" dirty="0"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5865B3E4-04E5-4935-9C43-8788065811AB}"/>
              </a:ext>
            </a:extLst>
          </p:cNvPr>
          <p:cNvSpPr txBox="1"/>
          <p:nvPr/>
        </p:nvSpPr>
        <p:spPr>
          <a:xfrm>
            <a:off x="1550777" y="3608443"/>
            <a:ext cx="6226786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조사를 통해 유가에 </a:t>
            </a:r>
            <a:endParaRPr lang="en-US" altLang="ko-KR" sz="3600" dirty="0"/>
          </a:p>
          <a:p>
            <a:r>
              <a:rPr lang="ko-KR" altLang="en-US" sz="3600" dirty="0"/>
              <a:t>영향을 </a:t>
            </a:r>
            <a:r>
              <a:rPr lang="en-US" altLang="ko-KR" sz="3600" dirty="0"/>
              <a:t> </a:t>
            </a:r>
            <a:r>
              <a:rPr lang="ko-KR" altLang="en-US" sz="3600" dirty="0"/>
              <a:t>미치는 </a:t>
            </a:r>
            <a:endParaRPr lang="en-US" altLang="ko-KR" sz="3600" dirty="0"/>
          </a:p>
          <a:p>
            <a:r>
              <a:rPr lang="ko-KR" altLang="en-US" sz="3600" dirty="0"/>
              <a:t>지표와 유가와</a:t>
            </a:r>
            <a:endParaRPr lang="en-US" altLang="ko-KR" sz="3600" dirty="0"/>
          </a:p>
          <a:p>
            <a:r>
              <a:rPr lang="ko-KR" altLang="en-US" sz="3600" dirty="0"/>
              <a:t> 상관관계확인</a:t>
            </a:r>
          </a:p>
        </p:txBody>
      </p:sp>
    </p:spTree>
    <p:extLst>
      <p:ext uri="{BB962C8B-B14F-4D97-AF65-F5344CB8AC3E}">
        <p14:creationId xmlns:p14="http://schemas.microsoft.com/office/powerpoint/2010/main" val="331931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BM JUA " pitchFamily="34" charset="0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BM JUA " pitchFamily="34" charset="0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altLang="ko-KR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19643" y="620877"/>
            <a:ext cx="5255357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373395" y="9457759"/>
            <a:ext cx="3538925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전처리와 감정사전 </a:t>
            </a:r>
            <a:r>
              <a:rPr lang="ko-KR" altLang="en-US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구축을 위해 사용한  메소드</a:t>
            </a:r>
            <a:r>
              <a:rPr lang="en-US" sz="18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3A00CEE-BEC7-474C-8FFB-2B93C96C27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17" t="67942" r="34999" b="13747"/>
          <a:stretch/>
        </p:blipFill>
        <p:spPr>
          <a:xfrm>
            <a:off x="7220813" y="4117780"/>
            <a:ext cx="9522272" cy="1796873"/>
          </a:xfrm>
          <a:prstGeom prst="rect">
            <a:avLst/>
          </a:prstGeom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020D45E-0255-4850-8B72-856EB9B1CA30}"/>
                  </a:ext>
                </a:extLst>
              </p14:cNvPr>
              <p14:cNvContentPartPr/>
              <p14:nvPr/>
            </p14:nvContentPartPr>
            <p14:xfrm flipV="1">
              <a:off x="7537938" y="4264618"/>
              <a:ext cx="7293673" cy="51612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020D45E-0255-4850-8B72-856EB9B1CA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7483940" y="4157093"/>
                <a:ext cx="7401309" cy="266304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4691A9F-F27B-478F-BC41-CAEAA37BEE37}"/>
              </a:ext>
            </a:extLst>
          </p:cNvPr>
          <p:cNvSpPr txBox="1"/>
          <p:nvPr/>
        </p:nvSpPr>
        <p:spPr>
          <a:xfrm>
            <a:off x="7176652" y="1731884"/>
            <a:ext cx="870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 금리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6195A5F1-BB46-44D5-BC09-0E48DA1B49AD}"/>
              </a:ext>
            </a:extLst>
          </p:cNvPr>
          <p:cNvSpPr txBox="1"/>
          <p:nvPr/>
        </p:nvSpPr>
        <p:spPr>
          <a:xfrm>
            <a:off x="1562500" y="3846352"/>
            <a:ext cx="62267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483F63"/>
                </a:solidFill>
                <a:latin typeface="BM JUA " pitchFamily="34" charset="0"/>
              </a:rPr>
              <a:t>유가와 관련된 지표 조사</a:t>
            </a:r>
            <a:endParaRPr lang="en-US" altLang="ko-KR" sz="4000" dirty="0"/>
          </a:p>
          <a:p>
            <a:endParaRPr lang="ko-KR" altLang="en-US" sz="3600" dirty="0"/>
          </a:p>
        </p:txBody>
      </p:sp>
      <p:sp>
        <p:nvSpPr>
          <p:cNvPr id="32" name="바닥글 개체 틀 9">
            <a:extLst>
              <a:ext uri="{FF2B5EF4-FFF2-40B4-BE49-F238E27FC236}">
                <a16:creationId xmlns:a16="http://schemas.microsoft.com/office/drawing/2014/main" id="{609E3C18-8B3B-417B-BE4E-693A7BEB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62231" y="8802628"/>
            <a:ext cx="6324600" cy="388488"/>
          </a:xfrm>
        </p:spPr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출처</a:t>
            </a:r>
            <a:r>
              <a:rPr lang="en-US" altLang="ko-KR" dirty="0"/>
              <a:t>:https://www.mk.co.kr/news/stock/view/2021/06/544072/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49B5CF7C-EA75-4AC4-AE35-7A33557CFC36}"/>
              </a:ext>
            </a:extLst>
          </p:cNvPr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선행지표를  뽑은 근거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1FEA949-0365-40D3-867E-9730C3FEF06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7F654DB6-FB94-4331-9B61-CE207E0BF2D4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C3C07-C161-4C3F-A4F6-0D7602F7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533" y="2869650"/>
            <a:ext cx="7622348" cy="189586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6674F1-A65C-4D41-B246-B385807BC4A0}"/>
              </a:ext>
            </a:extLst>
          </p:cNvPr>
          <p:cNvSpPr txBox="1"/>
          <p:nvPr/>
        </p:nvSpPr>
        <p:spPr>
          <a:xfrm>
            <a:off x="7432011" y="8056977"/>
            <a:ext cx="902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 정리된 글을 바탕으로 유가의 선행지표가 될 수 </a:t>
            </a:r>
            <a:r>
              <a:rPr lang="ko-KR" altLang="en-US" dirty="0" err="1"/>
              <a:t>있을것이라</a:t>
            </a:r>
            <a:r>
              <a:rPr lang="ko-KR" altLang="en-US" dirty="0"/>
              <a:t> 추정하여 상관계수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12E595-0AC8-44CE-A729-9C7FE6E0A380}"/>
              </a:ext>
            </a:extLst>
          </p:cNvPr>
          <p:cNvGrpSpPr/>
          <p:nvPr/>
        </p:nvGrpSpPr>
        <p:grpSpPr>
          <a:xfrm>
            <a:off x="7402703" y="4717196"/>
            <a:ext cx="8970981" cy="2019299"/>
            <a:chOff x="7373395" y="4446516"/>
            <a:chExt cx="8970981" cy="20192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5F7E93-B7CC-494C-B854-24790B0EA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73395" y="4446516"/>
              <a:ext cx="8970981" cy="2019299"/>
            </a:xfrm>
            <a:prstGeom prst="rect">
              <a:avLst/>
            </a:prstGeom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3AA3E4D-7E6F-45A4-9765-9509F5A32E94}"/>
                    </a:ext>
                  </a:extLst>
                </p14:cNvPr>
                <p14:cNvContentPartPr/>
                <p14:nvPr/>
              </p14:nvContentPartPr>
              <p14:xfrm>
                <a:off x="12148419" y="5119741"/>
                <a:ext cx="92772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3AA3E4D-7E6F-45A4-9765-9509F5A32E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094419" y="5011741"/>
                  <a:ext cx="1035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6723CB1-8905-4322-815F-71898E05CB22}"/>
                    </a:ext>
                  </a:extLst>
                </p14:cNvPr>
                <p14:cNvContentPartPr/>
                <p14:nvPr/>
              </p14:nvContentPartPr>
              <p14:xfrm>
                <a:off x="7402703" y="5241393"/>
                <a:ext cx="2526840" cy="19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6723CB1-8905-4322-815F-71898E05CB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9063" y="5133753"/>
                  <a:ext cx="2634480" cy="23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A5643A56-BB3D-4F35-B442-783D377DF8D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5915" r="5229"/>
          <a:stretch/>
        </p:blipFill>
        <p:spPr>
          <a:xfrm>
            <a:off x="7373395" y="6711263"/>
            <a:ext cx="6615313" cy="1114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F75DD28-B638-4A31-A782-201216F47E62}"/>
                  </a:ext>
                </a:extLst>
              </p14:cNvPr>
              <p14:cNvContentPartPr/>
              <p14:nvPr/>
            </p14:nvContentPartPr>
            <p14:xfrm>
              <a:off x="-1747966" y="-158289"/>
              <a:ext cx="720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F75DD28-B638-4A31-A782-201216F47E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01966" y="-266289"/>
                <a:ext cx="1148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55AF0A7-6824-46CD-B230-208BDC5DB8E9}"/>
              </a:ext>
            </a:extLst>
          </p:cNvPr>
          <p:cNvSpPr txBox="1"/>
          <p:nvPr/>
        </p:nvSpPr>
        <p:spPr>
          <a:xfrm>
            <a:off x="7176652" y="1731884"/>
            <a:ext cx="870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원유재고</a:t>
            </a: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16F0C64-FDC7-4D86-B1EF-8A7425BDC984}"/>
              </a:ext>
            </a:extLst>
          </p:cNvPr>
          <p:cNvSpPr txBox="1"/>
          <p:nvPr/>
        </p:nvSpPr>
        <p:spPr>
          <a:xfrm>
            <a:off x="1562500" y="3846352"/>
            <a:ext cx="62267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483F63"/>
                </a:solidFill>
                <a:latin typeface="BM JUA " pitchFamily="34" charset="0"/>
              </a:rPr>
              <a:t>유가와 관련된 지표 조사</a:t>
            </a:r>
            <a:endParaRPr lang="en-US" altLang="ko-KR" sz="40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290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2-3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프로세스 설명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49B5CF7C-EA75-4AC4-AE35-7A33557CFC36}"/>
              </a:ext>
            </a:extLst>
          </p:cNvPr>
          <p:cNvSpPr txBox="1"/>
          <p:nvPr/>
        </p:nvSpPr>
        <p:spPr>
          <a:xfrm>
            <a:off x="1562500" y="7192170"/>
            <a:ext cx="550585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선행지표를  뽑은 근거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1FEA949-0365-40D3-867E-9730C3FEF06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7F654DB6-FB94-4331-9B61-CE207E0BF2D4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D7DE1C-54E2-4B53-815A-F0B067263C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333"/>
          <a:stretch/>
        </p:blipFill>
        <p:spPr>
          <a:xfrm>
            <a:off x="7086602" y="3475392"/>
            <a:ext cx="11506198" cy="23957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B19230-BDCA-4513-881C-933386DBD919}"/>
              </a:ext>
            </a:extLst>
          </p:cNvPr>
          <p:cNvSpPr txBox="1"/>
          <p:nvPr/>
        </p:nvSpPr>
        <p:spPr>
          <a:xfrm>
            <a:off x="7176652" y="1731884"/>
            <a:ext cx="870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베이커휴즈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원유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시추수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C50DDEE9-713E-4458-B669-FC3E085D2384}"/>
              </a:ext>
            </a:extLst>
          </p:cNvPr>
          <p:cNvSpPr txBox="1"/>
          <p:nvPr/>
        </p:nvSpPr>
        <p:spPr>
          <a:xfrm>
            <a:off x="1562500" y="3846352"/>
            <a:ext cx="62267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483F63"/>
                </a:solidFill>
                <a:latin typeface="BM JUA " pitchFamily="34" charset="0"/>
              </a:rPr>
              <a:t>유가와 관련된 지표 조사</a:t>
            </a:r>
            <a:endParaRPr lang="en-US" altLang="ko-KR" sz="40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59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00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목차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00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19643" y="569915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643" y="2977703"/>
            <a:ext cx="2112500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500" kern="0" spc="-3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5019" y="3752591"/>
            <a:ext cx="467898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0882" y="6055719"/>
            <a:ext cx="2198214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500" kern="0" spc="-300" dirty="0">
                <a:solidFill>
                  <a:srgbClr val="3AA9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6257" y="6830619"/>
            <a:ext cx="467898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 dirty="0">
                <a:solidFill>
                  <a:srgbClr val="3AA9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3114" y="4588886"/>
            <a:ext cx="47428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1-1 프로젝트 동기 </a:t>
            </a:r>
          </a:p>
          <a:p>
            <a:r>
              <a:rPr 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1-2 </a:t>
            </a:r>
            <a:r>
              <a:rPr lang="ko-KR" alt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목표</a:t>
            </a:r>
            <a:endParaRPr lang="en-US" sz="1800" kern="0" spc="-100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3 Light" pitchFamily="34" charset="0"/>
            </a:endParaRPr>
          </a:p>
          <a:p>
            <a:r>
              <a:rPr 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1-3 일정 및 역할분담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4352" y="7682010"/>
            <a:ext cx="474285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4-1 의미도출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0882" y="2977703"/>
            <a:ext cx="2112500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500" kern="0" spc="-3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6257" y="3752592"/>
            <a:ext cx="467898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400" kern="0" spc="-1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352" y="4588886"/>
            <a:ext cx="474285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2</a:t>
            </a:r>
            <a:r>
              <a:rPr lang="en-US" altLang="ko-Kore-KR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-1 환경 및 데이터셋 </a:t>
            </a:r>
          </a:p>
          <a:p>
            <a:r>
              <a:rPr lang="en-US" altLang="ko-KR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2</a:t>
            </a:r>
            <a:r>
              <a:rPr lang="en-US" altLang="ko-Kore-KR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-2 </a:t>
            </a:r>
            <a:r>
              <a:rPr lang="ko-KR" alt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순서도</a:t>
            </a:r>
          </a:p>
          <a:p>
            <a:r>
              <a:rPr lang="en-US" altLang="ko-KR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</a:t>
            </a:r>
            <a:r>
              <a:rPr lang="ko-KR" altLang="en-US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설명</a:t>
            </a:r>
            <a:endParaRPr lang="en-US" altLang="ko-Kore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0827" y="6055719"/>
            <a:ext cx="2112500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500" kern="0" spc="-300" dirty="0">
                <a:solidFill>
                  <a:srgbClr val="3AA9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6210" y="6692111"/>
            <a:ext cx="4678987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400" kern="0" spc="-100" dirty="0">
                <a:solidFill>
                  <a:srgbClr val="3AA9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4305" y="7666905"/>
            <a:ext cx="47428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3-1 </a:t>
            </a:r>
            <a:r>
              <a:rPr lang="ko-KR" altLang="en-US" sz="18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시각화</a:t>
            </a:r>
            <a:endParaRPr lang="en-US" sz="1800" kern="0" spc="-100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3 Light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2200095"/>
            <a:ext cx="15846429" cy="85593"/>
            <a:chOff x="1219643" y="2200095"/>
            <a:chExt cx="15846429" cy="855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2200095"/>
              <a:ext cx="15846429" cy="85593"/>
            </a:xfrm>
            <a:prstGeom prst="rect">
              <a:avLst/>
            </a:prstGeom>
          </p:spPr>
        </p:pic>
      </p:grpSp>
      <p:sp>
        <p:nvSpPr>
          <p:cNvPr id="25" name="Object 13">
            <a:extLst>
              <a:ext uri="{FF2B5EF4-FFF2-40B4-BE49-F238E27FC236}">
                <a16:creationId xmlns:a16="http://schemas.microsoft.com/office/drawing/2014/main" id="{58082972-ADE4-4D59-AEA4-7F64099AA7BB}"/>
              </a:ext>
            </a:extLst>
          </p:cNvPr>
          <p:cNvSpPr txBox="1"/>
          <p:nvPr/>
        </p:nvSpPr>
        <p:spPr>
          <a:xfrm>
            <a:off x="1219643" y="1271466"/>
            <a:ext cx="51240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kern="0" spc="-3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44B194-7CE8-4D06-96ED-458BEE763BA9}"/>
              </a:ext>
            </a:extLst>
          </p:cNvPr>
          <p:cNvSpPr/>
          <p:nvPr/>
        </p:nvSpPr>
        <p:spPr>
          <a:xfrm>
            <a:off x="11277600" y="2285689"/>
            <a:ext cx="5769424" cy="6965627"/>
          </a:xfrm>
          <a:prstGeom prst="rect">
            <a:avLst/>
          </a:prstGeom>
          <a:gradFill>
            <a:gsLst>
              <a:gs pos="20000">
                <a:srgbClr val="D7D2E7"/>
              </a:gs>
              <a:gs pos="0">
                <a:schemeClr val="bg1"/>
              </a:gs>
              <a:gs pos="71000">
                <a:srgbClr val="341986"/>
              </a:gs>
              <a:gs pos="36000">
                <a:srgbClr val="8C7DBA"/>
              </a:gs>
              <a:gs pos="55000">
                <a:srgbClr val="341986"/>
              </a:gs>
              <a:gs pos="88000">
                <a:srgbClr val="341986"/>
              </a:gs>
              <a:gs pos="100000">
                <a:srgbClr val="34198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60840" y="-908573"/>
            <a:ext cx="8282520" cy="8886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300" kern="0" spc="-11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9643" y="6617015"/>
            <a:ext cx="1016964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0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18DC81F3-A27F-4050-8418-7BA82BF9C6C3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2E5C73FD-818D-450D-9FD8-C99D9F39E55E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9974F-42F0-42BB-850F-C0DC5ED3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212" y="2811627"/>
            <a:ext cx="8534155" cy="4794036"/>
          </a:xfrm>
          <a:prstGeom prst="rect">
            <a:avLst/>
          </a:prstGeom>
          <a:effectLst>
            <a:outerShdw blurRad="3937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0A6D2-1511-4AF8-893F-A84DB32E93E2}"/>
              </a:ext>
            </a:extLst>
          </p:cNvPr>
          <p:cNvSpPr txBox="1"/>
          <p:nvPr/>
        </p:nvSpPr>
        <p:spPr>
          <a:xfrm>
            <a:off x="7068358" y="1963540"/>
            <a:ext cx="876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 </a:t>
            </a:r>
            <a:r>
              <a:rPr lang="ko-KR" altLang="en-US" sz="3600" dirty="0"/>
              <a:t>두바이유와 관련되었다고 말할 수 있을까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D6BFD-87CE-42B1-A1B1-34A26433B5A1}"/>
              </a:ext>
            </a:extLst>
          </p:cNvPr>
          <p:cNvSpPr txBox="1"/>
          <p:nvPr/>
        </p:nvSpPr>
        <p:spPr>
          <a:xfrm>
            <a:off x="7265517" y="8034093"/>
            <a:ext cx="10049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→ 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유가 선물을 비교했을 시 상관관계가 매우 높아서 국제 유가도 두바이유에 대한 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정보를 줄 수 있다고 추측됨 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21284CEF-0D82-4BDA-A845-36A21BA5C01A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0BC020EB-37D6-4B3B-9962-6AC3067A4EC2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B4EDFB77-A57B-4870-884E-EC83FEE32F2B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9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18DC81F3-A27F-4050-8418-7BA82BF9C6C3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960BC-D071-46E5-9345-21AEF898746E}"/>
              </a:ext>
            </a:extLst>
          </p:cNvPr>
          <p:cNvSpPr txBox="1"/>
          <p:nvPr/>
        </p:nvSpPr>
        <p:spPr>
          <a:xfrm>
            <a:off x="7835230" y="6869038"/>
            <a:ext cx="862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상관계수가 높아서 국제유가 키워드로만 검색해도 연관이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893C0C-B19C-48EC-8621-3F580B643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4187"/>
          <a:stretch/>
        </p:blipFill>
        <p:spPr>
          <a:xfrm>
            <a:off x="7789286" y="3330536"/>
            <a:ext cx="8626079" cy="3229220"/>
          </a:xfrm>
          <a:prstGeom prst="rect">
            <a:avLst/>
          </a:prstGeom>
          <a:effectLst>
            <a:outerShdw blurRad="4445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ACC5D0-F3DF-40E4-B16B-0A33EAEAE515}"/>
              </a:ext>
            </a:extLst>
          </p:cNvPr>
          <p:cNvSpPr txBox="1"/>
          <p:nvPr/>
        </p:nvSpPr>
        <p:spPr>
          <a:xfrm>
            <a:off x="7068358" y="1963540"/>
            <a:ext cx="876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 </a:t>
            </a:r>
            <a:r>
              <a:rPr lang="ko-KR" altLang="en-US" sz="3600" dirty="0"/>
              <a:t>두바이유와 관련되었다고 말할 수 있을까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7CFC761A-DA0D-4584-91FA-5F80DDDBB7DC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E377617F-23E3-4920-8F33-3F0FE2BAF3D4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DD0F7540-29DA-468E-991E-8E51BD82659E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5581BD19-7776-48E1-AD99-FAF37E6C15ED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63F9839C-072D-4152-ADD9-DD21518F9A71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0FF5332-16C7-4661-8299-1DA506E6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40" y="2101684"/>
            <a:ext cx="9780583" cy="28154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7FA42FF-3B6C-432A-A9BF-47FF44ACF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451" y="5349248"/>
            <a:ext cx="9364162" cy="27412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A90C98-2F4A-4605-8D41-AD4D03310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813" y="7398078"/>
            <a:ext cx="3387563" cy="186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3BC5E95-E30F-44C3-A59C-6A419ADCE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8207" y="2989010"/>
            <a:ext cx="2508872" cy="26300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Object 11">
            <a:extLst>
              <a:ext uri="{FF2B5EF4-FFF2-40B4-BE49-F238E27FC236}">
                <a16:creationId xmlns:a16="http://schemas.microsoft.com/office/drawing/2014/main" id="{7EA08C91-461A-4767-8886-05B6F404FC6D}"/>
              </a:ext>
            </a:extLst>
          </p:cNvPr>
          <p:cNvSpPr txBox="1"/>
          <p:nvPr/>
        </p:nvSpPr>
        <p:spPr>
          <a:xfrm>
            <a:off x="1306416" y="1757638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D8B2C-0E65-484B-A261-C9B3A015342D}"/>
              </a:ext>
            </a:extLst>
          </p:cNvPr>
          <p:cNvSpPr txBox="1"/>
          <p:nvPr/>
        </p:nvSpPr>
        <p:spPr>
          <a:xfrm>
            <a:off x="6475000" y="185158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감성사전  기반 보고서 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4DA35-00EB-4C43-81D7-50B88B6B7DDE}"/>
              </a:ext>
            </a:extLst>
          </p:cNvPr>
          <p:cNvSpPr txBox="1"/>
          <p:nvPr/>
        </p:nvSpPr>
        <p:spPr>
          <a:xfrm>
            <a:off x="6475000" y="510415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두바이유 선물 종가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60E50-DF30-4BC0-A9DB-2EADFF7AFE46}"/>
              </a:ext>
            </a:extLst>
          </p:cNvPr>
          <p:cNvSpPr txBox="1"/>
          <p:nvPr/>
        </p:nvSpPr>
        <p:spPr>
          <a:xfrm>
            <a:off x="9875928" y="1296997"/>
            <a:ext cx="615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감성 사전 유효성 검증</a:t>
            </a: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0C14E11D-35E0-4B3E-8BCE-A017FCB2A68C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689DDAB-666F-49A5-9120-27DC5A86665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10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827046" y="1762553"/>
            <a:ext cx="9636988" cy="227754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2017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비교시점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2017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각기업의 비교시점 시가 총액의 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각기업의 기준시점 시가 총액의 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*100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시가총액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주가 * 발행 주식수 * 유동비율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선출 기업의 지수와 유가의 연관성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상관계수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7AF644F9-832F-4841-A90E-E70CF9362D93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5E12858-811F-461E-AAA5-1E3E58C4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42" y="3573166"/>
            <a:ext cx="9636988" cy="5212138"/>
          </a:xfrm>
          <a:prstGeom prst="rect">
            <a:avLst/>
          </a:prstGeom>
        </p:spPr>
      </p:pic>
      <p:sp>
        <p:nvSpPr>
          <p:cNvPr id="20" name="Object 11">
            <a:extLst>
              <a:ext uri="{FF2B5EF4-FFF2-40B4-BE49-F238E27FC236}">
                <a16:creationId xmlns:a16="http://schemas.microsoft.com/office/drawing/2014/main" id="{01CE1894-46CB-4C6E-9029-BC660909A774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16" name="Object 25">
            <a:extLst>
              <a:ext uri="{FF2B5EF4-FFF2-40B4-BE49-F238E27FC236}">
                <a16:creationId xmlns:a16="http://schemas.microsoft.com/office/drawing/2014/main" id="{4A21BE5F-042B-4B8F-8CCA-9FF8779566D5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2E83B791-5211-441D-8886-09F525FC7C74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051CF75E-3A03-4EA5-8BBD-1DAEA58AA6AD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1343FDFA-34E3-4077-B1EA-C6E1CA8556B5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9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93375-3C1A-4F0B-ADA9-F9C6F6C4CA96}"/>
              </a:ext>
            </a:extLst>
          </p:cNvPr>
          <p:cNvSpPr txBox="1"/>
          <p:nvPr/>
        </p:nvSpPr>
        <p:spPr>
          <a:xfrm>
            <a:off x="7056635" y="2056813"/>
            <a:ext cx="9618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두바이유 선물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현물 가격과 주가의 상관계수 차이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07AB9-F779-4B4D-AA64-7E4DDA79BA8F}"/>
              </a:ext>
            </a:extLst>
          </p:cNvPr>
          <p:cNvSpPr txBox="1"/>
          <p:nvPr/>
        </p:nvSpPr>
        <p:spPr>
          <a:xfrm>
            <a:off x="7762392" y="7405189"/>
            <a:ext cx="813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현물이 상관계수가 더 높지만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작은 차이임</a:t>
            </a: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7AF644F9-832F-4841-A90E-E70CF9362D93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8ADE2-5EFF-448B-A082-360635937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80"/>
          <a:stretch/>
        </p:blipFill>
        <p:spPr>
          <a:xfrm>
            <a:off x="7857920" y="3237290"/>
            <a:ext cx="6932048" cy="1895475"/>
          </a:xfrm>
          <a:prstGeom prst="rect">
            <a:avLst/>
          </a:prstGeom>
          <a:effectLst>
            <a:outerShdw blurRad="3175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654CE3-9285-4DBC-B96C-458CC78F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412"/>
          <a:stretch/>
        </p:blipFill>
        <p:spPr>
          <a:xfrm>
            <a:off x="7762392" y="5143500"/>
            <a:ext cx="8411107" cy="2124075"/>
          </a:xfrm>
          <a:prstGeom prst="rect">
            <a:avLst/>
          </a:prstGeom>
          <a:effectLst>
            <a:outerShdw blurRad="3175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Object 11">
            <a:extLst>
              <a:ext uri="{FF2B5EF4-FFF2-40B4-BE49-F238E27FC236}">
                <a16:creationId xmlns:a16="http://schemas.microsoft.com/office/drawing/2014/main" id="{AF88C713-4496-4307-9235-8C5729722BED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825E87D1-FAAC-4112-95C9-3550AD19E79A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04F3EEAE-4250-443D-9C14-8089BE2AB188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4999DEAC-E9FF-4ED0-8F9D-10F28E329296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13E94203-87DB-4AAB-8006-262A63448288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8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8" name="Object 20">
            <a:extLst>
              <a:ext uri="{FF2B5EF4-FFF2-40B4-BE49-F238E27FC236}">
                <a16:creationId xmlns:a16="http://schemas.microsoft.com/office/drawing/2014/main" id="{7AF644F9-832F-4841-A90E-E70CF9362D93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AF88C713-4496-4307-9235-8C5729722BED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7A5D24-93ED-4DE4-A630-F916E2BAE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482" y="2164002"/>
            <a:ext cx="7661232" cy="4031903"/>
          </a:xfrm>
          <a:prstGeom prst="rect">
            <a:avLst/>
          </a:prstGeom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6B13359-DCB2-4C49-8379-A4D993E82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61"/>
          <a:stretch/>
        </p:blipFill>
        <p:spPr>
          <a:xfrm>
            <a:off x="7107036" y="6443198"/>
            <a:ext cx="6156453" cy="2236607"/>
          </a:xfrm>
          <a:prstGeom prst="rect">
            <a:avLst/>
          </a:prstGeom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7E740A-E7F2-4866-AB85-6F0FCC3C6015}"/>
              </a:ext>
            </a:extLst>
          </p:cNvPr>
          <p:cNvSpPr txBox="1"/>
          <p:nvPr/>
        </p:nvSpPr>
        <p:spPr>
          <a:xfrm>
            <a:off x="7068358" y="122991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</a:t>
            </a:r>
            <a:r>
              <a:rPr lang="en-US" altLang="ko-KR" sz="18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dirty="0"/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7424A199-555F-4DC8-AE75-D0D275F954F0}"/>
              </a:ext>
            </a:extLst>
          </p:cNvPr>
          <p:cNvSpPr txBox="1"/>
          <p:nvPr/>
        </p:nvSpPr>
        <p:spPr>
          <a:xfrm>
            <a:off x="1562500" y="3846352"/>
            <a:ext cx="62267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483F63"/>
                </a:solidFill>
                <a:latin typeface="BM JUA " pitchFamily="34" charset="0"/>
              </a:rPr>
              <a:t>유가와 관련된 지표 조사</a:t>
            </a:r>
            <a:endParaRPr lang="en-US" altLang="ko-KR" sz="4000" dirty="0"/>
          </a:p>
          <a:p>
            <a:endParaRPr lang="ko-KR" altLang="en-US" sz="3600" dirty="0"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B0A79BB4-D691-4383-B5B2-D3C5B0A30AA4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E1B9ACDB-7812-4202-9C90-34B85D949BCE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74EB6D6A-4CAA-4512-A986-C1F94525DE6E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6E5D111D-4E69-4822-A137-CFE12F8ECF8F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6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1" name="Object 20">
            <a:extLst>
              <a:ext uri="{FF2B5EF4-FFF2-40B4-BE49-F238E27FC236}">
                <a16:creationId xmlns:a16="http://schemas.microsoft.com/office/drawing/2014/main" id="{51FEA949-0365-40D3-867E-9730C3FEF06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DA28FF-0985-4398-A674-851CF8B3FB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505"/>
          <a:stretch/>
        </p:blipFill>
        <p:spPr>
          <a:xfrm>
            <a:off x="7529365" y="6300726"/>
            <a:ext cx="7024835" cy="26136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D1675E9-EF7C-43C3-9534-A5B24F624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357" y="1050095"/>
            <a:ext cx="10374665" cy="5536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F75DD28-B638-4A31-A782-201216F47E62}"/>
                  </a:ext>
                </a:extLst>
              </p14:cNvPr>
              <p14:cNvContentPartPr/>
              <p14:nvPr/>
            </p14:nvContentPartPr>
            <p14:xfrm>
              <a:off x="-1747966" y="-158289"/>
              <a:ext cx="720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F75DD28-B638-4A31-A782-201216F47E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01966" y="-266289"/>
                <a:ext cx="1148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bject 11">
            <a:extLst>
              <a:ext uri="{FF2B5EF4-FFF2-40B4-BE49-F238E27FC236}">
                <a16:creationId xmlns:a16="http://schemas.microsoft.com/office/drawing/2014/main" id="{ED72A977-BB16-4C14-A28A-32ABD5FE5E47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F4317F9E-2FF5-49D1-A6E7-4C781862B8D8}"/>
              </a:ext>
            </a:extLst>
          </p:cNvPr>
          <p:cNvSpPr txBox="1"/>
          <p:nvPr/>
        </p:nvSpPr>
        <p:spPr>
          <a:xfrm>
            <a:off x="1562500" y="3846352"/>
            <a:ext cx="62267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483F63"/>
                </a:solidFill>
                <a:latin typeface="BM JUA " pitchFamily="34" charset="0"/>
              </a:rPr>
              <a:t>유가와 관련된 지표 조사</a:t>
            </a:r>
            <a:endParaRPr lang="en-US" altLang="ko-KR" sz="4000" dirty="0"/>
          </a:p>
          <a:p>
            <a:endParaRPr lang="ko-KR" altLang="en-US" sz="3600" dirty="0"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76DC5E78-9869-47A2-9C99-B0C57AF65987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81F64C00-01CD-4677-9CD9-0F7E1D9ADB9A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63C96DDA-5118-4F50-BA58-FAC718910DAC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E79EEA7B-1E97-4FFC-86ED-EB16D847ABAA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14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1" name="Object 20">
            <a:extLst>
              <a:ext uri="{FF2B5EF4-FFF2-40B4-BE49-F238E27FC236}">
                <a16:creationId xmlns:a16="http://schemas.microsoft.com/office/drawing/2014/main" id="{51FEA949-0365-40D3-867E-9730C3FEF06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6674F1-A65C-4D41-B246-B385807BC4A0}"/>
              </a:ext>
            </a:extLst>
          </p:cNvPr>
          <p:cNvSpPr txBox="1"/>
          <p:nvPr/>
        </p:nvSpPr>
        <p:spPr>
          <a:xfrm>
            <a:off x="7373394" y="1785785"/>
            <a:ext cx="870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베이커휴즈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총 원유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시추수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6C1206-3485-4DF4-86B8-81CD6503C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442" y="3939981"/>
            <a:ext cx="7227284" cy="4005416"/>
          </a:xfrm>
          <a:prstGeom prst="rect">
            <a:avLst/>
          </a:prstGeom>
          <a:effectLst>
            <a:outerShdw blurRad="2032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5DEAEB-57AF-450B-B7DB-52C0F124C8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555"/>
          <a:stretch/>
        </p:blipFill>
        <p:spPr>
          <a:xfrm>
            <a:off x="11861308" y="6737341"/>
            <a:ext cx="5204764" cy="1981200"/>
          </a:xfrm>
          <a:prstGeom prst="rect">
            <a:avLst/>
          </a:prstGeom>
          <a:effectLst>
            <a:outerShdw blurRad="2032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AFF76-0807-47CD-A201-A4E66AC1A268}"/>
              </a:ext>
            </a:extLst>
          </p:cNvPr>
          <p:cNvSpPr txBox="1"/>
          <p:nvPr/>
        </p:nvSpPr>
        <p:spPr>
          <a:xfrm>
            <a:off x="7316455" y="8525216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→ 반비례 하지 않는다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D7DE1C-54E2-4B53-815A-F0B067263C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1333"/>
          <a:stretch/>
        </p:blipFill>
        <p:spPr>
          <a:xfrm>
            <a:off x="7543800" y="2557716"/>
            <a:ext cx="5761943" cy="11387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CC5FE5-6122-443B-A08D-AEE64D029F0D}"/>
              </a:ext>
            </a:extLst>
          </p:cNvPr>
          <p:cNvSpPr txBox="1"/>
          <p:nvPr/>
        </p:nvSpPr>
        <p:spPr>
          <a:xfrm>
            <a:off x="12290290" y="293851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공급이 줄면 가격이 높아질 것이라 추측</a:t>
            </a: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3B0173A0-C153-4494-8A81-5BC01E8BD40E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59092A97-4524-47B2-A370-8B45610C379B}"/>
              </a:ext>
            </a:extLst>
          </p:cNvPr>
          <p:cNvSpPr txBox="1"/>
          <p:nvPr/>
        </p:nvSpPr>
        <p:spPr>
          <a:xfrm>
            <a:off x="1562500" y="3846352"/>
            <a:ext cx="62267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483F63"/>
                </a:solidFill>
                <a:latin typeface="BM JUA " pitchFamily="34" charset="0"/>
              </a:rPr>
              <a:t>유가와 관련된 지표 조사</a:t>
            </a:r>
            <a:endParaRPr lang="en-US" altLang="ko-KR" sz="4000" dirty="0"/>
          </a:p>
          <a:p>
            <a:endParaRPr lang="ko-KR" altLang="en-US" sz="3600" dirty="0"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E2D260F-343B-40BA-BF5B-3BAC86859312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0F4254D-F3C8-4A89-935C-A501D9E3ED3F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CD2E5A3-CD2F-43C5-A446-82FF94F7A3D0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B9078E5D-2545-4F9F-AB6B-5FFFD538D054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1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421348" y="5194135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21" name="Object 20">
            <a:extLst>
              <a:ext uri="{FF2B5EF4-FFF2-40B4-BE49-F238E27FC236}">
                <a16:creationId xmlns:a16="http://schemas.microsoft.com/office/drawing/2014/main" id="{51FEA949-0365-40D3-867E-9730C3FEF06D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01B80-09D8-4224-A7D8-AD8CD797B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034" y="3007013"/>
            <a:ext cx="8677275" cy="499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C756B-1905-4420-9360-45486C6C05D1}"/>
              </a:ext>
            </a:extLst>
          </p:cNvPr>
          <p:cNvSpPr txBox="1"/>
          <p:nvPr/>
        </p:nvSpPr>
        <p:spPr>
          <a:xfrm>
            <a:off x="8001000" y="2030316"/>
            <a:ext cx="3828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왜 반비례 하지 않은가</a:t>
            </a:r>
            <a:r>
              <a:rPr lang="en-US" altLang="ko-KR" sz="2800" dirty="0"/>
              <a:t>?</a:t>
            </a:r>
          </a:p>
          <a:p>
            <a:endParaRPr lang="ko-KR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A9CB067-11E1-45C7-A5F6-350ECEE61326}"/>
                  </a:ext>
                </a:extLst>
              </p14:cNvPr>
              <p14:cNvContentPartPr/>
              <p14:nvPr/>
            </p14:nvContentPartPr>
            <p14:xfrm>
              <a:off x="11319412" y="4502324"/>
              <a:ext cx="4027680" cy="47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A9CB067-11E1-45C7-A5F6-350ECEE613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65772" y="4394324"/>
                <a:ext cx="4135320" cy="262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295512-1DC5-4B0C-B867-AAAEA40F7D2E}"/>
              </a:ext>
            </a:extLst>
          </p:cNvPr>
          <p:cNvSpPr txBox="1"/>
          <p:nvPr/>
        </p:nvSpPr>
        <p:spPr>
          <a:xfrm>
            <a:off x="7856965" y="8145497"/>
            <a:ext cx="7385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석유 업체도 원유가격이 높아야 많이 팔수록 이득이 되는 상황이어서 </a:t>
            </a:r>
            <a:endParaRPr lang="en-US" altLang="ko-KR" dirty="0"/>
          </a:p>
          <a:p>
            <a:r>
              <a:rPr lang="ko-KR" altLang="en-US" dirty="0"/>
              <a:t>국제 유가가 오를 것이라 예상하여 시추시설 수를 늘린 것으로 추측 </a:t>
            </a: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97D11C53-5AE4-4885-817A-EC35D8733A1D}"/>
              </a:ext>
            </a:extLst>
          </p:cNvPr>
          <p:cNvSpPr txBox="1"/>
          <p:nvPr/>
        </p:nvSpPr>
        <p:spPr>
          <a:xfrm>
            <a:off x="1562500" y="1761784"/>
            <a:ext cx="57619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3.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 결과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84A2FB2E-50A0-4A64-B678-EC528A941AC9}"/>
              </a:ext>
            </a:extLst>
          </p:cNvPr>
          <p:cNvSpPr txBox="1"/>
          <p:nvPr/>
        </p:nvSpPr>
        <p:spPr>
          <a:xfrm>
            <a:off x="1562500" y="3846352"/>
            <a:ext cx="62267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483F63"/>
                </a:solidFill>
                <a:latin typeface="BM JUA " pitchFamily="34" charset="0"/>
              </a:rPr>
              <a:t>유가와 관련된 지표 조사</a:t>
            </a:r>
            <a:endParaRPr lang="en-US" altLang="ko-KR" sz="4000" dirty="0"/>
          </a:p>
          <a:p>
            <a:endParaRPr lang="ko-KR" altLang="en-US" sz="3600" dirty="0"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F8F7C839-DEAE-4105-8D8B-766E7A1B5D7A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03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결과</a:t>
            </a: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F55560AB-1AB8-4B1D-A82D-3C6EBFF47FAD}"/>
              </a:ext>
            </a:extLst>
          </p:cNvPr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03</a:t>
            </a:r>
            <a:endParaRPr lang="en-US" dirty="0"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640E5770-6FA9-482D-A678-24E2EB57D234}"/>
              </a:ext>
            </a:extLst>
          </p:cNvPr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AFEAC1C8-3FAB-4F62-BA2B-712DD907B459}"/>
              </a:ext>
            </a:extLst>
          </p:cNvPr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6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60840" y="-908573"/>
            <a:ext cx="8282520" cy="8886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300" kern="0" spc="-11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094552" y="6639341"/>
            <a:ext cx="5790657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1-1 프로젝트 동기 </a:t>
            </a:r>
          </a:p>
          <a:p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1-2 기획의도</a:t>
            </a:r>
          </a:p>
          <a:p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1-3 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875595" y="9457759"/>
            <a:ext cx="1171429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19643" y="9457759"/>
            <a:ext cx="25696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989881" y="620877"/>
            <a:ext cx="2057143" cy="39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900F468-FC82-124C-9E09-93A2F112E17B}"/>
              </a:ext>
            </a:extLst>
          </p:cNvPr>
          <p:cNvSpPr txBox="1"/>
          <p:nvPr/>
        </p:nvSpPr>
        <p:spPr>
          <a:xfrm>
            <a:off x="1219643" y="6617015"/>
            <a:ext cx="1016964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0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28F8543A-0B30-4A92-98B0-69B88CC586B3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 </a:t>
            </a:r>
            <a:r>
              <a:rPr lang="ko-KR" alt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60840" y="926391"/>
            <a:ext cx="8282520" cy="521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300" kern="0" spc="-11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0</a:t>
            </a:r>
            <a:r>
              <a:rPr lang="en-US" altLang="ko-KR" sz="33300" kern="0" spc="-11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9643" y="6617015"/>
            <a:ext cx="1016964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0" kern="0" spc="-200" dirty="0">
                <a:solidFill>
                  <a:srgbClr val="FFFFFF"/>
                </a:solidFill>
                <a:latin typeface="BM JUA " pitchFamily="34" charset="0"/>
              </a:rPr>
              <a:t>결론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04 </a:t>
            </a:r>
            <a:r>
              <a:rPr lang="ko-KR" altLang="en-US" sz="15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결과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04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유가증명 프로젝트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3 Light" pitchFamily="34" charset="0"/>
                <a:cs typeface="S-Core Dream 3 Light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04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S-Core Dream 4 Regular" pitchFamily="34" charset="0"/>
                <a:cs typeface="S-Core Dream 4 Regular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62500" y="1761784"/>
            <a:ext cx="8426786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AA9EA"/>
                </a:solidFill>
                <a:latin typeface="BM JUA " pitchFamily="34" charset="0"/>
              </a:rPr>
              <a:t>4-1</a:t>
            </a:r>
            <a:endParaRPr lang="ko-KR" altLang="en-US" sz="5700" kern="0" spc="-200" dirty="0">
              <a:solidFill>
                <a:srgbClr val="3AA9EA"/>
              </a:solidFill>
              <a:latin typeface="BM JUA " pitchFamily="34" charset="0"/>
            </a:endParaRPr>
          </a:p>
          <a:p>
            <a:r>
              <a:rPr lang="ko-KR" altLang="en-US" sz="5700" kern="0" spc="-200" dirty="0">
                <a:solidFill>
                  <a:srgbClr val="3AA9EA"/>
                </a:solidFill>
                <a:latin typeface="BM JUA " pitchFamily="34" charset="0"/>
              </a:rPr>
              <a:t>결론</a:t>
            </a:r>
            <a:endParaRPr lang="en-US" dirty="0">
              <a:solidFill>
                <a:srgbClr val="3AA9EA"/>
              </a:solidFill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45224D76-DDAC-4BA1-BB06-3533531583E1}"/>
              </a:ext>
            </a:extLst>
          </p:cNvPr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latin typeface="S-Core Dream 4 Regular" pitchFamily="34" charset="0"/>
                <a:cs typeface="S-Core Dream 4 Regular" pitchFamily="34" charset="0"/>
              </a:rPr>
              <a:t>04 </a:t>
            </a:r>
            <a:r>
              <a:rPr lang="ko-KR" altLang="en-US" sz="1500" kern="0" spc="-100" dirty="0">
                <a:latin typeface="S-Core Dream 4 Regular" pitchFamily="34" charset="0"/>
                <a:cs typeface="S-Core Dream 4 Regular" pitchFamily="34" charset="0"/>
              </a:rPr>
              <a:t>결과</a:t>
            </a:r>
            <a:endParaRPr lang="en-US" dirty="0"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801CC306-F437-4A33-9560-3B071D107732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latin typeface="S-Core Dream 4 Regular" pitchFamily="34" charset="0"/>
                <a:cs typeface="S-Core Dream 4 Regular" pitchFamily="34" charset="0"/>
              </a:rPr>
              <a:t>유가증명 프로젝트</a:t>
            </a:r>
            <a:endParaRPr lang="en-US" dirty="0"/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38376E9D-8D84-48C3-99A0-40DC2661825D}"/>
              </a:ext>
            </a:extLst>
          </p:cNvPr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E98FCF46-A3DD-42B4-ADAD-81F02CD0A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80F266-E18A-4F7B-A76F-40BA946DC5F5}"/>
              </a:ext>
            </a:extLst>
          </p:cNvPr>
          <p:cNvSpPr txBox="1"/>
          <p:nvPr/>
        </p:nvSpPr>
        <p:spPr>
          <a:xfrm>
            <a:off x="6463277" y="1633435"/>
            <a:ext cx="1020155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 주가지수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유가가 주가에 선행하는 것으로 생각했지만 오히려 주가가 유가에 선행하는 모습을 보임 유가를 통해 주가를 예측하기보다 주가를 통해 선물유가를 예측할 수도 있을 것으로 보임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사전 구축</a:t>
            </a: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감성사전 구축의 결과는 단일 종류의 리포트로 적은 데이터만을 가지고 구축한 사전이지만 그래프로 비교한 결과를 보면 제법 유의미하다고 볼 수 있음</a:t>
            </a:r>
          </a:p>
          <a:p>
            <a:pPr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이렇게 구축한 감성사전을 뉴스에 직접 확인해보지 못해 아쉬움이 남음</a:t>
            </a:r>
          </a:p>
          <a:p>
            <a:pPr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감성사전의 키워드를 확장해가며 뉴스에 직접 적용해 자연어처리에 유용한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기법들을 활용할 계획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선행지표 비교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채권금리가 상관계수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유가분석에 가장 적합한 지표라는 결과를 얻음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유가에 가장 영향을 미치는 수요공급에 관한 데이터를 얻지 못해 유의미한 결과를 많이 얻지 못한 점이 아쉬웠음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추후에 좀 더 다양한 데이터 수집을 통해 더 많은 유가와 관련된 지표를 찾아 경제지표를 예측해 볼 계획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3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643" y="2287025"/>
            <a:ext cx="15087157" cy="28469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900" kern="0" spc="-1200" dirty="0">
                <a:solidFill>
                  <a:srgbClr val="FFFFFF"/>
                </a:solidFill>
                <a:latin typeface="Andrew Ward" pitchFamily="34" charset="0"/>
                <a:cs typeface="Andrew Ward" pitchFamily="34" charset="0"/>
              </a:rPr>
              <a:t>Thank you 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9643" y="5438189"/>
            <a:ext cx="16728085" cy="4227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900" kern="0" spc="-5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19643" y="4624976"/>
            <a:ext cx="10615084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600" kern="0" spc="-100" dirty="0">
                <a:solidFill>
                  <a:srgbClr val="FFFFFF"/>
                </a:solidFill>
                <a:latin typeface="BM JUA " pitchFamily="34" charset="0"/>
                <a:cs typeface="BM JUA 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3398" y="9457762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 </a:t>
            </a:r>
            <a:r>
              <a:rPr lang="en-US" sz="15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</a:t>
            </a:r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0007" y="3248840"/>
            <a:ext cx="1395541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석유기업에 대한 예측을 실제로 적용할 수 있을까?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600" y="5310178"/>
            <a:ext cx="15846429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재무제표는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후행지표로서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 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미래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예측가치인 주가예측에 적합하지 않은 데이터이다.</a:t>
            </a:r>
          </a:p>
          <a:p>
            <a:endParaRPr lang="en-US" sz="2100" kern="0" spc="-100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3 Light" pitchFamily="34" charset="0"/>
            </a:endParaRPr>
          </a:p>
          <a:p>
            <a:r>
              <a:rPr lang="en-US" altLang="ko-KR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‘</a:t>
            </a:r>
            <a:r>
              <a:rPr lang="ko-KR" alt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재무제표 행간을 읽어라</a:t>
            </a:r>
            <a:r>
              <a:rPr lang="en-US" altLang="ko-KR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’</a:t>
            </a:r>
            <a:r>
              <a:rPr lang="ko-KR" alt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</a:t>
            </a:r>
            <a:r>
              <a:rPr lang="en-US" altLang="ko-KR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- 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석유기업의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경우 비용구조를 파악했을 시 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비용구조가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단순하다면 비용의 증감 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예측을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 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통해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주가예측을 할 수 있다고 한다.</a:t>
            </a:r>
          </a:p>
          <a:p>
            <a:endParaRPr lang="en-US" sz="2100" kern="0" spc="-100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3 Light" pitchFamily="34" charset="0"/>
            </a:endParaRPr>
          </a:p>
          <a:p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책에서 말하는 비용구조가 단순한 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기업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중 </a:t>
            </a:r>
            <a:r>
              <a:rPr lang="en-US" sz="2100" kern="0" spc="-100" dirty="0" err="1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석유기업</a:t>
            </a:r>
            <a:r>
              <a:rPr 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</a:t>
            </a:r>
            <a:r>
              <a:rPr lang="ko-KR" altLang="en-US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주가와 유가의 상관관계를 분석할 수 있을까</a:t>
            </a:r>
            <a:r>
              <a:rPr lang="en-US" altLang="ko-KR" sz="21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?</a:t>
            </a:r>
            <a:endParaRPr 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A52FABD7-6279-4D22-BFA7-24B0F716BDD7}"/>
              </a:ext>
            </a:extLst>
          </p:cNvPr>
          <p:cNvSpPr txBox="1"/>
          <p:nvPr/>
        </p:nvSpPr>
        <p:spPr>
          <a:xfrm>
            <a:off x="1256207" y="1181100"/>
            <a:ext cx="6287593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700" kern="0" spc="-1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1</a:t>
            </a:r>
            <a:r>
              <a:rPr lang="en-US" altLang="ko-KR" sz="5700" kern="0" spc="-1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-1</a:t>
            </a:r>
            <a:endParaRPr lang="ko-KR" altLang="en-US" sz="5700" kern="0" spc="-1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  <a:p>
            <a:r>
              <a:rPr lang="en-US" sz="5700" kern="0" spc="-100" dirty="0" err="1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프로젝트</a:t>
            </a:r>
            <a:r>
              <a:rPr lang="en-US" sz="5700" kern="0" spc="-1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 </a:t>
            </a:r>
            <a:r>
              <a:rPr lang="ko-KR" altLang="en-US" sz="5700" kern="0" spc="-1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동기</a:t>
            </a:r>
            <a:endParaRPr lang="en-US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01</a:t>
            </a:r>
            <a:endParaRPr lang="en-US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</a:t>
            </a:r>
            <a:endParaRPr lang="en-US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개요</a:t>
            </a:r>
            <a:endParaRPr lang="en-US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</a:t>
            </a:r>
            <a:endParaRPr lang="en-US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6E7AE5E-6EC5-4AEB-B2F7-EDF30A0DC0A2}"/>
              </a:ext>
            </a:extLst>
          </p:cNvPr>
          <p:cNvSpPr txBox="1"/>
          <p:nvPr/>
        </p:nvSpPr>
        <p:spPr>
          <a:xfrm>
            <a:off x="1246362" y="1163241"/>
            <a:ext cx="7288038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1-2</a:t>
            </a: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목표</a:t>
            </a:r>
            <a:endParaRPr 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M JUA " pitchFamily="34" charset="0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7166554A-A2D9-EA4A-8524-31AF76579EC7}"/>
              </a:ext>
            </a:extLst>
          </p:cNvPr>
          <p:cNvSpPr txBox="1"/>
          <p:nvPr/>
        </p:nvSpPr>
        <p:spPr>
          <a:xfrm>
            <a:off x="1602596" y="3275615"/>
            <a:ext cx="1484112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유가 뉴스에서 키워드를 추출하여 감성사전 구축하여 상관관계 파악</a:t>
            </a:r>
            <a:endParaRPr lang="en-US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3D95B0F8-59C8-412A-8839-AD0445C6579B}"/>
              </a:ext>
            </a:extLst>
          </p:cNvPr>
          <p:cNvSpPr txBox="1"/>
          <p:nvPr/>
        </p:nvSpPr>
        <p:spPr>
          <a:xfrm>
            <a:off x="685800" y="4639938"/>
            <a:ext cx="1182483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조사를 통한 지표로 유가와 상관관계 파악</a:t>
            </a:r>
            <a:endParaRPr lang="en-US" dirty="0">
              <a:solidFill>
                <a:srgbClr val="483F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5400" y="1163241"/>
            <a:ext cx="8426786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1-3 </a:t>
            </a:r>
          </a:p>
          <a:p>
            <a:r>
              <a:rPr lang="en-US" sz="5700" kern="0" spc="-200" dirty="0" err="1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일정</a:t>
            </a:r>
            <a:r>
              <a:rPr 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M JUA " pitchFamily="34" charset="0"/>
              </a:rPr>
              <a:t> 및 역할분담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104ED66-C32C-4A74-BF82-3C1DB9BAA914}"/>
              </a:ext>
            </a:extLst>
          </p:cNvPr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47448-7542-41D1-8293-676A902D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30749"/>
            <a:ext cx="12185130" cy="5710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60840" y="926391"/>
            <a:ext cx="8282520" cy="521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300" kern="0" spc="-1100" dirty="0">
                <a:solidFill>
                  <a:schemeClr val="bg1"/>
                </a:solidFill>
                <a:latin typeface="BM JUA " pitchFamily="34" charset="0"/>
                <a:cs typeface="BM JUA " pitchFamily="34" charset="0"/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643" y="6617015"/>
            <a:ext cx="1016964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0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119" y="6827948"/>
            <a:ext cx="5428571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2-1</a:t>
            </a:r>
            <a:r>
              <a:rPr lang="ko-KR" altLang="en-US" sz="28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순서도</a:t>
            </a:r>
            <a:endParaRPr lang="en-US" altLang="ko-KR" sz="2800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3 Light" pitchFamily="34" charset="0"/>
            </a:endParaRPr>
          </a:p>
          <a:p>
            <a:r>
              <a:rPr lang="en-US" altLang="ko-KR" sz="28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2</a:t>
            </a:r>
            <a:r>
              <a:rPr lang="en-US" altLang="ko-Kore-KR" sz="28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-2 </a:t>
            </a:r>
            <a:r>
              <a:rPr lang="en-US" altLang="ko-Kore-KR" sz="2800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환경</a:t>
            </a:r>
            <a:r>
              <a:rPr lang="en-US" altLang="ko-Kore-KR" sz="28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 및 데이터셋 </a:t>
            </a:r>
            <a:endParaRPr lang="ko-KR" altLang="en-US" sz="2800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3 Light" pitchFamily="34" charset="0"/>
            </a:endParaRPr>
          </a:p>
          <a:p>
            <a:endParaRPr lang="en-US" altLang="ko-Kore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다른 페이지 연결선 33">
            <a:extLst>
              <a:ext uri="{FF2B5EF4-FFF2-40B4-BE49-F238E27FC236}">
                <a16:creationId xmlns:a16="http://schemas.microsoft.com/office/drawing/2014/main" id="{9AF23187-1A1F-4E89-9418-3A28D4070081}"/>
              </a:ext>
            </a:extLst>
          </p:cNvPr>
          <p:cNvSpPr/>
          <p:nvPr/>
        </p:nvSpPr>
        <p:spPr>
          <a:xfrm rot="16200000">
            <a:off x="13992238" y="3601362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다른 페이지 연결선 34">
            <a:extLst>
              <a:ext uri="{FF2B5EF4-FFF2-40B4-BE49-F238E27FC236}">
                <a16:creationId xmlns:a16="http://schemas.microsoft.com/office/drawing/2014/main" id="{899A2758-8F92-4426-B132-D5251EFDC85E}"/>
              </a:ext>
            </a:extLst>
          </p:cNvPr>
          <p:cNvSpPr/>
          <p:nvPr/>
        </p:nvSpPr>
        <p:spPr>
          <a:xfrm rot="16200000">
            <a:off x="14024193" y="6030703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2500" y="1761784"/>
            <a:ext cx="8426786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endParaRPr lang="en-US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다른 페이지 연결선 17">
            <a:extLst>
              <a:ext uri="{FF2B5EF4-FFF2-40B4-BE49-F238E27FC236}">
                <a16:creationId xmlns:a16="http://schemas.microsoft.com/office/drawing/2014/main" id="{83D2719A-4844-4EBD-AC89-2E86EDC96E59}"/>
              </a:ext>
            </a:extLst>
          </p:cNvPr>
          <p:cNvSpPr/>
          <p:nvPr/>
        </p:nvSpPr>
        <p:spPr>
          <a:xfrm rot="16200000">
            <a:off x="10059192" y="3669429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다른 페이지 연결선 20">
            <a:extLst>
              <a:ext uri="{FF2B5EF4-FFF2-40B4-BE49-F238E27FC236}">
                <a16:creationId xmlns:a16="http://schemas.microsoft.com/office/drawing/2014/main" id="{751D5CFD-41D0-4EB6-B2BB-52398F77C157}"/>
              </a:ext>
            </a:extLst>
          </p:cNvPr>
          <p:cNvSpPr/>
          <p:nvPr/>
        </p:nvSpPr>
        <p:spPr>
          <a:xfrm rot="16200000">
            <a:off x="6098891" y="3601362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다른 페이지 연결선 21">
            <a:extLst>
              <a:ext uri="{FF2B5EF4-FFF2-40B4-BE49-F238E27FC236}">
                <a16:creationId xmlns:a16="http://schemas.microsoft.com/office/drawing/2014/main" id="{9E8C24DE-6197-42D3-8281-8D14F37B061A}"/>
              </a:ext>
            </a:extLst>
          </p:cNvPr>
          <p:cNvSpPr/>
          <p:nvPr/>
        </p:nvSpPr>
        <p:spPr>
          <a:xfrm rot="16200000">
            <a:off x="2128793" y="3601363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다른 페이지 연결선 24">
            <a:extLst>
              <a:ext uri="{FF2B5EF4-FFF2-40B4-BE49-F238E27FC236}">
                <a16:creationId xmlns:a16="http://schemas.microsoft.com/office/drawing/2014/main" id="{1A9BD2B2-3933-44C7-8017-4731699A0DE5}"/>
              </a:ext>
            </a:extLst>
          </p:cNvPr>
          <p:cNvSpPr/>
          <p:nvPr/>
        </p:nvSpPr>
        <p:spPr>
          <a:xfrm rot="16200000">
            <a:off x="10091147" y="6098770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다른 페이지 연결선 25">
            <a:extLst>
              <a:ext uri="{FF2B5EF4-FFF2-40B4-BE49-F238E27FC236}">
                <a16:creationId xmlns:a16="http://schemas.microsoft.com/office/drawing/2014/main" id="{2590FCBD-2E16-445B-8D42-6B104658BD34}"/>
              </a:ext>
            </a:extLst>
          </p:cNvPr>
          <p:cNvSpPr/>
          <p:nvPr/>
        </p:nvSpPr>
        <p:spPr>
          <a:xfrm rot="16200000">
            <a:off x="6130846" y="6030703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다른 페이지 연결선 26">
            <a:extLst>
              <a:ext uri="{FF2B5EF4-FFF2-40B4-BE49-F238E27FC236}">
                <a16:creationId xmlns:a16="http://schemas.microsoft.com/office/drawing/2014/main" id="{826C0CA8-4382-48E7-A39D-33E83465976B}"/>
              </a:ext>
            </a:extLst>
          </p:cNvPr>
          <p:cNvSpPr/>
          <p:nvPr/>
        </p:nvSpPr>
        <p:spPr>
          <a:xfrm rot="16200000">
            <a:off x="2174353" y="6030703"/>
            <a:ext cx="2082568" cy="3306268"/>
          </a:xfrm>
          <a:prstGeom prst="flowChartOffpageConnecto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CF4FB"/>
              </a:gs>
              <a:gs pos="1000">
                <a:srgbClr val="E3F0FA"/>
              </a:gs>
              <a:gs pos="1000">
                <a:srgbClr val="8DCCF2"/>
              </a:gs>
              <a:gs pos="85000">
                <a:srgbClr val="3AA9EA"/>
              </a:gs>
              <a:gs pos="100000">
                <a:srgbClr val="3AA9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A34C6-4871-4D45-A193-3D9BD61F2934}"/>
              </a:ext>
            </a:extLst>
          </p:cNvPr>
          <p:cNvSpPr txBox="1"/>
          <p:nvPr/>
        </p:nvSpPr>
        <p:spPr>
          <a:xfrm>
            <a:off x="1982447" y="5119230"/>
            <a:ext cx="302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선출 기업 기준 설정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D04B20-F930-4FAE-BCF1-78CFF645051E}"/>
              </a:ext>
            </a:extLst>
          </p:cNvPr>
          <p:cNvSpPr txBox="1"/>
          <p:nvPr/>
        </p:nvSpPr>
        <p:spPr>
          <a:xfrm>
            <a:off x="5724060" y="4937460"/>
            <a:ext cx="302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선출 기업의 주가와 유가 간의 상관관계 확인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EEAE1-5D7D-478A-BDEC-4B28E2487683}"/>
              </a:ext>
            </a:extLst>
          </p:cNvPr>
          <p:cNvSpPr txBox="1"/>
          <p:nvPr/>
        </p:nvSpPr>
        <p:spPr>
          <a:xfrm>
            <a:off x="9665758" y="4647028"/>
            <a:ext cx="302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KESIS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국가에너지통계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정보시스템에서 단어 빈도수 결과를 통해 유가관련 키워드를 추출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41CAF-1AB0-4249-9511-DBC81F2ECB50}"/>
              </a:ext>
            </a:extLst>
          </p:cNvPr>
          <p:cNvSpPr txBox="1"/>
          <p:nvPr/>
        </p:nvSpPr>
        <p:spPr>
          <a:xfrm>
            <a:off x="1925969" y="7427194"/>
            <a:ext cx="302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추출된 중립 키워드로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뉴스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2F1BCC-99EB-4E61-A30B-79AC2DD6A754}"/>
              </a:ext>
            </a:extLst>
          </p:cNvPr>
          <p:cNvSpPr txBox="1"/>
          <p:nvPr/>
        </p:nvSpPr>
        <p:spPr>
          <a:xfrm>
            <a:off x="13555003" y="4842231"/>
            <a:ext cx="302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단어 빈도수 탐색을 통해 감성사전에 들어갈 단어 추출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D6636-6258-4C11-994F-B1856EF8DED5}"/>
              </a:ext>
            </a:extLst>
          </p:cNvPr>
          <p:cNvSpPr txBox="1"/>
          <p:nvPr/>
        </p:nvSpPr>
        <p:spPr>
          <a:xfrm>
            <a:off x="5933162" y="7450382"/>
            <a:ext cx="302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감성사전의 유가예측에 대한 유효성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45CA7-A273-49AC-A30F-2375BDF6F380}"/>
              </a:ext>
            </a:extLst>
          </p:cNvPr>
          <p:cNvSpPr txBox="1"/>
          <p:nvPr/>
        </p:nvSpPr>
        <p:spPr>
          <a:xfrm>
            <a:off x="9562172" y="7327286"/>
            <a:ext cx="425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조사를 통해 유가에 영향을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미치는 선행지표와 유가의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상관관계확인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23D58-DEFE-45F8-A5DD-5CE0517E9298}"/>
              </a:ext>
            </a:extLst>
          </p:cNvPr>
          <p:cNvSpPr txBox="1"/>
          <p:nvPr/>
        </p:nvSpPr>
        <p:spPr>
          <a:xfrm>
            <a:off x="14398589" y="7499170"/>
            <a:ext cx="302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도출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F220B2-A49F-4F6C-A501-7095B793260A}"/>
              </a:ext>
            </a:extLst>
          </p:cNvPr>
          <p:cNvSpPr/>
          <p:nvPr/>
        </p:nvSpPr>
        <p:spPr>
          <a:xfrm>
            <a:off x="12796078" y="5480120"/>
            <a:ext cx="4250946" cy="3357409"/>
          </a:xfrm>
          <a:prstGeom prst="roundRect">
            <a:avLst/>
          </a:prstGeom>
          <a:gradFill>
            <a:gsLst>
              <a:gs pos="0">
                <a:srgbClr val="99D2F3"/>
              </a:gs>
              <a:gs pos="1000">
                <a:srgbClr val="B6DEF6"/>
              </a:gs>
              <a:gs pos="85000">
                <a:srgbClr val="3AA9EA"/>
              </a:gs>
              <a:gs pos="100000">
                <a:srgbClr val="3AA9EA"/>
              </a:gs>
            </a:gsLst>
            <a:lin ang="16200000" scaled="1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EADDE2-4525-4CCF-A38E-72C06C46C9F9}"/>
              </a:ext>
            </a:extLst>
          </p:cNvPr>
          <p:cNvSpPr/>
          <p:nvPr/>
        </p:nvSpPr>
        <p:spPr>
          <a:xfrm>
            <a:off x="8859071" y="5482023"/>
            <a:ext cx="3637729" cy="3363129"/>
          </a:xfrm>
          <a:prstGeom prst="roundRect">
            <a:avLst/>
          </a:prstGeom>
          <a:gradFill>
            <a:gsLst>
              <a:gs pos="0">
                <a:srgbClr val="99D2F3"/>
              </a:gs>
              <a:gs pos="1000">
                <a:srgbClr val="B6DEF6"/>
              </a:gs>
              <a:gs pos="85000">
                <a:srgbClr val="3AA9EA"/>
              </a:gs>
              <a:gs pos="100000">
                <a:srgbClr val="3AA9EA"/>
              </a:gs>
            </a:gsLst>
            <a:lin ang="16200000" scaled="1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74CB3B-2786-4F0B-80E6-BD7BCC9B6FD3}"/>
              </a:ext>
            </a:extLst>
          </p:cNvPr>
          <p:cNvSpPr/>
          <p:nvPr/>
        </p:nvSpPr>
        <p:spPr>
          <a:xfrm>
            <a:off x="8859072" y="1827435"/>
            <a:ext cx="8187952" cy="3464359"/>
          </a:xfrm>
          <a:prstGeom prst="roundRect">
            <a:avLst/>
          </a:prstGeom>
          <a:gradFill>
            <a:gsLst>
              <a:gs pos="0">
                <a:srgbClr val="99D2F3"/>
              </a:gs>
              <a:gs pos="1000">
                <a:srgbClr val="B6DEF6"/>
              </a:gs>
              <a:gs pos="85000">
                <a:srgbClr val="3AA9EA"/>
              </a:gs>
              <a:gs pos="100000">
                <a:srgbClr val="3AA9EA"/>
              </a:gs>
            </a:gsLst>
            <a:lin ang="16200000" scaled="1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0877"/>
            <a:ext cx="20571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643" y="620877"/>
            <a:ext cx="5255357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유가증명 프로젝트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875595" y="9457759"/>
            <a:ext cx="117142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73395" y="9457759"/>
            <a:ext cx="353892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 </a:t>
            </a:r>
            <a:r>
              <a:rPr lang="ko-KR" alt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9643" y="9457759"/>
            <a:ext cx="256964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2500" y="1761784"/>
            <a:ext cx="7994498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sz="5700" kern="0" spc="-200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700" kern="0" spc="-200" dirty="0">
                <a:solidFill>
                  <a:srgbClr val="34198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및 데이터셋 </a:t>
            </a:r>
            <a:endParaRPr lang="en-US" dirty="0">
              <a:solidFill>
                <a:srgbClr val="34198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2500" y="3554022"/>
            <a:ext cx="62267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rgbClr val="483F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소스 및 적용기술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62500" y="6915171"/>
            <a:ext cx="550585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키워드와 유가 및 주가를 추출하기 위해 작업한 소스 및 적용기술 목록입니다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4675893" y="5289686"/>
            <a:ext cx="7010094" cy="85593"/>
            <a:chOff x="2480607" y="5100061"/>
            <a:chExt cx="7010094" cy="855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D2A666-4179-7C42-AD27-E10EE55A7061}"/>
              </a:ext>
            </a:extLst>
          </p:cNvPr>
          <p:cNvSpPr txBox="1"/>
          <p:nvPr/>
        </p:nvSpPr>
        <p:spPr>
          <a:xfrm>
            <a:off x="9115148" y="3020505"/>
            <a:ext cx="7151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lnSpc>
                <a:spcPct val="90000"/>
              </a:lnSpc>
              <a:buSzPts val="2000"/>
              <a:buFont typeface="Malgun Gothic"/>
              <a:buChar char="❏"/>
            </a:pPr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Kesis</a:t>
            </a:r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국가에너지통계정보시스템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DAUM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국제유가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DART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재무제표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네이버 뉴스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인베스팅닷컴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8" name="Google Shape;147;p17">
            <a:extLst>
              <a:ext uri="{FF2B5EF4-FFF2-40B4-BE49-F238E27FC236}">
                <a16:creationId xmlns:a16="http://schemas.microsoft.com/office/drawing/2014/main" id="{94C9BF68-24F8-4161-AE7F-85C9194DD5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3234" y="7285354"/>
            <a:ext cx="2529402" cy="8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48;p17">
            <a:extLst>
              <a:ext uri="{FF2B5EF4-FFF2-40B4-BE49-F238E27FC236}">
                <a16:creationId xmlns:a16="http://schemas.microsoft.com/office/drawing/2014/main" id="{5A67C8C8-12B4-41D3-9DEC-FE778A3CFD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63200" y="6368927"/>
            <a:ext cx="1762300" cy="103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9;p17">
            <a:extLst>
              <a:ext uri="{FF2B5EF4-FFF2-40B4-BE49-F238E27FC236}">
                <a16:creationId xmlns:a16="http://schemas.microsoft.com/office/drawing/2014/main" id="{D04E3BE0-0C14-4300-A025-9C667878156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417" y="7579218"/>
            <a:ext cx="1762300" cy="103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50;p17">
            <a:extLst>
              <a:ext uri="{FF2B5EF4-FFF2-40B4-BE49-F238E27FC236}">
                <a16:creationId xmlns:a16="http://schemas.microsoft.com/office/drawing/2014/main" id="{3D4A5E51-A9B4-4157-8142-660D1FD9AB1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72401" y="7462140"/>
            <a:ext cx="1137305" cy="1091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51;p17">
            <a:extLst>
              <a:ext uri="{FF2B5EF4-FFF2-40B4-BE49-F238E27FC236}">
                <a16:creationId xmlns:a16="http://schemas.microsoft.com/office/drawing/2014/main" id="{F7625782-1B77-4469-8EE7-D2A9EA4624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27660" y="6379483"/>
            <a:ext cx="2700549" cy="6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Object 23">
            <a:extLst>
              <a:ext uri="{FF2B5EF4-FFF2-40B4-BE49-F238E27FC236}">
                <a16:creationId xmlns:a16="http://schemas.microsoft.com/office/drawing/2014/main" id="{574ED381-152E-4C8C-99BD-881E8EC7DE50}"/>
              </a:ext>
            </a:extLst>
          </p:cNvPr>
          <p:cNvSpPr txBox="1"/>
          <p:nvPr/>
        </p:nvSpPr>
        <p:spPr>
          <a:xfrm>
            <a:off x="9934775" y="5584943"/>
            <a:ext cx="148631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F7E9F283-AB8F-4A15-BDBB-EB7DF898F536}"/>
              </a:ext>
            </a:extLst>
          </p:cNvPr>
          <p:cNvSpPr txBox="1"/>
          <p:nvPr/>
        </p:nvSpPr>
        <p:spPr>
          <a:xfrm>
            <a:off x="11876488" y="5661888"/>
            <a:ext cx="62267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4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시각화</a:t>
            </a:r>
            <a:endParaRPr lang="en-US" altLang="ko-KR" sz="2400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D1B2E4EB-1FA4-4090-BA1A-DF5A02C67140}"/>
              </a:ext>
            </a:extLst>
          </p:cNvPr>
          <p:cNvSpPr txBox="1"/>
          <p:nvPr/>
        </p:nvSpPr>
        <p:spPr>
          <a:xfrm>
            <a:off x="11561211" y="2214723"/>
            <a:ext cx="278367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소스 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이제는 matplotlib 말고, Plotly 를 쓰자.">
            <a:extLst>
              <a:ext uri="{FF2B5EF4-FFF2-40B4-BE49-F238E27FC236}">
                <a16:creationId xmlns:a16="http://schemas.microsoft.com/office/drawing/2014/main" id="{19BFCE49-8FB1-4075-A725-A0D6F513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981" y="6357384"/>
            <a:ext cx="2182219" cy="8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1528</Words>
  <Application>Microsoft Office PowerPoint</Application>
  <PresentationFormat>사용자 지정</PresentationFormat>
  <Paragraphs>454</Paragraphs>
  <Slides>32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Andrew Ward</vt:lpstr>
      <vt:lpstr>BM JUA </vt:lpstr>
      <vt:lpstr>S-Core Dream 3 Light</vt:lpstr>
      <vt:lpstr>S-Core Dream 4 Regular</vt:lpstr>
      <vt:lpstr>맑은 고딕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 제우</cp:lastModifiedBy>
  <cp:revision>14</cp:revision>
  <dcterms:created xsi:type="dcterms:W3CDTF">2022-02-17T18:25:24Z</dcterms:created>
  <dcterms:modified xsi:type="dcterms:W3CDTF">2022-02-18T08:16:38Z</dcterms:modified>
</cp:coreProperties>
</file>