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33" autoAdjust="0"/>
    <p:restoredTop sz="94534"/>
  </p:normalViewPr>
  <p:slideViewPr>
    <p:cSldViewPr>
      <p:cViewPr varScale="1">
        <p:scale>
          <a:sx n="133" d="100"/>
          <a:sy n="133" d="100"/>
        </p:scale>
        <p:origin x="20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FC7A-4949-4FFB-BCE4-98861F82AA30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AF30-5518-4082-8BE0-8446BF8A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5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AF30-5518-4082-8BE0-8446BF8A6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10/14/16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10/14/16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10/14/16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104C-11C0-4E08-B957-567B84792C63}" type="datetimeFigureOut">
              <a:rPr lang="en-US" smtClean="0"/>
              <a:pPr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Java Collection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Addison Java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irtual Machine meet-up</a:t>
            </a:r>
          </a:p>
          <a:p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all List methods:</a:t>
            </a:r>
          </a:p>
          <a:p>
            <a:r>
              <a:rPr lang="en-US" dirty="0" smtClean="0"/>
              <a:t>Use Double List data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Element get(</a:t>
            </a:r>
            <a:r>
              <a:rPr lang="en-US" dirty="0" err="1" smtClean="0"/>
              <a:t>int</a:t>
            </a:r>
            <a:r>
              <a:rPr lang="en-US" dirty="0" smtClean="0"/>
              <a:t> index)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double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66294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Comparason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342706"/>
              </p:ext>
            </p:extLst>
          </p:nvPr>
        </p:nvGraphicFramePr>
        <p:xfrm>
          <a:off x="457200" y="1600200"/>
          <a:ext cx="8229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4930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dirty="0" smtClean="0"/>
                        <a:t>Instant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  <a:p>
                      <a:r>
                        <a:rPr lang="en-US" dirty="0" smtClean="0"/>
                        <a:t>get(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index) has</a:t>
                      </a:r>
                      <a:r>
                        <a:rPr lang="en-US" baseline="0" dirty="0" smtClean="0"/>
                        <a:t> 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</a:p>
                    <a:p>
                      <a:r>
                        <a:rPr lang="en-US" dirty="0" smtClean="0"/>
                        <a:t>get(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index)</a:t>
                      </a:r>
                      <a:r>
                        <a:rPr lang="en-US" baseline="0" dirty="0" smtClean="0"/>
                        <a:t> has O(n)</a:t>
                      </a:r>
                      <a:endParaRPr lang="en-US" dirty="0"/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dirty="0" smtClean="0"/>
                        <a:t>Good for inserting, add, delete</a:t>
                      </a:r>
                      <a:r>
                        <a:rPr lang="en-US" baseline="0" dirty="0" smtClean="0"/>
                        <a:t> and resize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Sorting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Comparable interface: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(Object o)</a:t>
            </a:r>
          </a:p>
          <a:p>
            <a:r>
              <a:rPr lang="en-US" dirty="0" smtClean="0"/>
              <a:t>Comparator Interface: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compare(Object ob1, Object ob2)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</a:t>
            </a:r>
            <a:r>
              <a:rPr lang="en-US" b="1" dirty="0" err="1" smtClean="0"/>
              <a:t>int</a:t>
            </a:r>
            <a:r>
              <a:rPr lang="en-US" b="1" dirty="0" smtClean="0"/>
              <a:t> compare(Squirrel s1, Squirrel s2) {</a:t>
            </a:r>
          </a:p>
          <a:p>
            <a:pPr>
              <a:buNone/>
            </a:pPr>
            <a:r>
              <a:rPr lang="en-US" dirty="0" smtClean="0"/>
              <a:t>Comparator&lt;Squirrel&gt; c = </a:t>
            </a:r>
            <a:r>
              <a:rPr lang="en-US" dirty="0" err="1" smtClean="0"/>
              <a:t>Comparator.</a:t>
            </a:r>
            <a:r>
              <a:rPr lang="en-US" i="1" dirty="0" err="1" smtClean="0"/>
              <a:t>comparing</a:t>
            </a:r>
            <a:r>
              <a:rPr lang="en-US" i="1" dirty="0" smtClean="0"/>
              <a:t>(s -&gt; </a:t>
            </a:r>
            <a:r>
              <a:rPr lang="en-US" i="1" dirty="0" err="1" smtClean="0"/>
              <a:t>s.getSpecies</a:t>
            </a:r>
            <a:r>
              <a:rPr lang="en-US" i="1" dirty="0" smtClean="0"/>
              <a:t>());</a:t>
            </a:r>
          </a:p>
          <a:p>
            <a:pPr>
              <a:buNone/>
            </a:pPr>
            <a:r>
              <a:rPr lang="en-US" dirty="0" smtClean="0"/>
              <a:t>c = </a:t>
            </a:r>
            <a:r>
              <a:rPr lang="en-US" dirty="0" err="1" smtClean="0"/>
              <a:t>c.thenComparingInt</a:t>
            </a:r>
            <a:r>
              <a:rPr lang="en-US" dirty="0" smtClean="0"/>
              <a:t>(s -&gt; </a:t>
            </a:r>
            <a:r>
              <a:rPr lang="en-US" dirty="0" err="1" smtClean="0"/>
              <a:t>s.getWeight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b="1" dirty="0" smtClean="0"/>
              <a:t>return </a:t>
            </a:r>
            <a:r>
              <a:rPr lang="en-US" b="1" dirty="0" err="1" smtClean="0"/>
              <a:t>c.compare</a:t>
            </a:r>
            <a:r>
              <a:rPr lang="en-US" b="1" dirty="0" smtClean="0"/>
              <a:t>(s1, s2);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mathematical model of set:</a:t>
            </a:r>
          </a:p>
          <a:p>
            <a:r>
              <a:rPr lang="en-US" dirty="0" smtClean="0"/>
              <a:t>All elements in set are unique</a:t>
            </a:r>
          </a:p>
          <a:p>
            <a:r>
              <a:rPr lang="en-US" dirty="0" smtClean="0"/>
              <a:t>Set has 2 </a:t>
            </a:r>
            <a:r>
              <a:rPr lang="en-US" dirty="0" err="1" smtClean="0"/>
              <a:t>immplementation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Treeset</a:t>
            </a:r>
            <a:r>
              <a:rPr lang="en-US" dirty="0" smtClean="0"/>
              <a:t> Classes</a:t>
            </a:r>
          </a:p>
          <a:p>
            <a:r>
              <a:rPr lang="en-US" dirty="0" err="1" smtClean="0"/>
              <a:t>HashSet</a:t>
            </a:r>
            <a:r>
              <a:rPr lang="en-US" dirty="0" smtClean="0"/>
              <a:t> Classes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Unorder</a:t>
            </a:r>
            <a:r>
              <a:rPr lang="en-US" dirty="0" smtClean="0"/>
              <a:t> set</a:t>
            </a:r>
          </a:p>
          <a:p>
            <a:r>
              <a:rPr lang="en-US" dirty="0" smtClean="0"/>
              <a:t>Use hash table to store elements by using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smtClean="0"/>
              <a:t>Instant access to element</a:t>
            </a:r>
          </a:p>
          <a:p>
            <a:r>
              <a:rPr lang="en-US" dirty="0" smtClean="0"/>
              <a:t>Need to override </a:t>
            </a:r>
            <a:r>
              <a:rPr lang="en-US" dirty="0" err="1" smtClean="0"/>
              <a:t>hashCode</a:t>
            </a:r>
            <a:r>
              <a:rPr lang="en-US" dirty="0" smtClean="0"/>
              <a:t>() and ensure that it is compatible with equals()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</a:rPr>
              <a:t> add(Object o)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Set</a:t>
            </a:r>
          </a:p>
          <a:p>
            <a:r>
              <a:rPr lang="en-US" dirty="0" smtClean="0"/>
              <a:t>Use Binary Tree data structure to store element</a:t>
            </a:r>
          </a:p>
          <a:p>
            <a:r>
              <a:rPr lang="en-US" dirty="0" smtClean="0"/>
              <a:t>Elements have to be comparable.</a:t>
            </a:r>
          </a:p>
          <a:p>
            <a:r>
              <a:rPr lang="en-US" dirty="0" err="1" smtClean="0"/>
              <a:t>TreeSet</a:t>
            </a:r>
            <a:r>
              <a:rPr lang="en-US" dirty="0" smtClean="0"/>
              <a:t> always keep all elements in order.</a:t>
            </a:r>
          </a:p>
          <a:p>
            <a:r>
              <a:rPr lang="en-US" dirty="0" smtClean="0"/>
              <a:t>Example: 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</a:rPr>
              <a:t> add(Object o)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element as pair: (</a:t>
            </a:r>
            <a:r>
              <a:rPr lang="en-US" dirty="0" err="1" smtClean="0"/>
              <a:t>Key,Value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Key cannot be duplicate</a:t>
            </a:r>
          </a:p>
          <a:p>
            <a:r>
              <a:rPr lang="en-US" dirty="0" smtClean="0"/>
              <a:t>Values can equal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common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urier New" pitchFamily="49" charset="0"/>
              </a:rPr>
              <a:t>Object put(Object key, Object value)</a:t>
            </a:r>
          </a:p>
          <a:p>
            <a:r>
              <a:rPr lang="en-US" sz="2400" dirty="0" smtClean="0">
                <a:latin typeface="Courier New" pitchFamily="49" charset="0"/>
              </a:rPr>
              <a:t>Object get(Object key)</a:t>
            </a:r>
          </a:p>
          <a:p>
            <a:r>
              <a:rPr lang="en-US" sz="2400" dirty="0" smtClean="0">
                <a:latin typeface="Courier New" pitchFamily="49" charset="0"/>
              </a:rPr>
              <a:t>Object remove(Object key)</a:t>
            </a:r>
          </a:p>
          <a:p>
            <a:r>
              <a:rPr lang="en-US" sz="2400" dirty="0" err="1" smtClean="0">
                <a:latin typeface="Courier New" pitchFamily="49" charset="0"/>
              </a:rPr>
              <a:t>boolean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containsKey</a:t>
            </a:r>
            <a:r>
              <a:rPr lang="en-US" sz="2400" dirty="0" smtClean="0">
                <a:latin typeface="Courier New" pitchFamily="49" charset="0"/>
              </a:rPr>
              <a:t>(Object key)</a:t>
            </a:r>
          </a:p>
          <a:p>
            <a:r>
              <a:rPr lang="en-US" sz="2400" dirty="0" err="1" smtClean="0">
                <a:latin typeface="Courier New" pitchFamily="49" charset="0"/>
              </a:rPr>
              <a:t>boolean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containsValue</a:t>
            </a:r>
            <a:r>
              <a:rPr lang="en-US" sz="2400" dirty="0" smtClean="0">
                <a:latin typeface="Courier New" pitchFamily="49" charset="0"/>
              </a:rPr>
              <a:t>(Object value)</a:t>
            </a:r>
          </a:p>
          <a:p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size()</a:t>
            </a:r>
          </a:p>
          <a:p>
            <a:r>
              <a:rPr lang="en-US" sz="2400" dirty="0" err="1" smtClean="0">
                <a:latin typeface="Courier New" pitchFamily="49" charset="0"/>
              </a:rPr>
              <a:t>boolean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isEmpty</a:t>
            </a:r>
            <a:r>
              <a:rPr lang="en-US" sz="2400" dirty="0" smtClean="0">
                <a:latin typeface="Courier New" pitchFamily="49" charset="0"/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using </a:t>
            </a:r>
            <a:r>
              <a:rPr lang="en-US" dirty="0" err="1" smtClean="0"/>
              <a:t>hashTable</a:t>
            </a:r>
            <a:r>
              <a:rPr lang="en-US" dirty="0" smtClean="0"/>
              <a:t> to store Key and Values</a:t>
            </a:r>
          </a:p>
          <a:p>
            <a:r>
              <a:rPr lang="en-US" dirty="0" smtClean="0"/>
              <a:t>Map is not order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Binary Tree to store Data</a:t>
            </a:r>
          </a:p>
          <a:p>
            <a:r>
              <a:rPr lang="en-US" dirty="0" smtClean="0"/>
              <a:t>All Key are inserted in order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is an object that groups multiple elements into a single unit</a:t>
            </a:r>
          </a:p>
          <a:p>
            <a:r>
              <a:rPr lang="en-US" dirty="0" smtClean="0"/>
              <a:t>Java Collection API provides interfaces and its implemented </a:t>
            </a:r>
            <a:r>
              <a:rPr lang="en-US" dirty="0" smtClean="0"/>
              <a:t>classes </a:t>
            </a:r>
            <a:r>
              <a:rPr lang="en-US" dirty="0" smtClean="0"/>
              <a:t>for storing and manipulating data.</a:t>
            </a:r>
          </a:p>
          <a:p>
            <a:r>
              <a:rPr lang="en-US" dirty="0" smtClean="0"/>
              <a:t>Java Collection is a generic type, which only accept elements of non-primitive type. 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</a:t>
            </a:r>
            <a:r>
              <a:rPr lang="en-US" dirty="0" err="1" smtClean="0"/>
              <a:t>vs</a:t>
            </a:r>
            <a:r>
              <a:rPr lang="en-US" dirty="0" smtClean="0"/>
              <a:t>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CompareTo</a:t>
            </a:r>
            <a:r>
              <a:rPr lang="en-US" dirty="0" smtClean="0"/>
              <a:t>(o)</a:t>
            </a:r>
          </a:p>
          <a:p>
            <a:r>
              <a:rPr lang="en-US" dirty="0" err="1" smtClean="0"/>
              <a:t>CompareTo</a:t>
            </a:r>
            <a:r>
              <a:rPr lang="en-US" dirty="0" smtClean="0"/>
              <a:t> has to be compatible with equals() and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Compare(o1,o2) use in case we need to sort using different categories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</a:p>
          <a:p>
            <a:r>
              <a:rPr lang="en-US" dirty="0" smtClean="0"/>
              <a:t>Implementation - classes</a:t>
            </a:r>
            <a:endParaRPr lang="en-US" dirty="0" smtClean="0"/>
          </a:p>
          <a:p>
            <a:r>
              <a:rPr lang="en-US" dirty="0" smtClean="0"/>
              <a:t>Algorithms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Collection Frame</a:t>
            </a:r>
            <a:endParaRPr lang="en-US" dirty="0"/>
          </a:p>
        </p:txBody>
      </p:sp>
      <p:pic>
        <p:nvPicPr>
          <p:cNvPr id="5" name="Picture 3" descr="C:\finson\cp105d-www\lectures\8-UtilityClasses\TIJ-collections.gi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524000"/>
            <a:ext cx="6096000" cy="320907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057400" y="4953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 smtClean="0"/>
              <a:t>Source: Interfaces, Implementations, and Algorithms from Thinking in Java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variable of interface is preferable to classes</a:t>
            </a:r>
          </a:p>
          <a:p>
            <a:r>
              <a:rPr lang="en-US" dirty="0" smtClean="0"/>
              <a:t>Java Interface such as Collection, List, Set, Map cannot initiate. Only their implementation can be use to initiate variable</a:t>
            </a:r>
          </a:p>
          <a:p>
            <a:r>
              <a:rPr lang="en-US" dirty="0" smtClean="0"/>
              <a:t>Example: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Collection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 public interface Collection&lt;E&gt; extends </a:t>
            </a:r>
            <a:r>
              <a:rPr lang="en-US" dirty="0" err="1" smtClean="0">
                <a:latin typeface="Courier New" pitchFamily="49" charset="0"/>
              </a:rPr>
              <a:t>Iterable</a:t>
            </a:r>
            <a:r>
              <a:rPr lang="en-US" dirty="0" smtClean="0">
                <a:latin typeface="Courier New" pitchFamily="49" charset="0"/>
              </a:rPr>
              <a:t>&lt;E&gt;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// Basic operations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size();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isEmpty</a:t>
            </a:r>
            <a:r>
              <a:rPr lang="en-US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</a:rPr>
              <a:t> contains(Object element);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</a:rPr>
              <a:t> add(E element);     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</a:rPr>
              <a:t> remove(Object element);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Iterator</a:t>
            </a:r>
            <a:r>
              <a:rPr lang="en-US" dirty="0" smtClean="0">
                <a:latin typeface="Courier New" pitchFamily="49" charset="0"/>
              </a:rPr>
              <a:t>&lt;E&gt; </a:t>
            </a:r>
            <a:r>
              <a:rPr lang="en-US" dirty="0" err="1" smtClean="0">
                <a:latin typeface="Courier New" pitchFamily="49" charset="0"/>
              </a:rPr>
              <a:t>iterator</a:t>
            </a:r>
            <a:r>
              <a:rPr lang="en-US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// Bulk operations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containsAll</a:t>
            </a:r>
            <a:r>
              <a:rPr lang="en-US" dirty="0" smtClean="0">
                <a:latin typeface="Courier New" pitchFamily="49" charset="0"/>
              </a:rPr>
              <a:t>(Collection&lt;?&gt; c);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addAll</a:t>
            </a:r>
            <a:r>
              <a:rPr lang="en-US" dirty="0" smtClean="0">
                <a:latin typeface="Courier New" pitchFamily="49" charset="0"/>
              </a:rPr>
              <a:t>(Collection&lt;? extends E&gt; c);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removeAll</a:t>
            </a:r>
            <a:r>
              <a:rPr lang="en-US" dirty="0" smtClean="0">
                <a:latin typeface="Courier New" pitchFamily="49" charset="0"/>
              </a:rPr>
              <a:t>(Collection&lt;?&gt; c);    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retainAll</a:t>
            </a:r>
            <a:r>
              <a:rPr lang="en-US" dirty="0" smtClean="0">
                <a:latin typeface="Courier New" pitchFamily="49" charset="0"/>
              </a:rPr>
              <a:t>(Collection&lt;?&gt; c);    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void clear();                              //optional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// Array operations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Object[] </a:t>
            </a:r>
            <a:r>
              <a:rPr lang="en-US" dirty="0" err="1" smtClean="0">
                <a:latin typeface="Courier New" pitchFamily="49" charset="0"/>
              </a:rPr>
              <a:t>toArray</a:t>
            </a:r>
            <a:r>
              <a:rPr lang="en-US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de-DE" dirty="0" smtClean="0">
                <a:latin typeface="Courier New" pitchFamily="49" charset="0"/>
              </a:rPr>
              <a:t>&lt;T&gt; T[] toArray(T[] 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 – Common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public interface List&lt;E&gt; extends Collection&lt;E&gt;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// Positional access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E get(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index);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E set(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index, E element);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</a:rPr>
              <a:t>boolean</a:t>
            </a:r>
            <a:r>
              <a:rPr lang="en-US" sz="1300" dirty="0" smtClean="0">
                <a:latin typeface="Courier New" pitchFamily="49" charset="0"/>
              </a:rPr>
              <a:t> add(E element);     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void add(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index, E element);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E remove(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index);        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</a:rPr>
              <a:t>boolean</a:t>
            </a:r>
            <a:r>
              <a:rPr lang="en-US" sz="1300" dirty="0" smtClean="0">
                <a:latin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</a:rPr>
              <a:t>addAll</a:t>
            </a:r>
            <a:r>
              <a:rPr lang="en-US" sz="1300" dirty="0" smtClean="0">
                <a:latin typeface="Courier New" pitchFamily="49" charset="0"/>
              </a:rPr>
              <a:t>(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index,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    Collection&lt;? extends E&gt; c); //optional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3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// Search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</a:rPr>
              <a:t>indexOf</a:t>
            </a:r>
            <a:r>
              <a:rPr lang="en-US" sz="1300" dirty="0" smtClean="0">
                <a:latin typeface="Courier New" pitchFamily="49" charset="0"/>
              </a:rPr>
              <a:t>(Object o);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</a:rPr>
              <a:t>lastIndexOf</a:t>
            </a:r>
            <a:r>
              <a:rPr lang="en-US" sz="1300" dirty="0" smtClean="0">
                <a:latin typeface="Courier New" pitchFamily="49" charset="0"/>
              </a:rPr>
              <a:t>(Object o);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3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// Iteration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</a:rPr>
              <a:t>ListIterator</a:t>
            </a:r>
            <a:r>
              <a:rPr lang="en-US" sz="1300" dirty="0" smtClean="0">
                <a:latin typeface="Courier New" pitchFamily="49" charset="0"/>
              </a:rPr>
              <a:t>&lt;E&gt; </a:t>
            </a:r>
            <a:r>
              <a:rPr lang="en-US" sz="1300" dirty="0" err="1" smtClean="0">
                <a:latin typeface="Courier New" pitchFamily="49" charset="0"/>
              </a:rPr>
              <a:t>listIterator</a:t>
            </a:r>
            <a:r>
              <a:rPr lang="en-US" sz="13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</a:rPr>
              <a:t>ListIterator</a:t>
            </a:r>
            <a:r>
              <a:rPr lang="en-US" sz="1300" dirty="0" smtClean="0">
                <a:latin typeface="Courier New" pitchFamily="49" charset="0"/>
              </a:rPr>
              <a:t>&lt;E&gt; </a:t>
            </a:r>
            <a:r>
              <a:rPr lang="en-US" sz="1300" dirty="0" err="1" smtClean="0">
                <a:latin typeface="Courier New" pitchFamily="49" charset="0"/>
              </a:rPr>
              <a:t>listIterator</a:t>
            </a:r>
            <a:r>
              <a:rPr lang="en-US" sz="1300" dirty="0" smtClean="0">
                <a:latin typeface="Courier New" pitchFamily="49" charset="0"/>
              </a:rPr>
              <a:t>(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index);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3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// Range-view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List&lt;E&gt; </a:t>
            </a:r>
            <a:r>
              <a:rPr lang="en-US" sz="1300" dirty="0" err="1" smtClean="0">
                <a:latin typeface="Courier New" pitchFamily="49" charset="0"/>
              </a:rPr>
              <a:t>subList</a:t>
            </a:r>
            <a:r>
              <a:rPr lang="en-US" sz="1300" dirty="0" smtClean="0">
                <a:latin typeface="Courier New" pitchFamily="49" charset="0"/>
              </a:rPr>
              <a:t>(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from, 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to);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}</a:t>
            </a:r>
            <a:endParaRPr lang="en-US" sz="1300" dirty="0" smtClean="0"/>
          </a:p>
          <a:p>
            <a:endParaRPr lang="en-US" sz="1300" dirty="0" smtClean="0"/>
          </a:p>
          <a:p>
            <a:r>
              <a:rPr lang="en-US" sz="1300" dirty="0" err="1" smtClean="0"/>
              <a:t>ArrayList</a:t>
            </a:r>
            <a:endParaRPr lang="en-US" sz="1300" dirty="0" smtClean="0"/>
          </a:p>
          <a:p>
            <a:r>
              <a:rPr lang="en-US" sz="1300" dirty="0" err="1" smtClean="0"/>
              <a:t>LinkedList</a:t>
            </a:r>
            <a:endParaRPr lang="en-US" sz="1300" dirty="0" smtClean="0"/>
          </a:p>
          <a:p>
            <a:r>
              <a:rPr lang="en-US" sz="1300" dirty="0" smtClean="0"/>
              <a:t>Example (note: remove method)</a:t>
            </a:r>
          </a:p>
          <a:p>
            <a:endParaRPr lang="en-US"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all List’s methods</a:t>
            </a:r>
          </a:p>
          <a:p>
            <a:r>
              <a:rPr lang="en-US" dirty="0" smtClean="0"/>
              <a:t>Store data in an array</a:t>
            </a:r>
          </a:p>
          <a:p>
            <a:r>
              <a:rPr lang="en-US" dirty="0" smtClean="0"/>
              <a:t>Default initial of size is 10 elements</a:t>
            </a:r>
          </a:p>
          <a:p>
            <a:r>
              <a:rPr lang="en-US" dirty="0" smtClean="0"/>
              <a:t>Refill size by double</a:t>
            </a:r>
          </a:p>
          <a:p>
            <a:r>
              <a:rPr lang="en-US" dirty="0" smtClean="0"/>
              <a:t>trim() methods can be used to cut resize array to exact number of elements.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Example:</a:t>
            </a: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endParaRPr lang="en-US" sz="2000" dirty="0" smtClean="0">
              <a:latin typeface="Courier New" pitchFamily="49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ourier New" pitchFamily="49" charset="0"/>
              </a:rPr>
              <a:t>Object get(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index)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ourier New" pitchFamily="49" charset="0"/>
              </a:rPr>
              <a:t>Object set(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index, Object element)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ourier New" pitchFamily="49" charset="0"/>
              </a:rPr>
              <a:t>void </a:t>
            </a:r>
            <a:r>
              <a:rPr lang="en-US" sz="2000" dirty="0" err="1" smtClean="0">
                <a:latin typeface="Courier New" pitchFamily="49" charset="0"/>
              </a:rPr>
              <a:t>ensureCapacity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minCapacity</a:t>
            </a:r>
            <a:r>
              <a:rPr lang="en-US" sz="2000" dirty="0" smtClean="0">
                <a:latin typeface="Courier New" pitchFamily="49" charset="0"/>
              </a:rPr>
              <a:t>)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588</Words>
  <Application>Microsoft Macintosh PowerPoint</Application>
  <PresentationFormat>On-screen Show (4:3)</PresentationFormat>
  <Paragraphs>154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Courier New</vt:lpstr>
      <vt:lpstr>Times New Roman</vt:lpstr>
      <vt:lpstr>Arial</vt:lpstr>
      <vt:lpstr>Office Theme</vt:lpstr>
      <vt:lpstr>Java Collection</vt:lpstr>
      <vt:lpstr>Collection</vt:lpstr>
      <vt:lpstr>Collection Components</vt:lpstr>
      <vt:lpstr>General Collection Frame</vt:lpstr>
      <vt:lpstr>Collection Usage</vt:lpstr>
      <vt:lpstr>Common Collection Methods</vt:lpstr>
      <vt:lpstr>List Interface – Common Methods</vt:lpstr>
      <vt:lpstr>ArrayList Class</vt:lpstr>
      <vt:lpstr>ArrayList</vt:lpstr>
      <vt:lpstr>LinkedList</vt:lpstr>
      <vt:lpstr>Comparason ArrayList and LinkedList</vt:lpstr>
      <vt:lpstr>Sorting</vt:lpstr>
      <vt:lpstr>Set</vt:lpstr>
      <vt:lpstr>HashSet</vt:lpstr>
      <vt:lpstr>TreeSet</vt:lpstr>
      <vt:lpstr>Map Interface</vt:lpstr>
      <vt:lpstr>Map common methods</vt:lpstr>
      <vt:lpstr>HashMap</vt:lpstr>
      <vt:lpstr>TreeMap</vt:lpstr>
      <vt:lpstr>Comparable vs Comparator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</dc:title>
  <dc:creator>VT</dc:creator>
  <cp:lastModifiedBy>Microsoft Office User</cp:lastModifiedBy>
  <cp:revision>39</cp:revision>
  <dcterms:created xsi:type="dcterms:W3CDTF">2016-10-14T21:54:18Z</dcterms:created>
  <dcterms:modified xsi:type="dcterms:W3CDTF">2016-10-15T01:56:47Z</dcterms:modified>
</cp:coreProperties>
</file>