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B0B348-7FFC-4666-9689-5B002AA2F30D}">
  <a:tblStyle styleId="{4AB0B348-7FFC-4666-9689-5B002AA2F3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63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SemiBol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6a0062c2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b6a0062c20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77294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b577294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5772945b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b5772945b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6a0062c2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b6a0062c2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5772945db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b5772945db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5772945b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b5772945b4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a0062c20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b6a0062c20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5772945db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b5772945db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6a0062c20_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b6a0062c20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615054" y="-108997"/>
            <a:ext cx="8700900" cy="11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2579" l="0" r="0" t="2570"/>
          <a:stretch/>
        </p:blipFill>
        <p:spPr>
          <a:xfrm>
            <a:off x="-76200" y="-108997"/>
            <a:ext cx="3691256" cy="70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615054" y="-31900"/>
            <a:ext cx="8577000" cy="688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00791" y="60248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800791" y="4003199"/>
            <a:ext cx="805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488435" y="6024880"/>
            <a:ext cx="2638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3806188" y="1396366"/>
            <a:ext cx="8045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pos="746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11"/>
          <p:cNvSpPr/>
          <p:nvPr>
            <p:ph idx="2" type="pic"/>
          </p:nvPr>
        </p:nvSpPr>
        <p:spPr>
          <a:xfrm>
            <a:off x="479426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8" name="Google Shape;108;p11"/>
          <p:cNvSpPr/>
          <p:nvPr>
            <p:ph idx="3" type="pic"/>
          </p:nvPr>
        </p:nvSpPr>
        <p:spPr>
          <a:xfrm>
            <a:off x="479426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/>
          <p:nvPr>
            <p:ph idx="4" type="pic"/>
          </p:nvPr>
        </p:nvSpPr>
        <p:spPr>
          <a:xfrm>
            <a:off x="4323875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/>
          <p:nvPr>
            <p:ph idx="5" type="pic"/>
          </p:nvPr>
        </p:nvSpPr>
        <p:spPr>
          <a:xfrm>
            <a:off x="4323875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1" name="Google Shape;111;p11"/>
          <p:cNvSpPr/>
          <p:nvPr>
            <p:ph idx="6" type="pic"/>
          </p:nvPr>
        </p:nvSpPr>
        <p:spPr>
          <a:xfrm>
            <a:off x="8165150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2" name="Google Shape;112;p11"/>
          <p:cNvSpPr/>
          <p:nvPr>
            <p:ph idx="7" type="pic"/>
          </p:nvPr>
        </p:nvSpPr>
        <p:spPr>
          <a:xfrm>
            <a:off x="8165150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966200" y="6352540"/>
            <a:ext cx="274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479424" y="1922465"/>
            <a:ext cx="5616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/>
          <p:nvPr>
            <p:ph idx="4" type="chart"/>
          </p:nvPr>
        </p:nvSpPr>
        <p:spPr>
          <a:xfrm>
            <a:off x="6356350" y="1923100"/>
            <a:ext cx="53532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9425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280470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chart"/>
          </p:nvPr>
        </p:nvSpPr>
        <p:spPr>
          <a:xfrm>
            <a:off x="482600" y="1746941"/>
            <a:ext cx="543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/>
          <p:nvPr>
            <p:ph idx="4" type="chart"/>
          </p:nvPr>
        </p:nvSpPr>
        <p:spPr>
          <a:xfrm>
            <a:off x="6275704" y="1746941"/>
            <a:ext cx="5433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53400" y="1705608"/>
            <a:ext cx="35442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/>
          <p:nvPr>
            <p:ph idx="2" type="chart"/>
          </p:nvPr>
        </p:nvSpPr>
        <p:spPr>
          <a:xfrm>
            <a:off x="479425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4"/>
          <p:cNvSpPr/>
          <p:nvPr>
            <p:ph idx="3" type="chart"/>
          </p:nvPr>
        </p:nvSpPr>
        <p:spPr>
          <a:xfrm>
            <a:off x="4316412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4" type="body"/>
          </p:nvPr>
        </p:nvSpPr>
        <p:spPr>
          <a:xfrm>
            <a:off x="479425" y="5296534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5" type="body"/>
          </p:nvPr>
        </p:nvSpPr>
        <p:spPr>
          <a:xfrm>
            <a:off x="4316412" y="5290183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3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/>
          <p:nvPr>
            <p:ph idx="4" type="chart"/>
          </p:nvPr>
        </p:nvSpPr>
        <p:spPr>
          <a:xfrm>
            <a:off x="479425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5" type="chart"/>
          </p:nvPr>
        </p:nvSpPr>
        <p:spPr>
          <a:xfrm>
            <a:off x="4316412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15"/>
          <p:cNvSpPr/>
          <p:nvPr>
            <p:ph idx="6" type="chart"/>
          </p:nvPr>
        </p:nvSpPr>
        <p:spPr>
          <a:xfrm>
            <a:off x="8153399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84506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3" type="body"/>
          </p:nvPr>
        </p:nvSpPr>
        <p:spPr>
          <a:xfrm>
            <a:off x="4328957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5" type="body"/>
          </p:nvPr>
        </p:nvSpPr>
        <p:spPr>
          <a:xfrm>
            <a:off x="8170233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7" type="body"/>
          </p:nvPr>
        </p:nvSpPr>
        <p:spPr>
          <a:xfrm>
            <a:off x="482601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8" type="body"/>
          </p:nvPr>
        </p:nvSpPr>
        <p:spPr>
          <a:xfrm>
            <a:off x="482600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9" type="body"/>
          </p:nvPr>
        </p:nvSpPr>
        <p:spPr>
          <a:xfrm>
            <a:off x="4327052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3" type="body"/>
          </p:nvPr>
        </p:nvSpPr>
        <p:spPr>
          <a:xfrm>
            <a:off x="4327051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4" type="body"/>
          </p:nvPr>
        </p:nvSpPr>
        <p:spPr>
          <a:xfrm>
            <a:off x="8168328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5" type="body"/>
          </p:nvPr>
        </p:nvSpPr>
        <p:spPr>
          <a:xfrm>
            <a:off x="8168327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84506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3" type="body"/>
          </p:nvPr>
        </p:nvSpPr>
        <p:spPr>
          <a:xfrm>
            <a:off x="4328957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5" type="body"/>
          </p:nvPr>
        </p:nvSpPr>
        <p:spPr>
          <a:xfrm>
            <a:off x="8170233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79425" y="1828799"/>
            <a:ext cx="35442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4316412" y="1828637"/>
            <a:ext cx="35442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8153400" y="1828799"/>
            <a:ext cx="35559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79425" y="1738315"/>
            <a:ext cx="1123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8255479" y="2440089"/>
            <a:ext cx="3457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479423" y="2735265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79423" y="1798320"/>
            <a:ext cx="11233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1971675" y="2735266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479425" y="5603240"/>
            <a:ext cx="1122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5" type="pic"/>
          </p:nvPr>
        </p:nvSpPr>
        <p:spPr>
          <a:xfrm>
            <a:off x="479423" y="3702060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5" name="Google Shape;35;p3"/>
          <p:cNvSpPr/>
          <p:nvPr>
            <p:ph idx="6" type="pic"/>
          </p:nvPr>
        </p:nvSpPr>
        <p:spPr>
          <a:xfrm>
            <a:off x="479423" y="4638039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6" name="Google Shape;36;p3"/>
          <p:cNvSpPr txBox="1"/>
          <p:nvPr>
            <p:ph idx="7" type="body"/>
          </p:nvPr>
        </p:nvSpPr>
        <p:spPr>
          <a:xfrm>
            <a:off x="1971674" y="3699500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8" type="body"/>
          </p:nvPr>
        </p:nvSpPr>
        <p:spPr>
          <a:xfrm>
            <a:off x="1971673" y="4636445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9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3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79424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524375" y="1798320"/>
            <a:ext cx="71850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79424" y="1798320"/>
            <a:ext cx="3892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479426" y="2763520"/>
            <a:ext cx="3892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79426" y="5603240"/>
            <a:ext cx="3892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>
            <p:ph idx="2" type="pic"/>
          </p:nvPr>
        </p:nvSpPr>
        <p:spPr>
          <a:xfrm>
            <a:off x="6309042" y="1798320"/>
            <a:ext cx="54003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79424" y="1798320"/>
            <a:ext cx="5616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7781926" y="1798320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479423" y="1798320"/>
            <a:ext cx="7054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479425" y="2763520"/>
            <a:ext cx="7054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4" type="body"/>
          </p:nvPr>
        </p:nvSpPr>
        <p:spPr>
          <a:xfrm>
            <a:off x="479425" y="5603240"/>
            <a:ext cx="7054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5" type="pic"/>
          </p:nvPr>
        </p:nvSpPr>
        <p:spPr>
          <a:xfrm>
            <a:off x="7781926" y="4057332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1" name="Google Shape;71;p7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8"/>
          <p:cNvSpPr/>
          <p:nvPr>
            <p:ph idx="2" type="pic"/>
          </p:nvPr>
        </p:nvSpPr>
        <p:spPr>
          <a:xfrm>
            <a:off x="479425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79425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3" type="pic"/>
          </p:nvPr>
        </p:nvSpPr>
        <p:spPr>
          <a:xfrm>
            <a:off x="6280470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9" name="Google Shape;79;p8"/>
          <p:cNvSpPr txBox="1"/>
          <p:nvPr>
            <p:ph idx="4" type="body"/>
          </p:nvPr>
        </p:nvSpPr>
        <p:spPr>
          <a:xfrm>
            <a:off x="6280470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/>
          <p:nvPr>
            <p:ph idx="2" type="pic"/>
          </p:nvPr>
        </p:nvSpPr>
        <p:spPr>
          <a:xfrm>
            <a:off x="479426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79425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3" type="pic"/>
          </p:nvPr>
        </p:nvSpPr>
        <p:spPr>
          <a:xfrm>
            <a:off x="4316413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4316412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5" type="pic"/>
          </p:nvPr>
        </p:nvSpPr>
        <p:spPr>
          <a:xfrm>
            <a:off x="8153400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0" name="Google Shape;90;p9"/>
          <p:cNvSpPr txBox="1"/>
          <p:nvPr>
            <p:ph idx="6" type="body"/>
          </p:nvPr>
        </p:nvSpPr>
        <p:spPr>
          <a:xfrm>
            <a:off x="8153400" y="3510280"/>
            <a:ext cx="35559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479426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3" type="pic"/>
          </p:nvPr>
        </p:nvSpPr>
        <p:spPr>
          <a:xfrm>
            <a:off x="4316413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/>
          <p:nvPr>
            <p:ph idx="5" type="pic"/>
          </p:nvPr>
        </p:nvSpPr>
        <p:spPr>
          <a:xfrm>
            <a:off x="8153400" y="1686558"/>
            <a:ext cx="3544200" cy="2718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1" name="Google Shape;101;p10"/>
          <p:cNvSpPr txBox="1"/>
          <p:nvPr>
            <p:ph idx="6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6675" y="-55829"/>
            <a:ext cx="12344400" cy="6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2425748"/>
            <a:ext cx="1089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52500" y="3676650"/>
            <a:ext cx="10401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79425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0167" y="142188"/>
            <a:ext cx="952406" cy="2934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3800791" y="4003199"/>
            <a:ext cx="805084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Montserrat"/>
              <a:buNone/>
            </a:pPr>
            <a:r>
              <a:rPr lang="ru-RU" sz="4000"/>
              <a:t>Лекция 3: Расширенный проект на Python: ОС, модули, исключения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</a:pPr>
            <a:r>
              <a:rPr lang="ru-RU"/>
              <a:t>Введение в ИТ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479425" y="597853"/>
            <a:ext cx="11229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Вызов исключений</a:t>
            </a:r>
            <a:endParaRPr/>
          </a:p>
        </p:txBody>
      </p:sp>
      <p:sp>
        <p:nvSpPr>
          <p:cNvPr id="299" name="Google Shape;299;p31"/>
          <p:cNvSpPr txBox="1"/>
          <p:nvPr>
            <p:ph idx="3" type="body"/>
          </p:nvPr>
        </p:nvSpPr>
        <p:spPr>
          <a:xfrm>
            <a:off x="479425" y="1504125"/>
            <a:ext cx="43212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/>
              <a:t>При работе с исключениями программист тратит большую часть времени на обработку, но при этом возникают ситуации, когда исключения нужно и бросать в других.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/>
              <a:t>На сленге программистов "бросить исключение" означает написать код, который при исполнении будет инициировать исключительную ситуацию.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/>
              <a:t>Например, функция, которая решает квадратное уравнение. Вы условились, что корни только вещественные, тогда в случае комплексных корней стоит бросить исключение.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/>
              <a:t>Чтобы бросить исключение необходимо воспользоваться </a:t>
            </a:r>
            <a:r>
              <a:rPr b="1" lang="ru-RU" sz="1200"/>
              <a:t>raise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Montserrat"/>
              <a:buNone/>
            </a:pPr>
            <a:r>
              <a:t/>
            </a:r>
            <a:endParaRPr sz="1200"/>
          </a:p>
        </p:txBody>
      </p:sp>
      <p:graphicFrame>
        <p:nvGraphicFramePr>
          <p:cNvPr id="300" name="Google Shape;300;p31"/>
          <p:cNvGraphicFramePr/>
          <p:nvPr/>
        </p:nvGraphicFramePr>
        <p:xfrm>
          <a:off x="479425" y="473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3769075"/>
              </a:tblGrid>
              <a:tr h="3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raise 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IOError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("текст исключения")</a:t>
                      </a: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31"/>
          <p:cNvGraphicFramePr/>
          <p:nvPr/>
        </p:nvGraphicFramePr>
        <p:xfrm>
          <a:off x="4939575" y="159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6989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your_code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Exception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raise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Модули в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479425" y="1354575"/>
            <a:ext cx="6768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</a:pPr>
            <a:r>
              <a:rPr lang="ru-RU"/>
              <a:t>Что такое модуль?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7409300" y="3329800"/>
            <a:ext cx="3792000" cy="23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пример модул</a:t>
            </a: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я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(a, b)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"""Эта программа складывает два числа</a:t>
            </a:r>
            <a:b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            и возвращает результат"""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result = a + b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endParaRPr>
              <a:solidFill>
                <a:srgbClr val="AA0D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7409300" y="295120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 конструкции: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479425" y="2837325"/>
            <a:ext cx="62259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Модуль — файл, в котором содержатся переменные и методы.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 примеру,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example.py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— это модуль,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example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его имя.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Модули позволяют разбивать огромные программы на небольшие кусочки кода, которыми легко управлять и организовывать. Также это позволяет использовать код повторн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Делается это просто — мы объявляем все часто используемые функции в модуле и импортируем его. И все: больше не нужно копировать и вставлять код.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Давайте создадим модуль. Напишите следующий код и сохраните его с именем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example.py.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481050" y="615950"/>
            <a:ext cx="11011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Как импортировать модули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4"/>
          <p:cNvSpPr txBox="1"/>
          <p:nvPr>
            <p:ph idx="3" type="body"/>
          </p:nvPr>
        </p:nvSpPr>
        <p:spPr>
          <a:xfrm>
            <a:off x="633625" y="1907575"/>
            <a:ext cx="53100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Импортировать функции, классы и методы можно из одного модуля в другой или в интерактивный интерпретатор.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Для этого используется ключевое слово </a:t>
            </a:r>
            <a:r>
              <a:rPr b="1" lang="ru-RU">
                <a:highlight>
                  <a:srgbClr val="FFFFFF"/>
                </a:highlight>
              </a:rPr>
              <a:t>import</a:t>
            </a:r>
            <a:r>
              <a:rPr lang="ru-RU">
                <a:highlight>
                  <a:srgbClr val="FFFFFF"/>
                </a:highlight>
              </a:rPr>
              <a:t>. Чтобы импортировать ранее написанный модуль example, введите следующее: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633625" y="3563575"/>
            <a:ext cx="3792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example</a:t>
            </a:r>
            <a:endParaRPr>
              <a:solidFill>
                <a:srgbClr val="AA0D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4"/>
          <p:cNvSpPr txBox="1"/>
          <p:nvPr>
            <p:ph idx="3" type="body"/>
          </p:nvPr>
        </p:nvSpPr>
        <p:spPr>
          <a:xfrm>
            <a:off x="633625" y="4090475"/>
            <a:ext cx="5310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Нужно понимать, что имена функций из example напрямую в таблицу имен не импортируются — импортируется лишь имя модуля example.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Доступ к методам и функциям модуля осуществляется с помощью оператора </a:t>
            </a:r>
            <a:r>
              <a:rPr b="1" lang="ru-RU">
                <a:highlight>
                  <a:srgbClr val="FFFFFF"/>
                </a:highlight>
              </a:rPr>
              <a:t>.</a:t>
            </a:r>
            <a:r>
              <a:rPr lang="ru-RU">
                <a:highlight>
                  <a:srgbClr val="FFFFFF"/>
                </a:highlight>
              </a:rPr>
              <a:t> . Например: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example.add(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9.5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3" type="body"/>
          </p:nvPr>
        </p:nvSpPr>
        <p:spPr>
          <a:xfrm>
            <a:off x="6245525" y="1989150"/>
            <a:ext cx="53100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У </a:t>
            </a:r>
            <a:r>
              <a:rPr b="1" lang="ru-RU">
                <a:highlight>
                  <a:srgbClr val="FFFFFF"/>
                </a:highlight>
              </a:rPr>
              <a:t>Python</a:t>
            </a:r>
            <a:r>
              <a:rPr lang="ru-RU">
                <a:highlight>
                  <a:srgbClr val="FFFFFF"/>
                </a:highlight>
              </a:rPr>
              <a:t> есть множество полезных стандартных модулей — здесь можно посмотреть полный список и инструкции по применению. Модули находятся в директории Lib, а она в свою очередь в папке, где установлен Python.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Стандартные модули импортируются так же, как и ваши собственные.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12750" y="3963775"/>
            <a:ext cx="4350900" cy="13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пример импортирования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стандартного модуля math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math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"Значение π равно"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math.pi)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481050" y="615950"/>
            <a:ext cx="11011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Как импортировать модули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3" type="body"/>
          </p:nvPr>
        </p:nvSpPr>
        <p:spPr>
          <a:xfrm>
            <a:off x="633625" y="1907575"/>
            <a:ext cx="5310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Модулю можно присвоить произвольное имя. Например: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41200" y="2487825"/>
            <a:ext cx="3792000" cy="13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импортирует модуль с присвоением произвольного имени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math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m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"Значение π равно"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m.pi)</a:t>
            </a:r>
            <a:endParaRPr>
              <a:solidFill>
                <a:srgbClr val="AA0D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5"/>
          <p:cNvSpPr txBox="1"/>
          <p:nvPr>
            <p:ph idx="3" type="body"/>
          </p:nvPr>
        </p:nvSpPr>
        <p:spPr>
          <a:xfrm>
            <a:off x="633625" y="4090475"/>
            <a:ext cx="5310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Здесь мы переименовали модуль </a:t>
            </a:r>
            <a:r>
              <a:rPr b="1" lang="ru-RU">
                <a:highlight>
                  <a:srgbClr val="FFFFFF"/>
                </a:highlight>
              </a:rPr>
              <a:t>math</a:t>
            </a:r>
            <a:r>
              <a:rPr lang="ru-RU">
                <a:highlight>
                  <a:srgbClr val="FFFFFF"/>
                </a:highlight>
              </a:rPr>
              <a:t> в </a:t>
            </a:r>
            <a:r>
              <a:rPr b="1" lang="ru-RU">
                <a:highlight>
                  <a:srgbClr val="FFFFFF"/>
                </a:highlight>
              </a:rPr>
              <a:t>m</a:t>
            </a:r>
            <a:r>
              <a:rPr lang="ru-RU">
                <a:highlight>
                  <a:srgbClr val="FFFFFF"/>
                </a:highlight>
              </a:rPr>
              <a:t> — так мы сэкономим свое время.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Будьте бдительны — </a:t>
            </a:r>
            <a:r>
              <a:rPr b="1" lang="ru-RU">
                <a:highlight>
                  <a:srgbClr val="FFFFFF"/>
                </a:highlight>
              </a:rPr>
              <a:t>math</a:t>
            </a:r>
            <a:r>
              <a:rPr lang="ru-RU">
                <a:highlight>
                  <a:srgbClr val="FFFFFF"/>
                </a:highlight>
              </a:rPr>
              <a:t> в нашей области видимости теперь недоступен. То есть, правильным вариантом будет </a:t>
            </a:r>
            <a:r>
              <a:rPr b="1" lang="ru-RU">
                <a:highlight>
                  <a:srgbClr val="FFFFFF"/>
                </a:highlight>
              </a:rPr>
              <a:t>m.pi</a:t>
            </a:r>
            <a:r>
              <a:rPr lang="ru-RU">
                <a:highlight>
                  <a:srgbClr val="FFFFFF"/>
                </a:highlight>
              </a:rPr>
              <a:t>. math.pi работать не будет.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>
            <p:ph idx="3" type="body"/>
          </p:nvPr>
        </p:nvSpPr>
        <p:spPr>
          <a:xfrm>
            <a:off x="6245525" y="1989150"/>
            <a:ext cx="53100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highlight>
                  <a:srgbClr val="FFFFFF"/>
                </a:highlight>
              </a:rPr>
              <a:t>from</a:t>
            </a:r>
            <a:r>
              <a:rPr lang="ru-RU">
                <a:highlight>
                  <a:srgbClr val="FFFFFF"/>
                </a:highlight>
              </a:rPr>
              <a:t> позволяет импортировать определенные объекты из модуля. Благодаря нему отпадает необходимость импорта модуля целиком. 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6366550" y="2857200"/>
            <a:ext cx="4350900" cy="114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импортирует только значение π из модуля math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math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pi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"Значение π равно"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pi)</a:t>
            </a:r>
            <a:endParaRPr>
              <a:solidFill>
                <a:srgbClr val="006A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5"/>
          <p:cNvSpPr txBox="1"/>
          <p:nvPr>
            <p:ph idx="3" type="body"/>
          </p:nvPr>
        </p:nvSpPr>
        <p:spPr>
          <a:xfrm>
            <a:off x="6245525" y="4090475"/>
            <a:ext cx="5310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В этой программе мы импортировали из модуля math только константу pi.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highlight>
                  <a:srgbClr val="FFFFFF"/>
                </a:highlight>
              </a:rPr>
              <a:t>В данном случае оператор точка . не нужен. Импортировать можно и несколько объектов: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6366550" y="5136875"/>
            <a:ext cx="4350900" cy="13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math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pi, e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3.141592653589793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2.718281828459045</a:t>
            </a:r>
            <a:endParaRPr>
              <a:solidFill>
                <a:srgbClr val="006A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479425" y="597853"/>
            <a:ext cx="11229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Работа с ОС в</a:t>
            </a:r>
            <a:r>
              <a:rPr lang="ru-RU"/>
              <a:t> Python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398750" y="1761575"/>
            <a:ext cx="511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Работа с операционной системой (ОС) в Python в основном выполняется с помощью встроенных модулей os и subprocess. Эти модули предоставляют функции для взаимодействия с операционной системой, такие как управление процессами, доступ к файловой системе и выполнение команд оболочки. 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398750" y="3493950"/>
            <a:ext cx="59847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Модуль os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Модуль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Python предоставляет множество функций для работы с операционной системой, включая управление файлами, директориями и переменными окружения.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6537950" y="1761575"/>
            <a:ext cx="5171400" cy="163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os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current_directory = os.getcwd()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f"Текущий рабочий каталог: 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{current_directory}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6A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A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314100" y="597850"/>
            <a:ext cx="11608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Работа с ОС в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t/>
            </a:r>
            <a:endParaRPr sz="3000"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96075" y="1446475"/>
            <a:ext cx="3405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1" lang="ru-RU"/>
              <a:t>Получение текущего рабочего каталога</a:t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27"/>
          <p:cNvGraphicFramePr/>
          <p:nvPr/>
        </p:nvGraphicFramePr>
        <p:xfrm>
          <a:off x="500038" y="20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3397075"/>
              </a:tblGrid>
              <a:tr h="3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os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current_directory = os.getcwd()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f"Текущий рабочий каталог: 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{current_directory}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504075" y="3402675"/>
            <a:ext cx="33972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Этот блок кода использует функцию </a:t>
            </a:r>
            <a:r>
              <a:rPr b="1" lang="ru-RU"/>
              <a:t>os.getcwd()</a:t>
            </a:r>
            <a:r>
              <a:rPr lang="ru-RU"/>
              <a:t> для получения текущего рабочего каталога, т.е. директории, в которой выполняется ваш Python-скрипт. Затем он печатает путь к этому каталогу. Это полезно для определения местоположения вашего скрипта в файловой системе.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458475" y="1446475"/>
            <a:ext cx="3405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1" lang="ru-RU"/>
              <a:t>Изменение текущего рабочего каталога</a:t>
            </a:r>
            <a:endParaRPr b="1"/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4466313" y="20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3397075"/>
              </a:tblGrid>
              <a:tr h="3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=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'/path/to/directory'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os.chdir(path)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f"Новый текущий рабочий каталог: 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{os.getcwd()}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4427225" y="3289675"/>
            <a:ext cx="34050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Здесь мы видим использование функции </a:t>
            </a:r>
            <a:r>
              <a:rPr b="1" lang="ru-RU"/>
              <a:t>os.chdir(path)</a:t>
            </a:r>
            <a:r>
              <a:rPr lang="ru-RU"/>
              <a:t>, которая изменяет текущий рабочий каталог на указанный в переменной path. После изменения каталога скрипт выводит новый текущий рабочий каталог, демонстрируя, что изменение произошло успешно.</a:t>
            </a:r>
            <a:endParaRPr/>
          </a:p>
        </p:txBody>
      </p:sp>
      <p:graphicFrame>
        <p:nvGraphicFramePr>
          <p:cNvPr id="266" name="Google Shape;266;p27"/>
          <p:cNvGraphicFramePr/>
          <p:nvPr/>
        </p:nvGraphicFramePr>
        <p:xfrm>
          <a:off x="8352513" y="21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3397075"/>
              </a:tblGrid>
              <a:tr h="3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os.system(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'echo Hello, world!'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8315375" y="1539625"/>
            <a:ext cx="3397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b="1" lang="ru-RU"/>
              <a:t>Запуск внешних команд</a:t>
            </a:r>
            <a:endParaRPr b="1"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8352525" y="2786975"/>
            <a:ext cx="33972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Здесь используется функция </a:t>
            </a:r>
            <a:r>
              <a:rPr b="1" lang="ru-RU"/>
              <a:t>os.system(command)</a:t>
            </a:r>
            <a:r>
              <a:rPr lang="ru-RU"/>
              <a:t>, которая позволяет выполнять внешние команды в системной оболочке. В данном случае выполняется команда echo, которая выводит строку "</a:t>
            </a:r>
            <a:r>
              <a:rPr b="1" lang="ru-RU"/>
              <a:t>Hello, world!</a:t>
            </a:r>
            <a:r>
              <a:rPr lang="ru-RU"/>
              <a:t>" на экран. Это базовый способ взаимодействия с системной оболочкой, но он не предоставляет доступ к выводу команды в вашем скрипте.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Исключения в </a:t>
            </a: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479425" y="1486400"/>
            <a:ext cx="6225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Исключения в Python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 это механизм управления ошибками, который позволяет отловить и обработать ошибки во время выполнения программы. В Python исключения генерируются автоматически, когда возникают ошибки во время выполнения программы, и могут быть вызваны (выброшены) вручную с помощью ключевого слова raise. Обработка исключений в Python осуществляется с помощью блоков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try, except, else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и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479425" y="3621200"/>
            <a:ext cx="62259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Когда возникают исключения — Python выполняет поиск подходящего обработчика исключений. После этого, если обработчик будет найден, выполняется его код, в котором предпринимаются уместные действия. Это может быть логирование данных, вывод сообщения, попытка восстановить работу программы после возникновения ошибки. В целом можно сказать, что обработка исключения помогает повысить надёжность Python-приложений, улучшает возможности по их поддержке, облегчает их отладку.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79425" y="597853"/>
            <a:ext cx="11229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Блок try и except</a:t>
            </a:r>
            <a:endParaRPr/>
          </a:p>
        </p:txBody>
      </p:sp>
      <p:sp>
        <p:nvSpPr>
          <p:cNvPr id="281" name="Google Shape;281;p29"/>
          <p:cNvSpPr txBox="1"/>
          <p:nvPr>
            <p:ph idx="3" type="body"/>
          </p:nvPr>
        </p:nvSpPr>
        <p:spPr>
          <a:xfrm>
            <a:off x="479425" y="1504125"/>
            <a:ext cx="432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Montserrat"/>
              <a:buNone/>
            </a:pPr>
            <a:r>
              <a:rPr b="1" lang="ru-RU" sz="1200"/>
              <a:t>Блок try 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Montserrat"/>
              <a:buNone/>
            </a:pPr>
            <a:r>
              <a:rPr lang="ru-RU" sz="1200"/>
              <a:t>Блок try </a:t>
            </a:r>
            <a:r>
              <a:rPr lang="ru-RU" sz="1200"/>
              <a:t>позволяет тестировать блок кода на наличие ошибок, т.е. код внутри блока try выполняется, а если в процессе его выполнения происходит ошибка, выполнение переходит к блоку except.</a:t>
            </a:r>
            <a:endParaRPr sz="1200"/>
          </a:p>
        </p:txBody>
      </p:sp>
      <p:graphicFrame>
        <p:nvGraphicFramePr>
          <p:cNvPr id="282" name="Google Shape;282;p29"/>
          <p:cNvGraphicFramePr/>
          <p:nvPr/>
        </p:nvGraphicFramePr>
        <p:xfrm>
          <a:off x="4926125" y="135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6989625"/>
              </a:tblGrid>
              <a:tr h="204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код, который может вызвать исключение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 =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ZeroDivisionError: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код, который выполняется при возникновении исключения ZeroDivisionError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"На ноль делить нельзя!"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29"/>
          <p:cNvSpPr txBox="1"/>
          <p:nvPr/>
        </p:nvSpPr>
        <p:spPr>
          <a:xfrm>
            <a:off x="479425" y="4000550"/>
            <a:ext cx="40665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нескольких исключений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Можно определить несколько исключений, которые будут обрабатываться одним и тем же блоком except, или же обработать каждое исключение отдельно.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4" name="Google Shape;284;p29"/>
          <p:cNvGraphicFramePr/>
          <p:nvPr/>
        </p:nvGraphicFramePr>
        <p:xfrm>
          <a:off x="4926125" y="4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6989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код, который может вызвать несколько типов исключений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 =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ZeroDivisionError: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"На ноль делить нельзя!"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TypeError: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"Типы данных не совместимы для операции деления."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479425" y="597853"/>
            <a:ext cx="11229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Блок else и finally</a:t>
            </a:r>
            <a:endParaRPr/>
          </a:p>
        </p:txBody>
      </p:sp>
      <p:sp>
        <p:nvSpPr>
          <p:cNvPr id="290" name="Google Shape;290;p30"/>
          <p:cNvSpPr txBox="1"/>
          <p:nvPr>
            <p:ph idx="3" type="body"/>
          </p:nvPr>
        </p:nvSpPr>
        <p:spPr>
          <a:xfrm>
            <a:off x="479425" y="1504125"/>
            <a:ext cx="432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 sz="1200"/>
              <a:t>Блок else</a:t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/>
              <a:t>Блок else выполняется, если в блоке try не было сгенерировано исключений.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Montserrat"/>
              <a:buNone/>
            </a:pPr>
            <a:r>
              <a:t/>
            </a:r>
            <a:endParaRPr sz="1200"/>
          </a:p>
        </p:txBody>
      </p:sp>
      <p:graphicFrame>
        <p:nvGraphicFramePr>
          <p:cNvPr id="291" name="Google Shape;291;p30"/>
          <p:cNvGraphicFramePr/>
          <p:nvPr/>
        </p:nvGraphicFramePr>
        <p:xfrm>
          <a:off x="4926125" y="135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6989625"/>
              </a:tblGrid>
              <a:tr h="204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"Что-то пошло не так."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"Всё хорошо."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30"/>
          <p:cNvSpPr txBox="1"/>
          <p:nvPr/>
        </p:nvSpPr>
        <p:spPr>
          <a:xfrm>
            <a:off x="479425" y="4000550"/>
            <a:ext cx="40731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Блок finally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Блок finally выполняется в любом случае, вне зависимости от того, было ли сгенерировано исключение, и используется для освобождения ресурсов, таких как закрытие файлов или соединений с базами данных.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3" name="Google Shape;293;p30"/>
          <p:cNvGraphicFramePr/>
          <p:nvPr/>
        </p:nvGraphicFramePr>
        <p:xfrm>
          <a:off x="4926125" y="46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{4AB0B348-7FFC-4666-9689-5B002AA2F30D}</a:tableStyleId>
              </a:tblPr>
              <a:tblGrid>
                <a:gridCol w="6989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 = open(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"testfile.txt"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выполняем какие-либо действия с файлом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f.close()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"Файл закрыт."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6A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