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4" r:id="rId5"/>
    <p:sldId id="282" r:id="rId6"/>
    <p:sldId id="285" r:id="rId7"/>
    <p:sldId id="290"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09" autoAdjust="0"/>
  </p:normalViewPr>
  <p:slideViewPr>
    <p:cSldViewPr snapToGrid="0" snapToObjects="1">
      <p:cViewPr varScale="1">
        <p:scale>
          <a:sx n="114" d="100"/>
          <a:sy n="114" d="100"/>
        </p:scale>
        <p:origin x="186"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Analysis of Heart Disease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William Borenstein​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Client description​</a:t>
            </a:r>
          </a:p>
          <a:p>
            <a:r>
              <a:rPr lang="en-US" dirty="0"/>
              <a:t>Background of data</a:t>
            </a:r>
          </a:p>
          <a:p>
            <a:r>
              <a:rPr lang="en-US" dirty="0"/>
              <a:t>Visuals</a:t>
            </a:r>
          </a:p>
          <a:p>
            <a:r>
              <a:rPr lang="en-US" dirty="0"/>
              <a:t>​Results​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My stake holder is a healthcare system that are endeavoring to develop tools to assist in screening patients for heart disease. People who are at higher risk can be identified for further testing and appropriate interventions.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03680" y="884597"/>
            <a:ext cx="6766560" cy="768096"/>
          </a:xfrm>
        </p:spPr>
        <p:txBody>
          <a:bodyPr anchor="t">
            <a:normAutofit/>
          </a:bodyPr>
          <a:lstStyle/>
          <a:p>
            <a:r>
              <a:rPr lang="en-US" altLang="zh-CN" b="1" dirty="0"/>
              <a:t>Data Summary</a:t>
            </a:r>
            <a:endParaRPr lang="en-US" b="1" dirty="0"/>
          </a:p>
        </p:txBody>
      </p:sp>
      <p:pic>
        <p:nvPicPr>
          <p:cNvPr id="11" name="Content Placeholder 10" descr="Graphical user interface, text&#10;&#10;Description automatically generated">
            <a:extLst>
              <a:ext uri="{FF2B5EF4-FFF2-40B4-BE49-F238E27FC236}">
                <a16:creationId xmlns:a16="http://schemas.microsoft.com/office/drawing/2014/main" id="{EA037660-B567-DCBD-579C-6FC25D4E03BE}"/>
              </a:ext>
            </a:extLst>
          </p:cNvPr>
          <p:cNvPicPr>
            <a:picLocks noGrp="1" noChangeAspect="1"/>
          </p:cNvPicPr>
          <p:nvPr>
            <p:ph idx="1"/>
          </p:nvPr>
        </p:nvPicPr>
        <p:blipFill>
          <a:blip r:embed="rId2"/>
          <a:stretch>
            <a:fillRect/>
          </a:stretch>
        </p:blipFill>
        <p:spPr>
          <a:xfrm>
            <a:off x="436879" y="1773595"/>
            <a:ext cx="8230063" cy="3310809"/>
          </a:xfrm>
          <a:noFill/>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8F6B602-FB4B-B32B-ABA3-9142DC6263E1}"/>
              </a:ext>
            </a:extLst>
          </p:cNvPr>
          <p:cNvSpPr>
            <a:spLocks noGrp="1"/>
          </p:cNvSpPr>
          <p:nvPr>
            <p:ph type="title"/>
          </p:nvPr>
        </p:nvSpPr>
        <p:spPr>
          <a:xfrm>
            <a:off x="403014" y="1004485"/>
            <a:ext cx="6790266" cy="768096"/>
          </a:xfrm>
        </p:spPr>
        <p:txBody>
          <a:bodyPr/>
          <a:lstStyle/>
          <a:p>
            <a:r>
              <a:rPr lang="en-US" dirty="0"/>
              <a:t>Data Background</a:t>
            </a:r>
          </a:p>
        </p:txBody>
      </p:sp>
      <p:sp>
        <p:nvSpPr>
          <p:cNvPr id="13" name="Text Placeholder 12">
            <a:extLst>
              <a:ext uri="{FF2B5EF4-FFF2-40B4-BE49-F238E27FC236}">
                <a16:creationId xmlns:a16="http://schemas.microsoft.com/office/drawing/2014/main" id="{222B4905-F943-175D-1468-FEF71C0CBDDB}"/>
              </a:ext>
            </a:extLst>
          </p:cNvPr>
          <p:cNvSpPr>
            <a:spLocks noGrp="1"/>
          </p:cNvSpPr>
          <p:nvPr>
            <p:ph idx="1"/>
          </p:nvPr>
        </p:nvSpPr>
        <p:spPr>
          <a:xfrm>
            <a:off x="403014" y="2024551"/>
            <a:ext cx="6790266" cy="3828964"/>
          </a:xfrm>
        </p:spPr>
        <p:txBody>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data that was made available contains various features of patient health. Some of the key factors of people who are at risk of heart disease are tabulated such as age, gender, and cholesterol level. While some of the data is not obviously correlated the models that will be presented shortly will be able to combine these distinct features and predict the likely-hood of a patient developing heart disease.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622019" y="448056"/>
            <a:ext cx="10671048" cy="768096"/>
          </a:xfrm>
        </p:spPr>
        <p:txBody>
          <a:bodyPr/>
          <a:lstStyle/>
          <a:p>
            <a:r>
              <a:rPr lang="en-US" dirty="0"/>
              <a:t>Visualizations</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9514"/>
            <a:ext cx="2809553" cy="1110259"/>
          </a:xfrm>
        </p:spPr>
        <p:txBody>
          <a:bodyPr/>
          <a:lstStyle/>
          <a:p>
            <a:r>
              <a:rPr lang="en-US" sz="1550" dirty="0"/>
              <a:t>Increase of Heart Disease with Age</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346631" y="4989515"/>
            <a:ext cx="2598737" cy="1109662"/>
          </a:xfrm>
        </p:spPr>
        <p:txBody>
          <a:bodyPr/>
          <a:lstStyle/>
          <a:p>
            <a:r>
              <a:rPr lang="en-US" sz="1550" dirty="0"/>
              <a:t>Rates of Exercise Angina</a:t>
            </a:r>
          </a:p>
        </p:txBody>
      </p:sp>
      <p:pic>
        <p:nvPicPr>
          <p:cNvPr id="31" name="Picture 30">
            <a:extLst>
              <a:ext uri="{FF2B5EF4-FFF2-40B4-BE49-F238E27FC236}">
                <a16:creationId xmlns:a16="http://schemas.microsoft.com/office/drawing/2014/main" id="{44C628E1-5F3B-1D05-72A6-EA02227C8105}"/>
              </a:ext>
            </a:extLst>
          </p:cNvPr>
          <p:cNvPicPr>
            <a:picLocks noChangeAspect="1"/>
          </p:cNvPicPr>
          <p:nvPr/>
        </p:nvPicPr>
        <p:blipFill>
          <a:blip r:embed="rId2"/>
          <a:stretch>
            <a:fillRect/>
          </a:stretch>
        </p:blipFill>
        <p:spPr>
          <a:xfrm>
            <a:off x="4183042" y="1541571"/>
            <a:ext cx="3854812" cy="3007821"/>
          </a:xfrm>
          <a:prstGeom prst="rect">
            <a:avLst/>
          </a:prstGeom>
        </p:spPr>
      </p:pic>
      <p:pic>
        <p:nvPicPr>
          <p:cNvPr id="41" name="Picture 40">
            <a:extLst>
              <a:ext uri="{FF2B5EF4-FFF2-40B4-BE49-F238E27FC236}">
                <a16:creationId xmlns:a16="http://schemas.microsoft.com/office/drawing/2014/main" id="{AF798AC1-5F5D-0A04-7C44-8896EA62F96C}"/>
              </a:ext>
            </a:extLst>
          </p:cNvPr>
          <p:cNvPicPr>
            <a:picLocks noChangeAspect="1"/>
          </p:cNvPicPr>
          <p:nvPr/>
        </p:nvPicPr>
        <p:blipFill>
          <a:blip r:embed="rId3"/>
          <a:stretch>
            <a:fillRect/>
          </a:stretch>
        </p:blipFill>
        <p:spPr>
          <a:xfrm>
            <a:off x="289401" y="1520696"/>
            <a:ext cx="3748560" cy="3007820"/>
          </a:xfrm>
          <a:prstGeom prst="rect">
            <a:avLst/>
          </a:prstGeom>
        </p:spPr>
      </p:pic>
      <p:sp>
        <p:nvSpPr>
          <p:cNvPr id="47" name="Text Placeholder 46">
            <a:extLst>
              <a:ext uri="{FF2B5EF4-FFF2-40B4-BE49-F238E27FC236}">
                <a16:creationId xmlns:a16="http://schemas.microsoft.com/office/drawing/2014/main" id="{3A0C40AE-258F-4A65-9A9D-4F2E6B4956B9}"/>
              </a:ext>
            </a:extLst>
          </p:cNvPr>
          <p:cNvSpPr>
            <a:spLocks noGrp="1"/>
          </p:cNvSpPr>
          <p:nvPr>
            <p:ph type="body" sz="quarter" idx="16"/>
          </p:nvPr>
        </p:nvSpPr>
        <p:spPr>
          <a:xfrm>
            <a:off x="4658176" y="4990111"/>
            <a:ext cx="2598737" cy="1109662"/>
          </a:xfrm>
        </p:spPr>
        <p:txBody>
          <a:bodyPr/>
          <a:lstStyle/>
          <a:p>
            <a:r>
              <a:rPr lang="en-US" sz="1550" dirty="0"/>
              <a:t>Higher percentage of heart disease among asymptomatic patients</a:t>
            </a:r>
          </a:p>
        </p:txBody>
      </p:sp>
      <p:pic>
        <p:nvPicPr>
          <p:cNvPr id="53" name="Picture 52">
            <a:extLst>
              <a:ext uri="{FF2B5EF4-FFF2-40B4-BE49-F238E27FC236}">
                <a16:creationId xmlns:a16="http://schemas.microsoft.com/office/drawing/2014/main" id="{5DB815F5-6798-01B9-A90D-A15EBFD481E1}"/>
              </a:ext>
            </a:extLst>
          </p:cNvPr>
          <p:cNvPicPr>
            <a:picLocks noChangeAspect="1"/>
          </p:cNvPicPr>
          <p:nvPr/>
        </p:nvPicPr>
        <p:blipFill>
          <a:blip r:embed="rId4"/>
          <a:stretch>
            <a:fillRect/>
          </a:stretch>
        </p:blipFill>
        <p:spPr>
          <a:xfrm>
            <a:off x="8154368" y="1541570"/>
            <a:ext cx="4037632" cy="2986945"/>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50597" y="731520"/>
            <a:ext cx="8165592" cy="768096"/>
          </a:xfrm>
        </p:spPr>
        <p:txBody>
          <a:bodyPr/>
          <a:lstStyle/>
          <a:p>
            <a:r>
              <a:rPr lang="en-US" dirty="0"/>
              <a:t>Final Model</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6" name="Picture 15">
            <a:extLst>
              <a:ext uri="{FF2B5EF4-FFF2-40B4-BE49-F238E27FC236}">
                <a16:creationId xmlns:a16="http://schemas.microsoft.com/office/drawing/2014/main" id="{0B449598-B064-F8F0-0F6D-48B4F0EA1813}"/>
              </a:ext>
            </a:extLst>
          </p:cNvPr>
          <p:cNvPicPr>
            <a:picLocks noChangeAspect="1"/>
          </p:cNvPicPr>
          <p:nvPr/>
        </p:nvPicPr>
        <p:blipFill>
          <a:blip r:embed="rId2"/>
          <a:stretch>
            <a:fillRect/>
          </a:stretch>
        </p:blipFill>
        <p:spPr>
          <a:xfrm>
            <a:off x="6942717" y="1602147"/>
            <a:ext cx="4496427" cy="4925112"/>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21792" y="594360"/>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1372277"/>
                <a:ext cx="8115808" cy="4223180"/>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data set, we are trying to predict if a patient has or will develop heart disease. We should first explain the type of error that has the worse outcome or the error that we are trying ovoid. It is my understanding that it would be better to error on the side of caution and assume a patient has heart disease rather than make the mistake in predicting that the patient does not.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patient who has heart disease and doesn't receive treatment is at a much higher risk of death. Someone who is falsely predicted of having heart disease will most likely go through other tests and examinations which will indicate that they don’t require any treatment.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reason, the model I chose is the model that scores the highest recall score (i.e. sensitivity) which is described from</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following equation: </a:t>
                </a:r>
                <a14:m>
                  <m:oMath xmlns:m="http://schemas.openxmlformats.org/officeDocument/2006/math">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𝐹𝑎𝑙𝑠𝑒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𝑁𝑒𝑔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m:t>
                        </m:r>
                      </m:den>
                    </m:f>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This will insure the lowest number of false negatives. This will avoid missing patients who have heart disease.</a:t>
                </a:r>
                <a:endParaRPr lang="en-US" dirty="0"/>
              </a:p>
            </p:txBody>
          </p:sp>
        </mc:Choice>
        <mc:Fallback>
          <p:sp>
            <p:nvSpPr>
              <p:cNvPr id="3" name="Content Placeholder 2">
                <a:extLst>
                  <a:ext uri="{FF2B5EF4-FFF2-40B4-BE49-F238E27FC236}">
                    <a16:creationId xmlns:a16="http://schemas.microsoft.com/office/drawing/2014/main" id="{2BE8FDE3-DBA4-6A04-C75D-E56FE92EF368}"/>
                  </a:ext>
                </a:extLst>
              </p:cNvPr>
              <p:cNvSpPr>
                <a:spLocks noGrp="1" noRot="1" noChangeAspect="1" noMove="1" noResize="1" noEditPoints="1" noAdjustHandles="1" noChangeArrowheads="1" noChangeShapeType="1" noTextEdit="1"/>
              </p:cNvSpPr>
              <p:nvPr>
                <p:ph idx="1"/>
              </p:nvPr>
            </p:nvSpPr>
            <p:spPr>
              <a:xfrm>
                <a:off x="621792" y="1372277"/>
                <a:ext cx="8115808" cy="4223180"/>
              </a:xfrm>
              <a:blipFill>
                <a:blip r:embed="rId2"/>
                <a:stretch>
                  <a:fillRect l="-601" t="-577" r="-225" b="-1299"/>
                </a:stretch>
              </a:blipFill>
            </p:spPr>
            <p:txBody>
              <a:bodyPr/>
              <a:lstStyle/>
              <a:p>
                <a:r>
                  <a:rPr lang="en-US">
                    <a:noFill/>
                  </a:rPr>
                  <a:t> </a:t>
                </a:r>
              </a:p>
            </p:txBody>
          </p:sp>
        </mc:Fallback>
      </mc:AlternateContent>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William Borenstein​</a:t>
            </a:r>
          </a:p>
          <a:p>
            <a:r>
              <a:rPr lang="en-US" dirty="0"/>
              <a:t>Email : zevy613@gmail.com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{C47C082C-0B7E-42E0-83BD-8A4C5F346583}tf78438558_win32</Template>
  <TotalTime>85</TotalTime>
  <Words>356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Cambria Math</vt:lpstr>
      <vt:lpstr>Sabon Next LT</vt:lpstr>
      <vt:lpstr>Times New Roman</vt:lpstr>
      <vt:lpstr>Office Theme</vt:lpstr>
      <vt:lpstr>Analysis of Heart Disease </vt:lpstr>
      <vt:lpstr>AGENDA</vt:lpstr>
      <vt:lpstr>Introduction</vt:lpstr>
      <vt:lpstr>Data Summary</vt:lpstr>
      <vt:lpstr>Data Background</vt:lpstr>
      <vt:lpstr>Visualizations</vt:lpstr>
      <vt:lpstr>Final Model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Heart Disease </dc:title>
  <dc:subject/>
  <dc:creator>Rachel Borenstein</dc:creator>
  <cp:lastModifiedBy>Rachel Borenstein</cp:lastModifiedBy>
  <cp:revision>5</cp:revision>
  <dcterms:created xsi:type="dcterms:W3CDTF">2022-10-02T23:07:19Z</dcterms:created>
  <dcterms:modified xsi:type="dcterms:W3CDTF">2022-10-03T00:54:48Z</dcterms:modified>
</cp:coreProperties>
</file>