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59" r:id="rId3"/>
    <p:sldId id="261" r:id="rId4"/>
    <p:sldId id="272" r:id="rId5"/>
    <p:sldId id="290" r:id="rId6"/>
    <p:sldId id="302" r:id="rId7"/>
    <p:sldId id="295" r:id="rId8"/>
    <p:sldId id="296" r:id="rId9"/>
    <p:sldId id="297" r:id="rId10"/>
    <p:sldId id="298" r:id="rId11"/>
    <p:sldId id="299" r:id="rId12"/>
    <p:sldId id="300" r:id="rId13"/>
    <p:sldId id="286" r:id="rId14"/>
    <p:sldId id="287" r:id="rId15"/>
    <p:sldId id="285" r:id="rId16"/>
    <p:sldId id="301" r:id="rId17"/>
    <p:sldId id="294" r:id="rId18"/>
    <p:sldId id="303" r:id="rId19"/>
    <p:sldId id="279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2A9F54-8F12-436D-B060-F206FE1E1CD4}">
  <a:tblStyle styleId="{4A2A9F54-8F12-436D-B060-F206FE1E1C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7"/>
    <p:restoredTop sz="94653"/>
  </p:normalViewPr>
  <p:slideViewPr>
    <p:cSldViewPr snapToGrid="0" snapToObjects="1">
      <p:cViewPr>
        <p:scale>
          <a:sx n="128" d="100"/>
          <a:sy n="128" d="100"/>
        </p:scale>
        <p:origin x="37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749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799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882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013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302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675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2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355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4800"/>
              <a:buNone/>
              <a:defRPr sz="4800"/>
            </a:lvl1pPr>
            <a:lvl2pPr lvl="1" rtl="0">
              <a:spcBef>
                <a:spcPts val="0"/>
              </a:spcBef>
              <a:buSzPts val="4800"/>
              <a:buNone/>
              <a:defRPr sz="4800"/>
            </a:lvl2pPr>
            <a:lvl3pPr lvl="2" rtl="0">
              <a:spcBef>
                <a:spcPts val="0"/>
              </a:spcBef>
              <a:buSzPts val="4800"/>
              <a:buNone/>
              <a:defRPr sz="4800"/>
            </a:lvl3pPr>
            <a:lvl4pPr lvl="3" rtl="0">
              <a:spcBef>
                <a:spcPts val="0"/>
              </a:spcBef>
              <a:buSzPts val="4800"/>
              <a:buNone/>
              <a:defRPr sz="4800"/>
            </a:lvl4pPr>
            <a:lvl5pPr lvl="4" rtl="0">
              <a:spcBef>
                <a:spcPts val="0"/>
              </a:spcBef>
              <a:buSzPts val="4800"/>
              <a:buNone/>
              <a:defRPr sz="4800"/>
            </a:lvl5pPr>
            <a:lvl6pPr lvl="5" rtl="0">
              <a:spcBef>
                <a:spcPts val="0"/>
              </a:spcBef>
              <a:buSzPts val="4800"/>
              <a:buNone/>
              <a:defRPr sz="4800"/>
            </a:lvl6pPr>
            <a:lvl7pPr lvl="6" rtl="0">
              <a:spcBef>
                <a:spcPts val="0"/>
              </a:spcBef>
              <a:buSzPts val="4800"/>
              <a:buNone/>
              <a:defRPr sz="4800"/>
            </a:lvl7pPr>
            <a:lvl8pPr lvl="7" rtl="0">
              <a:spcBef>
                <a:spcPts val="0"/>
              </a:spcBef>
              <a:buSzPts val="4800"/>
              <a:buNone/>
              <a:defRPr sz="4800"/>
            </a:lvl8pPr>
            <a:lvl9pPr lvl="8" rtl="0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5800"/>
              <a:buNone/>
              <a:defRPr/>
            </a:lvl1pPr>
            <a:lvl2pPr lvl="1">
              <a:spcBef>
                <a:spcPts val="0"/>
              </a:spcBef>
              <a:buSzPts val="5800"/>
              <a:buNone/>
              <a:defRPr/>
            </a:lvl2pPr>
            <a:lvl3pPr lvl="2">
              <a:spcBef>
                <a:spcPts val="0"/>
              </a:spcBef>
              <a:buSzPts val="5800"/>
              <a:buNone/>
              <a:defRPr/>
            </a:lvl3pPr>
            <a:lvl4pPr lvl="3">
              <a:spcBef>
                <a:spcPts val="0"/>
              </a:spcBef>
              <a:buSzPts val="5800"/>
              <a:buNone/>
              <a:defRPr/>
            </a:lvl4pPr>
            <a:lvl5pPr lvl="4">
              <a:spcBef>
                <a:spcPts val="0"/>
              </a:spcBef>
              <a:buSzPts val="5800"/>
              <a:buNone/>
              <a:defRPr/>
            </a:lvl5pPr>
            <a:lvl6pPr lvl="5">
              <a:spcBef>
                <a:spcPts val="0"/>
              </a:spcBef>
              <a:buSzPts val="5800"/>
              <a:buNone/>
              <a:defRPr/>
            </a:lvl6pPr>
            <a:lvl7pPr lvl="6">
              <a:spcBef>
                <a:spcPts val="0"/>
              </a:spcBef>
              <a:buSzPts val="5800"/>
              <a:buNone/>
              <a:defRPr/>
            </a:lvl7pPr>
            <a:lvl8pPr lvl="7">
              <a:spcBef>
                <a:spcPts val="0"/>
              </a:spcBef>
              <a:buSzPts val="5800"/>
              <a:buNone/>
              <a:defRPr/>
            </a:lvl8pPr>
            <a:lvl9pPr lvl="8">
              <a:spcBef>
                <a:spcPts val="0"/>
              </a:spcBef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B600"/>
              </a:buClr>
              <a:buSzPts val="1800"/>
              <a:buChar char="●"/>
              <a:defRPr/>
            </a:lvl1pPr>
            <a:lvl2pPr lvl="1">
              <a:spcBef>
                <a:spcPts val="0"/>
              </a:spcBef>
              <a:buClr>
                <a:srgbClr val="FFB600"/>
              </a:buClr>
              <a:buSzPts val="1800"/>
              <a:buChar char="○"/>
              <a:defRPr/>
            </a:lvl2pPr>
            <a:lvl3pPr lvl="2">
              <a:spcBef>
                <a:spcPts val="0"/>
              </a:spcBef>
              <a:buClr>
                <a:srgbClr val="FFB600"/>
              </a:buClr>
              <a:buSzPts val="18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B600"/>
                </a:solidFill>
              </a:rPr>
              <a:t>‹#›</a:t>
            </a:fld>
            <a:endParaRPr lang="en">
              <a:solidFill>
                <a:srgbClr val="FFB6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5800"/>
              <a:buNone/>
              <a:defRPr/>
            </a:lvl1pPr>
            <a:lvl2pPr lvl="1" rtl="0">
              <a:spcBef>
                <a:spcPts val="0"/>
              </a:spcBef>
              <a:buSzPts val="5800"/>
              <a:buNone/>
              <a:defRPr/>
            </a:lvl2pPr>
            <a:lvl3pPr lvl="2" rtl="0">
              <a:spcBef>
                <a:spcPts val="0"/>
              </a:spcBef>
              <a:buSzPts val="5800"/>
              <a:buNone/>
              <a:defRPr/>
            </a:lvl3pPr>
            <a:lvl4pPr lvl="3" rtl="0">
              <a:spcBef>
                <a:spcPts val="0"/>
              </a:spcBef>
              <a:buSzPts val="5800"/>
              <a:buNone/>
              <a:defRPr/>
            </a:lvl4pPr>
            <a:lvl5pPr lvl="4" rtl="0">
              <a:spcBef>
                <a:spcPts val="0"/>
              </a:spcBef>
              <a:buSzPts val="5800"/>
              <a:buNone/>
              <a:defRPr/>
            </a:lvl5pPr>
            <a:lvl6pPr lvl="5" rtl="0">
              <a:spcBef>
                <a:spcPts val="0"/>
              </a:spcBef>
              <a:buSzPts val="5800"/>
              <a:buNone/>
              <a:defRPr/>
            </a:lvl6pPr>
            <a:lvl7pPr lvl="6" rtl="0">
              <a:spcBef>
                <a:spcPts val="0"/>
              </a:spcBef>
              <a:buSzPts val="5800"/>
              <a:buNone/>
              <a:defRPr/>
            </a:lvl7pPr>
            <a:lvl8pPr lvl="7" rtl="0">
              <a:spcBef>
                <a:spcPts val="0"/>
              </a:spcBef>
              <a:buSzPts val="5800"/>
              <a:buNone/>
              <a:defRPr/>
            </a:lvl8pPr>
            <a:lvl9pPr lvl="8" rtl="0">
              <a:spcBef>
                <a:spcPts val="0"/>
              </a:spcBef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400"/>
              <a:buChar char="○"/>
              <a:defRPr sz="1400"/>
            </a:lvl2pPr>
            <a:lvl3pPr lvl="2" rtl="0">
              <a:spcBef>
                <a:spcPts val="0"/>
              </a:spcBef>
              <a:buSzPts val="1400"/>
              <a:buChar char="■"/>
              <a:defRPr sz="1400"/>
            </a:lvl3pPr>
            <a:lvl4pPr lvl="3" rtl="0">
              <a:spcBef>
                <a:spcPts val="0"/>
              </a:spcBef>
              <a:buSzPts val="1400"/>
              <a:buChar char="●"/>
              <a:defRPr sz="1400"/>
            </a:lvl4pPr>
            <a:lvl5pPr lvl="4" rtl="0">
              <a:spcBef>
                <a:spcPts val="0"/>
              </a:spcBef>
              <a:buSzPts val="1400"/>
              <a:buChar char="○"/>
              <a:defRPr sz="1400"/>
            </a:lvl5pPr>
            <a:lvl6pPr lvl="5" rtl="0">
              <a:spcBef>
                <a:spcPts val="0"/>
              </a:spcBef>
              <a:buSzPts val="1400"/>
              <a:buChar char="■"/>
              <a:defRPr sz="1400"/>
            </a:lvl6pPr>
            <a:lvl7pPr lvl="6" rtl="0">
              <a:spcBef>
                <a:spcPts val="0"/>
              </a:spcBef>
              <a:buSzPts val="1400"/>
              <a:buChar char="●"/>
              <a:defRPr sz="1400"/>
            </a:lvl7pPr>
            <a:lvl8pPr lvl="7" rtl="0">
              <a:spcBef>
                <a:spcPts val="0"/>
              </a:spcBef>
              <a:buSzPts val="1400"/>
              <a:buChar char="○"/>
              <a:defRPr sz="1400"/>
            </a:lvl8pPr>
            <a:lvl9pPr lvl="8" rtl="0">
              <a:spcBef>
                <a:spcPts val="0"/>
              </a:spcBef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400"/>
              <a:buChar char="○"/>
              <a:defRPr sz="1400"/>
            </a:lvl2pPr>
            <a:lvl3pPr lvl="2" rtl="0">
              <a:spcBef>
                <a:spcPts val="0"/>
              </a:spcBef>
              <a:buSzPts val="1400"/>
              <a:buChar char="■"/>
              <a:defRPr sz="1400"/>
            </a:lvl3pPr>
            <a:lvl4pPr lvl="3" rtl="0">
              <a:spcBef>
                <a:spcPts val="0"/>
              </a:spcBef>
              <a:buSzPts val="1400"/>
              <a:buChar char="●"/>
              <a:defRPr sz="1400"/>
            </a:lvl4pPr>
            <a:lvl5pPr lvl="4" rtl="0">
              <a:spcBef>
                <a:spcPts val="0"/>
              </a:spcBef>
              <a:buSzPts val="1400"/>
              <a:buChar char="○"/>
              <a:defRPr sz="1400"/>
            </a:lvl5pPr>
            <a:lvl6pPr lvl="5" rtl="0">
              <a:spcBef>
                <a:spcPts val="0"/>
              </a:spcBef>
              <a:buSzPts val="1400"/>
              <a:buChar char="■"/>
              <a:defRPr sz="1400"/>
            </a:lvl6pPr>
            <a:lvl7pPr lvl="6" rtl="0">
              <a:spcBef>
                <a:spcPts val="0"/>
              </a:spcBef>
              <a:buSzPts val="1400"/>
              <a:buChar char="●"/>
              <a:defRPr sz="1400"/>
            </a:lvl7pPr>
            <a:lvl8pPr lvl="7" rtl="0">
              <a:spcBef>
                <a:spcPts val="0"/>
              </a:spcBef>
              <a:buSzPts val="1400"/>
              <a:buChar char="○"/>
              <a:defRPr sz="1400"/>
            </a:lvl8pPr>
            <a:lvl9pPr lvl="8" rtl="0">
              <a:spcBef>
                <a:spcPts val="0"/>
              </a:spcBef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400"/>
              <a:buChar char="○"/>
              <a:defRPr sz="1400"/>
            </a:lvl2pPr>
            <a:lvl3pPr lvl="2" rtl="0">
              <a:spcBef>
                <a:spcPts val="0"/>
              </a:spcBef>
              <a:buSzPts val="1400"/>
              <a:buChar char="■"/>
              <a:defRPr sz="1400"/>
            </a:lvl3pPr>
            <a:lvl4pPr lvl="3" rtl="0">
              <a:spcBef>
                <a:spcPts val="0"/>
              </a:spcBef>
              <a:buSzPts val="1400"/>
              <a:buChar char="●"/>
              <a:defRPr sz="1400"/>
            </a:lvl4pPr>
            <a:lvl5pPr lvl="4" rtl="0">
              <a:spcBef>
                <a:spcPts val="0"/>
              </a:spcBef>
              <a:buSzPts val="1400"/>
              <a:buChar char="○"/>
              <a:defRPr sz="1400"/>
            </a:lvl5pPr>
            <a:lvl6pPr lvl="5" rtl="0">
              <a:spcBef>
                <a:spcPts val="0"/>
              </a:spcBef>
              <a:buSzPts val="1400"/>
              <a:buChar char="■"/>
              <a:defRPr sz="1400"/>
            </a:lvl6pPr>
            <a:lvl7pPr lvl="6" rtl="0">
              <a:spcBef>
                <a:spcPts val="0"/>
              </a:spcBef>
              <a:buSzPts val="1400"/>
              <a:buChar char="●"/>
              <a:defRPr sz="1400"/>
            </a:lvl7pPr>
            <a:lvl8pPr lvl="7" rtl="0">
              <a:spcBef>
                <a:spcPts val="0"/>
              </a:spcBef>
              <a:buSzPts val="1400"/>
              <a:buChar char="○"/>
              <a:defRPr sz="1400"/>
            </a:lvl8pPr>
            <a:lvl9pPr lvl="8" rtl="0">
              <a:spcBef>
                <a:spcPts val="0"/>
              </a:spcBef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5800"/>
              <a:buNone/>
              <a:defRPr/>
            </a:lvl1pPr>
            <a:lvl2pPr lvl="1">
              <a:spcBef>
                <a:spcPts val="0"/>
              </a:spcBef>
              <a:buSzPts val="5800"/>
              <a:buNone/>
              <a:defRPr/>
            </a:lvl2pPr>
            <a:lvl3pPr lvl="2">
              <a:spcBef>
                <a:spcPts val="0"/>
              </a:spcBef>
              <a:buSzPts val="5800"/>
              <a:buNone/>
              <a:defRPr/>
            </a:lvl3pPr>
            <a:lvl4pPr lvl="3">
              <a:spcBef>
                <a:spcPts val="0"/>
              </a:spcBef>
              <a:buSzPts val="5800"/>
              <a:buNone/>
              <a:defRPr/>
            </a:lvl4pPr>
            <a:lvl5pPr lvl="4">
              <a:spcBef>
                <a:spcPts val="0"/>
              </a:spcBef>
              <a:buSzPts val="5800"/>
              <a:buNone/>
              <a:defRPr/>
            </a:lvl5pPr>
            <a:lvl6pPr lvl="5">
              <a:spcBef>
                <a:spcPts val="0"/>
              </a:spcBef>
              <a:buSzPts val="5800"/>
              <a:buNone/>
              <a:defRPr/>
            </a:lvl6pPr>
            <a:lvl7pPr lvl="6">
              <a:spcBef>
                <a:spcPts val="0"/>
              </a:spcBef>
              <a:buSzPts val="5800"/>
              <a:buNone/>
              <a:defRPr/>
            </a:lvl7pPr>
            <a:lvl8pPr lvl="7">
              <a:spcBef>
                <a:spcPts val="0"/>
              </a:spcBef>
              <a:buSzPts val="5800"/>
              <a:buNone/>
              <a:defRPr/>
            </a:lvl8pPr>
            <a:lvl9pPr lvl="8">
              <a:spcBef>
                <a:spcPts val="0"/>
              </a:spcBef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49" name="Shape 4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17/12/17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89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>
              <a:spcBef>
                <a:spcPts val="480"/>
              </a:spcBef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lvl="2">
              <a:spcBef>
                <a:spcPts val="480"/>
              </a:spcBef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‹#›</a:t>
            </a:fld>
            <a:endParaRPr lang="en" sz="130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6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2441542" y="1784729"/>
            <a:ext cx="3961614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技术实现</a:t>
            </a:r>
            <a:endParaRPr lang="en" b="1" dirty="0">
              <a:solidFill>
                <a:schemeClr val="tx1">
                  <a:lumMod val="85000"/>
                  <a:lumOff val="15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grpSp>
        <p:nvGrpSpPr>
          <p:cNvPr id="58" name="Shape 5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Shape 5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3309217" y="2859687"/>
            <a:ext cx="2994992" cy="0"/>
          </a:xfrm>
          <a:prstGeom prst="line">
            <a:avLst/>
          </a:prstGeom>
          <a:ln w="381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hape 57"/>
          <p:cNvSpPr txBox="1">
            <a:spLocks/>
          </p:cNvSpPr>
          <p:nvPr/>
        </p:nvSpPr>
        <p:spPr>
          <a:xfrm>
            <a:off x="6147849" y="4072378"/>
            <a:ext cx="2468252" cy="53283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6000"/>
              <a:buFont typeface="Raleway ExtraBold"/>
              <a:buNone/>
              <a:defRPr sz="60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6000"/>
              <a:buFont typeface="Raleway ExtraBold"/>
              <a:buNone/>
              <a:defRPr sz="60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6000"/>
              <a:buFont typeface="Raleway ExtraBold"/>
              <a:buNone/>
              <a:defRPr sz="60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6000"/>
              <a:buFont typeface="Raleway ExtraBold"/>
              <a:buNone/>
              <a:defRPr sz="60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6000"/>
              <a:buFont typeface="Raleway ExtraBold"/>
              <a:buNone/>
              <a:defRPr sz="60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6000"/>
              <a:buFont typeface="Raleway ExtraBold"/>
              <a:buNone/>
              <a:defRPr sz="60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6000"/>
              <a:buFont typeface="Raleway ExtraBold"/>
              <a:buNone/>
              <a:defRPr sz="60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6000"/>
              <a:buFont typeface="Raleway ExtraBold"/>
              <a:buNone/>
              <a:defRPr sz="60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algn="ctr"/>
            <a:r>
              <a:rPr lang="en-US" altLang="zh-CN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BY </a:t>
            </a:r>
            <a:r>
              <a:rPr lang="zh-CN" alt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吃鸡分队</a:t>
            </a:r>
            <a:r>
              <a:rPr lang="en-US" altLang="zh-CN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-</a:t>
            </a:r>
            <a:r>
              <a:rPr lang="zh-CN" alt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技术组</a:t>
            </a:r>
            <a:endParaRPr lang="en" sz="2000" i="1" dirty="0">
              <a:solidFill>
                <a:schemeClr val="tx1">
                  <a:lumMod val="85000"/>
                  <a:lumOff val="15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2180" y="141412"/>
            <a:ext cx="1388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列表页面</a:t>
            </a:r>
            <a:endParaRPr lang="zh-CN" altLang="en-US" sz="1050" dirty="0"/>
          </a:p>
        </p:txBody>
      </p:sp>
      <p:sp>
        <p:nvSpPr>
          <p:cNvPr id="5" name="矩形 4"/>
          <p:cNvSpPr/>
          <p:nvPr/>
        </p:nvSpPr>
        <p:spPr>
          <a:xfrm>
            <a:off x="1439652" y="860462"/>
            <a:ext cx="1728192" cy="392553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6" name="矩形 5"/>
          <p:cNvSpPr/>
          <p:nvPr/>
        </p:nvSpPr>
        <p:spPr>
          <a:xfrm>
            <a:off x="3761910" y="843558"/>
            <a:ext cx="1728192" cy="3942437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7" name="矩形 6"/>
          <p:cNvSpPr/>
          <p:nvPr/>
        </p:nvSpPr>
        <p:spPr>
          <a:xfrm>
            <a:off x="5922150" y="865376"/>
            <a:ext cx="1728192" cy="39424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1966210" y="519522"/>
            <a:ext cx="8775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View</a:t>
            </a:r>
            <a:r>
              <a:rPr lang="zh-CN" altLang="en-US" sz="1050" dirty="0"/>
              <a:t>视图</a:t>
            </a:r>
            <a:endParaRPr lang="zh-CN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4220961" y="521305"/>
            <a:ext cx="810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js</a:t>
            </a:r>
            <a:endParaRPr lang="zh-CN" alt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6516216" y="521305"/>
            <a:ext cx="11341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控制器</a:t>
            </a:r>
            <a:endParaRPr lang="en-US" altLang="zh-CN" sz="1050" dirty="0"/>
          </a:p>
        </p:txBody>
      </p:sp>
      <p:sp>
        <p:nvSpPr>
          <p:cNvPr id="28" name="圆角矩形 27"/>
          <p:cNvSpPr/>
          <p:nvPr/>
        </p:nvSpPr>
        <p:spPr>
          <a:xfrm>
            <a:off x="6041241" y="1014669"/>
            <a:ext cx="1490010" cy="270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接收</a:t>
            </a:r>
            <a:r>
              <a:rPr lang="en-US" altLang="zh-CN" sz="1050" dirty="0"/>
              <a:t>cookie</a:t>
            </a:r>
            <a:endParaRPr lang="zh-CN" altLang="en-US" sz="1050" dirty="0"/>
          </a:p>
        </p:txBody>
      </p:sp>
      <p:sp>
        <p:nvSpPr>
          <p:cNvPr id="40" name="圆角矩形 39"/>
          <p:cNvSpPr/>
          <p:nvPr/>
        </p:nvSpPr>
        <p:spPr>
          <a:xfrm>
            <a:off x="6041241" y="1329612"/>
            <a:ext cx="1490010" cy="4860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检索数据库查找学生表学生</a:t>
            </a:r>
            <a:r>
              <a:rPr lang="en-US" altLang="zh-CN" sz="1050" dirty="0"/>
              <a:t>ID</a:t>
            </a:r>
            <a:endParaRPr lang="zh-CN" altLang="en-US" sz="1050" dirty="0"/>
          </a:p>
        </p:txBody>
      </p:sp>
      <p:sp>
        <p:nvSpPr>
          <p:cNvPr id="2" name="圆角矩形 1"/>
          <p:cNvSpPr/>
          <p:nvPr/>
        </p:nvSpPr>
        <p:spPr>
          <a:xfrm>
            <a:off x="6041241" y="1869672"/>
            <a:ext cx="1490010" cy="594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检索数据库匹配信息表</a:t>
            </a:r>
            <a:r>
              <a:rPr lang="en-US" altLang="zh-CN" sz="1050" dirty="0"/>
              <a:t>ID</a:t>
            </a:r>
            <a:endParaRPr lang="zh-CN" altLang="en-US" sz="1050" dirty="0"/>
          </a:p>
        </p:txBody>
      </p:sp>
      <p:sp>
        <p:nvSpPr>
          <p:cNvPr id="42" name="圆角矩形 41"/>
          <p:cNvSpPr/>
          <p:nvPr/>
        </p:nvSpPr>
        <p:spPr>
          <a:xfrm>
            <a:off x="1584086" y="1928040"/>
            <a:ext cx="1490010" cy="471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更改完成状态</a:t>
            </a:r>
            <a:endParaRPr lang="zh-CN" altLang="en-US" sz="1050" dirty="0"/>
          </a:p>
        </p:txBody>
      </p:sp>
      <p:sp>
        <p:nvSpPr>
          <p:cNvPr id="47" name="圆角矩形 46"/>
          <p:cNvSpPr/>
          <p:nvPr/>
        </p:nvSpPr>
        <p:spPr>
          <a:xfrm>
            <a:off x="1584086" y="1080692"/>
            <a:ext cx="1490010" cy="594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显示列表信息</a:t>
            </a:r>
            <a:endParaRPr lang="zh-CN" altLang="en-US" sz="1050" dirty="0"/>
          </a:p>
        </p:txBody>
      </p:sp>
      <p:cxnSp>
        <p:nvCxnSpPr>
          <p:cNvPr id="20" name="直接箭头连接符 19"/>
          <p:cNvCxnSpPr>
            <a:stCxn id="50" idx="1"/>
            <a:endCxn id="47" idx="3"/>
          </p:cNvCxnSpPr>
          <p:nvPr/>
        </p:nvCxnSpPr>
        <p:spPr>
          <a:xfrm flipH="1" flipV="1">
            <a:off x="3074095" y="1377726"/>
            <a:ext cx="2967146" cy="128659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6041241" y="2486862"/>
            <a:ext cx="1490010" cy="354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assign</a:t>
            </a:r>
            <a:r>
              <a:rPr lang="zh-CN" altLang="en-US" sz="1050" dirty="0"/>
              <a:t>返回内容</a:t>
            </a:r>
            <a:endParaRPr lang="zh-CN" altLang="en-US" sz="1050" dirty="0"/>
          </a:p>
        </p:txBody>
      </p:sp>
      <p:sp>
        <p:nvSpPr>
          <p:cNvPr id="55" name="圆角矩形 54"/>
          <p:cNvSpPr/>
          <p:nvPr/>
        </p:nvSpPr>
        <p:spPr>
          <a:xfrm>
            <a:off x="3881001" y="2401140"/>
            <a:ext cx="1490010" cy="702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传递</a:t>
            </a:r>
            <a:r>
              <a:rPr lang="en-US" altLang="zh-CN" sz="1050" dirty="0"/>
              <a:t>cookie</a:t>
            </a:r>
            <a:r>
              <a:rPr lang="zh-CN" altLang="en-US" sz="1050" dirty="0"/>
              <a:t>中学生</a:t>
            </a:r>
            <a:r>
              <a:rPr lang="en-US" altLang="zh-CN" sz="1050" dirty="0"/>
              <a:t>ID</a:t>
            </a:r>
            <a:r>
              <a:rPr lang="zh-CN" altLang="en-US" sz="1050" dirty="0"/>
              <a:t>和此条的信息</a:t>
            </a:r>
            <a:r>
              <a:rPr lang="en-US" altLang="zh-CN" sz="1050" dirty="0"/>
              <a:t>ID</a:t>
            </a:r>
            <a:endParaRPr lang="zh-CN" altLang="en-US" sz="1050" dirty="0"/>
          </a:p>
        </p:txBody>
      </p:sp>
      <p:sp>
        <p:nvSpPr>
          <p:cNvPr id="56" name="圆角矩形 55"/>
          <p:cNvSpPr/>
          <p:nvPr/>
        </p:nvSpPr>
        <p:spPr>
          <a:xfrm>
            <a:off x="6019478" y="2895786"/>
            <a:ext cx="1490010" cy="75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接收两个</a:t>
            </a:r>
            <a:r>
              <a:rPr lang="en-US" altLang="zh-CN" sz="1050" dirty="0"/>
              <a:t>ID</a:t>
            </a:r>
            <a:r>
              <a:rPr lang="zh-CN" altLang="en-US" sz="1050" dirty="0"/>
              <a:t>匹配数据库，通过</a:t>
            </a:r>
            <a:r>
              <a:rPr lang="en-US" altLang="zh-CN" sz="1050" dirty="0"/>
              <a:t>save()</a:t>
            </a:r>
            <a:r>
              <a:rPr lang="zh-CN" altLang="en-US" sz="1050" dirty="0"/>
              <a:t>更新数据库</a:t>
            </a:r>
            <a:endParaRPr lang="zh-CN" altLang="en-US" sz="1050" dirty="0"/>
          </a:p>
        </p:txBody>
      </p:sp>
      <p:cxnSp>
        <p:nvCxnSpPr>
          <p:cNvPr id="31" name="直接箭头连接符 30"/>
          <p:cNvCxnSpPr>
            <a:stCxn id="42" idx="3"/>
            <a:endCxn id="55" idx="1"/>
          </p:cNvCxnSpPr>
          <p:nvPr/>
        </p:nvCxnSpPr>
        <p:spPr>
          <a:xfrm>
            <a:off x="3074095" y="2163708"/>
            <a:ext cx="806906" cy="58847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55" idx="3"/>
            <a:endCxn id="56" idx="1"/>
          </p:cNvCxnSpPr>
          <p:nvPr/>
        </p:nvCxnSpPr>
        <p:spPr>
          <a:xfrm>
            <a:off x="5371012" y="2752179"/>
            <a:ext cx="648467" cy="52164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1584086" y="2544747"/>
            <a:ext cx="1490010" cy="594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状态完成更改</a:t>
            </a:r>
            <a:endParaRPr lang="zh-CN" altLang="en-US" sz="1050" dirty="0"/>
          </a:p>
        </p:txBody>
      </p:sp>
      <p:sp>
        <p:nvSpPr>
          <p:cNvPr id="67" name="圆角矩形 66"/>
          <p:cNvSpPr/>
          <p:nvPr/>
        </p:nvSpPr>
        <p:spPr>
          <a:xfrm>
            <a:off x="6015613" y="3719241"/>
            <a:ext cx="1483790" cy="364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状态发生改变</a:t>
            </a:r>
            <a:endParaRPr lang="zh-CN" altLang="en-US" sz="1050" dirty="0"/>
          </a:p>
        </p:txBody>
      </p:sp>
      <p:sp>
        <p:nvSpPr>
          <p:cNvPr id="81" name="圆角矩形 80"/>
          <p:cNvSpPr/>
          <p:nvPr/>
        </p:nvSpPr>
        <p:spPr>
          <a:xfrm>
            <a:off x="6015613" y="4137924"/>
            <a:ext cx="1483790" cy="634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根据状态</a:t>
            </a:r>
            <a:r>
              <a:rPr lang="en-US" altLang="zh-CN" sz="1050" dirty="0"/>
              <a:t>assign()</a:t>
            </a:r>
            <a:r>
              <a:rPr lang="zh-CN" altLang="en-US" sz="1050" dirty="0"/>
              <a:t>返回相应的信息</a:t>
            </a:r>
            <a:endParaRPr lang="zh-CN" altLang="en-US" sz="1050" dirty="0"/>
          </a:p>
        </p:txBody>
      </p:sp>
      <p:cxnSp>
        <p:nvCxnSpPr>
          <p:cNvPr id="77" name="直接箭头连接符 76"/>
          <p:cNvCxnSpPr>
            <a:stCxn id="81" idx="1"/>
            <a:endCxn id="69" idx="3"/>
          </p:cNvCxnSpPr>
          <p:nvPr/>
        </p:nvCxnSpPr>
        <p:spPr>
          <a:xfrm flipH="1" flipV="1">
            <a:off x="3074095" y="2841780"/>
            <a:ext cx="2941517" cy="161349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42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2180" y="141412"/>
            <a:ext cx="11298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列表页面</a:t>
            </a:r>
            <a:endParaRPr lang="zh-CN" altLang="en-US" sz="1050" dirty="0"/>
          </a:p>
        </p:txBody>
      </p:sp>
      <p:sp>
        <p:nvSpPr>
          <p:cNvPr id="5" name="矩形 4"/>
          <p:cNvSpPr/>
          <p:nvPr/>
        </p:nvSpPr>
        <p:spPr>
          <a:xfrm>
            <a:off x="1439652" y="860462"/>
            <a:ext cx="1728192" cy="392553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6" name="矩形 5"/>
          <p:cNvSpPr/>
          <p:nvPr/>
        </p:nvSpPr>
        <p:spPr>
          <a:xfrm>
            <a:off x="3761910" y="843558"/>
            <a:ext cx="1728192" cy="3942437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7" name="矩形 6"/>
          <p:cNvSpPr/>
          <p:nvPr/>
        </p:nvSpPr>
        <p:spPr>
          <a:xfrm>
            <a:off x="5922150" y="865376"/>
            <a:ext cx="1728192" cy="39424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1966210" y="519522"/>
            <a:ext cx="9316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View</a:t>
            </a:r>
            <a:r>
              <a:rPr lang="zh-CN" altLang="en-US" sz="1050" dirty="0"/>
              <a:t>视图</a:t>
            </a:r>
            <a:endParaRPr lang="zh-CN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4220961" y="521305"/>
            <a:ext cx="810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js</a:t>
            </a:r>
            <a:endParaRPr lang="zh-CN" alt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6516216" y="521305"/>
            <a:ext cx="11341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控制器</a:t>
            </a:r>
            <a:endParaRPr lang="en-US" altLang="zh-CN" sz="1050" dirty="0"/>
          </a:p>
        </p:txBody>
      </p:sp>
      <p:sp>
        <p:nvSpPr>
          <p:cNvPr id="47" name="圆角矩形 46"/>
          <p:cNvSpPr/>
          <p:nvPr/>
        </p:nvSpPr>
        <p:spPr>
          <a:xfrm>
            <a:off x="1558743" y="1061939"/>
            <a:ext cx="1490010" cy="594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点击跳转按钮</a:t>
            </a:r>
            <a:endParaRPr lang="zh-CN" altLang="en-US" sz="1050" dirty="0"/>
          </a:p>
        </p:txBody>
      </p:sp>
      <p:sp>
        <p:nvSpPr>
          <p:cNvPr id="55" name="圆角矩形 54"/>
          <p:cNvSpPr/>
          <p:nvPr/>
        </p:nvSpPr>
        <p:spPr>
          <a:xfrm>
            <a:off x="3881001" y="1060373"/>
            <a:ext cx="1490010" cy="1479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接收点击事件触发跳转地址。拼接地址栏</a:t>
            </a:r>
            <a:r>
              <a:rPr lang="en-US" altLang="zh-CN" sz="1050" dirty="0" err="1"/>
              <a:t>url</a:t>
            </a:r>
            <a:r>
              <a:rPr lang="zh-CN" altLang="en-US" sz="1050" dirty="0"/>
              <a:t>传递信息</a:t>
            </a:r>
            <a:endParaRPr lang="zh-CN" altLang="en-US" sz="1050" dirty="0"/>
          </a:p>
        </p:txBody>
      </p:sp>
      <p:sp>
        <p:nvSpPr>
          <p:cNvPr id="25" name="圆角矩形 24"/>
          <p:cNvSpPr/>
          <p:nvPr/>
        </p:nvSpPr>
        <p:spPr>
          <a:xfrm>
            <a:off x="1558743" y="2242528"/>
            <a:ext cx="1490010" cy="594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点击退出按钮</a:t>
            </a:r>
            <a:endParaRPr lang="zh-CN" altLang="en-US" sz="1050" dirty="0"/>
          </a:p>
        </p:txBody>
      </p:sp>
      <p:sp>
        <p:nvSpPr>
          <p:cNvPr id="26" name="圆角矩形 25"/>
          <p:cNvSpPr/>
          <p:nvPr/>
        </p:nvSpPr>
        <p:spPr>
          <a:xfrm>
            <a:off x="3821456" y="2964123"/>
            <a:ext cx="1609101" cy="781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接收点击事件触发删除</a:t>
            </a:r>
            <a:r>
              <a:rPr lang="en-US" altLang="zh-CN" sz="1050" dirty="0"/>
              <a:t>cookie</a:t>
            </a:r>
            <a:r>
              <a:rPr lang="zh-CN" altLang="en-US" sz="1050" dirty="0"/>
              <a:t>和地址跳转回登录页</a:t>
            </a:r>
            <a:endParaRPr lang="zh-CN" altLang="en-US" sz="1050" dirty="0"/>
          </a:p>
        </p:txBody>
      </p:sp>
      <p:cxnSp>
        <p:nvCxnSpPr>
          <p:cNvPr id="12" name="直接箭头连接符 11"/>
          <p:cNvCxnSpPr>
            <a:stCxn id="47" idx="3"/>
            <a:endCxn id="55" idx="1"/>
          </p:cNvCxnSpPr>
          <p:nvPr/>
        </p:nvCxnSpPr>
        <p:spPr>
          <a:xfrm>
            <a:off x="3048753" y="1358971"/>
            <a:ext cx="832248" cy="44099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26" idx="1"/>
          </p:cNvCxnSpPr>
          <p:nvPr/>
        </p:nvCxnSpPr>
        <p:spPr>
          <a:xfrm>
            <a:off x="3048753" y="2539561"/>
            <a:ext cx="772703" cy="81527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0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3004" y="26499"/>
            <a:ext cx="11298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详情页面</a:t>
            </a:r>
            <a:endParaRPr lang="zh-CN" altLang="en-US" sz="1050" dirty="0"/>
          </a:p>
        </p:txBody>
      </p:sp>
      <p:sp>
        <p:nvSpPr>
          <p:cNvPr id="5" name="矩形 4"/>
          <p:cNvSpPr/>
          <p:nvPr/>
        </p:nvSpPr>
        <p:spPr>
          <a:xfrm>
            <a:off x="1439652" y="654891"/>
            <a:ext cx="1728192" cy="44011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6" name="矩形 5"/>
          <p:cNvSpPr/>
          <p:nvPr/>
        </p:nvSpPr>
        <p:spPr>
          <a:xfrm>
            <a:off x="3761910" y="649543"/>
            <a:ext cx="1728192" cy="4406483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7" name="矩形 6"/>
          <p:cNvSpPr/>
          <p:nvPr/>
        </p:nvSpPr>
        <p:spPr>
          <a:xfrm>
            <a:off x="5922150" y="649543"/>
            <a:ext cx="1728192" cy="44064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1966210" y="372543"/>
            <a:ext cx="985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View</a:t>
            </a:r>
            <a:r>
              <a:rPr lang="zh-CN" altLang="en-US" sz="1050" dirty="0"/>
              <a:t>视图</a:t>
            </a:r>
            <a:endParaRPr lang="zh-CN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4221614" y="377892"/>
            <a:ext cx="810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js</a:t>
            </a:r>
            <a:endParaRPr lang="zh-CN" alt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6456671" y="372543"/>
            <a:ext cx="11341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控制器</a:t>
            </a:r>
            <a:endParaRPr lang="en-US" altLang="zh-CN" sz="1050" dirty="0"/>
          </a:p>
        </p:txBody>
      </p:sp>
      <p:sp>
        <p:nvSpPr>
          <p:cNvPr id="47" name="圆角矩形 46"/>
          <p:cNvSpPr/>
          <p:nvPr/>
        </p:nvSpPr>
        <p:spPr>
          <a:xfrm>
            <a:off x="1558743" y="1061939"/>
            <a:ext cx="1490010" cy="594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显示信息内容</a:t>
            </a:r>
            <a:endParaRPr lang="zh-CN" altLang="en-US" sz="1050" dirty="0"/>
          </a:p>
        </p:txBody>
      </p:sp>
      <p:sp>
        <p:nvSpPr>
          <p:cNvPr id="25" name="圆角矩形 24"/>
          <p:cNvSpPr/>
          <p:nvPr/>
        </p:nvSpPr>
        <p:spPr>
          <a:xfrm>
            <a:off x="1558743" y="2242528"/>
            <a:ext cx="1490010" cy="594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点击复选框</a:t>
            </a:r>
            <a:endParaRPr lang="zh-CN" altLang="en-US" sz="1050" dirty="0"/>
          </a:p>
        </p:txBody>
      </p:sp>
      <p:sp>
        <p:nvSpPr>
          <p:cNvPr id="17" name="圆角矩形 16"/>
          <p:cNvSpPr/>
          <p:nvPr/>
        </p:nvSpPr>
        <p:spPr>
          <a:xfrm>
            <a:off x="5981696" y="681540"/>
            <a:ext cx="1609101" cy="594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接收</a:t>
            </a:r>
            <a:r>
              <a:rPr lang="en-US" altLang="zh-CN" sz="1050" dirty="0"/>
              <a:t>cookie</a:t>
            </a:r>
            <a:r>
              <a:rPr lang="zh-CN" altLang="en-US" sz="1050" dirty="0"/>
              <a:t>和地址栏传来的信息</a:t>
            </a:r>
            <a:r>
              <a:rPr lang="en-US" altLang="zh-CN" sz="1050" dirty="0"/>
              <a:t>ID</a:t>
            </a:r>
            <a:endParaRPr lang="zh-CN" altLang="en-US" sz="1050" dirty="0"/>
          </a:p>
        </p:txBody>
      </p:sp>
      <p:sp>
        <p:nvSpPr>
          <p:cNvPr id="18" name="圆角矩形 17"/>
          <p:cNvSpPr/>
          <p:nvPr/>
        </p:nvSpPr>
        <p:spPr>
          <a:xfrm>
            <a:off x="5981696" y="1329612"/>
            <a:ext cx="1609101" cy="4860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检索数据库匹配两个</a:t>
            </a:r>
            <a:r>
              <a:rPr lang="en-US" altLang="zh-CN" sz="1050" dirty="0"/>
              <a:t>ID</a:t>
            </a:r>
            <a:endParaRPr lang="zh-CN" altLang="en-US" sz="1050" dirty="0"/>
          </a:p>
        </p:txBody>
      </p:sp>
      <p:sp>
        <p:nvSpPr>
          <p:cNvPr id="19" name="圆角矩形 18"/>
          <p:cNvSpPr/>
          <p:nvPr/>
        </p:nvSpPr>
        <p:spPr>
          <a:xfrm>
            <a:off x="5987235" y="2355726"/>
            <a:ext cx="1609101" cy="426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通过数据查询获取时间和发送人</a:t>
            </a:r>
            <a:r>
              <a:rPr lang="en-US" altLang="zh-CN" sz="1050" dirty="0"/>
              <a:t>ID</a:t>
            </a:r>
            <a:endParaRPr lang="zh-CN" altLang="en-US" sz="1050" dirty="0"/>
          </a:p>
        </p:txBody>
      </p:sp>
      <p:sp>
        <p:nvSpPr>
          <p:cNvPr id="22" name="圆角矩形 21"/>
          <p:cNvSpPr/>
          <p:nvPr/>
        </p:nvSpPr>
        <p:spPr>
          <a:xfrm>
            <a:off x="5987235" y="3327834"/>
            <a:ext cx="1609101" cy="426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根据发送人</a:t>
            </a:r>
            <a:r>
              <a:rPr lang="en-US" altLang="zh-CN" sz="1050" dirty="0"/>
              <a:t>ID</a:t>
            </a:r>
            <a:r>
              <a:rPr lang="zh-CN" altLang="en-US" sz="1050" dirty="0"/>
              <a:t>检索发送人表查询名称</a:t>
            </a:r>
            <a:endParaRPr lang="zh-CN" altLang="en-US" sz="1050" dirty="0"/>
          </a:p>
        </p:txBody>
      </p:sp>
      <p:sp>
        <p:nvSpPr>
          <p:cNvPr id="23" name="圆角矩形 22"/>
          <p:cNvSpPr/>
          <p:nvPr/>
        </p:nvSpPr>
        <p:spPr>
          <a:xfrm>
            <a:off x="5981696" y="2841780"/>
            <a:ext cx="1609101" cy="426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根据时间判断当前时间差</a:t>
            </a:r>
            <a:endParaRPr lang="zh-CN" altLang="en-US" sz="1050" dirty="0"/>
          </a:p>
        </p:txBody>
      </p:sp>
      <p:sp>
        <p:nvSpPr>
          <p:cNvPr id="24" name="圆角矩形 23"/>
          <p:cNvSpPr/>
          <p:nvPr/>
        </p:nvSpPr>
        <p:spPr>
          <a:xfrm>
            <a:off x="5988228" y="1869672"/>
            <a:ext cx="1609101" cy="426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通过数据查询获取消息内容</a:t>
            </a:r>
            <a:endParaRPr lang="zh-CN" altLang="en-US" sz="1050" dirty="0"/>
          </a:p>
        </p:txBody>
      </p:sp>
      <p:sp>
        <p:nvSpPr>
          <p:cNvPr id="27" name="圆角矩形 26"/>
          <p:cNvSpPr/>
          <p:nvPr/>
        </p:nvSpPr>
        <p:spPr>
          <a:xfrm>
            <a:off x="5981696" y="3813889"/>
            <a:ext cx="1609101" cy="270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assign()</a:t>
            </a:r>
            <a:r>
              <a:rPr lang="zh-CN" altLang="en-US" sz="1050" dirty="0"/>
              <a:t>返回内容</a:t>
            </a:r>
            <a:endParaRPr lang="zh-CN" altLang="en-US" sz="1050" dirty="0"/>
          </a:p>
        </p:txBody>
      </p:sp>
      <p:cxnSp>
        <p:nvCxnSpPr>
          <p:cNvPr id="3" name="直接箭头连接符 2"/>
          <p:cNvCxnSpPr>
            <a:stCxn id="27" idx="1"/>
            <a:endCxn id="47" idx="3"/>
          </p:cNvCxnSpPr>
          <p:nvPr/>
        </p:nvCxnSpPr>
        <p:spPr>
          <a:xfrm flipH="1" flipV="1">
            <a:off x="3048753" y="1358972"/>
            <a:ext cx="2932943" cy="258993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3881001" y="3619681"/>
            <a:ext cx="1490010" cy="594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获取点击事件</a:t>
            </a:r>
            <a:endParaRPr lang="zh-CN" altLang="en-US" sz="1050" dirty="0"/>
          </a:p>
        </p:txBody>
      </p:sp>
      <p:sp>
        <p:nvSpPr>
          <p:cNvPr id="28" name="圆角矩形 27"/>
          <p:cNvSpPr/>
          <p:nvPr/>
        </p:nvSpPr>
        <p:spPr>
          <a:xfrm>
            <a:off x="5994760" y="4132738"/>
            <a:ext cx="1602569" cy="491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接收参数并</a:t>
            </a:r>
            <a:r>
              <a:rPr lang="en-US" altLang="zh-CN" sz="1050" dirty="0"/>
              <a:t>save()</a:t>
            </a:r>
            <a:r>
              <a:rPr lang="zh-CN" altLang="en-US" sz="1050" dirty="0"/>
              <a:t>更改数据库</a:t>
            </a:r>
            <a:endParaRPr lang="zh-CN" altLang="en-US" sz="1050" dirty="0"/>
          </a:p>
        </p:txBody>
      </p:sp>
      <p:cxnSp>
        <p:nvCxnSpPr>
          <p:cNvPr id="31" name="直接箭头连接符 30"/>
          <p:cNvCxnSpPr>
            <a:stCxn id="25" idx="3"/>
            <a:endCxn id="30" idx="1"/>
          </p:cNvCxnSpPr>
          <p:nvPr/>
        </p:nvCxnSpPr>
        <p:spPr>
          <a:xfrm>
            <a:off x="3048753" y="2539561"/>
            <a:ext cx="832248" cy="137715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0" idx="3"/>
            <a:endCxn id="28" idx="1"/>
          </p:cNvCxnSpPr>
          <p:nvPr/>
        </p:nvCxnSpPr>
        <p:spPr>
          <a:xfrm>
            <a:off x="5371011" y="3916714"/>
            <a:ext cx="623750" cy="46164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5981696" y="4677984"/>
            <a:ext cx="1609101" cy="270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assign()</a:t>
            </a:r>
            <a:r>
              <a:rPr lang="zh-CN" altLang="en-US" sz="1050" dirty="0"/>
              <a:t>返回内容</a:t>
            </a:r>
            <a:endParaRPr lang="zh-CN" altLang="en-US" sz="1050" dirty="0"/>
          </a:p>
        </p:txBody>
      </p:sp>
      <p:sp>
        <p:nvSpPr>
          <p:cNvPr id="44" name="圆角矩形 43"/>
          <p:cNvSpPr/>
          <p:nvPr/>
        </p:nvSpPr>
        <p:spPr>
          <a:xfrm>
            <a:off x="1558743" y="4083919"/>
            <a:ext cx="1490010" cy="594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复选框状态改变</a:t>
            </a:r>
            <a:endParaRPr lang="zh-CN" altLang="en-US" sz="1050" dirty="0"/>
          </a:p>
        </p:txBody>
      </p:sp>
      <p:cxnSp>
        <p:nvCxnSpPr>
          <p:cNvPr id="43" name="直接箭头连接符 42"/>
          <p:cNvCxnSpPr>
            <a:stCxn id="39" idx="1"/>
            <a:endCxn id="44" idx="3"/>
          </p:cNvCxnSpPr>
          <p:nvPr/>
        </p:nvCxnSpPr>
        <p:spPr>
          <a:xfrm flipH="1" flipV="1">
            <a:off x="3048753" y="4380952"/>
            <a:ext cx="2932943" cy="43204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3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CN" altLang="en-US" dirty="0" smtClean="0"/>
              <a:t>数据库设计</a:t>
            </a:r>
            <a:endParaRPr lang="en" dirty="0"/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90" name="Shape 90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  <a:endParaRPr lang="en" sz="96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3905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Shape 289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290" name="Shape 29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452" y="654265"/>
            <a:ext cx="6866100" cy="857400"/>
          </a:xfrm>
        </p:spPr>
        <p:txBody>
          <a:bodyPr/>
          <a:lstStyle/>
          <a:p>
            <a:r>
              <a:rPr lang="en-US" sz="4000" dirty="0" smtClean="0"/>
              <a:t>E-R</a:t>
            </a:r>
            <a:r>
              <a:rPr lang="zh-CN" altLang="en-US" sz="4000" dirty="0" smtClean="0"/>
              <a:t>图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727" y="787953"/>
            <a:ext cx="5552702" cy="399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4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14" y="1139034"/>
            <a:ext cx="8285686" cy="3282142"/>
          </a:xfrm>
          <a:prstGeom prst="rect">
            <a:avLst/>
          </a:prstGeom>
        </p:spPr>
      </p:pic>
      <p:sp>
        <p:nvSpPr>
          <p:cNvPr id="326" name="Shape 32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grpSp>
        <p:nvGrpSpPr>
          <p:cNvPr id="328" name="Shape 328"/>
          <p:cNvGrpSpPr/>
          <p:nvPr/>
        </p:nvGrpSpPr>
        <p:grpSpPr>
          <a:xfrm>
            <a:off x="7864660" y="371156"/>
            <a:ext cx="896266" cy="896312"/>
            <a:chOff x="570875" y="4322250"/>
            <a:chExt cx="443300" cy="443325"/>
          </a:xfrm>
        </p:grpSpPr>
        <p:sp>
          <p:nvSpPr>
            <p:cNvPr id="329" name="Shape 32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9275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72" y="819312"/>
            <a:ext cx="8248454" cy="3856863"/>
          </a:xfrm>
          <a:prstGeom prst="rect">
            <a:avLst/>
          </a:prstGeom>
        </p:spPr>
      </p:pic>
      <p:sp>
        <p:nvSpPr>
          <p:cNvPr id="326" name="Shape 32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grpSp>
        <p:nvGrpSpPr>
          <p:cNvPr id="328" name="Shape 328"/>
          <p:cNvGrpSpPr/>
          <p:nvPr/>
        </p:nvGrpSpPr>
        <p:grpSpPr>
          <a:xfrm>
            <a:off x="7864660" y="371156"/>
            <a:ext cx="896266" cy="896312"/>
            <a:chOff x="570875" y="4322250"/>
            <a:chExt cx="443300" cy="443325"/>
          </a:xfrm>
        </p:grpSpPr>
        <p:sp>
          <p:nvSpPr>
            <p:cNvPr id="329" name="Shape 32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2694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CN" altLang="en-US" dirty="0" smtClean="0"/>
              <a:t>产品</a:t>
            </a:r>
            <a:r>
              <a:rPr lang="en-US" altLang="zh-CN" dirty="0" smtClean="0"/>
              <a:t>DEMO</a:t>
            </a:r>
            <a:endParaRPr lang="en" dirty="0"/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90" name="Shape 90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3</a:t>
            </a:r>
            <a:endParaRPr lang="en" sz="96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1025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grpSp>
        <p:nvGrpSpPr>
          <p:cNvPr id="328" name="Shape 328"/>
          <p:cNvGrpSpPr/>
          <p:nvPr/>
        </p:nvGrpSpPr>
        <p:grpSpPr>
          <a:xfrm>
            <a:off x="7864660" y="371156"/>
            <a:ext cx="896266" cy="896312"/>
            <a:chOff x="570875" y="4322250"/>
            <a:chExt cx="443300" cy="443325"/>
          </a:xfrm>
        </p:grpSpPr>
        <p:sp>
          <p:nvSpPr>
            <p:cNvPr id="329" name="Shape 32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608" y="1438965"/>
            <a:ext cx="25812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0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sp>
        <p:nvSpPr>
          <p:cNvPr id="364" name="Shape 364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9600">
                <a:solidFill>
                  <a:srgbClr val="FFB600"/>
                </a:solidFill>
              </a:rPr>
              <a:t>Thanks!</a:t>
            </a:r>
          </a:p>
        </p:txBody>
      </p:sp>
      <p:sp>
        <p:nvSpPr>
          <p:cNvPr id="366" name="Shape 366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CN" altLang="en-US" dirty="0" smtClean="0"/>
              <a:t>系统设计</a:t>
            </a:r>
            <a:endParaRPr lang="en" dirty="0"/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CN" altLang="en-US" dirty="0" smtClean="0"/>
              <a:t>系统架构</a:t>
            </a:r>
            <a:endParaRPr lang="en" dirty="0"/>
          </a:p>
        </p:txBody>
      </p:sp>
      <p:sp>
        <p:nvSpPr>
          <p:cNvPr id="90" name="Shape 90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538693" y="1233837"/>
            <a:ext cx="1952714" cy="314836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955231" y="1233837"/>
            <a:ext cx="3080815" cy="314836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413125" y="1233837"/>
            <a:ext cx="2169823" cy="314836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3180" y="13607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学生</a:t>
            </a:r>
            <a:endParaRPr lang="en-US" b="1" dirty="0"/>
          </a:p>
        </p:txBody>
      </p:sp>
      <p:sp>
        <p:nvSpPr>
          <p:cNvPr id="17" name="Shape 540"/>
          <p:cNvSpPr/>
          <p:nvPr/>
        </p:nvSpPr>
        <p:spPr>
          <a:xfrm>
            <a:off x="1870410" y="1939384"/>
            <a:ext cx="222147" cy="38487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8" name="Shape 541"/>
          <p:cNvGrpSpPr/>
          <p:nvPr/>
        </p:nvGrpSpPr>
        <p:grpSpPr>
          <a:xfrm>
            <a:off x="1830010" y="2696117"/>
            <a:ext cx="346490" cy="333688"/>
            <a:chOff x="2583325" y="2972875"/>
            <a:chExt cx="462850" cy="445750"/>
          </a:xfrm>
        </p:grpSpPr>
        <p:sp>
          <p:nvSpPr>
            <p:cNvPr id="19" name="Shape 542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54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251434" y="32491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教师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195893" y="1395249"/>
            <a:ext cx="779757" cy="2825537"/>
          </a:xfrm>
          <a:prstGeom prst="roundRect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52375" y="1608601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Web</a:t>
            </a:r>
          </a:p>
          <a:p>
            <a:r>
              <a:rPr lang="zh-CN" altLang="en-US" b="1" dirty="0" smtClean="0"/>
              <a:t>服务器</a:t>
            </a:r>
            <a:endParaRPr lang="en-US" b="1" dirty="0"/>
          </a:p>
        </p:txBody>
      </p:sp>
      <p:sp>
        <p:nvSpPr>
          <p:cNvPr id="24" name="Shape 526"/>
          <p:cNvSpPr/>
          <p:nvPr/>
        </p:nvSpPr>
        <p:spPr>
          <a:xfrm>
            <a:off x="864069" y="2312444"/>
            <a:ext cx="286152" cy="301686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59792" y="2131821"/>
            <a:ext cx="103610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176500" y="2822284"/>
            <a:ext cx="1022849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10311" y="1865274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HTTP/ajax</a:t>
            </a:r>
            <a:endParaRPr 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213004" y="2557870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HTTP/ajax</a:t>
            </a:r>
            <a:endParaRPr lang="en-US" sz="1200" b="1" dirty="0"/>
          </a:p>
          <a:p>
            <a:endParaRPr lang="en-US" sz="1200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38693" y="3249141"/>
            <a:ext cx="1952714" cy="0"/>
          </a:xfrm>
          <a:prstGeom prst="line">
            <a:avLst/>
          </a:prstGeom>
          <a:ln>
            <a:solidFill>
              <a:srgbClr val="FFC000">
                <a:alpha val="4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hape 526"/>
          <p:cNvSpPr/>
          <p:nvPr/>
        </p:nvSpPr>
        <p:spPr>
          <a:xfrm>
            <a:off x="925526" y="3574492"/>
            <a:ext cx="286152" cy="301686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" name="Shape 541"/>
          <p:cNvGrpSpPr/>
          <p:nvPr/>
        </p:nvGrpSpPr>
        <p:grpSpPr>
          <a:xfrm>
            <a:off x="1830781" y="3575112"/>
            <a:ext cx="346490" cy="333688"/>
            <a:chOff x="2583325" y="2972875"/>
            <a:chExt cx="462850" cy="445750"/>
          </a:xfrm>
        </p:grpSpPr>
        <p:sp>
          <p:nvSpPr>
            <p:cNvPr id="39" name="Shape 542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54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>
            <a:off x="2176500" y="3701279"/>
            <a:ext cx="1022849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16376" y="3437288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/>
              <a:t>HTTP/ajax</a:t>
            </a:r>
            <a:endParaRPr lang="en-US" sz="1200" b="1"/>
          </a:p>
          <a:p>
            <a:endParaRPr lang="en-US" sz="1200" b="1" dirty="0"/>
          </a:p>
        </p:txBody>
      </p:sp>
      <p:grpSp>
        <p:nvGrpSpPr>
          <p:cNvPr id="36" name="Group 35"/>
          <p:cNvGrpSpPr/>
          <p:nvPr/>
        </p:nvGrpSpPr>
        <p:grpSpPr>
          <a:xfrm>
            <a:off x="4396169" y="2104560"/>
            <a:ext cx="1563598" cy="1306112"/>
            <a:chOff x="4352729" y="1923744"/>
            <a:chExt cx="1563598" cy="1306112"/>
          </a:xfrm>
        </p:grpSpPr>
        <p:sp>
          <p:nvSpPr>
            <p:cNvPr id="44" name="Rounded Rectangle 43"/>
            <p:cNvSpPr/>
            <p:nvPr/>
          </p:nvSpPr>
          <p:spPr>
            <a:xfrm>
              <a:off x="4352729" y="1923744"/>
              <a:ext cx="1563598" cy="1306112"/>
            </a:xfrm>
            <a:prstGeom prst="roundRect">
              <a:avLst/>
            </a:prstGeom>
            <a:noFill/>
            <a:ln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372758" y="2317024"/>
              <a:ext cx="5838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官网</a:t>
              </a:r>
              <a:endParaRPr lang="en-US" altLang="zh-CN" dirty="0" smtClean="0"/>
            </a:p>
            <a:p>
              <a:r>
                <a:rPr lang="en-US" altLang="zh-CN" dirty="0" smtClean="0"/>
                <a:t>CMS</a:t>
              </a:r>
              <a:endParaRPr lang="en-US" dirty="0" smtClean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35069" y="2165026"/>
              <a:ext cx="914400" cy="3307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学生管理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938526" y="2651287"/>
              <a:ext cx="914400" cy="3307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教师管理</a:t>
              </a:r>
              <a:endParaRPr lang="en-US" dirty="0"/>
            </a:p>
          </p:txBody>
        </p:sp>
      </p:grpSp>
      <p:sp>
        <p:nvSpPr>
          <p:cNvPr id="51" name="Shape 135"/>
          <p:cNvSpPr txBox="1">
            <a:spLocks noGrp="1"/>
          </p:cNvSpPr>
          <p:nvPr>
            <p:ph type="title"/>
          </p:nvPr>
        </p:nvSpPr>
        <p:spPr>
          <a:xfrm>
            <a:off x="631460" y="388001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CN" altLang="en-US" sz="4000" dirty="0" smtClean="0"/>
              <a:t>系统架构</a:t>
            </a:r>
            <a:endParaRPr lang="en" sz="4000" dirty="0"/>
          </a:p>
        </p:txBody>
      </p:sp>
      <p:sp>
        <p:nvSpPr>
          <p:cNvPr id="47" name="Rounded Rectangle 46"/>
          <p:cNvSpPr/>
          <p:nvPr/>
        </p:nvSpPr>
        <p:spPr>
          <a:xfrm>
            <a:off x="6546450" y="1421847"/>
            <a:ext cx="885794" cy="2825537"/>
          </a:xfrm>
          <a:prstGeom prst="roundRect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7541464" y="1421847"/>
            <a:ext cx="943506" cy="2825537"/>
          </a:xfrm>
          <a:prstGeom prst="roundRect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545646" y="155011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数据访问层</a:t>
            </a:r>
            <a:endParaRPr lang="en-US" sz="1200" b="1" dirty="0" smtClean="0"/>
          </a:p>
        </p:txBody>
      </p:sp>
      <p:sp>
        <p:nvSpPr>
          <p:cNvPr id="2" name="Left-Right Arrow 1"/>
          <p:cNvSpPr/>
          <p:nvPr/>
        </p:nvSpPr>
        <p:spPr>
          <a:xfrm>
            <a:off x="5981212" y="2713731"/>
            <a:ext cx="611793" cy="138580"/>
          </a:xfrm>
          <a:prstGeom prst="leftRightArrow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-Right Arrow 55"/>
          <p:cNvSpPr/>
          <p:nvPr/>
        </p:nvSpPr>
        <p:spPr>
          <a:xfrm>
            <a:off x="7327887" y="2708382"/>
            <a:ext cx="328174" cy="133694"/>
          </a:xfrm>
          <a:prstGeom prst="leftRightArrow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Left-Right Arrow 58"/>
          <p:cNvSpPr/>
          <p:nvPr/>
        </p:nvSpPr>
        <p:spPr>
          <a:xfrm>
            <a:off x="4001624" y="2737554"/>
            <a:ext cx="366116" cy="140925"/>
          </a:xfrm>
          <a:prstGeom prst="leftRightArrow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180101" y="2071349"/>
            <a:ext cx="602612" cy="3217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167152" y="2486428"/>
            <a:ext cx="588358" cy="358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97089" y="3675998"/>
            <a:ext cx="4401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67152" y="442752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客户端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254812" y="442645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应用层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097600" y="441632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数据层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223408" y="2582968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Apache </a:t>
            </a:r>
          </a:p>
          <a:p>
            <a:r>
              <a:rPr lang="en-US" sz="1200" dirty="0" smtClean="0"/>
              <a:t>+ PHP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7565569" y="154712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数据存储层</a:t>
            </a:r>
            <a:endParaRPr lang="en-US" sz="1200" b="1" dirty="0" smtClean="0"/>
          </a:p>
        </p:txBody>
      </p:sp>
      <p:grpSp>
        <p:nvGrpSpPr>
          <p:cNvPr id="63" name="Group 62"/>
          <p:cNvGrpSpPr/>
          <p:nvPr/>
        </p:nvGrpSpPr>
        <p:grpSpPr>
          <a:xfrm>
            <a:off x="7643342" y="2179788"/>
            <a:ext cx="747697" cy="1159410"/>
            <a:chOff x="7643342" y="2179788"/>
            <a:chExt cx="747697" cy="1159410"/>
          </a:xfrm>
        </p:grpSpPr>
        <p:sp>
          <p:nvSpPr>
            <p:cNvPr id="61" name="Can 60"/>
            <p:cNvSpPr/>
            <p:nvPr/>
          </p:nvSpPr>
          <p:spPr>
            <a:xfrm>
              <a:off x="7649200" y="2179788"/>
              <a:ext cx="721900" cy="1159410"/>
            </a:xfrm>
            <a:prstGeom prst="ca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643342" y="2529972"/>
              <a:ext cx="74769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 smtClean="0">
                  <a:solidFill>
                    <a:schemeClr val="bg1"/>
                  </a:solidFill>
                </a:rPr>
                <a:t>DB</a:t>
              </a:r>
            </a:p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(MYSQL)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578954" y="2393095"/>
            <a:ext cx="747697" cy="759814"/>
            <a:chOff x="6589840" y="2393095"/>
            <a:chExt cx="747697" cy="759814"/>
          </a:xfrm>
        </p:grpSpPr>
        <p:sp>
          <p:nvSpPr>
            <p:cNvPr id="67" name="Rounded Rectangle 66"/>
            <p:cNvSpPr/>
            <p:nvPr/>
          </p:nvSpPr>
          <p:spPr>
            <a:xfrm>
              <a:off x="6634239" y="2393095"/>
              <a:ext cx="693648" cy="759814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589840" y="2510960"/>
              <a:ext cx="74769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b="1" dirty="0" smtClean="0">
                  <a:solidFill>
                    <a:schemeClr val="bg1"/>
                  </a:solidFill>
                </a:rPr>
                <a:t>数据访问</a:t>
              </a:r>
              <a:endParaRPr lang="en-US" altLang="zh-CN" sz="1500" b="1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656957" y="67183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CN" altLang="en-US" sz="4000" dirty="0" smtClean="0"/>
              <a:t>模块划分</a:t>
            </a:r>
            <a:endParaRPr lang="en" sz="4000" dirty="0">
              <a:solidFill>
                <a:srgbClr val="FFB600"/>
              </a:solidFill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grpSp>
        <p:nvGrpSpPr>
          <p:cNvPr id="274" name="Shape 27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75" name="Shape 27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4915"/>
            <a:ext cx="9144000" cy="24353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614894" y="1397127"/>
            <a:ext cx="2159231" cy="328799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031433" y="1397127"/>
            <a:ext cx="3080815" cy="328799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489327" y="1397127"/>
            <a:ext cx="2169823" cy="328799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19383" y="148532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教师</a:t>
            </a:r>
            <a:r>
              <a:rPr lang="zh-CN" altLang="en-US" b="1" dirty="0" smtClean="0"/>
              <a:t>端</a:t>
            </a:r>
            <a:endParaRPr lang="en-US" b="1" dirty="0"/>
          </a:p>
        </p:txBody>
      </p:sp>
      <p:sp>
        <p:nvSpPr>
          <p:cNvPr id="17" name="Shape 540"/>
          <p:cNvSpPr/>
          <p:nvPr/>
        </p:nvSpPr>
        <p:spPr>
          <a:xfrm>
            <a:off x="787818" y="1979279"/>
            <a:ext cx="232855" cy="1164007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3873774" y="1455725"/>
            <a:ext cx="2147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Web</a:t>
            </a:r>
            <a:r>
              <a:rPr lang="zh-CN" altLang="en-US" b="1" dirty="0" smtClean="0"/>
              <a:t>服务器</a:t>
            </a:r>
            <a:endParaRPr lang="en-US" b="1" dirty="0"/>
          </a:p>
        </p:txBody>
      </p:sp>
      <p:sp>
        <p:nvSpPr>
          <p:cNvPr id="51" name="Shape 135"/>
          <p:cNvSpPr txBox="1">
            <a:spLocks noGrp="1"/>
          </p:cNvSpPr>
          <p:nvPr>
            <p:ph type="title"/>
          </p:nvPr>
        </p:nvSpPr>
        <p:spPr>
          <a:xfrm>
            <a:off x="631460" y="388001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CN" altLang="en-US" sz="4000" dirty="0" smtClean="0"/>
              <a:t>前后端</a:t>
            </a:r>
            <a:r>
              <a:rPr lang="zh-CN" altLang="en-US" sz="4000" dirty="0" smtClean="0"/>
              <a:t>交互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教师端</a:t>
            </a:r>
            <a:endParaRPr lang="en" sz="4000" dirty="0"/>
          </a:p>
        </p:txBody>
      </p:sp>
      <p:sp>
        <p:nvSpPr>
          <p:cNvPr id="54" name="TextBox 53"/>
          <p:cNvSpPr txBox="1"/>
          <p:nvPr/>
        </p:nvSpPr>
        <p:spPr>
          <a:xfrm>
            <a:off x="6881568" y="1911622"/>
            <a:ext cx="13244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000" dirty="0" smtClean="0"/>
              <a:t>查询所有学生信息</a:t>
            </a:r>
            <a:endParaRPr lang="en-US" altLang="zh-CN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74285" y="325271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 smtClean="0"/>
              <a:t>学生信息</a:t>
            </a:r>
            <a:endParaRPr lang="en-US" altLang="zh-CN" sz="1000" b="1" dirty="0" smtClean="0"/>
          </a:p>
          <a:p>
            <a:pPr algn="ctr"/>
            <a:r>
              <a:rPr lang="zh-CN" altLang="en-US" sz="1000" b="1" dirty="0" smtClean="0"/>
              <a:t>显示</a:t>
            </a:r>
            <a:endParaRPr lang="en-US" sz="1000" b="1" dirty="0"/>
          </a:p>
        </p:txBody>
      </p:sp>
      <p:sp>
        <p:nvSpPr>
          <p:cNvPr id="60" name="Shape 540"/>
          <p:cNvSpPr/>
          <p:nvPr/>
        </p:nvSpPr>
        <p:spPr>
          <a:xfrm>
            <a:off x="859032" y="4115131"/>
            <a:ext cx="222147" cy="38487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TextBox 63"/>
          <p:cNvSpPr txBox="1"/>
          <p:nvPr/>
        </p:nvSpPr>
        <p:spPr>
          <a:xfrm>
            <a:off x="6861682" y="3053770"/>
            <a:ext cx="1344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根据</a:t>
            </a:r>
            <a:r>
              <a:rPr lang="en-US" altLang="zh-CN" sz="1000" dirty="0" smtClean="0"/>
              <a:t>post</a:t>
            </a:r>
            <a:r>
              <a:rPr lang="zh-CN" altLang="en-US" sz="1000" dirty="0" smtClean="0"/>
              <a:t>信息在表中加入相关信息（</a:t>
            </a:r>
            <a:r>
              <a:rPr lang="zh-CN" altLang="en-US" sz="1000" b="1" dirty="0" smtClean="0"/>
              <a:t>推送信息加到个人信息列表</a:t>
            </a:r>
            <a:r>
              <a:rPr lang="en-US" altLang="zh-CN" sz="1000" dirty="0" smtClean="0"/>
              <a:t>)</a:t>
            </a:r>
            <a:endParaRPr lang="en-US" altLang="zh-CN" sz="1000" dirty="0" smtClean="0"/>
          </a:p>
        </p:txBody>
      </p:sp>
      <p:grpSp>
        <p:nvGrpSpPr>
          <p:cNvPr id="232" name="Group 231"/>
          <p:cNvGrpSpPr/>
          <p:nvPr/>
        </p:nvGrpSpPr>
        <p:grpSpPr>
          <a:xfrm>
            <a:off x="1169774" y="2287491"/>
            <a:ext cx="1001138" cy="319349"/>
            <a:chOff x="1169774" y="2287491"/>
            <a:chExt cx="1001138" cy="319349"/>
          </a:xfrm>
        </p:grpSpPr>
        <p:sp>
          <p:nvSpPr>
            <p:cNvPr id="66" name="TextBox 65"/>
            <p:cNvSpPr txBox="1"/>
            <p:nvPr/>
          </p:nvSpPr>
          <p:spPr>
            <a:xfrm>
              <a:off x="1549365" y="2360619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 smtClean="0"/>
                <a:t>删除</a:t>
              </a:r>
              <a:endParaRPr lang="en-US" altLang="zh-CN" sz="1000" b="1" dirty="0" smtClean="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1876560" y="2287491"/>
              <a:ext cx="294352" cy="246221"/>
              <a:chOff x="1876560" y="2287491"/>
              <a:chExt cx="294352" cy="246221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V="1">
                <a:off x="1950398" y="2494139"/>
                <a:ext cx="220514" cy="1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876560" y="2287491"/>
                <a:ext cx="24814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 smtClean="0"/>
                  <a:t>是</a:t>
                </a:r>
                <a:endParaRPr lang="en-US" sz="1000" dirty="0"/>
              </a:p>
            </p:txBody>
          </p:sp>
        </p:grpSp>
        <p:cxnSp>
          <p:nvCxnSpPr>
            <p:cNvPr id="67" name="Straight Arrow Connector 66"/>
            <p:cNvCxnSpPr>
              <a:endCxn id="66" idx="1"/>
            </p:cNvCxnSpPr>
            <p:nvPr/>
          </p:nvCxnSpPr>
          <p:spPr>
            <a:xfrm flipV="1">
              <a:off x="1169774" y="2483730"/>
              <a:ext cx="379591" cy="10409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4175962" y="2054967"/>
            <a:ext cx="5549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P</a:t>
            </a:r>
          </a:p>
          <a:p>
            <a:r>
              <a:rPr lang="en-US" sz="4000" b="1" dirty="0" smtClean="0"/>
              <a:t>H</a:t>
            </a:r>
          </a:p>
          <a:p>
            <a:r>
              <a:rPr lang="en-US" sz="4000" b="1" dirty="0" smtClean="0"/>
              <a:t>P</a:t>
            </a:r>
            <a:endParaRPr lang="en-US" sz="4000" b="1" dirty="0"/>
          </a:p>
        </p:txBody>
      </p:sp>
      <p:sp>
        <p:nvSpPr>
          <p:cNvPr id="24" name="Rectangle 23"/>
          <p:cNvSpPr/>
          <p:nvPr/>
        </p:nvSpPr>
        <p:spPr>
          <a:xfrm>
            <a:off x="7212600" y="1452119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数据库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4721354" y="2656229"/>
            <a:ext cx="2121148" cy="4628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801066" y="2055045"/>
            <a:ext cx="1939099" cy="20144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Group 229"/>
          <p:cNvGrpSpPr/>
          <p:nvPr/>
        </p:nvGrpSpPr>
        <p:grpSpPr>
          <a:xfrm>
            <a:off x="1127436" y="2016314"/>
            <a:ext cx="2978382" cy="246221"/>
            <a:chOff x="1127436" y="2016314"/>
            <a:chExt cx="2978382" cy="246221"/>
          </a:xfrm>
        </p:grpSpPr>
        <p:cxnSp>
          <p:nvCxnSpPr>
            <p:cNvPr id="74" name="Straight Arrow Connector 73"/>
            <p:cNvCxnSpPr/>
            <p:nvPr/>
          </p:nvCxnSpPr>
          <p:spPr>
            <a:xfrm flipH="1" flipV="1">
              <a:off x="1127436" y="2083925"/>
              <a:ext cx="2978382" cy="169401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2619455" y="2016314"/>
              <a:ext cx="9476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Display()</a:t>
              </a:r>
              <a:r>
                <a:rPr lang="zh-CN" altLang="en-US" sz="1000" dirty="0" smtClean="0"/>
                <a:t>显示</a:t>
              </a:r>
              <a:endParaRPr lang="en-US" sz="1000" dirty="0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6901454" y="2513362"/>
            <a:ext cx="1324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000" dirty="0" smtClean="0"/>
              <a:t>根据在表中</a:t>
            </a:r>
            <a:r>
              <a:rPr lang="en-US" altLang="zh-CN" sz="1000" dirty="0" smtClean="0"/>
              <a:t>id</a:t>
            </a:r>
            <a:r>
              <a:rPr lang="zh-CN" altLang="en-US" sz="1000" dirty="0" smtClean="0"/>
              <a:t>查询学生</a:t>
            </a:r>
            <a:r>
              <a:rPr lang="en-US" altLang="zh-CN" sz="1000" dirty="0" smtClean="0"/>
              <a:t>,</a:t>
            </a:r>
            <a:r>
              <a:rPr lang="zh-CN" altLang="en-US" sz="1000" dirty="0" smtClean="0"/>
              <a:t> 并删除</a:t>
            </a:r>
            <a:endParaRPr lang="en-US" altLang="zh-CN" sz="1000" dirty="0" smtClean="0"/>
          </a:p>
        </p:txBody>
      </p:sp>
      <p:grpSp>
        <p:nvGrpSpPr>
          <p:cNvPr id="234" name="Group 233"/>
          <p:cNvGrpSpPr/>
          <p:nvPr/>
        </p:nvGrpSpPr>
        <p:grpSpPr>
          <a:xfrm>
            <a:off x="4730922" y="2702517"/>
            <a:ext cx="1967084" cy="246221"/>
            <a:chOff x="4730922" y="2702517"/>
            <a:chExt cx="1967084" cy="246221"/>
          </a:xfrm>
        </p:grpSpPr>
        <p:cxnSp>
          <p:nvCxnSpPr>
            <p:cNvPr id="84" name="Straight Arrow Connector 83"/>
            <p:cNvCxnSpPr/>
            <p:nvPr/>
          </p:nvCxnSpPr>
          <p:spPr>
            <a:xfrm flipH="1" flipV="1">
              <a:off x="4730922" y="2832696"/>
              <a:ext cx="1967084" cy="9427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199967" y="2702517"/>
              <a:ext cx="13244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dirty="0" smtClean="0"/>
                <a:t>返回</a:t>
              </a:r>
              <a:r>
                <a:rPr lang="zh-CN" altLang="en-US" sz="1000" dirty="0" smtClean="0"/>
                <a:t>删除信息</a:t>
              </a:r>
              <a:r>
                <a:rPr lang="zh-CN" altLang="en-US" sz="1000" dirty="0" smtClean="0"/>
                <a:t>状态</a:t>
              </a:r>
              <a:endParaRPr lang="en-US" altLang="zh-CN" sz="1000" dirty="0" smtClean="0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2500744" y="2771669"/>
            <a:ext cx="1667200" cy="246221"/>
            <a:chOff x="2500744" y="2771669"/>
            <a:chExt cx="1667200" cy="246221"/>
          </a:xfrm>
        </p:grpSpPr>
        <p:cxnSp>
          <p:nvCxnSpPr>
            <p:cNvPr id="89" name="Straight Arrow Connector 88"/>
            <p:cNvCxnSpPr/>
            <p:nvPr/>
          </p:nvCxnSpPr>
          <p:spPr>
            <a:xfrm flipH="1" flipV="1">
              <a:off x="2500744" y="2773107"/>
              <a:ext cx="1667200" cy="59589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2577820" y="2771669"/>
              <a:ext cx="12210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Jason</a:t>
              </a:r>
              <a:r>
                <a:rPr lang="zh-CN" altLang="en-US" sz="1000" dirty="0" smtClean="0"/>
                <a:t> 返回状态</a:t>
              </a:r>
              <a:endParaRPr lang="en-US" sz="1000" dirty="0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2139612" y="2302286"/>
            <a:ext cx="5261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J</a:t>
            </a:r>
          </a:p>
          <a:p>
            <a:r>
              <a:rPr lang="en-US" sz="4000" b="1" dirty="0" smtClean="0"/>
              <a:t>S</a:t>
            </a:r>
            <a:endParaRPr lang="en-US" sz="4000" b="1" dirty="0"/>
          </a:p>
        </p:txBody>
      </p:sp>
      <p:grpSp>
        <p:nvGrpSpPr>
          <p:cNvPr id="233" name="Group 232"/>
          <p:cNvGrpSpPr/>
          <p:nvPr/>
        </p:nvGrpSpPr>
        <p:grpSpPr>
          <a:xfrm>
            <a:off x="2577820" y="2411224"/>
            <a:ext cx="1571269" cy="295182"/>
            <a:chOff x="2577820" y="2411224"/>
            <a:chExt cx="1571269" cy="295182"/>
          </a:xfrm>
        </p:grpSpPr>
        <p:sp>
          <p:nvSpPr>
            <p:cNvPr id="68" name="TextBox 67"/>
            <p:cNvSpPr txBox="1"/>
            <p:nvPr/>
          </p:nvSpPr>
          <p:spPr>
            <a:xfrm>
              <a:off x="2612032" y="2411224"/>
              <a:ext cx="10258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Ajax post (id)</a:t>
              </a:r>
              <a:r>
                <a:rPr lang="zh-CN" altLang="en-US" sz="1000" dirty="0" smtClean="0"/>
                <a:t> </a:t>
              </a:r>
              <a:endParaRPr lang="en-US" sz="1000" dirty="0"/>
            </a:p>
          </p:txBody>
        </p:sp>
        <p:cxnSp>
          <p:nvCxnSpPr>
            <p:cNvPr id="123" name="Straight Arrow Connector 122"/>
            <p:cNvCxnSpPr/>
            <p:nvPr/>
          </p:nvCxnSpPr>
          <p:spPr>
            <a:xfrm>
              <a:off x="2577820" y="2573749"/>
              <a:ext cx="1571269" cy="132657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1081179" y="2635456"/>
            <a:ext cx="1182169" cy="507831"/>
            <a:chOff x="1081179" y="2635456"/>
            <a:chExt cx="1182169" cy="507831"/>
          </a:xfrm>
        </p:grpSpPr>
        <p:sp>
          <p:nvSpPr>
            <p:cNvPr id="128" name="TextBox 127"/>
            <p:cNvSpPr txBox="1"/>
            <p:nvPr/>
          </p:nvSpPr>
          <p:spPr>
            <a:xfrm>
              <a:off x="1081179" y="2635456"/>
              <a:ext cx="118216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/>
                <a:t>成功：学生信息在列表消失</a:t>
              </a:r>
              <a:endParaRPr lang="en-US" altLang="zh-CN" sz="900" dirty="0" smtClean="0"/>
            </a:p>
            <a:p>
              <a:r>
                <a:rPr lang="zh-CN" altLang="en-US" sz="900" dirty="0" smtClean="0"/>
                <a:t>失败：不消失</a:t>
              </a:r>
              <a:endParaRPr lang="en-US" sz="900" dirty="0"/>
            </a:p>
          </p:txBody>
        </p:sp>
        <p:cxnSp>
          <p:nvCxnSpPr>
            <p:cNvPr id="129" name="Straight Arrow Connector 128"/>
            <p:cNvCxnSpPr/>
            <p:nvPr/>
          </p:nvCxnSpPr>
          <p:spPr>
            <a:xfrm flipH="1" flipV="1">
              <a:off x="1127436" y="2689038"/>
              <a:ext cx="991918" cy="13876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Straight Connector 135"/>
          <p:cNvCxnSpPr/>
          <p:nvPr/>
        </p:nvCxnSpPr>
        <p:spPr>
          <a:xfrm flipV="1">
            <a:off x="1127436" y="2262540"/>
            <a:ext cx="6992202" cy="52096"/>
          </a:xfrm>
          <a:prstGeom prst="line">
            <a:avLst/>
          </a:prstGeom>
          <a:ln>
            <a:solidFill>
              <a:schemeClr val="accent2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1165522" y="3074208"/>
            <a:ext cx="6992202" cy="52096"/>
          </a:xfrm>
          <a:prstGeom prst="line">
            <a:avLst/>
          </a:prstGeom>
          <a:ln>
            <a:solidFill>
              <a:schemeClr val="accent2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Group 202"/>
          <p:cNvGrpSpPr/>
          <p:nvPr/>
        </p:nvGrpSpPr>
        <p:grpSpPr>
          <a:xfrm>
            <a:off x="2596675" y="3097621"/>
            <a:ext cx="1571269" cy="400110"/>
            <a:chOff x="2596675" y="3097621"/>
            <a:chExt cx="1571269" cy="400110"/>
          </a:xfrm>
        </p:grpSpPr>
        <p:cxnSp>
          <p:nvCxnSpPr>
            <p:cNvPr id="146" name="Straight Arrow Connector 145"/>
            <p:cNvCxnSpPr/>
            <p:nvPr/>
          </p:nvCxnSpPr>
          <p:spPr>
            <a:xfrm>
              <a:off x="2596675" y="3265118"/>
              <a:ext cx="1571269" cy="132657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2783209" y="3097621"/>
              <a:ext cx="13226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Ajax post (</a:t>
              </a:r>
              <a:r>
                <a:rPr lang="zh-CN" altLang="en-US" sz="1000" dirty="0" smtClean="0"/>
                <a:t>标题</a:t>
              </a:r>
              <a:r>
                <a:rPr lang="zh-CN" altLang="en-US" sz="1000" dirty="0"/>
                <a:t>，</a:t>
              </a:r>
              <a:r>
                <a:rPr lang="zh-CN" altLang="en-US" sz="1000" dirty="0" smtClean="0"/>
                <a:t>发送人，学生</a:t>
              </a:r>
              <a:r>
                <a:rPr lang="en-US" altLang="zh-CN" sz="1000" dirty="0" smtClean="0"/>
                <a:t>id</a:t>
              </a:r>
              <a:r>
                <a:rPr lang="zh-CN" altLang="en-US" sz="1000" dirty="0" smtClean="0"/>
                <a:t>等</a:t>
              </a:r>
              <a:r>
                <a:rPr lang="en-US" altLang="zh-CN" sz="1000" dirty="0" smtClean="0"/>
                <a:t>)</a:t>
              </a:r>
              <a:r>
                <a:rPr lang="zh-CN" altLang="en-US" sz="1000" dirty="0" smtClean="0"/>
                <a:t> </a:t>
              </a:r>
              <a:endParaRPr lang="en-US" sz="1000" dirty="0"/>
            </a:p>
          </p:txBody>
        </p:sp>
      </p:grpSp>
      <p:cxnSp>
        <p:nvCxnSpPr>
          <p:cNvPr id="148" name="Straight Arrow Connector 147"/>
          <p:cNvCxnSpPr/>
          <p:nvPr/>
        </p:nvCxnSpPr>
        <p:spPr>
          <a:xfrm flipV="1">
            <a:off x="4612694" y="3367816"/>
            <a:ext cx="2127471" cy="4995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oup 209"/>
          <p:cNvGrpSpPr/>
          <p:nvPr/>
        </p:nvGrpSpPr>
        <p:grpSpPr>
          <a:xfrm>
            <a:off x="4623538" y="3399159"/>
            <a:ext cx="2116627" cy="246221"/>
            <a:chOff x="4623538" y="3399159"/>
            <a:chExt cx="2116627" cy="246221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4623538" y="3462089"/>
              <a:ext cx="2116627" cy="54113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5223517" y="3399159"/>
              <a:ext cx="13244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dirty="0" smtClean="0"/>
                <a:t>返回状态</a:t>
              </a:r>
              <a:endParaRPr lang="en-US" altLang="zh-CN" sz="1000" dirty="0" smtClean="0"/>
            </a:p>
          </p:txBody>
        </p:sp>
      </p:grpSp>
      <p:cxnSp>
        <p:nvCxnSpPr>
          <p:cNvPr id="152" name="Straight Arrow Connector 151"/>
          <p:cNvCxnSpPr/>
          <p:nvPr/>
        </p:nvCxnSpPr>
        <p:spPr>
          <a:xfrm>
            <a:off x="4661623" y="3625725"/>
            <a:ext cx="2078542" cy="16102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861682" y="3714211"/>
            <a:ext cx="1344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根据学生</a:t>
            </a:r>
            <a:r>
              <a:rPr lang="en-US" altLang="zh-CN" sz="1000" dirty="0" smtClean="0"/>
              <a:t>id</a:t>
            </a:r>
            <a:r>
              <a:rPr lang="zh-CN" altLang="en-US" sz="1000" dirty="0" smtClean="0"/>
              <a:t>找到邮箱</a:t>
            </a:r>
            <a:endParaRPr lang="en-US" altLang="zh-CN" sz="1000" dirty="0" smtClean="0"/>
          </a:p>
        </p:txBody>
      </p:sp>
      <p:grpSp>
        <p:nvGrpSpPr>
          <p:cNvPr id="238" name="Group 237"/>
          <p:cNvGrpSpPr/>
          <p:nvPr/>
        </p:nvGrpSpPr>
        <p:grpSpPr>
          <a:xfrm>
            <a:off x="4623540" y="3667609"/>
            <a:ext cx="2116625" cy="400110"/>
            <a:chOff x="4623540" y="3667609"/>
            <a:chExt cx="2116625" cy="400110"/>
          </a:xfrm>
        </p:grpSpPr>
        <p:cxnSp>
          <p:nvCxnSpPr>
            <p:cNvPr id="157" name="Straight Arrow Connector 156"/>
            <p:cNvCxnSpPr/>
            <p:nvPr/>
          </p:nvCxnSpPr>
          <p:spPr>
            <a:xfrm flipH="1" flipV="1">
              <a:off x="4623540" y="3708313"/>
              <a:ext cx="2116625" cy="187632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4922089" y="3667609"/>
              <a:ext cx="13244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dirty="0" smtClean="0"/>
                <a:t>返回并调用邮件库</a:t>
              </a:r>
              <a:r>
                <a:rPr lang="zh-CN" altLang="en-US" sz="1000" dirty="0" smtClean="0"/>
                <a:t>发送</a:t>
              </a:r>
              <a:endParaRPr lang="en-US" altLang="zh-CN" sz="1000" dirty="0" smtClean="0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2577820" y="3476361"/>
            <a:ext cx="1660438" cy="413550"/>
            <a:chOff x="2577820" y="3476361"/>
            <a:chExt cx="1660438" cy="413550"/>
          </a:xfrm>
        </p:grpSpPr>
        <p:cxnSp>
          <p:nvCxnSpPr>
            <p:cNvPr id="170" name="Straight Arrow Connector 169"/>
            <p:cNvCxnSpPr/>
            <p:nvPr/>
          </p:nvCxnSpPr>
          <p:spPr>
            <a:xfrm flipH="1" flipV="1">
              <a:off x="2577820" y="3476361"/>
              <a:ext cx="1660438" cy="18285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2822741" y="3489801"/>
              <a:ext cx="1221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Jason</a:t>
              </a:r>
              <a:r>
                <a:rPr lang="zh-CN" altLang="en-US" sz="1000" dirty="0" smtClean="0"/>
                <a:t> 返回成功状态</a:t>
              </a:r>
              <a:endParaRPr lang="en-US" sz="1000" dirty="0"/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1165522" y="3424102"/>
            <a:ext cx="1206058" cy="646331"/>
            <a:chOff x="1165522" y="3424102"/>
            <a:chExt cx="1206058" cy="646331"/>
          </a:xfrm>
        </p:grpSpPr>
        <p:cxnSp>
          <p:nvCxnSpPr>
            <p:cNvPr id="174" name="Straight Arrow Connector 173"/>
            <p:cNvCxnSpPr/>
            <p:nvPr/>
          </p:nvCxnSpPr>
          <p:spPr>
            <a:xfrm flipH="1">
              <a:off x="1165522" y="3449268"/>
              <a:ext cx="1038060" cy="8747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1189411" y="3424102"/>
              <a:ext cx="11821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/>
                <a:t>成功：推送成功提示，并在</a:t>
              </a:r>
              <a:r>
                <a:rPr lang="en-US" altLang="zh-CN" sz="900" dirty="0" smtClean="0"/>
                <a:t>4</a:t>
              </a:r>
              <a:r>
                <a:rPr lang="zh-CN" altLang="en-US" sz="900" dirty="0" smtClean="0"/>
                <a:t>秒后刷新</a:t>
              </a:r>
              <a:endParaRPr lang="en-US" altLang="zh-CN" sz="900" dirty="0" smtClean="0"/>
            </a:p>
            <a:p>
              <a:r>
                <a:rPr lang="zh-CN" altLang="en-US" sz="900" dirty="0" smtClean="0"/>
                <a:t>失败：推送失败提示</a:t>
              </a:r>
              <a:endParaRPr lang="en-US" sz="900" dirty="0"/>
            </a:p>
          </p:txBody>
        </p:sp>
      </p:grpSp>
      <p:cxnSp>
        <p:nvCxnSpPr>
          <p:cNvPr id="181" name="Straight Connector 180"/>
          <p:cNvCxnSpPr/>
          <p:nvPr/>
        </p:nvCxnSpPr>
        <p:spPr>
          <a:xfrm flipV="1">
            <a:off x="787818" y="3999689"/>
            <a:ext cx="7418158" cy="43723"/>
          </a:xfrm>
          <a:prstGeom prst="line">
            <a:avLst/>
          </a:prstGeom>
          <a:ln>
            <a:solidFill>
              <a:schemeClr val="accent2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/>
          <p:cNvGrpSpPr/>
          <p:nvPr/>
        </p:nvGrpSpPr>
        <p:grpSpPr>
          <a:xfrm>
            <a:off x="1210771" y="3104073"/>
            <a:ext cx="978995" cy="400110"/>
            <a:chOff x="1210771" y="3104073"/>
            <a:chExt cx="978995" cy="400110"/>
          </a:xfrm>
        </p:grpSpPr>
        <p:cxnSp>
          <p:nvCxnSpPr>
            <p:cNvPr id="134" name="Straight Arrow Connector 133"/>
            <p:cNvCxnSpPr/>
            <p:nvPr/>
          </p:nvCxnSpPr>
          <p:spPr>
            <a:xfrm>
              <a:off x="1210771" y="3245031"/>
              <a:ext cx="166407" cy="28515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1279380" y="3149640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 smtClean="0"/>
                <a:t>推送</a:t>
              </a:r>
              <a:endParaRPr lang="en-US" altLang="zh-CN" sz="1000" b="1" dirty="0" smtClean="0"/>
            </a:p>
          </p:txBody>
        </p:sp>
        <p:cxnSp>
          <p:nvCxnSpPr>
            <p:cNvPr id="143" name="Straight Arrow Connector 142"/>
            <p:cNvCxnSpPr/>
            <p:nvPr/>
          </p:nvCxnSpPr>
          <p:spPr>
            <a:xfrm>
              <a:off x="1980835" y="3290773"/>
              <a:ext cx="208931" cy="16226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1597816" y="3258259"/>
              <a:ext cx="166407" cy="28515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>
              <a:off x="1658031" y="3104073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 smtClean="0"/>
                <a:t>弹出</a:t>
              </a:r>
              <a:endParaRPr lang="en-US" altLang="zh-CN" sz="1000" b="1" dirty="0" smtClean="0"/>
            </a:p>
            <a:p>
              <a:pPr algn="ctr"/>
              <a:r>
                <a:rPr lang="zh-CN" altLang="en-US" sz="1000" b="1" dirty="0" smtClean="0"/>
                <a:t>表单</a:t>
              </a:r>
              <a:endParaRPr lang="en-US" altLang="zh-CN" sz="1000" b="1" dirty="0" smtClean="0"/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749532" y="442498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b="1" dirty="0" smtClean="0"/>
              <a:t>显示</a:t>
            </a:r>
            <a:endParaRPr lang="en-US" altLang="zh-CN" sz="1000" b="1" dirty="0" smtClean="0"/>
          </a:p>
          <a:p>
            <a:pPr algn="ctr"/>
            <a:r>
              <a:rPr lang="zh-CN" altLang="en-US" sz="1000" b="1" dirty="0" smtClean="0"/>
              <a:t>表单</a:t>
            </a:r>
            <a:endParaRPr lang="en-US" altLang="zh-CN" sz="1000" b="1" dirty="0" smtClean="0"/>
          </a:p>
        </p:txBody>
      </p:sp>
      <p:sp>
        <p:nvSpPr>
          <p:cNvPr id="191" name="TextBox 190"/>
          <p:cNvSpPr txBox="1"/>
          <p:nvPr/>
        </p:nvSpPr>
        <p:spPr>
          <a:xfrm>
            <a:off x="2347438" y="4067171"/>
            <a:ext cx="3129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/>
              <a:t>J</a:t>
            </a:r>
          </a:p>
          <a:p>
            <a:r>
              <a:rPr lang="en-US" sz="1500" b="1" dirty="0" smtClean="0"/>
              <a:t>S</a:t>
            </a:r>
            <a:endParaRPr lang="en-US" sz="1500" b="1" dirty="0"/>
          </a:p>
        </p:txBody>
      </p:sp>
      <p:grpSp>
        <p:nvGrpSpPr>
          <p:cNvPr id="240" name="Group 239"/>
          <p:cNvGrpSpPr/>
          <p:nvPr/>
        </p:nvGrpSpPr>
        <p:grpSpPr>
          <a:xfrm>
            <a:off x="1139605" y="4087636"/>
            <a:ext cx="1238155" cy="400110"/>
            <a:chOff x="1139605" y="4087636"/>
            <a:chExt cx="1238155" cy="400110"/>
          </a:xfrm>
        </p:grpSpPr>
        <p:cxnSp>
          <p:nvCxnSpPr>
            <p:cNvPr id="188" name="Straight Arrow Connector 187"/>
            <p:cNvCxnSpPr>
              <a:endCxn id="190" idx="1"/>
            </p:cNvCxnSpPr>
            <p:nvPr/>
          </p:nvCxnSpPr>
          <p:spPr>
            <a:xfrm flipV="1">
              <a:off x="1139605" y="4287691"/>
              <a:ext cx="179778" cy="97612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1319383" y="4087636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 smtClean="0"/>
                <a:t>表单</a:t>
              </a:r>
              <a:endParaRPr lang="en-US" altLang="zh-CN" sz="1000" b="1" dirty="0" smtClean="0"/>
            </a:p>
            <a:p>
              <a:pPr algn="ctr"/>
              <a:r>
                <a:rPr lang="zh-CN" altLang="en-US" sz="1000" b="1" dirty="0" smtClean="0"/>
                <a:t>填写</a:t>
              </a:r>
              <a:endParaRPr lang="en-US" altLang="zh-CN" sz="1000" b="1" dirty="0" smtClean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876561" y="4154994"/>
              <a:ext cx="4411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smtClean="0"/>
                <a:t>提交</a:t>
              </a:r>
              <a:endParaRPr lang="en-US" altLang="zh-CN" sz="1000" b="1" dirty="0" smtClean="0"/>
            </a:p>
          </p:txBody>
        </p:sp>
        <p:cxnSp>
          <p:nvCxnSpPr>
            <p:cNvPr id="195" name="Straight Arrow Connector 194"/>
            <p:cNvCxnSpPr>
              <a:stCxn id="190" idx="3"/>
              <a:endCxn id="194" idx="1"/>
            </p:cNvCxnSpPr>
            <p:nvPr/>
          </p:nvCxnSpPr>
          <p:spPr>
            <a:xfrm flipV="1">
              <a:off x="1760529" y="4278105"/>
              <a:ext cx="116032" cy="9586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 flipV="1">
              <a:off x="2261728" y="4260819"/>
              <a:ext cx="116032" cy="9586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/>
          <p:cNvGrpSpPr/>
          <p:nvPr/>
        </p:nvGrpSpPr>
        <p:grpSpPr>
          <a:xfrm>
            <a:off x="2616541" y="4032601"/>
            <a:ext cx="1571269" cy="400110"/>
            <a:chOff x="2596675" y="3097621"/>
            <a:chExt cx="1571269" cy="400110"/>
          </a:xfrm>
        </p:grpSpPr>
        <p:cxnSp>
          <p:nvCxnSpPr>
            <p:cNvPr id="205" name="Straight Arrow Connector 204"/>
            <p:cNvCxnSpPr/>
            <p:nvPr/>
          </p:nvCxnSpPr>
          <p:spPr>
            <a:xfrm>
              <a:off x="2596675" y="3265118"/>
              <a:ext cx="1571269" cy="132657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2783209" y="3097621"/>
              <a:ext cx="13226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Ajax post (</a:t>
              </a:r>
              <a:r>
                <a:rPr lang="zh-CN" altLang="en-US" sz="1000" dirty="0" smtClean="0"/>
                <a:t>标题</a:t>
              </a:r>
              <a:r>
                <a:rPr lang="zh-CN" altLang="en-US" sz="1000" dirty="0"/>
                <a:t>，</a:t>
              </a:r>
              <a:r>
                <a:rPr lang="zh-CN" altLang="en-US" sz="1000" dirty="0" smtClean="0"/>
                <a:t>发送人，学生</a:t>
              </a:r>
              <a:r>
                <a:rPr lang="en-US" altLang="zh-CN" sz="1000" dirty="0" smtClean="0"/>
                <a:t>id</a:t>
              </a:r>
              <a:r>
                <a:rPr lang="zh-CN" altLang="en-US" sz="1000" dirty="0" smtClean="0"/>
                <a:t>等</a:t>
              </a:r>
              <a:r>
                <a:rPr lang="en-US" altLang="zh-CN" sz="1000" dirty="0" smtClean="0"/>
                <a:t>)</a:t>
              </a:r>
              <a:r>
                <a:rPr lang="zh-CN" altLang="en-US" sz="1000" dirty="0" smtClean="0"/>
                <a:t> </a:t>
              </a:r>
              <a:endParaRPr lang="en-US" sz="1000" dirty="0"/>
            </a:p>
          </p:txBody>
        </p:sp>
      </p:grpSp>
      <p:sp>
        <p:nvSpPr>
          <p:cNvPr id="207" name="TextBox 206"/>
          <p:cNvSpPr txBox="1"/>
          <p:nvPr/>
        </p:nvSpPr>
        <p:spPr>
          <a:xfrm>
            <a:off x="4310631" y="4049500"/>
            <a:ext cx="295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</a:t>
            </a:r>
          </a:p>
          <a:p>
            <a:r>
              <a:rPr lang="en-US" sz="1200" b="1" dirty="0" smtClean="0"/>
              <a:t>H</a:t>
            </a:r>
          </a:p>
          <a:p>
            <a:r>
              <a:rPr lang="en-US" sz="1200" b="1" dirty="0" smtClean="0"/>
              <a:t>p</a:t>
            </a:r>
          </a:p>
          <a:p>
            <a:endParaRPr lang="en-US" sz="1200" b="1" dirty="0"/>
          </a:p>
        </p:txBody>
      </p:sp>
      <p:cxnSp>
        <p:nvCxnSpPr>
          <p:cNvPr id="208" name="Straight Arrow Connector 207"/>
          <p:cNvCxnSpPr/>
          <p:nvPr/>
        </p:nvCxnSpPr>
        <p:spPr>
          <a:xfrm flipV="1">
            <a:off x="4612694" y="4256963"/>
            <a:ext cx="2127471" cy="4995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6882337" y="3968180"/>
            <a:ext cx="1344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根据</a:t>
            </a:r>
            <a:r>
              <a:rPr lang="en-US" altLang="zh-CN" sz="800" dirty="0" smtClean="0"/>
              <a:t>post</a:t>
            </a:r>
            <a:r>
              <a:rPr lang="zh-CN" altLang="en-US" sz="800" dirty="0" smtClean="0"/>
              <a:t>信息在表中加入相关信息（</a:t>
            </a:r>
            <a:r>
              <a:rPr lang="zh-CN" altLang="en-US" sz="800" b="1" dirty="0" smtClean="0"/>
              <a:t>推送信息加到个人信息列表</a:t>
            </a:r>
            <a:r>
              <a:rPr lang="en-US" altLang="zh-CN" sz="800" dirty="0" smtClean="0"/>
              <a:t>)</a:t>
            </a:r>
            <a:endParaRPr lang="en-US" altLang="zh-CN" sz="800" dirty="0" smtClean="0"/>
          </a:p>
        </p:txBody>
      </p:sp>
      <p:grpSp>
        <p:nvGrpSpPr>
          <p:cNvPr id="211" name="Group 210"/>
          <p:cNvGrpSpPr/>
          <p:nvPr/>
        </p:nvGrpSpPr>
        <p:grpSpPr>
          <a:xfrm>
            <a:off x="4618115" y="4246088"/>
            <a:ext cx="2116627" cy="246221"/>
            <a:chOff x="4623538" y="3399159"/>
            <a:chExt cx="2116627" cy="246221"/>
          </a:xfrm>
        </p:grpSpPr>
        <p:cxnSp>
          <p:nvCxnSpPr>
            <p:cNvPr id="212" name="Straight Arrow Connector 211"/>
            <p:cNvCxnSpPr/>
            <p:nvPr/>
          </p:nvCxnSpPr>
          <p:spPr>
            <a:xfrm flipH="1">
              <a:off x="4623538" y="3462089"/>
              <a:ext cx="2116627" cy="54113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5223517" y="3399159"/>
              <a:ext cx="13244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smtClean="0"/>
                <a:t>返回状态</a:t>
              </a:r>
              <a:endParaRPr lang="en-US" altLang="zh-CN" sz="1000" dirty="0" smtClean="0"/>
            </a:p>
          </p:txBody>
        </p:sp>
      </p:grpSp>
      <p:cxnSp>
        <p:nvCxnSpPr>
          <p:cNvPr id="214" name="Straight Arrow Connector 213"/>
          <p:cNvCxnSpPr/>
          <p:nvPr/>
        </p:nvCxnSpPr>
        <p:spPr>
          <a:xfrm>
            <a:off x="4643988" y="4467521"/>
            <a:ext cx="2151030" cy="3368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 240"/>
          <p:cNvGrpSpPr/>
          <p:nvPr/>
        </p:nvGrpSpPr>
        <p:grpSpPr>
          <a:xfrm>
            <a:off x="4605905" y="4509405"/>
            <a:ext cx="2228179" cy="400110"/>
            <a:chOff x="4605905" y="4509405"/>
            <a:chExt cx="2228179" cy="400110"/>
          </a:xfrm>
        </p:grpSpPr>
        <p:cxnSp>
          <p:nvCxnSpPr>
            <p:cNvPr id="215" name="Straight Arrow Connector 214"/>
            <p:cNvCxnSpPr/>
            <p:nvPr/>
          </p:nvCxnSpPr>
          <p:spPr>
            <a:xfrm flipH="1" flipV="1">
              <a:off x="4605905" y="4550109"/>
              <a:ext cx="2228179" cy="4479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4904454" y="4509405"/>
              <a:ext cx="13244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dirty="0" smtClean="0"/>
                <a:t>返回并调用邮件库</a:t>
              </a:r>
              <a:r>
                <a:rPr lang="zh-CN" altLang="en-US" sz="1000" dirty="0" smtClean="0"/>
                <a:t>发送</a:t>
              </a:r>
              <a:endParaRPr lang="en-US" altLang="zh-CN" sz="1000" dirty="0" smtClean="0"/>
            </a:p>
          </p:txBody>
        </p:sp>
      </p:grpSp>
      <p:sp>
        <p:nvSpPr>
          <p:cNvPr id="222" name="TextBox 221"/>
          <p:cNvSpPr txBox="1"/>
          <p:nvPr/>
        </p:nvSpPr>
        <p:spPr>
          <a:xfrm>
            <a:off x="6914040" y="4403788"/>
            <a:ext cx="1344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根据学生</a:t>
            </a:r>
            <a:r>
              <a:rPr lang="en-US" altLang="zh-CN" sz="1000" dirty="0" smtClean="0"/>
              <a:t>id</a:t>
            </a:r>
            <a:r>
              <a:rPr lang="zh-CN" altLang="en-US" sz="1000" dirty="0" smtClean="0"/>
              <a:t>找到邮箱</a:t>
            </a:r>
            <a:endParaRPr lang="en-US" altLang="zh-CN" sz="1000" dirty="0" smtClean="0"/>
          </a:p>
        </p:txBody>
      </p:sp>
      <p:grpSp>
        <p:nvGrpSpPr>
          <p:cNvPr id="225" name="Group 224"/>
          <p:cNvGrpSpPr/>
          <p:nvPr/>
        </p:nvGrpSpPr>
        <p:grpSpPr>
          <a:xfrm>
            <a:off x="2634838" y="4411549"/>
            <a:ext cx="1660438" cy="413550"/>
            <a:chOff x="2634838" y="4411549"/>
            <a:chExt cx="1660438" cy="413550"/>
          </a:xfrm>
        </p:grpSpPr>
        <p:cxnSp>
          <p:nvCxnSpPr>
            <p:cNvPr id="223" name="Straight Arrow Connector 222"/>
            <p:cNvCxnSpPr/>
            <p:nvPr/>
          </p:nvCxnSpPr>
          <p:spPr>
            <a:xfrm flipH="1" flipV="1">
              <a:off x="2634838" y="4411549"/>
              <a:ext cx="1660438" cy="18285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TextBox 223"/>
            <p:cNvSpPr txBox="1"/>
            <p:nvPr/>
          </p:nvSpPr>
          <p:spPr>
            <a:xfrm>
              <a:off x="2879759" y="4424989"/>
              <a:ext cx="1221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Jason</a:t>
              </a:r>
              <a:r>
                <a:rPr lang="zh-CN" altLang="en-US" sz="1000" dirty="0" smtClean="0"/>
                <a:t> 返回成功状态</a:t>
              </a:r>
              <a:endParaRPr lang="en-US" sz="1000" dirty="0"/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1136893" y="4425173"/>
            <a:ext cx="1493725" cy="400110"/>
            <a:chOff x="1136893" y="4425173"/>
            <a:chExt cx="1493725" cy="400110"/>
          </a:xfrm>
        </p:grpSpPr>
        <p:cxnSp>
          <p:nvCxnSpPr>
            <p:cNvPr id="227" name="Straight Arrow Connector 226"/>
            <p:cNvCxnSpPr/>
            <p:nvPr/>
          </p:nvCxnSpPr>
          <p:spPr>
            <a:xfrm flipH="1" flipV="1">
              <a:off x="1136893" y="4487770"/>
              <a:ext cx="1199327" cy="36556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1193956" y="4425173"/>
              <a:ext cx="1436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成功</a:t>
              </a:r>
              <a:r>
                <a:rPr lang="zh-CN" altLang="en-US" sz="1000" dirty="0" smtClean="0"/>
                <a:t>：发送成功提示失败：发送失败</a:t>
              </a:r>
              <a:r>
                <a:rPr lang="zh-CN" altLang="en-US" sz="1000" dirty="0"/>
                <a:t>提示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169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319026" y="433192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CN" altLang="en-US" sz="3800" dirty="0" smtClean="0"/>
              <a:t>流程图</a:t>
            </a:r>
            <a:r>
              <a:rPr lang="en-US" altLang="zh-CN" sz="3800" dirty="0" smtClean="0"/>
              <a:t>-</a:t>
            </a:r>
            <a:r>
              <a:rPr lang="zh-CN" altLang="en-US" sz="3800" dirty="0" smtClean="0"/>
              <a:t>学生端</a:t>
            </a:r>
            <a:endParaRPr lang="en" sz="3800" dirty="0">
              <a:solidFill>
                <a:srgbClr val="FFB600"/>
              </a:solidFill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grpSp>
        <p:nvGrpSpPr>
          <p:cNvPr id="274" name="Shape 27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75" name="Shape 27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584" y="-84841"/>
            <a:ext cx="4333349" cy="522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77934" y="141303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登录页面</a:t>
            </a:r>
            <a:endParaRPr lang="zh-CN" altLang="en-US" sz="1050" dirty="0"/>
          </a:p>
        </p:txBody>
      </p:sp>
      <p:sp>
        <p:nvSpPr>
          <p:cNvPr id="5" name="矩形 4"/>
          <p:cNvSpPr/>
          <p:nvPr/>
        </p:nvSpPr>
        <p:spPr>
          <a:xfrm>
            <a:off x="1439652" y="860462"/>
            <a:ext cx="1728192" cy="36184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6" name="矩形 5"/>
          <p:cNvSpPr/>
          <p:nvPr/>
        </p:nvSpPr>
        <p:spPr>
          <a:xfrm>
            <a:off x="3761910" y="843558"/>
            <a:ext cx="1728192" cy="361840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7" name="矩形 6"/>
          <p:cNvSpPr/>
          <p:nvPr/>
        </p:nvSpPr>
        <p:spPr>
          <a:xfrm>
            <a:off x="5922150" y="843558"/>
            <a:ext cx="1728192" cy="36184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1966210" y="519522"/>
            <a:ext cx="985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View</a:t>
            </a:r>
            <a:r>
              <a:rPr lang="zh-CN" altLang="en-US" sz="1050" dirty="0"/>
              <a:t>视图</a:t>
            </a:r>
            <a:endParaRPr lang="zh-CN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4220960" y="529649"/>
            <a:ext cx="810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js</a:t>
            </a:r>
            <a:endParaRPr lang="zh-CN" alt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6516216" y="521305"/>
            <a:ext cx="11341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控制器</a:t>
            </a:r>
            <a:endParaRPr lang="en-US" altLang="zh-CN" sz="1050" dirty="0"/>
          </a:p>
        </p:txBody>
      </p:sp>
      <p:sp>
        <p:nvSpPr>
          <p:cNvPr id="11" name="圆角矩形 10"/>
          <p:cNvSpPr/>
          <p:nvPr/>
        </p:nvSpPr>
        <p:spPr>
          <a:xfrm>
            <a:off x="1818020" y="963113"/>
            <a:ext cx="951856" cy="270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开始界面</a:t>
            </a:r>
            <a:endParaRPr lang="zh-CN" altLang="en-US" sz="1050" dirty="0"/>
          </a:p>
        </p:txBody>
      </p:sp>
      <p:sp>
        <p:nvSpPr>
          <p:cNvPr id="14" name="圆角矩形 13"/>
          <p:cNvSpPr/>
          <p:nvPr/>
        </p:nvSpPr>
        <p:spPr>
          <a:xfrm>
            <a:off x="1803021" y="1329612"/>
            <a:ext cx="951856" cy="270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登录</a:t>
            </a:r>
            <a:endParaRPr lang="zh-CN" altLang="en-US" sz="1050" dirty="0"/>
          </a:p>
        </p:txBody>
      </p:sp>
      <p:sp>
        <p:nvSpPr>
          <p:cNvPr id="17" name="圆角矩形 16"/>
          <p:cNvSpPr/>
          <p:nvPr/>
        </p:nvSpPr>
        <p:spPr>
          <a:xfrm>
            <a:off x="4064006" y="968122"/>
            <a:ext cx="1124000" cy="270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Js</a:t>
            </a:r>
            <a:r>
              <a:rPr lang="zh-CN" altLang="en-US" sz="1050" dirty="0"/>
              <a:t>判断空值</a:t>
            </a:r>
            <a:endParaRPr lang="zh-CN" altLang="en-US" sz="1050" dirty="0"/>
          </a:p>
        </p:txBody>
      </p:sp>
      <p:cxnSp>
        <p:nvCxnSpPr>
          <p:cNvPr id="19" name="直接箭头连接符 18"/>
          <p:cNvCxnSpPr>
            <a:stCxn id="14" idx="3"/>
            <a:endCxn id="17" idx="1"/>
          </p:cNvCxnSpPr>
          <p:nvPr/>
        </p:nvCxnSpPr>
        <p:spPr>
          <a:xfrm flipV="1">
            <a:off x="2754877" y="1103137"/>
            <a:ext cx="1309129" cy="36149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4020970" y="1773857"/>
            <a:ext cx="1210073" cy="404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$.post</a:t>
            </a:r>
            <a:r>
              <a:rPr lang="zh-CN" altLang="en-US" sz="1050" dirty="0"/>
              <a:t>传递数据</a:t>
            </a:r>
            <a:endParaRPr lang="zh-CN" altLang="en-US" sz="1050" dirty="0"/>
          </a:p>
        </p:txBody>
      </p:sp>
      <p:cxnSp>
        <p:nvCxnSpPr>
          <p:cNvPr id="23" name="直接箭头连接符 22"/>
          <p:cNvCxnSpPr>
            <a:stCxn id="17" idx="2"/>
            <a:endCxn id="21" idx="0"/>
          </p:cNvCxnSpPr>
          <p:nvPr/>
        </p:nvCxnSpPr>
        <p:spPr>
          <a:xfrm>
            <a:off x="4626006" y="1238152"/>
            <a:ext cx="0" cy="53570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4068239" y="2700380"/>
            <a:ext cx="1178008" cy="459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js</a:t>
            </a:r>
            <a:r>
              <a:rPr lang="zh-CN" altLang="en-US" sz="1050" dirty="0"/>
              <a:t>接收</a:t>
            </a:r>
            <a:r>
              <a:rPr lang="en-US" altLang="zh-CN" sz="1050" dirty="0"/>
              <a:t>content</a:t>
            </a:r>
            <a:r>
              <a:rPr lang="zh-CN" altLang="en-US" sz="1050" dirty="0"/>
              <a:t>和状态码</a:t>
            </a:r>
            <a:r>
              <a:rPr lang="en-US" altLang="zh-CN" sz="1050" dirty="0"/>
              <a:t>0</a:t>
            </a:r>
            <a:endParaRPr lang="zh-CN" altLang="en-US" sz="1050" dirty="0"/>
          </a:p>
        </p:txBody>
      </p:sp>
      <p:sp>
        <p:nvSpPr>
          <p:cNvPr id="28" name="圆角矩形 27"/>
          <p:cNvSpPr/>
          <p:nvPr/>
        </p:nvSpPr>
        <p:spPr>
          <a:xfrm>
            <a:off x="6041241" y="999561"/>
            <a:ext cx="1490010" cy="270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$_POST</a:t>
            </a:r>
            <a:r>
              <a:rPr lang="zh-CN" altLang="en-US" sz="1050" dirty="0"/>
              <a:t>接收数据</a:t>
            </a:r>
            <a:endParaRPr lang="zh-CN" altLang="en-US" sz="1050" dirty="0"/>
          </a:p>
        </p:txBody>
      </p:sp>
      <p:sp>
        <p:nvSpPr>
          <p:cNvPr id="29" name="圆角矩形 28"/>
          <p:cNvSpPr/>
          <p:nvPr/>
        </p:nvSpPr>
        <p:spPr>
          <a:xfrm>
            <a:off x="6132744" y="1527657"/>
            <a:ext cx="1307005" cy="270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与数据库比较</a:t>
            </a:r>
            <a:endParaRPr lang="zh-CN" altLang="en-US" sz="1050" dirty="0"/>
          </a:p>
        </p:txBody>
      </p:sp>
      <p:cxnSp>
        <p:nvCxnSpPr>
          <p:cNvPr id="32" name="直接箭头连接符 31"/>
          <p:cNvCxnSpPr>
            <a:endCxn id="28" idx="1"/>
          </p:cNvCxnSpPr>
          <p:nvPr/>
        </p:nvCxnSpPr>
        <p:spPr>
          <a:xfrm flipV="1">
            <a:off x="5242014" y="1134577"/>
            <a:ext cx="799228" cy="59903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8" idx="2"/>
            <a:endCxn id="29" idx="0"/>
          </p:cNvCxnSpPr>
          <p:nvPr/>
        </p:nvCxnSpPr>
        <p:spPr>
          <a:xfrm>
            <a:off x="6786246" y="1269591"/>
            <a:ext cx="0" cy="25806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6074539" y="1976069"/>
            <a:ext cx="711706" cy="1397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正确返回</a:t>
            </a:r>
            <a:r>
              <a:rPr lang="en-US" altLang="zh-CN" sz="1050" dirty="0"/>
              <a:t>content</a:t>
            </a:r>
            <a:r>
              <a:rPr lang="zh-CN" altLang="en-US" sz="1050" dirty="0"/>
              <a:t>和状态码</a:t>
            </a:r>
            <a:r>
              <a:rPr lang="en-US" altLang="zh-CN" sz="1050" dirty="0"/>
              <a:t>0</a:t>
            </a:r>
            <a:endParaRPr lang="zh-CN" altLang="en-US" sz="1050" dirty="0"/>
          </a:p>
        </p:txBody>
      </p:sp>
      <p:sp>
        <p:nvSpPr>
          <p:cNvPr id="37" name="圆角矩形 36"/>
          <p:cNvSpPr/>
          <p:nvPr/>
        </p:nvSpPr>
        <p:spPr>
          <a:xfrm>
            <a:off x="6852459" y="2972282"/>
            <a:ext cx="743877" cy="1397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错误返回</a:t>
            </a:r>
            <a:r>
              <a:rPr lang="en-US" altLang="zh-CN" sz="1050" dirty="0"/>
              <a:t>content</a:t>
            </a:r>
            <a:r>
              <a:rPr lang="zh-CN" altLang="en-US" sz="1050" dirty="0"/>
              <a:t>和状态码</a:t>
            </a:r>
            <a:r>
              <a:rPr lang="en-US" altLang="zh-CN" sz="1050" dirty="0"/>
              <a:t>1</a:t>
            </a:r>
            <a:endParaRPr lang="zh-CN" altLang="en-US" sz="1050" dirty="0"/>
          </a:p>
        </p:txBody>
      </p:sp>
      <p:sp>
        <p:nvSpPr>
          <p:cNvPr id="38" name="圆角矩形 37"/>
          <p:cNvSpPr/>
          <p:nvPr/>
        </p:nvSpPr>
        <p:spPr>
          <a:xfrm>
            <a:off x="1788703" y="1836793"/>
            <a:ext cx="951856" cy="760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显示</a:t>
            </a:r>
            <a:r>
              <a:rPr lang="en-US" altLang="zh-CN" sz="1050" dirty="0"/>
              <a:t>content</a:t>
            </a:r>
            <a:r>
              <a:rPr lang="zh-CN" altLang="en-US" sz="1050" dirty="0"/>
              <a:t>提示并跳转</a:t>
            </a:r>
            <a:endParaRPr lang="zh-CN" altLang="en-US" sz="1050" dirty="0"/>
          </a:p>
        </p:txBody>
      </p:sp>
      <p:cxnSp>
        <p:nvCxnSpPr>
          <p:cNvPr id="40" name="直接箭头连接符 39"/>
          <p:cNvCxnSpPr>
            <a:endCxn id="36" idx="0"/>
          </p:cNvCxnSpPr>
          <p:nvPr/>
        </p:nvCxnSpPr>
        <p:spPr>
          <a:xfrm flipH="1">
            <a:off x="6430392" y="1797688"/>
            <a:ext cx="355854" cy="17838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9" idx="2"/>
            <a:endCxn id="37" idx="0"/>
          </p:cNvCxnSpPr>
          <p:nvPr/>
        </p:nvCxnSpPr>
        <p:spPr>
          <a:xfrm>
            <a:off x="6786246" y="1797687"/>
            <a:ext cx="438152" cy="117459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6" idx="1"/>
            <a:endCxn id="26" idx="3"/>
          </p:cNvCxnSpPr>
          <p:nvPr/>
        </p:nvCxnSpPr>
        <p:spPr>
          <a:xfrm flipH="1">
            <a:off x="5246246" y="2674772"/>
            <a:ext cx="828293" cy="25513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7" idx="1"/>
            <a:endCxn id="65" idx="3"/>
          </p:cNvCxnSpPr>
          <p:nvPr/>
        </p:nvCxnSpPr>
        <p:spPr>
          <a:xfrm flipH="1">
            <a:off x="5246247" y="3670985"/>
            <a:ext cx="1606213" cy="31842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6" idx="1"/>
            <a:endCxn id="38" idx="3"/>
          </p:cNvCxnSpPr>
          <p:nvPr/>
        </p:nvCxnSpPr>
        <p:spPr>
          <a:xfrm flipH="1" flipV="1">
            <a:off x="2740559" y="2217074"/>
            <a:ext cx="1327680" cy="71283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4068239" y="3759882"/>
            <a:ext cx="1178008" cy="459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js</a:t>
            </a:r>
            <a:r>
              <a:rPr lang="zh-CN" altLang="en-US" sz="1050" dirty="0"/>
              <a:t>接收</a:t>
            </a:r>
            <a:r>
              <a:rPr lang="en-US" altLang="zh-CN" sz="1050" dirty="0"/>
              <a:t>content</a:t>
            </a:r>
            <a:r>
              <a:rPr lang="zh-CN" altLang="en-US" sz="1050" dirty="0"/>
              <a:t>和状态码</a:t>
            </a:r>
            <a:r>
              <a:rPr lang="en-US" altLang="zh-CN" sz="1050" dirty="0"/>
              <a:t>1</a:t>
            </a:r>
            <a:endParaRPr lang="zh-CN" altLang="en-US" sz="1050" dirty="0"/>
          </a:p>
        </p:txBody>
      </p:sp>
      <p:sp>
        <p:nvSpPr>
          <p:cNvPr id="68" name="圆角矩形 67"/>
          <p:cNvSpPr/>
          <p:nvPr/>
        </p:nvSpPr>
        <p:spPr>
          <a:xfrm>
            <a:off x="1788703" y="2852837"/>
            <a:ext cx="951856" cy="760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显示</a:t>
            </a:r>
            <a:r>
              <a:rPr lang="en-US" altLang="zh-CN" sz="1050" dirty="0"/>
              <a:t>content</a:t>
            </a:r>
            <a:r>
              <a:rPr lang="zh-CN" altLang="en-US" sz="1050" dirty="0"/>
              <a:t>错误提示</a:t>
            </a:r>
            <a:endParaRPr lang="zh-CN" altLang="en-US" sz="1050" dirty="0"/>
          </a:p>
        </p:txBody>
      </p:sp>
      <p:cxnSp>
        <p:nvCxnSpPr>
          <p:cNvPr id="70" name="直接箭头连接符 69"/>
          <p:cNvCxnSpPr>
            <a:stCxn id="65" idx="1"/>
            <a:endCxn id="68" idx="3"/>
          </p:cNvCxnSpPr>
          <p:nvPr/>
        </p:nvCxnSpPr>
        <p:spPr>
          <a:xfrm flipH="1" flipV="1">
            <a:off x="2740559" y="3233118"/>
            <a:ext cx="1327680" cy="75629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圆角矩形 84"/>
          <p:cNvSpPr/>
          <p:nvPr/>
        </p:nvSpPr>
        <p:spPr>
          <a:xfrm>
            <a:off x="1803020" y="3989407"/>
            <a:ext cx="951856" cy="380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重新登录</a:t>
            </a:r>
            <a:endParaRPr lang="zh-CN" altLang="en-US" sz="1050" dirty="0"/>
          </a:p>
        </p:txBody>
      </p:sp>
      <p:cxnSp>
        <p:nvCxnSpPr>
          <p:cNvPr id="91" name="直接箭头连接符 90"/>
          <p:cNvCxnSpPr>
            <a:stCxn id="68" idx="2"/>
            <a:endCxn id="85" idx="0"/>
          </p:cNvCxnSpPr>
          <p:nvPr/>
        </p:nvCxnSpPr>
        <p:spPr>
          <a:xfrm>
            <a:off x="2264631" y="3613399"/>
            <a:ext cx="14317" cy="37600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999370" y="135575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不为空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73946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77934" y="141303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注册页面</a:t>
            </a:r>
            <a:endParaRPr lang="zh-CN" altLang="en-US" sz="1050" dirty="0"/>
          </a:p>
        </p:txBody>
      </p:sp>
      <p:sp>
        <p:nvSpPr>
          <p:cNvPr id="5" name="矩形 4"/>
          <p:cNvSpPr/>
          <p:nvPr/>
        </p:nvSpPr>
        <p:spPr>
          <a:xfrm>
            <a:off x="1439652" y="860462"/>
            <a:ext cx="1728192" cy="392553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6" name="矩形 5"/>
          <p:cNvSpPr/>
          <p:nvPr/>
        </p:nvSpPr>
        <p:spPr>
          <a:xfrm>
            <a:off x="3761910" y="843558"/>
            <a:ext cx="1728192" cy="3942437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7" name="矩形 6"/>
          <p:cNvSpPr/>
          <p:nvPr/>
        </p:nvSpPr>
        <p:spPr>
          <a:xfrm>
            <a:off x="5922150" y="843558"/>
            <a:ext cx="1728192" cy="39424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1966210" y="519522"/>
            <a:ext cx="9316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View</a:t>
            </a:r>
            <a:r>
              <a:rPr lang="zh-CN" altLang="en-US" sz="1050" dirty="0"/>
              <a:t>视图</a:t>
            </a:r>
            <a:endParaRPr lang="zh-CN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4220961" y="521305"/>
            <a:ext cx="810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js</a:t>
            </a:r>
            <a:endParaRPr lang="zh-CN" alt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6516216" y="521305"/>
            <a:ext cx="11341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控制器</a:t>
            </a:r>
            <a:endParaRPr lang="en-US" altLang="zh-CN" sz="1050" dirty="0"/>
          </a:p>
        </p:txBody>
      </p:sp>
      <p:sp>
        <p:nvSpPr>
          <p:cNvPr id="11" name="圆角矩形 10"/>
          <p:cNvSpPr/>
          <p:nvPr/>
        </p:nvSpPr>
        <p:spPr>
          <a:xfrm>
            <a:off x="1818020" y="963113"/>
            <a:ext cx="951856" cy="270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开始界面</a:t>
            </a:r>
            <a:endParaRPr lang="zh-CN" altLang="en-US" sz="1050" dirty="0"/>
          </a:p>
        </p:txBody>
      </p:sp>
      <p:sp>
        <p:nvSpPr>
          <p:cNvPr id="14" name="圆角矩形 13"/>
          <p:cNvSpPr/>
          <p:nvPr/>
        </p:nvSpPr>
        <p:spPr>
          <a:xfrm>
            <a:off x="1803021" y="1329612"/>
            <a:ext cx="951856" cy="270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注册</a:t>
            </a:r>
            <a:endParaRPr lang="zh-CN" altLang="en-US" sz="1050" dirty="0"/>
          </a:p>
        </p:txBody>
      </p:sp>
      <p:sp>
        <p:nvSpPr>
          <p:cNvPr id="17" name="圆角矩形 16"/>
          <p:cNvSpPr/>
          <p:nvPr/>
        </p:nvSpPr>
        <p:spPr>
          <a:xfrm>
            <a:off x="4064006" y="968122"/>
            <a:ext cx="1124000" cy="270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Js</a:t>
            </a:r>
            <a:r>
              <a:rPr lang="zh-CN" altLang="en-US" sz="1050" dirty="0"/>
              <a:t>判断空值</a:t>
            </a:r>
            <a:endParaRPr lang="zh-CN" altLang="en-US" sz="1050" dirty="0"/>
          </a:p>
        </p:txBody>
      </p:sp>
      <p:cxnSp>
        <p:nvCxnSpPr>
          <p:cNvPr id="19" name="直接箭头连接符 18"/>
          <p:cNvCxnSpPr>
            <a:stCxn id="14" idx="3"/>
            <a:endCxn id="17" idx="1"/>
          </p:cNvCxnSpPr>
          <p:nvPr/>
        </p:nvCxnSpPr>
        <p:spPr>
          <a:xfrm flipV="1">
            <a:off x="2754877" y="1103137"/>
            <a:ext cx="1309129" cy="36149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4036174" y="1989548"/>
            <a:ext cx="1210073" cy="404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$.post</a:t>
            </a:r>
            <a:r>
              <a:rPr lang="zh-CN" altLang="en-US" sz="1050" dirty="0"/>
              <a:t>传递数据</a:t>
            </a:r>
            <a:endParaRPr lang="zh-CN" altLang="en-US" sz="1050" dirty="0"/>
          </a:p>
        </p:txBody>
      </p:sp>
      <p:cxnSp>
        <p:nvCxnSpPr>
          <p:cNvPr id="23" name="直接箭头连接符 22"/>
          <p:cNvCxnSpPr>
            <a:stCxn id="17" idx="2"/>
            <a:endCxn id="39" idx="0"/>
          </p:cNvCxnSpPr>
          <p:nvPr/>
        </p:nvCxnSpPr>
        <p:spPr>
          <a:xfrm>
            <a:off x="4626006" y="1238152"/>
            <a:ext cx="0" cy="30185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4030321" y="2470855"/>
            <a:ext cx="1178008" cy="459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js</a:t>
            </a:r>
            <a:r>
              <a:rPr lang="zh-CN" altLang="en-US" sz="1050" dirty="0"/>
              <a:t>接收</a:t>
            </a:r>
            <a:r>
              <a:rPr lang="en-US" altLang="zh-CN" sz="1050" dirty="0"/>
              <a:t>content</a:t>
            </a:r>
            <a:r>
              <a:rPr lang="zh-CN" altLang="en-US" sz="1050" dirty="0"/>
              <a:t>和状态码</a:t>
            </a:r>
            <a:r>
              <a:rPr lang="en-US" altLang="zh-CN" sz="1050" dirty="0"/>
              <a:t>0</a:t>
            </a:r>
            <a:endParaRPr lang="zh-CN" altLang="en-US" sz="1050" dirty="0"/>
          </a:p>
        </p:txBody>
      </p:sp>
      <p:sp>
        <p:nvSpPr>
          <p:cNvPr id="28" name="圆角矩形 27"/>
          <p:cNvSpPr/>
          <p:nvPr/>
        </p:nvSpPr>
        <p:spPr>
          <a:xfrm>
            <a:off x="6041241" y="999561"/>
            <a:ext cx="1490010" cy="270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$_POST</a:t>
            </a:r>
            <a:r>
              <a:rPr lang="zh-CN" altLang="en-US" sz="1050" dirty="0"/>
              <a:t>接收数据</a:t>
            </a:r>
            <a:endParaRPr lang="zh-CN" altLang="en-US" sz="1050" dirty="0"/>
          </a:p>
        </p:txBody>
      </p:sp>
      <p:sp>
        <p:nvSpPr>
          <p:cNvPr id="29" name="圆角矩形 28"/>
          <p:cNvSpPr/>
          <p:nvPr/>
        </p:nvSpPr>
        <p:spPr>
          <a:xfrm>
            <a:off x="6122447" y="1436630"/>
            <a:ext cx="1307005" cy="270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与数据库比较</a:t>
            </a:r>
            <a:endParaRPr lang="zh-CN" altLang="en-US" sz="1050" dirty="0"/>
          </a:p>
        </p:txBody>
      </p:sp>
      <p:cxnSp>
        <p:nvCxnSpPr>
          <p:cNvPr id="32" name="直接箭头连接符 31"/>
          <p:cNvCxnSpPr>
            <a:stCxn id="39" idx="3"/>
            <a:endCxn id="28" idx="1"/>
          </p:cNvCxnSpPr>
          <p:nvPr/>
        </p:nvCxnSpPr>
        <p:spPr>
          <a:xfrm flipV="1">
            <a:off x="5215009" y="1134576"/>
            <a:ext cx="826232" cy="54044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8" idx="2"/>
            <a:endCxn id="29" idx="0"/>
          </p:cNvCxnSpPr>
          <p:nvPr/>
        </p:nvCxnSpPr>
        <p:spPr>
          <a:xfrm flipH="1">
            <a:off x="6775950" y="1269592"/>
            <a:ext cx="10297" cy="16703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6002985" y="1810033"/>
            <a:ext cx="1556224" cy="78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存在相同学号返回</a:t>
            </a:r>
            <a:r>
              <a:rPr lang="en-US" altLang="zh-CN" sz="1050" dirty="0"/>
              <a:t>content</a:t>
            </a:r>
            <a:r>
              <a:rPr lang="zh-CN" altLang="en-US" sz="1050" dirty="0"/>
              <a:t>和状态码</a:t>
            </a:r>
            <a:r>
              <a:rPr lang="en-US" altLang="zh-CN" sz="1050" dirty="0"/>
              <a:t>0</a:t>
            </a:r>
            <a:endParaRPr lang="zh-CN" altLang="en-US" sz="1050" dirty="0"/>
          </a:p>
        </p:txBody>
      </p:sp>
      <p:sp>
        <p:nvSpPr>
          <p:cNvPr id="38" name="圆角矩形 37"/>
          <p:cNvSpPr/>
          <p:nvPr/>
        </p:nvSpPr>
        <p:spPr>
          <a:xfrm>
            <a:off x="1788703" y="1836793"/>
            <a:ext cx="951856" cy="760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显示</a:t>
            </a:r>
            <a:r>
              <a:rPr lang="en-US" altLang="zh-CN" sz="1050" dirty="0"/>
              <a:t>content</a:t>
            </a:r>
            <a:r>
              <a:rPr lang="zh-CN" altLang="en-US" sz="1050" dirty="0"/>
              <a:t>提示学号已存在</a:t>
            </a:r>
            <a:endParaRPr lang="zh-CN" altLang="en-US" sz="1050" dirty="0"/>
          </a:p>
        </p:txBody>
      </p:sp>
      <p:cxnSp>
        <p:nvCxnSpPr>
          <p:cNvPr id="44" name="直接箭头连接符 43"/>
          <p:cNvCxnSpPr>
            <a:stCxn id="36" idx="1"/>
            <a:endCxn id="26" idx="3"/>
          </p:cNvCxnSpPr>
          <p:nvPr/>
        </p:nvCxnSpPr>
        <p:spPr>
          <a:xfrm flipH="1">
            <a:off x="5208328" y="2203694"/>
            <a:ext cx="794657" cy="49668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62" idx="1"/>
            <a:endCxn id="65" idx="3"/>
          </p:cNvCxnSpPr>
          <p:nvPr/>
        </p:nvCxnSpPr>
        <p:spPr>
          <a:xfrm flipH="1">
            <a:off x="5199550" y="3076657"/>
            <a:ext cx="808584" cy="19464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6" idx="1"/>
            <a:endCxn id="38" idx="3"/>
          </p:cNvCxnSpPr>
          <p:nvPr/>
        </p:nvCxnSpPr>
        <p:spPr>
          <a:xfrm flipH="1" flipV="1">
            <a:off x="2740559" y="2217074"/>
            <a:ext cx="1289762" cy="48330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4021542" y="3041773"/>
            <a:ext cx="1178008" cy="459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js</a:t>
            </a:r>
            <a:r>
              <a:rPr lang="zh-CN" altLang="en-US" sz="1050" dirty="0"/>
              <a:t>接收</a:t>
            </a:r>
            <a:r>
              <a:rPr lang="en-US" altLang="zh-CN" sz="1050" dirty="0"/>
              <a:t>content</a:t>
            </a:r>
            <a:r>
              <a:rPr lang="zh-CN" altLang="en-US" sz="1050" dirty="0"/>
              <a:t>和状态码</a:t>
            </a:r>
            <a:r>
              <a:rPr lang="en-US" altLang="zh-CN" sz="1050" dirty="0"/>
              <a:t>1</a:t>
            </a:r>
            <a:endParaRPr lang="zh-CN" altLang="en-US" sz="1050" dirty="0"/>
          </a:p>
        </p:txBody>
      </p:sp>
      <p:sp>
        <p:nvSpPr>
          <p:cNvPr id="68" name="圆角矩形 67"/>
          <p:cNvSpPr/>
          <p:nvPr/>
        </p:nvSpPr>
        <p:spPr>
          <a:xfrm>
            <a:off x="1788703" y="2716959"/>
            <a:ext cx="951856" cy="760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显示</a:t>
            </a:r>
            <a:r>
              <a:rPr lang="en-US" altLang="zh-CN" sz="1050" dirty="0"/>
              <a:t>content</a:t>
            </a:r>
            <a:r>
              <a:rPr lang="zh-CN" altLang="en-US" sz="1050" dirty="0"/>
              <a:t>错误邮箱已存在</a:t>
            </a:r>
            <a:endParaRPr lang="zh-CN" altLang="en-US" sz="1050" dirty="0"/>
          </a:p>
        </p:txBody>
      </p:sp>
      <p:cxnSp>
        <p:nvCxnSpPr>
          <p:cNvPr id="70" name="直接箭头连接符 69"/>
          <p:cNvCxnSpPr>
            <a:stCxn id="65" idx="1"/>
            <a:endCxn id="68" idx="3"/>
          </p:cNvCxnSpPr>
          <p:nvPr/>
        </p:nvCxnSpPr>
        <p:spPr>
          <a:xfrm flipH="1" flipV="1">
            <a:off x="2740558" y="3097240"/>
            <a:ext cx="1280984" cy="17405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圆角矩形 84"/>
          <p:cNvSpPr/>
          <p:nvPr/>
        </p:nvSpPr>
        <p:spPr>
          <a:xfrm>
            <a:off x="1773705" y="3705876"/>
            <a:ext cx="951856" cy="447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重新注册或登录</a:t>
            </a:r>
            <a:endParaRPr lang="zh-CN" altLang="en-US" sz="1050" dirty="0"/>
          </a:p>
        </p:txBody>
      </p:sp>
      <p:cxnSp>
        <p:nvCxnSpPr>
          <p:cNvPr id="91" name="直接箭头连接符 90"/>
          <p:cNvCxnSpPr>
            <a:stCxn id="68" idx="2"/>
            <a:endCxn id="85" idx="0"/>
          </p:cNvCxnSpPr>
          <p:nvPr/>
        </p:nvCxnSpPr>
        <p:spPr>
          <a:xfrm flipH="1">
            <a:off x="2249632" y="3477520"/>
            <a:ext cx="14999" cy="22835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4037002" y="1540002"/>
            <a:ext cx="1178008" cy="270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Js</a:t>
            </a:r>
            <a:r>
              <a:rPr lang="zh-CN" altLang="en-US" sz="1050" dirty="0"/>
              <a:t>判断合法性</a:t>
            </a:r>
            <a:endParaRPr lang="zh-CN" altLang="en-US" sz="1050" dirty="0"/>
          </a:p>
        </p:txBody>
      </p:sp>
      <p:cxnSp>
        <p:nvCxnSpPr>
          <p:cNvPr id="41" name="直接箭头连接符 40"/>
          <p:cNvCxnSpPr>
            <a:stCxn id="39" idx="2"/>
          </p:cNvCxnSpPr>
          <p:nvPr/>
        </p:nvCxnSpPr>
        <p:spPr>
          <a:xfrm>
            <a:off x="4626006" y="1810033"/>
            <a:ext cx="0" cy="35903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6008134" y="2675792"/>
            <a:ext cx="1556224" cy="801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存在相同邮箱返回</a:t>
            </a:r>
            <a:r>
              <a:rPr lang="en-US" altLang="zh-CN" sz="1050" dirty="0"/>
              <a:t>content</a:t>
            </a:r>
            <a:r>
              <a:rPr lang="zh-CN" altLang="en-US" sz="1050" dirty="0"/>
              <a:t>和状态码</a:t>
            </a:r>
            <a:r>
              <a:rPr lang="en-US" altLang="zh-CN" sz="1050" dirty="0"/>
              <a:t>1</a:t>
            </a:r>
            <a:endParaRPr lang="zh-CN" altLang="en-US" sz="1050" dirty="0"/>
          </a:p>
        </p:txBody>
      </p:sp>
      <p:sp>
        <p:nvSpPr>
          <p:cNvPr id="63" name="圆角矩形 62"/>
          <p:cNvSpPr/>
          <p:nvPr/>
        </p:nvSpPr>
        <p:spPr>
          <a:xfrm>
            <a:off x="6028135" y="3528905"/>
            <a:ext cx="1556224" cy="940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add()</a:t>
            </a:r>
            <a:r>
              <a:rPr lang="zh-CN" altLang="en-US" sz="1050" dirty="0"/>
              <a:t>函数插入成功返回</a:t>
            </a:r>
            <a:r>
              <a:rPr lang="en-US" altLang="zh-CN" sz="1050" dirty="0"/>
              <a:t>content</a:t>
            </a:r>
            <a:r>
              <a:rPr lang="zh-CN" altLang="en-US" sz="1050" dirty="0"/>
              <a:t>和状态码</a:t>
            </a:r>
            <a:r>
              <a:rPr lang="en-US" altLang="zh-CN" sz="1050" dirty="0"/>
              <a:t>2</a:t>
            </a:r>
          </a:p>
          <a:p>
            <a:pPr algn="ctr"/>
            <a:r>
              <a:rPr lang="zh-CN" altLang="en-US" sz="1050" dirty="0"/>
              <a:t>保存</a:t>
            </a:r>
            <a:r>
              <a:rPr lang="en-US" altLang="zh-CN" sz="1050" dirty="0"/>
              <a:t>cookie</a:t>
            </a:r>
            <a:endParaRPr lang="zh-CN" altLang="en-US" sz="1050" dirty="0"/>
          </a:p>
        </p:txBody>
      </p:sp>
      <p:sp>
        <p:nvSpPr>
          <p:cNvPr id="76" name="圆角矩形 75"/>
          <p:cNvSpPr/>
          <p:nvPr/>
        </p:nvSpPr>
        <p:spPr>
          <a:xfrm>
            <a:off x="1773705" y="4245936"/>
            <a:ext cx="951856" cy="447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跳转注册成功页面</a:t>
            </a:r>
            <a:endParaRPr lang="zh-CN" altLang="en-US" sz="1050" dirty="0"/>
          </a:p>
        </p:txBody>
      </p:sp>
      <p:sp>
        <p:nvSpPr>
          <p:cNvPr id="82" name="圆角矩形 81"/>
          <p:cNvSpPr/>
          <p:nvPr/>
        </p:nvSpPr>
        <p:spPr>
          <a:xfrm>
            <a:off x="4004146" y="3777564"/>
            <a:ext cx="1178008" cy="459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js</a:t>
            </a:r>
            <a:r>
              <a:rPr lang="zh-CN" altLang="en-US" sz="1050" dirty="0"/>
              <a:t>接收</a:t>
            </a:r>
            <a:r>
              <a:rPr lang="en-US" altLang="zh-CN" sz="1050" dirty="0"/>
              <a:t>content</a:t>
            </a:r>
            <a:r>
              <a:rPr lang="zh-CN" altLang="en-US" sz="1050" dirty="0"/>
              <a:t>和状态码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  <p:cxnSp>
        <p:nvCxnSpPr>
          <p:cNvPr id="80" name="直接箭头连接符 79"/>
          <p:cNvCxnSpPr>
            <a:stCxn id="63" idx="1"/>
            <a:endCxn id="82" idx="3"/>
          </p:cNvCxnSpPr>
          <p:nvPr/>
        </p:nvCxnSpPr>
        <p:spPr>
          <a:xfrm flipH="1">
            <a:off x="5182154" y="3999368"/>
            <a:ext cx="845981" cy="772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82" idx="1"/>
            <a:endCxn id="76" idx="3"/>
          </p:cNvCxnSpPr>
          <p:nvPr/>
        </p:nvCxnSpPr>
        <p:spPr>
          <a:xfrm flipH="1">
            <a:off x="2725560" y="4007090"/>
            <a:ext cx="1278586" cy="46274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95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2180" y="141412"/>
            <a:ext cx="1237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注册成功页面</a:t>
            </a:r>
            <a:endParaRPr lang="zh-CN" altLang="en-US" sz="1050" dirty="0"/>
          </a:p>
        </p:txBody>
      </p:sp>
      <p:sp>
        <p:nvSpPr>
          <p:cNvPr id="5" name="矩形 4"/>
          <p:cNvSpPr/>
          <p:nvPr/>
        </p:nvSpPr>
        <p:spPr>
          <a:xfrm>
            <a:off x="1439652" y="860462"/>
            <a:ext cx="1728192" cy="392553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6" name="矩形 5"/>
          <p:cNvSpPr/>
          <p:nvPr/>
        </p:nvSpPr>
        <p:spPr>
          <a:xfrm>
            <a:off x="3761910" y="796522"/>
            <a:ext cx="1728192" cy="3942437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7" name="矩形 6"/>
          <p:cNvSpPr/>
          <p:nvPr/>
        </p:nvSpPr>
        <p:spPr>
          <a:xfrm>
            <a:off x="5922150" y="796522"/>
            <a:ext cx="1728192" cy="39424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1966210" y="519522"/>
            <a:ext cx="985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View</a:t>
            </a:r>
            <a:r>
              <a:rPr lang="zh-CN" altLang="en-US" sz="1050" dirty="0"/>
              <a:t>视图</a:t>
            </a:r>
            <a:endParaRPr lang="zh-CN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4220961" y="418411"/>
            <a:ext cx="810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js</a:t>
            </a:r>
            <a:endParaRPr lang="zh-CN" alt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6516216" y="418411"/>
            <a:ext cx="11341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控制器</a:t>
            </a:r>
            <a:endParaRPr lang="en-US" altLang="zh-CN" sz="1050" dirty="0"/>
          </a:p>
        </p:txBody>
      </p:sp>
      <p:sp>
        <p:nvSpPr>
          <p:cNvPr id="47" name="圆角矩形 46"/>
          <p:cNvSpPr/>
          <p:nvPr/>
        </p:nvSpPr>
        <p:spPr>
          <a:xfrm>
            <a:off x="1558743" y="1061939"/>
            <a:ext cx="1490010" cy="594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显示页面</a:t>
            </a:r>
            <a:endParaRPr lang="zh-CN" altLang="en-US" sz="1050" dirty="0"/>
          </a:p>
        </p:txBody>
      </p:sp>
      <p:sp>
        <p:nvSpPr>
          <p:cNvPr id="55" name="圆角矩形 54"/>
          <p:cNvSpPr/>
          <p:nvPr/>
        </p:nvSpPr>
        <p:spPr>
          <a:xfrm>
            <a:off x="3881001" y="1060373"/>
            <a:ext cx="1490010" cy="1020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进入页面立即触发倒计时事件，倒计时完成跳转地址</a:t>
            </a:r>
            <a:endParaRPr lang="zh-CN" altLang="en-US" sz="1050" dirty="0"/>
          </a:p>
        </p:txBody>
      </p:sp>
      <p:sp>
        <p:nvSpPr>
          <p:cNvPr id="25" name="圆角矩形 24"/>
          <p:cNvSpPr/>
          <p:nvPr/>
        </p:nvSpPr>
        <p:spPr>
          <a:xfrm>
            <a:off x="1515285" y="3057804"/>
            <a:ext cx="1490010" cy="594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点击待办事项</a:t>
            </a:r>
            <a:endParaRPr lang="zh-CN" altLang="en-US" sz="1050" dirty="0"/>
          </a:p>
        </p:txBody>
      </p:sp>
      <p:sp>
        <p:nvSpPr>
          <p:cNvPr id="26" name="圆角矩形 25"/>
          <p:cNvSpPr/>
          <p:nvPr/>
        </p:nvSpPr>
        <p:spPr>
          <a:xfrm>
            <a:off x="3812677" y="3449533"/>
            <a:ext cx="1609101" cy="781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接收点击事件触发地址跳转立即进入信息列表页</a:t>
            </a:r>
            <a:endParaRPr lang="zh-CN" altLang="en-US" sz="1050" dirty="0"/>
          </a:p>
        </p:txBody>
      </p:sp>
      <p:cxnSp>
        <p:nvCxnSpPr>
          <p:cNvPr id="14" name="直接箭头连接符 13"/>
          <p:cNvCxnSpPr>
            <a:endCxn id="26" idx="1"/>
          </p:cNvCxnSpPr>
          <p:nvPr/>
        </p:nvCxnSpPr>
        <p:spPr>
          <a:xfrm>
            <a:off x="3048753" y="3354837"/>
            <a:ext cx="763924" cy="48541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5972618" y="1065150"/>
            <a:ext cx="1609101" cy="390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接收</a:t>
            </a:r>
            <a:r>
              <a:rPr lang="en-US" altLang="zh-CN" sz="1050" dirty="0"/>
              <a:t>cookie=</a:t>
            </a:r>
            <a:r>
              <a:rPr lang="zh-CN" altLang="en-US" sz="1050" dirty="0"/>
              <a:t>学号</a:t>
            </a:r>
            <a:endParaRPr lang="zh-CN" altLang="en-US" sz="1050" dirty="0"/>
          </a:p>
        </p:txBody>
      </p:sp>
      <p:sp>
        <p:nvSpPr>
          <p:cNvPr id="16" name="圆角矩形 15"/>
          <p:cNvSpPr/>
          <p:nvPr/>
        </p:nvSpPr>
        <p:spPr>
          <a:xfrm>
            <a:off x="5972618" y="1761660"/>
            <a:ext cx="1609101" cy="460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根据学号检索数据库</a:t>
            </a:r>
            <a:endParaRPr lang="zh-CN" altLang="en-US" sz="1050" dirty="0"/>
          </a:p>
        </p:txBody>
      </p:sp>
      <p:sp>
        <p:nvSpPr>
          <p:cNvPr id="17" name="圆角矩形 16"/>
          <p:cNvSpPr/>
          <p:nvPr/>
        </p:nvSpPr>
        <p:spPr>
          <a:xfrm>
            <a:off x="5972618" y="2511198"/>
            <a:ext cx="1609101" cy="318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找到学生邮箱</a:t>
            </a:r>
            <a:endParaRPr lang="zh-CN" altLang="en-US" sz="1050" dirty="0"/>
          </a:p>
        </p:txBody>
      </p:sp>
      <p:sp>
        <p:nvSpPr>
          <p:cNvPr id="18" name="圆角矩形 17"/>
          <p:cNvSpPr/>
          <p:nvPr/>
        </p:nvSpPr>
        <p:spPr>
          <a:xfrm>
            <a:off x="5972618" y="3192819"/>
            <a:ext cx="1609101" cy="918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找到学生邮箱通过扩展库</a:t>
            </a:r>
            <a:r>
              <a:rPr lang="en-US" altLang="zh-CN" sz="1050" dirty="0" err="1"/>
              <a:t>phpmailer</a:t>
            </a:r>
            <a:r>
              <a:rPr lang="zh-CN" altLang="en-US" sz="1050" dirty="0"/>
              <a:t>发送编辑好的</a:t>
            </a:r>
            <a:r>
              <a:rPr lang="en-US" altLang="zh-CN" sz="1050" dirty="0"/>
              <a:t>html</a:t>
            </a:r>
            <a:r>
              <a:rPr lang="zh-CN" altLang="en-US" sz="1050" dirty="0"/>
              <a:t>文本</a:t>
            </a:r>
            <a:endParaRPr lang="zh-CN" altLang="en-US" sz="1050" dirty="0"/>
          </a:p>
        </p:txBody>
      </p:sp>
      <p:cxnSp>
        <p:nvCxnSpPr>
          <p:cNvPr id="3" name="直接箭头连接符 2"/>
          <p:cNvCxnSpPr>
            <a:stCxn id="55" idx="1"/>
            <a:endCxn id="47" idx="3"/>
          </p:cNvCxnSpPr>
          <p:nvPr/>
        </p:nvCxnSpPr>
        <p:spPr>
          <a:xfrm flipH="1" flipV="1">
            <a:off x="3048753" y="1358972"/>
            <a:ext cx="832248" cy="21147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89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656</Words>
  <Application>Microsoft Macintosh PowerPoint</Application>
  <PresentationFormat>On-screen Show (16:9)</PresentationFormat>
  <Paragraphs>182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Abadi MT Condensed Extra Bold</vt:lpstr>
      <vt:lpstr>Raleway ExtraBold</vt:lpstr>
      <vt:lpstr>Raleway Light</vt:lpstr>
      <vt:lpstr>宋体</vt:lpstr>
      <vt:lpstr>Arial</vt:lpstr>
      <vt:lpstr>Olivia template</vt:lpstr>
      <vt:lpstr>技术实现</vt:lpstr>
      <vt:lpstr>系统设计</vt:lpstr>
      <vt:lpstr>系统架构</vt:lpstr>
      <vt:lpstr>模块划分</vt:lpstr>
      <vt:lpstr>前后端交互-教师端</vt:lpstr>
      <vt:lpstr>流程图-学生端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数据库设计</vt:lpstr>
      <vt:lpstr>E-R图</vt:lpstr>
      <vt:lpstr>PowerPoint Presentation</vt:lpstr>
      <vt:lpstr>PowerPoint Presentation</vt:lpstr>
      <vt:lpstr>产品DEMO</vt:lpstr>
      <vt:lpstr>PowerPoint Presentation</vt:lpstr>
      <vt:lpstr>Thanks!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技术方案</dc:title>
  <cp:lastModifiedBy>Zewei Dan</cp:lastModifiedBy>
  <cp:revision>182</cp:revision>
  <dcterms:modified xsi:type="dcterms:W3CDTF">2017-12-17T01:25:39Z</dcterms:modified>
</cp:coreProperties>
</file>