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9" r:id="rId3"/>
    <p:sldId id="261" r:id="rId4"/>
    <p:sldId id="272" r:id="rId5"/>
    <p:sldId id="290" r:id="rId6"/>
    <p:sldId id="288" r:id="rId7"/>
    <p:sldId id="289" r:id="rId8"/>
    <p:sldId id="286" r:id="rId9"/>
    <p:sldId id="287" r:id="rId10"/>
    <p:sldId id="275" r:id="rId11"/>
    <p:sldId id="276" r:id="rId12"/>
    <p:sldId id="284" r:id="rId13"/>
    <p:sldId id="285" r:id="rId14"/>
    <p:sldId id="292" r:id="rId15"/>
    <p:sldId id="291" r:id="rId16"/>
    <p:sldId id="293" r:id="rId17"/>
    <p:sldId id="27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2A9F54-8F12-436D-B060-F206FE1E1CD4}">
  <a:tblStyle styleId="{4A2A9F54-8F12-436D-B060-F206FE1E1C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1"/>
    <p:restoredTop sz="94666"/>
  </p:normalViewPr>
  <p:slideViewPr>
    <p:cSldViewPr snapToGrid="0" snapToObjects="1">
      <p:cViewPr varScale="1">
        <p:scale>
          <a:sx n="118" d="100"/>
          <a:sy n="118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259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5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42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251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09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01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55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81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67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ts val="4800"/>
              <a:buNone/>
              <a:defRPr sz="4800"/>
            </a:lvl1pPr>
            <a:lvl2pPr lvl="1" rtl="0">
              <a:spcBef>
                <a:spcPts val="0"/>
              </a:spcBef>
              <a:buSzPts val="4800"/>
              <a:buNone/>
              <a:defRPr sz="4800"/>
            </a:lvl2pPr>
            <a:lvl3pPr lvl="2" rtl="0">
              <a:spcBef>
                <a:spcPts val="0"/>
              </a:spcBef>
              <a:buSzPts val="4800"/>
              <a:buNone/>
              <a:defRPr sz="4800"/>
            </a:lvl3pPr>
            <a:lvl4pPr lvl="3" rtl="0">
              <a:spcBef>
                <a:spcPts val="0"/>
              </a:spcBef>
              <a:buSzPts val="4800"/>
              <a:buNone/>
              <a:defRPr sz="4800"/>
            </a:lvl4pPr>
            <a:lvl5pPr lvl="4" rtl="0">
              <a:spcBef>
                <a:spcPts val="0"/>
              </a:spcBef>
              <a:buSzPts val="4800"/>
              <a:buNone/>
              <a:defRPr sz="4800"/>
            </a:lvl5pPr>
            <a:lvl6pPr lvl="5" rtl="0">
              <a:spcBef>
                <a:spcPts val="0"/>
              </a:spcBef>
              <a:buSzPts val="4800"/>
              <a:buNone/>
              <a:defRPr sz="4800"/>
            </a:lvl6pPr>
            <a:lvl7pPr lvl="6" rtl="0">
              <a:spcBef>
                <a:spcPts val="0"/>
              </a:spcBef>
              <a:buSzPts val="4800"/>
              <a:buNone/>
              <a:defRPr sz="4800"/>
            </a:lvl7pPr>
            <a:lvl8pPr lvl="7" rtl="0">
              <a:spcBef>
                <a:spcPts val="0"/>
              </a:spcBef>
              <a:buSzPts val="4800"/>
              <a:buNone/>
              <a:defRPr sz="4800"/>
            </a:lvl8pPr>
            <a:lvl9pPr lvl="8" rtl="0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B600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buClr>
                <a:srgbClr val="FFB600"/>
              </a:buClr>
              <a:buSzPts val="1800"/>
              <a:buChar char="○"/>
              <a:defRPr/>
            </a:lvl2pPr>
            <a:lvl3pPr lvl="2">
              <a:spcBef>
                <a:spcPts val="0"/>
              </a:spcBef>
              <a:buClr>
                <a:srgbClr val="FFB600"/>
              </a:buClr>
              <a:buSzPts val="18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rgbClr val="FFB600"/>
                </a:solidFill>
              </a:rPr>
              <a:t>‹#›</a:t>
            </a:fld>
            <a:endParaRPr lang="en">
              <a:solidFill>
                <a:srgbClr val="FFB6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5800"/>
              <a:buNone/>
              <a:defRPr/>
            </a:lvl1pPr>
            <a:lvl2pPr lvl="1" rtl="0">
              <a:spcBef>
                <a:spcPts val="0"/>
              </a:spcBef>
              <a:buSzPts val="5800"/>
              <a:buNone/>
              <a:defRPr/>
            </a:lvl2pPr>
            <a:lvl3pPr lvl="2" rtl="0">
              <a:spcBef>
                <a:spcPts val="0"/>
              </a:spcBef>
              <a:buSzPts val="5800"/>
              <a:buNone/>
              <a:defRPr/>
            </a:lvl3pPr>
            <a:lvl4pPr lvl="3" rtl="0">
              <a:spcBef>
                <a:spcPts val="0"/>
              </a:spcBef>
              <a:buSzPts val="5800"/>
              <a:buNone/>
              <a:defRPr/>
            </a:lvl4pPr>
            <a:lvl5pPr lvl="4" rtl="0">
              <a:spcBef>
                <a:spcPts val="0"/>
              </a:spcBef>
              <a:buSzPts val="5800"/>
              <a:buNone/>
              <a:defRPr/>
            </a:lvl5pPr>
            <a:lvl6pPr lvl="5" rtl="0">
              <a:spcBef>
                <a:spcPts val="0"/>
              </a:spcBef>
              <a:buSzPts val="5800"/>
              <a:buNone/>
              <a:defRPr/>
            </a:lvl6pPr>
            <a:lvl7pPr lvl="6" rtl="0">
              <a:spcBef>
                <a:spcPts val="0"/>
              </a:spcBef>
              <a:buSzPts val="5800"/>
              <a:buNone/>
              <a:defRPr/>
            </a:lvl7pPr>
            <a:lvl8pPr lvl="7" rtl="0">
              <a:spcBef>
                <a:spcPts val="0"/>
              </a:spcBef>
              <a:buSzPts val="5800"/>
              <a:buNone/>
              <a:defRPr/>
            </a:lvl8pPr>
            <a:lvl9pPr lvl="8" rtl="0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buSzPts val="1400"/>
              <a:buChar char="○"/>
              <a:defRPr sz="1400"/>
            </a:lvl2pPr>
            <a:lvl3pPr lvl="2" rtl="0">
              <a:spcBef>
                <a:spcPts val="0"/>
              </a:spcBef>
              <a:buSzPts val="1400"/>
              <a:buChar char="■"/>
              <a:defRPr sz="1400"/>
            </a:lvl3pPr>
            <a:lvl4pPr lvl="3" rtl="0">
              <a:spcBef>
                <a:spcPts val="0"/>
              </a:spcBef>
              <a:buSzPts val="1400"/>
              <a:buChar char="●"/>
              <a:defRPr sz="1400"/>
            </a:lvl4pPr>
            <a:lvl5pPr lvl="4" rtl="0">
              <a:spcBef>
                <a:spcPts val="0"/>
              </a:spcBef>
              <a:buSzPts val="1400"/>
              <a:buChar char="○"/>
              <a:defRPr sz="1400"/>
            </a:lvl5pPr>
            <a:lvl6pPr lvl="5" rtl="0">
              <a:spcBef>
                <a:spcPts val="0"/>
              </a:spcBef>
              <a:buSzPts val="1400"/>
              <a:buChar char="■"/>
              <a:defRPr sz="1400"/>
            </a:lvl6pPr>
            <a:lvl7pPr lvl="6" rtl="0">
              <a:spcBef>
                <a:spcPts val="0"/>
              </a:spcBef>
              <a:buSzPts val="1400"/>
              <a:buChar char="●"/>
              <a:defRPr sz="1400"/>
            </a:lvl7pPr>
            <a:lvl8pPr lvl="7" rtl="0">
              <a:spcBef>
                <a:spcPts val="0"/>
              </a:spcBef>
              <a:buSzPts val="1400"/>
              <a:buChar char="○"/>
              <a:defRPr sz="1400"/>
            </a:lvl8pPr>
            <a:lvl9pPr lvl="8" rtl="0">
              <a:spcBef>
                <a:spcPts val="0"/>
              </a:spcBef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5800"/>
              <a:buNone/>
              <a:defRPr/>
            </a:lvl1pPr>
            <a:lvl2pPr lvl="1">
              <a:spcBef>
                <a:spcPts val="0"/>
              </a:spcBef>
              <a:buSzPts val="5800"/>
              <a:buNone/>
              <a:defRPr/>
            </a:lvl2pPr>
            <a:lvl3pPr lvl="2">
              <a:spcBef>
                <a:spcPts val="0"/>
              </a:spcBef>
              <a:buSzPts val="5800"/>
              <a:buNone/>
              <a:defRPr/>
            </a:lvl3pPr>
            <a:lvl4pPr lvl="3">
              <a:spcBef>
                <a:spcPts val="0"/>
              </a:spcBef>
              <a:buSzPts val="5800"/>
              <a:buNone/>
              <a:defRPr/>
            </a:lvl4pPr>
            <a:lvl5pPr lvl="4">
              <a:spcBef>
                <a:spcPts val="0"/>
              </a:spcBef>
              <a:buSzPts val="5800"/>
              <a:buNone/>
              <a:defRPr/>
            </a:lvl5pPr>
            <a:lvl6pPr lvl="5">
              <a:spcBef>
                <a:spcPts val="0"/>
              </a:spcBef>
              <a:buSzPts val="5800"/>
              <a:buNone/>
              <a:defRPr/>
            </a:lvl6pPr>
            <a:lvl7pPr lvl="6">
              <a:spcBef>
                <a:spcPts val="0"/>
              </a:spcBef>
              <a:buSzPts val="5800"/>
              <a:buNone/>
              <a:defRPr/>
            </a:lvl7pPr>
            <a:lvl8pPr lvl="7">
              <a:spcBef>
                <a:spcPts val="0"/>
              </a:spcBef>
              <a:buSzPts val="5800"/>
              <a:buNone/>
              <a:defRPr/>
            </a:lvl8pPr>
            <a:lvl9pPr lvl="8">
              <a:spcBef>
                <a:spcPts val="0"/>
              </a:spcBef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lvl="2">
              <a:spcBef>
                <a:spcPts val="480"/>
              </a:spcBef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‹#›</a:t>
            </a:fld>
            <a:endParaRPr lang="en" sz="1300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2441542" y="1784729"/>
            <a:ext cx="3961614" cy="1159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技术方案</a:t>
            </a:r>
            <a:endParaRPr lang="en" b="1" dirty="0">
              <a:solidFill>
                <a:schemeClr val="tx1">
                  <a:lumMod val="85000"/>
                  <a:lumOff val="1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  <p:grpSp>
        <p:nvGrpSpPr>
          <p:cNvPr id="58" name="Shape 5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59" name="Shape 5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3309217" y="2859687"/>
            <a:ext cx="2994992" cy="0"/>
          </a:xfrm>
          <a:prstGeom prst="line">
            <a:avLst/>
          </a:prstGeom>
          <a:ln w="381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hape 57"/>
          <p:cNvSpPr txBox="1">
            <a:spLocks/>
          </p:cNvSpPr>
          <p:nvPr/>
        </p:nvSpPr>
        <p:spPr>
          <a:xfrm>
            <a:off x="6147849" y="4072378"/>
            <a:ext cx="2468252" cy="53283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6000"/>
              <a:buFont typeface="Raleway ExtraBold"/>
              <a:buNone/>
              <a:defRPr sz="6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algn="ctr"/>
            <a:r>
              <a:rPr lang="en-US" altLang="zh-CN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BY </a:t>
            </a:r>
            <a:r>
              <a:rPr lang="zh-CN" alt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吃鸡分队</a:t>
            </a:r>
            <a:r>
              <a:rPr lang="en-US" altLang="zh-CN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-</a:t>
            </a:r>
            <a:r>
              <a:rPr lang="zh-CN" altLang="en-US" sz="20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badi MT Condensed Extra Bold" charset="0"/>
                <a:ea typeface="Abadi MT Condensed Extra Bold" charset="0"/>
                <a:cs typeface="Abadi MT Condensed Extra Bold" charset="0"/>
              </a:rPr>
              <a:t>技术组</a:t>
            </a:r>
            <a:endParaRPr lang="en" sz="2000" i="1" dirty="0">
              <a:solidFill>
                <a:schemeClr val="tx1">
                  <a:lumMod val="85000"/>
                  <a:lumOff val="15000"/>
                </a:schemeClr>
              </a:solidFill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grpSp>
        <p:nvGrpSpPr>
          <p:cNvPr id="315" name="Shape 315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16" name="Shape 31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72094"/>
              </p:ext>
            </p:extLst>
          </p:nvPr>
        </p:nvGraphicFramePr>
        <p:xfrm>
          <a:off x="530848" y="1388287"/>
          <a:ext cx="8073551" cy="320201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45592"/>
                <a:gridCol w="1345592"/>
                <a:gridCol w="1345592"/>
                <a:gridCol w="1345592"/>
                <a:gridCol w="1519218"/>
                <a:gridCol w="1171965"/>
              </a:tblGrid>
              <a:tr h="397707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学生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628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字段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类型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长度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主键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允许</a:t>
                      </a:r>
                      <a:r>
                        <a:rPr lang="en-US" altLang="zh-CN" sz="1600" b="1" dirty="0" smtClean="0"/>
                        <a:t>NULL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说明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是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自增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sname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学生姓名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sno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学号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sdep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学院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sclass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班级</a:t>
                      </a:r>
                      <a:endParaRPr lang="en-US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邮箱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27723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password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varchar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128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密码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079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regtime</a:t>
                      </a:r>
                      <a:endParaRPr lang="en-US" sz="1400" b="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date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注册时间</a:t>
                      </a:r>
                      <a:endParaRPr lang="en-US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7459"/>
              </p:ext>
            </p:extLst>
          </p:nvPr>
        </p:nvGraphicFramePr>
        <p:xfrm>
          <a:off x="479182" y="1574843"/>
          <a:ext cx="8125218" cy="2214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203"/>
                <a:gridCol w="1354203"/>
                <a:gridCol w="1354203"/>
                <a:gridCol w="1354203"/>
                <a:gridCol w="1354203"/>
                <a:gridCol w="1354203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推送范围表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字段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类型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长度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主键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允许</a:t>
                      </a:r>
                      <a:r>
                        <a:rPr lang="en-US" altLang="zh-CN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NULL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说明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是</a:t>
                      </a: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自增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student_id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学生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content_id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信息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status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推送与否</a:t>
                      </a: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58" y="371176"/>
            <a:ext cx="896264" cy="896314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0557"/>
              </p:ext>
            </p:extLst>
          </p:nvPr>
        </p:nvGraphicFramePr>
        <p:xfrm>
          <a:off x="519797" y="1562620"/>
          <a:ext cx="8128002" cy="2585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推送的信息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字段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类型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长度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主键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允许</a:t>
                      </a:r>
                      <a:r>
                        <a:rPr lang="en-US" altLang="zh-CN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NULL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说明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content_id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是</a:t>
                      </a: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信息</a:t>
                      </a:r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T_id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推送源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content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varchar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500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信息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post_time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date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推送时间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deadline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date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截止时间</a:t>
                      </a: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1364"/>
              </p:ext>
            </p:extLst>
          </p:nvPr>
        </p:nvGraphicFramePr>
        <p:xfrm>
          <a:off x="476398" y="1531453"/>
          <a:ext cx="8128002" cy="1844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12292"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教师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22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字段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类型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长度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主键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允许</a:t>
                      </a:r>
                      <a:r>
                        <a:rPr lang="en-US" altLang="zh-CN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NULL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说明</a:t>
                      </a:r>
                      <a:endParaRPr lang="en-US" sz="1600" b="1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id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int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是</a:t>
                      </a: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自增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Calibri" charset="0"/>
                          <a:ea typeface="Calibri" charset="0"/>
                          <a:cs typeface="Calibri" charset="0"/>
                        </a:rPr>
                        <a:t>tname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char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名字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password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varchar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128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Calibri" charset="0"/>
                          <a:ea typeface="Calibri" charset="0"/>
                          <a:cs typeface="Calibri" charset="0"/>
                        </a:rPr>
                        <a:t>密码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75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任务安排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9600" dirty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3</a:t>
            </a:r>
            <a:endParaRPr lang="en"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419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3971"/>
              </p:ext>
            </p:extLst>
          </p:nvPr>
        </p:nvGraphicFramePr>
        <p:xfrm>
          <a:off x="661259" y="1961247"/>
          <a:ext cx="7467600" cy="16809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3520"/>
                <a:gridCol w="1493520"/>
                <a:gridCol w="1493520"/>
                <a:gridCol w="1493520"/>
                <a:gridCol w="1493520"/>
              </a:tblGrid>
              <a:tr h="840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2017.12.11-12.12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2017.12.13-2017.12.15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2017.12.15-2017.12.15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2017.12.16-2017.12.16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2017.12.16-2017.12.17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8404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完成注册，登陆，登出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信息列表，学生端接收通知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教师端推送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性能测试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准备答辩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30452" y="654265"/>
            <a:ext cx="68661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sz="4000" dirty="0" smtClean="0"/>
              <a:t>时间安排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97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  <p:grpSp>
        <p:nvGrpSpPr>
          <p:cNvPr id="328" name="Shape 328"/>
          <p:cNvGrpSpPr/>
          <p:nvPr/>
        </p:nvGrpSpPr>
        <p:grpSpPr>
          <a:xfrm>
            <a:off x="7864660" y="371156"/>
            <a:ext cx="896266" cy="896312"/>
            <a:chOff x="570875" y="4322250"/>
            <a:chExt cx="443300" cy="443325"/>
          </a:xfrm>
        </p:grpSpPr>
        <p:sp>
          <p:nvSpPr>
            <p:cNvPr id="329" name="Shape 32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932081"/>
              </p:ext>
            </p:extLst>
          </p:nvPr>
        </p:nvGraphicFramePr>
        <p:xfrm>
          <a:off x="1455113" y="1672380"/>
          <a:ext cx="6041439" cy="251861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13813"/>
                <a:gridCol w="2013813"/>
                <a:gridCol w="2013813"/>
              </a:tblGrid>
              <a:tr h="5012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淡泽伟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段晗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肖镜成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008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技术组长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技术管理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</a:rPr>
                        <a:t>技术执行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  <a:tr h="10086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注册</a:t>
                      </a:r>
                      <a:endParaRPr lang="en-US" altLang="zh-CN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信息列表显示详情</a:t>
                      </a:r>
                      <a:endParaRPr lang="en-US" altLang="zh-CN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教师端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登录</a:t>
                      </a:r>
                      <a:endParaRPr lang="en-US" altLang="zh-CN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信息列表完成／取消</a:t>
                      </a:r>
                      <a:endParaRPr lang="en-US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数据库设计</a:t>
                      </a:r>
                      <a:endParaRPr lang="en-US" altLang="zh-CN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登出</a:t>
                      </a:r>
                      <a:endParaRPr lang="en-US" altLang="zh-CN" sz="1200" kern="100" dirty="0" smtClean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effectLst/>
                          <a:latin typeface="等线" charset="-122"/>
                          <a:ea typeface="Times New Roman" charset="0"/>
                          <a:cs typeface="Times New Roman" charset="0"/>
                        </a:rPr>
                        <a:t>学生接受推送</a:t>
                      </a:r>
                      <a:endParaRPr lang="en-US" sz="1200" kern="100" dirty="0">
                        <a:effectLst/>
                        <a:latin typeface="等线" charset="-122"/>
                        <a:ea typeface="Times New Roman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30452" y="654265"/>
            <a:ext cx="6866100" cy="857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zh-CN" altLang="en-US" sz="4000" dirty="0" smtClean="0"/>
              <a:t>任务分配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575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  <p:sp>
        <p:nvSpPr>
          <p:cNvPr id="364" name="Shape 364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" sz="9600">
                <a:solidFill>
                  <a:srgbClr val="FFB600"/>
                </a:solidFill>
              </a:rPr>
              <a:t>Thanks!</a:t>
            </a:r>
          </a:p>
        </p:txBody>
      </p:sp>
      <p:sp>
        <p:nvSpPr>
          <p:cNvPr id="366" name="Shape 366"/>
          <p:cNvSpPr/>
          <p:nvPr/>
        </p:nvSpPr>
        <p:spPr>
          <a:xfrm>
            <a:off x="8054234" y="327815"/>
            <a:ext cx="798007" cy="72583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系统设计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系统架构</a:t>
            </a: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96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14895" y="1397127"/>
            <a:ext cx="1952714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31433" y="1397127"/>
            <a:ext cx="3080815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89327" y="1397127"/>
            <a:ext cx="2169823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9382" y="1523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学生</a:t>
            </a:r>
            <a:endParaRPr lang="en-US" b="1" dirty="0"/>
          </a:p>
        </p:txBody>
      </p:sp>
      <p:sp>
        <p:nvSpPr>
          <p:cNvPr id="17" name="Shape 540"/>
          <p:cNvSpPr/>
          <p:nvPr/>
        </p:nvSpPr>
        <p:spPr>
          <a:xfrm>
            <a:off x="1968384" y="2102674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8" name="Shape 541"/>
          <p:cNvGrpSpPr/>
          <p:nvPr/>
        </p:nvGrpSpPr>
        <p:grpSpPr>
          <a:xfrm>
            <a:off x="1906212" y="2859407"/>
            <a:ext cx="346490" cy="333688"/>
            <a:chOff x="2583325" y="2972875"/>
            <a:chExt cx="462850" cy="445750"/>
          </a:xfrm>
        </p:grpSpPr>
        <p:sp>
          <p:nvSpPr>
            <p:cNvPr id="19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327636" y="34124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教师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72095" y="1558539"/>
            <a:ext cx="779757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8577" y="177189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zh-CN" altLang="en-US" dirty="0" smtClean="0"/>
              <a:t>服务器</a:t>
            </a:r>
            <a:endParaRPr lang="en-US" dirty="0"/>
          </a:p>
        </p:txBody>
      </p:sp>
      <p:sp>
        <p:nvSpPr>
          <p:cNvPr id="24" name="Shape 526"/>
          <p:cNvSpPr/>
          <p:nvPr/>
        </p:nvSpPr>
        <p:spPr>
          <a:xfrm>
            <a:off x="1005488" y="2487548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35994" y="2295111"/>
            <a:ext cx="1036101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52702" y="2985574"/>
            <a:ext cx="102284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523926" y="2071120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HTTP</a:t>
            </a:r>
            <a:endParaRPr lang="en-US" sz="12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06012" y="272090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HTTP</a:t>
            </a:r>
            <a:endParaRPr lang="en-US" sz="12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4895" y="3412431"/>
            <a:ext cx="1952714" cy="0"/>
          </a:xfrm>
          <a:prstGeom prst="line">
            <a:avLst/>
          </a:prstGeom>
          <a:ln>
            <a:solidFill>
              <a:srgbClr val="FFC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526"/>
          <p:cNvSpPr/>
          <p:nvPr/>
        </p:nvSpPr>
        <p:spPr>
          <a:xfrm>
            <a:off x="1001728" y="3737782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541"/>
          <p:cNvGrpSpPr/>
          <p:nvPr/>
        </p:nvGrpSpPr>
        <p:grpSpPr>
          <a:xfrm>
            <a:off x="1906983" y="3738402"/>
            <a:ext cx="346490" cy="333688"/>
            <a:chOff x="2583325" y="2972875"/>
            <a:chExt cx="462850" cy="445750"/>
          </a:xfrm>
        </p:grpSpPr>
        <p:sp>
          <p:nvSpPr>
            <p:cNvPr id="39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2252702" y="3864569"/>
            <a:ext cx="1022849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12638" y="356228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/>
              <a:t>HTTP</a:t>
            </a:r>
            <a:endParaRPr lang="en-US" sz="1200" b="1" dirty="0"/>
          </a:p>
        </p:txBody>
      </p:sp>
      <p:sp>
        <p:nvSpPr>
          <p:cNvPr id="43" name="Rounded Rectangle 42"/>
          <p:cNvSpPr/>
          <p:nvPr/>
        </p:nvSpPr>
        <p:spPr>
          <a:xfrm>
            <a:off x="4401265" y="1572805"/>
            <a:ext cx="1563598" cy="1286602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407891" y="3035085"/>
            <a:ext cx="1563598" cy="1306112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20783" y="2062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官网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429098" y="3566319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r>
              <a:rPr lang="en-US" altLang="zh-CN" dirty="0" smtClean="0"/>
              <a:t>CMS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964522" y="1717640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首页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71147" y="2244006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关于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91409" y="3243571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学生管理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94866" y="3729832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教师管理</a:t>
            </a:r>
            <a:endParaRPr lang="en-US" dirty="0"/>
          </a:p>
        </p:txBody>
      </p:sp>
      <p:sp>
        <p:nvSpPr>
          <p:cNvPr id="51" name="Shape 135"/>
          <p:cNvSpPr txBox="1">
            <a:spLocks noGrp="1"/>
          </p:cNvSpPr>
          <p:nvPr>
            <p:ph type="title"/>
          </p:nvPr>
        </p:nvSpPr>
        <p:spPr>
          <a:xfrm>
            <a:off x="631460" y="38800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4000" dirty="0" smtClean="0"/>
              <a:t>系统架构</a:t>
            </a:r>
            <a:endParaRPr lang="en" sz="4000" dirty="0"/>
          </a:p>
        </p:txBody>
      </p:sp>
      <p:sp>
        <p:nvSpPr>
          <p:cNvPr id="47" name="Rounded Rectangle 46"/>
          <p:cNvSpPr/>
          <p:nvPr/>
        </p:nvSpPr>
        <p:spPr>
          <a:xfrm>
            <a:off x="6687968" y="1585137"/>
            <a:ext cx="600692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786629" y="1585137"/>
            <a:ext cx="779757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763410" y="18462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</a:p>
          <a:p>
            <a:r>
              <a:rPr lang="zh-CN" altLang="en-US" dirty="0" smtClean="0"/>
              <a:t>访问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7810040" y="1883031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DB</a:t>
            </a:r>
          </a:p>
          <a:p>
            <a:r>
              <a:rPr lang="en-US" sz="1000" dirty="0" smtClean="0"/>
              <a:t>(MYSQL)</a:t>
            </a:r>
          </a:p>
        </p:txBody>
      </p:sp>
      <p:sp>
        <p:nvSpPr>
          <p:cNvPr id="2" name="Left-Right Arrow 1"/>
          <p:cNvSpPr/>
          <p:nvPr/>
        </p:nvSpPr>
        <p:spPr>
          <a:xfrm>
            <a:off x="5984381" y="2100674"/>
            <a:ext cx="672972" cy="167682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5971489" y="3562289"/>
            <a:ext cx="685864" cy="175493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7300239" y="2091415"/>
            <a:ext cx="47040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Left-Right Arrow 56"/>
          <p:cNvSpPr/>
          <p:nvPr/>
        </p:nvSpPr>
        <p:spPr>
          <a:xfrm>
            <a:off x="7307149" y="3573962"/>
            <a:ext cx="460991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18181138">
            <a:off x="3961972" y="2399764"/>
            <a:ext cx="51744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 rot="3206781">
            <a:off x="3977410" y="3320023"/>
            <a:ext cx="51744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56957" y="671835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4000" dirty="0" smtClean="0"/>
              <a:t>模块划分</a:t>
            </a:r>
            <a:endParaRPr lang="en" sz="40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21" y="1529235"/>
            <a:ext cx="7395711" cy="3061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Shape 104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105" name="Shape 105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" name="Rounded Rectangle 3"/>
          <p:cNvSpPr/>
          <p:nvPr/>
        </p:nvSpPr>
        <p:spPr>
          <a:xfrm>
            <a:off x="614894" y="1397127"/>
            <a:ext cx="2159231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31433" y="1397127"/>
            <a:ext cx="3080815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6489327" y="1397127"/>
            <a:ext cx="2169823" cy="314836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9382" y="15239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学生</a:t>
            </a:r>
            <a:endParaRPr lang="en-US" b="1" dirty="0"/>
          </a:p>
        </p:txBody>
      </p:sp>
      <p:sp>
        <p:nvSpPr>
          <p:cNvPr id="17" name="Shape 540"/>
          <p:cNvSpPr/>
          <p:nvPr/>
        </p:nvSpPr>
        <p:spPr>
          <a:xfrm>
            <a:off x="988127" y="1761340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1327636" y="341243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教师</a:t>
            </a:r>
            <a:endParaRPr lang="en-US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272095" y="1558539"/>
            <a:ext cx="779757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328577" y="1771891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</a:t>
            </a:r>
          </a:p>
          <a:p>
            <a:r>
              <a:rPr lang="zh-CN" altLang="en-US" dirty="0" smtClean="0"/>
              <a:t>服务器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04257" y="1953777"/>
            <a:ext cx="1748092" cy="56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14895" y="3408962"/>
            <a:ext cx="2105114" cy="3469"/>
          </a:xfrm>
          <a:prstGeom prst="line">
            <a:avLst/>
          </a:prstGeom>
          <a:ln>
            <a:solidFill>
              <a:srgbClr val="FFC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hape 526"/>
          <p:cNvSpPr/>
          <p:nvPr/>
        </p:nvSpPr>
        <p:spPr>
          <a:xfrm>
            <a:off x="1001728" y="3737782"/>
            <a:ext cx="286152" cy="301686"/>
          </a:xfrm>
          <a:custGeom>
            <a:avLst/>
            <a:gdLst/>
            <a:ahLst/>
            <a:cxnLst/>
            <a:rect l="0" t="0" r="0" b="0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541"/>
          <p:cNvGrpSpPr/>
          <p:nvPr/>
        </p:nvGrpSpPr>
        <p:grpSpPr>
          <a:xfrm>
            <a:off x="1906983" y="3738402"/>
            <a:ext cx="346490" cy="333688"/>
            <a:chOff x="2583325" y="2972875"/>
            <a:chExt cx="462850" cy="445750"/>
          </a:xfrm>
        </p:grpSpPr>
        <p:sp>
          <p:nvSpPr>
            <p:cNvPr id="39" name="Shape 542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0" t="0" r="0" b="0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54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0" t="0" r="0" b="0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401265" y="1572805"/>
            <a:ext cx="1563598" cy="1286602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4407891" y="3035085"/>
            <a:ext cx="1563598" cy="1306112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420783" y="20622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官网</a:t>
            </a:r>
            <a:endParaRPr lang="en-US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4429098" y="3566319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官网</a:t>
            </a:r>
            <a:endParaRPr lang="en-US" altLang="zh-CN" dirty="0" smtClean="0"/>
          </a:p>
          <a:p>
            <a:r>
              <a:rPr lang="en-US" altLang="zh-CN" dirty="0" smtClean="0"/>
              <a:t>CMS</a:t>
            </a:r>
            <a:endParaRPr lang="en-US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964522" y="1717640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首页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971147" y="2244006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关于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991409" y="3243571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学生管理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994866" y="3729832"/>
            <a:ext cx="914400" cy="3307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教师管理</a:t>
            </a:r>
            <a:endParaRPr lang="en-US" dirty="0"/>
          </a:p>
        </p:txBody>
      </p:sp>
      <p:sp>
        <p:nvSpPr>
          <p:cNvPr id="51" name="Shape 135"/>
          <p:cNvSpPr txBox="1">
            <a:spLocks noGrp="1"/>
          </p:cNvSpPr>
          <p:nvPr>
            <p:ph type="title"/>
          </p:nvPr>
        </p:nvSpPr>
        <p:spPr>
          <a:xfrm>
            <a:off x="631460" y="388001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zh-CN" altLang="en-US" sz="4000" dirty="0" smtClean="0"/>
              <a:t>前后端交互</a:t>
            </a:r>
            <a:endParaRPr lang="en" sz="4000" dirty="0"/>
          </a:p>
        </p:txBody>
      </p:sp>
      <p:sp>
        <p:nvSpPr>
          <p:cNvPr id="47" name="Rounded Rectangle 46"/>
          <p:cNvSpPr/>
          <p:nvPr/>
        </p:nvSpPr>
        <p:spPr>
          <a:xfrm>
            <a:off x="6687968" y="1585137"/>
            <a:ext cx="600692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7786629" y="1585137"/>
            <a:ext cx="779757" cy="282553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763410" y="18462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</a:t>
            </a:r>
          </a:p>
          <a:p>
            <a:r>
              <a:rPr lang="zh-CN" altLang="en-US" dirty="0" smtClean="0"/>
              <a:t>访问</a:t>
            </a:r>
            <a:endParaRPr lang="en-US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7852396" y="1667391"/>
            <a:ext cx="697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000" b="1" dirty="0" smtClean="0"/>
              <a:t>注册</a:t>
            </a:r>
            <a:endParaRPr lang="en-US" altLang="zh-CN" sz="1000" b="1" dirty="0" smtClean="0"/>
          </a:p>
          <a:p>
            <a:pPr algn="just"/>
            <a:r>
              <a:rPr lang="zh-CN" altLang="en-US" sz="1000" dirty="0" smtClean="0"/>
              <a:t>检查</a:t>
            </a:r>
            <a:r>
              <a:rPr lang="en-US" altLang="zh-CN" sz="1000" dirty="0" smtClean="0"/>
              <a:t>DB</a:t>
            </a:r>
          </a:p>
          <a:p>
            <a:pPr algn="just"/>
            <a:r>
              <a:rPr lang="zh-CN" altLang="en-US" sz="1000" dirty="0" smtClean="0"/>
              <a:t>新生注册</a:t>
            </a:r>
            <a:endParaRPr lang="en-US" altLang="zh-CN" sz="1000" dirty="0" smtClean="0"/>
          </a:p>
          <a:p>
            <a:pPr algn="just"/>
            <a:endParaRPr lang="en-US" altLang="zh-CN" sz="1000" dirty="0"/>
          </a:p>
          <a:p>
            <a:pPr algn="just"/>
            <a:r>
              <a:rPr lang="zh-CN" altLang="en-US" sz="1000" dirty="0"/>
              <a:t>检查是否要消息需要推送</a:t>
            </a:r>
            <a:endParaRPr lang="en-US" altLang="zh-CN" sz="1000" dirty="0"/>
          </a:p>
          <a:p>
            <a:pPr algn="just"/>
            <a:endParaRPr lang="en-US" altLang="zh-CN" sz="1000" dirty="0" smtClean="0"/>
          </a:p>
        </p:txBody>
      </p:sp>
      <p:sp>
        <p:nvSpPr>
          <p:cNvPr id="2" name="Left-Right Arrow 1"/>
          <p:cNvSpPr/>
          <p:nvPr/>
        </p:nvSpPr>
        <p:spPr>
          <a:xfrm>
            <a:off x="5984381" y="2048423"/>
            <a:ext cx="672972" cy="195583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-Right Arrow 54"/>
          <p:cNvSpPr/>
          <p:nvPr/>
        </p:nvSpPr>
        <p:spPr>
          <a:xfrm>
            <a:off x="5971489" y="3562289"/>
            <a:ext cx="685864" cy="175493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-Right Arrow 55"/>
          <p:cNvSpPr/>
          <p:nvPr/>
        </p:nvSpPr>
        <p:spPr>
          <a:xfrm>
            <a:off x="7276719" y="2091415"/>
            <a:ext cx="51744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Left-Right Arrow 56"/>
          <p:cNvSpPr/>
          <p:nvPr/>
        </p:nvSpPr>
        <p:spPr>
          <a:xfrm>
            <a:off x="7307149" y="3573962"/>
            <a:ext cx="460991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-Right Arrow 57"/>
          <p:cNvSpPr/>
          <p:nvPr/>
        </p:nvSpPr>
        <p:spPr>
          <a:xfrm rot="18181138">
            <a:off x="3961972" y="2399764"/>
            <a:ext cx="51744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/>
          <p:cNvSpPr/>
          <p:nvPr/>
        </p:nvSpPr>
        <p:spPr>
          <a:xfrm rot="3206781">
            <a:off x="3977410" y="3320023"/>
            <a:ext cx="517443" cy="146246"/>
          </a:xfrm>
          <a:prstGeom prst="left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281" y="2113863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注册页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登录页</a:t>
            </a:r>
            <a:endParaRPr lang="en-US" sz="1200" dirty="0"/>
          </a:p>
        </p:txBody>
      </p:sp>
      <p:sp>
        <p:nvSpPr>
          <p:cNvPr id="60" name="Shape 540"/>
          <p:cNvSpPr/>
          <p:nvPr/>
        </p:nvSpPr>
        <p:spPr>
          <a:xfrm>
            <a:off x="977482" y="2391878"/>
            <a:ext cx="222147" cy="38487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600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TextBox 60"/>
          <p:cNvSpPr txBox="1"/>
          <p:nvPr/>
        </p:nvSpPr>
        <p:spPr>
          <a:xfrm>
            <a:off x="635281" y="2758086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信息列表显示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404257" y="2574789"/>
            <a:ext cx="1769865" cy="952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845906" y="2851485"/>
            <a:ext cx="8721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登陆后</a:t>
            </a:r>
            <a:endParaRPr lang="en-US" altLang="zh-CN" sz="1000" b="1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检查是否要消息需要推送</a:t>
            </a:r>
            <a:endParaRPr lang="en-US" altLang="zh-CN" sz="1000" dirty="0" smtClean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7794162" y="3770905"/>
            <a:ext cx="772224" cy="0"/>
          </a:xfrm>
          <a:prstGeom prst="line">
            <a:avLst/>
          </a:prstGeom>
          <a:ln>
            <a:solidFill>
              <a:srgbClr val="FFC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856573" y="3735505"/>
            <a:ext cx="728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检查推送消息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查询学生列表</a:t>
            </a:r>
            <a:endParaRPr lang="en-US" altLang="zh-CN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213169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57539" y="433192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4000" dirty="0" smtClean="0"/>
              <a:t>函数流程</a:t>
            </a:r>
            <a:endParaRPr lang="en" sz="40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529" y="1271183"/>
            <a:ext cx="33022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登陆</a:t>
            </a:r>
            <a:endParaRPr lang="en-US" altLang="zh-CN" dirty="0" smtClean="0"/>
          </a:p>
          <a:p>
            <a:endParaRPr lang="en-US" dirty="0"/>
          </a:p>
          <a:p>
            <a:r>
              <a:rPr lang="en-US" dirty="0"/>
              <a:t>Bool </a:t>
            </a:r>
            <a:r>
              <a:rPr lang="en-US" dirty="0" err="1"/>
              <a:t>Reg</a:t>
            </a:r>
            <a:r>
              <a:rPr lang="en-US" dirty="0"/>
              <a:t>(String </a:t>
            </a:r>
            <a:r>
              <a:rPr lang="en-US" dirty="0" err="1"/>
              <a:t>sno</a:t>
            </a:r>
            <a:r>
              <a:rPr lang="en-US" dirty="0"/>
              <a:t>, String </a:t>
            </a:r>
            <a:r>
              <a:rPr lang="en-US" dirty="0" err="1"/>
              <a:t>pwd</a:t>
            </a:r>
            <a:r>
              <a:rPr lang="en-US" dirty="0"/>
              <a:t>){</a:t>
            </a:r>
          </a:p>
          <a:p>
            <a:r>
              <a:rPr lang="en-US" dirty="0"/>
              <a:t>         If(</a:t>
            </a:r>
            <a:r>
              <a:rPr lang="en-US" dirty="0" err="1"/>
              <a:t>sno</a:t>
            </a:r>
            <a:r>
              <a:rPr lang="en-US" dirty="0"/>
              <a:t> is not exist){</a:t>
            </a:r>
          </a:p>
          <a:p>
            <a:r>
              <a:rPr lang="en-US" dirty="0"/>
              <a:t>                  </a:t>
            </a:r>
            <a:r>
              <a:rPr lang="zh-CN" altLang="en-US" dirty="0"/>
              <a:t>提示学号不存在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   Return false;</a:t>
            </a:r>
          </a:p>
          <a:p>
            <a:r>
              <a:rPr lang="en-US" dirty="0"/>
              <a:t>         }</a:t>
            </a:r>
          </a:p>
          <a:p>
            <a:r>
              <a:rPr lang="en-US" dirty="0"/>
              <a:t>         </a:t>
            </a:r>
            <a:r>
              <a:rPr lang="zh-CN" altLang="en-US" dirty="0"/>
              <a:t>根据</a:t>
            </a:r>
            <a:r>
              <a:rPr lang="en-US" dirty="0" err="1"/>
              <a:t>sno</a:t>
            </a:r>
            <a:r>
              <a:rPr lang="zh-CN" altLang="en-US" dirty="0"/>
              <a:t>从数据库读取密码</a:t>
            </a:r>
            <a:r>
              <a:rPr lang="en-US" dirty="0" err="1"/>
              <a:t>pssword</a:t>
            </a:r>
            <a:r>
              <a:rPr lang="en-US" dirty="0"/>
              <a:t>;</a:t>
            </a:r>
          </a:p>
          <a:p>
            <a:r>
              <a:rPr lang="en-US" dirty="0"/>
              <a:t>         If(</a:t>
            </a:r>
            <a:r>
              <a:rPr lang="en-US" dirty="0" err="1"/>
              <a:t>pwd</a:t>
            </a:r>
            <a:r>
              <a:rPr lang="en-US" dirty="0"/>
              <a:t>!=</a:t>
            </a:r>
            <a:r>
              <a:rPr lang="en-US" dirty="0" err="1"/>
              <a:t>pssword</a:t>
            </a:r>
            <a:r>
              <a:rPr lang="en-US" dirty="0"/>
              <a:t>){</a:t>
            </a:r>
          </a:p>
          <a:p>
            <a:r>
              <a:rPr lang="en-US" dirty="0"/>
              <a:t>                  </a:t>
            </a:r>
            <a:r>
              <a:rPr lang="zh-CN" altLang="en-US" dirty="0"/>
              <a:t>密码不正确</a:t>
            </a:r>
            <a:r>
              <a:rPr lang="en-US" dirty="0"/>
              <a:t>;</a:t>
            </a:r>
          </a:p>
          <a:p>
            <a:r>
              <a:rPr lang="en-US" dirty="0"/>
              <a:t>                  Return false;</a:t>
            </a:r>
          </a:p>
          <a:p>
            <a:r>
              <a:rPr lang="en-US" dirty="0"/>
              <a:t>         }</a:t>
            </a:r>
          </a:p>
          <a:p>
            <a:r>
              <a:rPr lang="en-US" dirty="0"/>
              <a:t>         </a:t>
            </a:r>
            <a:r>
              <a:rPr lang="zh-CN" altLang="en-US" dirty="0"/>
              <a:t>登录成功，页面跳转</a:t>
            </a:r>
            <a:r>
              <a:rPr lang="en-US" dirty="0"/>
              <a:t>;</a:t>
            </a:r>
          </a:p>
          <a:p>
            <a:r>
              <a:rPr lang="en-US" dirty="0"/>
              <a:t>         Return true;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762" y="526852"/>
            <a:ext cx="42401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注册</a:t>
            </a:r>
            <a:endParaRPr lang="en-US" dirty="0" smtClean="0"/>
          </a:p>
          <a:p>
            <a:r>
              <a:rPr lang="en-US" dirty="0" smtClean="0"/>
              <a:t> </a:t>
            </a:r>
          </a:p>
          <a:p>
            <a:r>
              <a:rPr lang="en-US" dirty="0" smtClean="0"/>
              <a:t>Bool </a:t>
            </a:r>
            <a:r>
              <a:rPr lang="en-US" dirty="0" err="1"/>
              <a:t>Reg</a:t>
            </a:r>
            <a:r>
              <a:rPr lang="en-US" dirty="0"/>
              <a:t>(String </a:t>
            </a:r>
            <a:r>
              <a:rPr lang="en-US" dirty="0" err="1"/>
              <a:t>sname</a:t>
            </a:r>
            <a:r>
              <a:rPr lang="en-US" dirty="0"/>
              <a:t>, String </a:t>
            </a:r>
            <a:r>
              <a:rPr lang="en-US" dirty="0" err="1"/>
              <a:t>sno</a:t>
            </a:r>
            <a:r>
              <a:rPr lang="en-US" dirty="0"/>
              <a:t>, String </a:t>
            </a:r>
            <a:r>
              <a:rPr lang="en-US" dirty="0" smtClean="0"/>
              <a:t>pwd1</a:t>
            </a:r>
            <a:r>
              <a:rPr lang="en-US" dirty="0"/>
              <a:t>, String pwd2, String </a:t>
            </a:r>
            <a:r>
              <a:rPr lang="en-US" dirty="0" err="1"/>
              <a:t>sdep</a:t>
            </a:r>
            <a:r>
              <a:rPr lang="en-US" dirty="0"/>
              <a:t>, String </a:t>
            </a:r>
            <a:r>
              <a:rPr lang="en-US" dirty="0" err="1"/>
              <a:t>sclass</a:t>
            </a:r>
            <a:r>
              <a:rPr lang="en-US" dirty="0"/>
              <a:t>, String email ){</a:t>
            </a:r>
          </a:p>
          <a:p>
            <a:r>
              <a:rPr lang="en-US" dirty="0"/>
              <a:t>If(</a:t>
            </a:r>
            <a:r>
              <a:rPr lang="en-US" dirty="0" err="1"/>
              <a:t>sno</a:t>
            </a:r>
            <a:r>
              <a:rPr lang="en-US" dirty="0"/>
              <a:t> is exist){</a:t>
            </a:r>
          </a:p>
          <a:p>
            <a:r>
              <a:rPr lang="zh-CN" altLang="en-US" dirty="0"/>
              <a:t>提示学号已存在</a:t>
            </a:r>
            <a:r>
              <a:rPr lang="en-US" dirty="0"/>
              <a:t>;</a:t>
            </a:r>
          </a:p>
          <a:p>
            <a:r>
              <a:rPr lang="en-US" dirty="0"/>
              <a:t>Return false;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If(pwd1!=pwd2){</a:t>
            </a:r>
          </a:p>
          <a:p>
            <a:r>
              <a:rPr lang="zh-CN" altLang="en-US" dirty="0"/>
              <a:t>提示两次密码输入不一致</a:t>
            </a:r>
            <a:r>
              <a:rPr lang="en-US" dirty="0"/>
              <a:t>;</a:t>
            </a:r>
          </a:p>
          <a:p>
            <a:r>
              <a:rPr lang="en-US" dirty="0"/>
              <a:t>Return false;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If(</a:t>
            </a:r>
            <a:r>
              <a:rPr lang="en-US" dirty="0" err="1"/>
              <a:t>sdep</a:t>
            </a:r>
            <a:r>
              <a:rPr lang="en-US" dirty="0"/>
              <a:t> is not exist || </a:t>
            </a:r>
            <a:r>
              <a:rPr lang="en-US" dirty="0" err="1"/>
              <a:t>sclass</a:t>
            </a:r>
            <a:r>
              <a:rPr lang="en-US" dirty="0"/>
              <a:t> is not exist){</a:t>
            </a:r>
          </a:p>
          <a:p>
            <a:r>
              <a:rPr lang="zh-CN" altLang="en-US" dirty="0"/>
              <a:t>提示请正确填写学院、班级信息</a:t>
            </a:r>
            <a:r>
              <a:rPr lang="en-US" dirty="0"/>
              <a:t>;</a:t>
            </a:r>
          </a:p>
          <a:p>
            <a:r>
              <a:rPr lang="en-US" dirty="0"/>
              <a:t>Return false;</a:t>
            </a:r>
          </a:p>
          <a:p>
            <a:r>
              <a:rPr lang="en-US" dirty="0"/>
              <a:t>}</a:t>
            </a:r>
          </a:p>
          <a:p>
            <a:r>
              <a:rPr lang="zh-CN" altLang="en-US" dirty="0"/>
              <a:t>将用户注册信息存入数据库</a:t>
            </a:r>
            <a:r>
              <a:rPr lang="en-US" dirty="0"/>
              <a:t>;</a:t>
            </a:r>
          </a:p>
          <a:p>
            <a:r>
              <a:rPr lang="en-US" dirty="0"/>
              <a:t>Return true;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02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657539" y="433192"/>
            <a:ext cx="6866100" cy="8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sz="4000" dirty="0" smtClean="0"/>
              <a:t>函数流程</a:t>
            </a:r>
            <a:endParaRPr lang="en" sz="4000" dirty="0">
              <a:solidFill>
                <a:srgbClr val="FFB600"/>
              </a:solidFill>
            </a:endParaRPr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274" name="Shape 274"/>
          <p:cNvGrpSpPr/>
          <p:nvPr/>
        </p:nvGrpSpPr>
        <p:grpSpPr>
          <a:xfrm>
            <a:off x="7964730" y="329098"/>
            <a:ext cx="977040" cy="722851"/>
            <a:chOff x="5255200" y="3006475"/>
            <a:chExt cx="511700" cy="378575"/>
          </a:xfrm>
        </p:grpSpPr>
        <p:sp>
          <p:nvSpPr>
            <p:cNvPr id="275" name="Shape 275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0" t="0" r="0" b="0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0" t="0" r="0" b="0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28529" y="1271183"/>
            <a:ext cx="3302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信息列表显示</a:t>
            </a:r>
          </a:p>
          <a:p>
            <a:endParaRPr lang="zh-CN" altLang="en-US" dirty="0"/>
          </a:p>
          <a:p>
            <a:r>
              <a:rPr lang="en-US" altLang="zh-CN" dirty="0"/>
              <a:t>function select($id){</a:t>
            </a:r>
          </a:p>
          <a:p>
            <a:r>
              <a:rPr lang="en-US" altLang="zh-CN" dirty="0"/>
              <a:t>	$user-&gt;where(id=$id)-&gt;find()-&gt;limit (</a:t>
            </a:r>
            <a:r>
              <a:rPr lang="zh-CN" altLang="en-US" dirty="0"/>
              <a:t>字数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1762" y="526852"/>
            <a:ext cx="4240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</a:t>
            </a:r>
          </a:p>
          <a:p>
            <a:r>
              <a:rPr lang="en-US" altLang="zh-CN" dirty="0" err="1"/>
              <a:t>jq</a:t>
            </a:r>
            <a:r>
              <a:rPr lang="en-US" altLang="zh-CN" dirty="0"/>
              <a:t>-&gt;</a:t>
            </a:r>
            <a:r>
              <a:rPr lang="zh-CN" altLang="en-US" dirty="0"/>
              <a:t>颜色变化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-&gt;</a:t>
            </a:r>
            <a:r>
              <a:rPr lang="zh-CN" altLang="en-US" dirty="0"/>
              <a:t>标签</a:t>
            </a:r>
            <a:r>
              <a:rPr lang="en-US" altLang="zh-CN" dirty="0"/>
              <a:t>-&gt;update(status)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8529" y="3146227"/>
            <a:ext cx="3302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详情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Bootstrap-&gt;</a:t>
            </a:r>
            <a:r>
              <a:rPr lang="en-US" altLang="zh-CN" dirty="0" err="1"/>
              <a:t>collapseOne</a:t>
            </a:r>
            <a:endParaRPr lang="en-US" altLang="zh-CN" dirty="0"/>
          </a:p>
          <a:p>
            <a:r>
              <a:rPr lang="en-US" altLang="zh-CN" dirty="0"/>
              <a:t>select();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1762" y="1849077"/>
            <a:ext cx="4240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取消完成</a:t>
            </a:r>
          </a:p>
          <a:p>
            <a:r>
              <a:rPr lang="en-US" altLang="zh-CN" dirty="0" err="1"/>
              <a:t>jq</a:t>
            </a:r>
            <a:r>
              <a:rPr lang="en-US" altLang="zh-CN" dirty="0"/>
              <a:t>-&gt;</a:t>
            </a:r>
            <a:r>
              <a:rPr lang="zh-CN" altLang="en-US" dirty="0"/>
              <a:t>颜色变化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-&gt;</a:t>
            </a:r>
            <a:r>
              <a:rPr lang="zh-CN" altLang="en-US" dirty="0"/>
              <a:t>标签</a:t>
            </a:r>
            <a:r>
              <a:rPr lang="en-US" altLang="zh-CN" dirty="0"/>
              <a:t>-&gt;update(status)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61762" y="2884616"/>
            <a:ext cx="424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接受推送</a:t>
            </a:r>
          </a:p>
          <a:p>
            <a:r>
              <a:rPr lang="en-US" altLang="zh-CN" dirty="0"/>
              <a:t>-&gt;</a:t>
            </a:r>
            <a:r>
              <a:rPr lang="en-US" altLang="zh-CN" dirty="0" err="1"/>
              <a:t>stmp</a:t>
            </a:r>
            <a:r>
              <a:rPr lang="zh-CN" altLang="en-US" dirty="0"/>
              <a:t>邮件队列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61762" y="3749904"/>
            <a:ext cx="4240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推送</a:t>
            </a:r>
          </a:p>
          <a:p>
            <a:r>
              <a:rPr lang="en-US" altLang="zh-CN" dirty="0"/>
              <a:t>function remind($content,$</a:t>
            </a:r>
            <a:r>
              <a:rPr lang="zh-CN" altLang="en-US" dirty="0"/>
              <a:t>截止日期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	$user-&gt;insert($content,$</a:t>
            </a:r>
            <a:r>
              <a:rPr lang="zh-CN" altLang="en-US" dirty="0"/>
              <a:t>截止日期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CN" altLang="en-US" dirty="0" smtClean="0"/>
              <a:t>数据库设计</a:t>
            </a:r>
            <a:endParaRPr lang="en" dirty="0"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90" name="Shape 90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lang="en" sz="9600" dirty="0">
              <a:solidFill>
                <a:srgbClr val="434343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3905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Shape 289"/>
          <p:cNvGrpSpPr/>
          <p:nvPr/>
        </p:nvGrpSpPr>
        <p:grpSpPr>
          <a:xfrm>
            <a:off x="8054838" y="308799"/>
            <a:ext cx="796168" cy="763718"/>
            <a:chOff x="5241175" y="4959100"/>
            <a:chExt cx="539775" cy="517775"/>
          </a:xfrm>
        </p:grpSpPr>
        <p:sp>
          <p:nvSpPr>
            <p:cNvPr id="290" name="Shape 29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2" y="654265"/>
            <a:ext cx="6866100" cy="857400"/>
          </a:xfrm>
        </p:spPr>
        <p:txBody>
          <a:bodyPr/>
          <a:lstStyle/>
          <a:p>
            <a:r>
              <a:rPr lang="en-US" sz="4000" dirty="0" smtClean="0"/>
              <a:t>E-R</a:t>
            </a:r>
            <a:r>
              <a:rPr lang="zh-CN" altLang="en-US" sz="4000" dirty="0" smtClean="0"/>
              <a:t>图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95" y="1511665"/>
            <a:ext cx="3676027" cy="294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387</Words>
  <Application>Microsoft Macintosh PowerPoint</Application>
  <PresentationFormat>On-screen Show (16:9)</PresentationFormat>
  <Paragraphs>277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 MT Condensed Extra Bold</vt:lpstr>
      <vt:lpstr>Calibri</vt:lpstr>
      <vt:lpstr>Raleway ExtraBold</vt:lpstr>
      <vt:lpstr>Raleway Light</vt:lpstr>
      <vt:lpstr>Times New Roman</vt:lpstr>
      <vt:lpstr>宋体</vt:lpstr>
      <vt:lpstr>等线</vt:lpstr>
      <vt:lpstr>Arial</vt:lpstr>
      <vt:lpstr>Olivia template</vt:lpstr>
      <vt:lpstr>技术方案</vt:lpstr>
      <vt:lpstr>系统设计</vt:lpstr>
      <vt:lpstr>系统架构</vt:lpstr>
      <vt:lpstr>模块划分</vt:lpstr>
      <vt:lpstr>前后端交互</vt:lpstr>
      <vt:lpstr>函数流程</vt:lpstr>
      <vt:lpstr>函数流程</vt:lpstr>
      <vt:lpstr>数据库设计</vt:lpstr>
      <vt:lpstr>E-R图</vt:lpstr>
      <vt:lpstr>PowerPoint Presentation</vt:lpstr>
      <vt:lpstr>PowerPoint Presentation</vt:lpstr>
      <vt:lpstr>PowerPoint Presentation</vt:lpstr>
      <vt:lpstr>PowerPoint Presentation</vt:lpstr>
      <vt:lpstr>任务安排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技术方案</dc:title>
  <cp:lastModifiedBy>Zewei Dan</cp:lastModifiedBy>
  <cp:revision>41</cp:revision>
  <dcterms:modified xsi:type="dcterms:W3CDTF">2017-12-10T08:16:07Z</dcterms:modified>
</cp:coreProperties>
</file>