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ilip"/>
          <p:cNvSpPr txBox="1"/>
          <p:nvPr>
            <p:ph type="body" idx="21"/>
          </p:nvPr>
        </p:nvSpPr>
        <p:spPr>
          <a:xfrm>
            <a:off x="1206499" y="10619012"/>
            <a:ext cx="21971002" cy="14974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6500"/>
            </a:lvl1pPr>
          </a:lstStyle>
          <a:p>
            <a:pPr/>
            <a:r>
              <a:t>Dilip</a:t>
            </a:r>
          </a:p>
        </p:txBody>
      </p:sp>
      <p:sp>
        <p:nvSpPr>
          <p:cNvPr id="152" name="Build Reactive MicroServices…"/>
          <p:cNvSpPr txBox="1"/>
          <p:nvPr>
            <p:ph type="ctrTitle"/>
          </p:nvPr>
        </p:nvSpPr>
        <p:spPr>
          <a:xfrm>
            <a:off x="1206498" y="3713577"/>
            <a:ext cx="21971004" cy="6288846"/>
          </a:xfrm>
          <a:prstGeom prst="rect">
            <a:avLst/>
          </a:prstGeom>
        </p:spPr>
        <p:txBody>
          <a:bodyPr/>
          <a:lstStyle/>
          <a:p>
            <a:pPr algn="ctr" defTabSz="2218888">
              <a:lnSpc>
                <a:spcPct val="140000"/>
              </a:lnSpc>
              <a:defRPr spc="-211" sz="10556"/>
            </a:pPr>
            <a:r>
              <a:t>Build Reactive MicroServices</a:t>
            </a:r>
          </a:p>
          <a:p>
            <a:pPr algn="ctr" defTabSz="2218888">
              <a:lnSpc>
                <a:spcPct val="140000"/>
              </a:lnSpc>
              <a:defRPr spc="-211" sz="10556"/>
            </a:pPr>
            <a:r>
              <a:t> using </a:t>
            </a:r>
          </a:p>
          <a:p>
            <a:pPr algn="ctr" defTabSz="2218888">
              <a:lnSpc>
                <a:spcPct val="140000"/>
              </a:lnSpc>
              <a:defRPr spc="-211" sz="10556"/>
            </a:pPr>
            <a:r>
              <a:t>Spring WebFlux/SpringBoot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Expectations of the Application"/>
          <p:cNvSpPr txBox="1"/>
          <p:nvPr>
            <p:ph type="title"/>
          </p:nvPr>
        </p:nvSpPr>
        <p:spPr>
          <a:xfrm>
            <a:off x="1016297" y="775175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Expectations of the Application</a:t>
            </a:r>
          </a:p>
        </p:txBody>
      </p:sp>
      <p:sp>
        <p:nvSpPr>
          <p:cNvPr id="180" name="Response times are expected in milliseconds…"/>
          <p:cNvSpPr txBox="1"/>
          <p:nvPr>
            <p:ph type="body" idx="1"/>
          </p:nvPr>
        </p:nvSpPr>
        <p:spPr>
          <a:xfrm>
            <a:off x="1206500" y="3424689"/>
            <a:ext cx="21971000" cy="907982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Response times are expected in milliseconds</a:t>
            </a:r>
          </a:p>
          <a:p>
            <a:pPr>
              <a:lnSpc>
                <a:spcPct val="200000"/>
              </a:lnSpc>
            </a:pPr>
            <a:r>
              <a:t>No Downtime is expected</a:t>
            </a:r>
          </a:p>
          <a:p>
            <a:pPr>
              <a:lnSpc>
                <a:spcPct val="200000"/>
              </a:lnSpc>
            </a:pPr>
            <a:r>
              <a:t>Scale up automatically based on the load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0" grpId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Publish new MovieInfo as a ServerSentEvent(SSE)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Publish new MovieInfo as a ServerSentEvent(SSE)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ink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stful API using Spring Boot/MVC"/>
          <p:cNvSpPr txBox="1"/>
          <p:nvPr>
            <p:ph type="title"/>
          </p:nvPr>
        </p:nvSpPr>
        <p:spPr>
          <a:xfrm>
            <a:off x="1054337" y="680074"/>
            <a:ext cx="21971001" cy="1433163"/>
          </a:xfrm>
          <a:prstGeom prst="rect">
            <a:avLst/>
          </a:prstGeom>
        </p:spPr>
        <p:txBody>
          <a:bodyPr/>
          <a:lstStyle/>
          <a:p>
            <a:pPr/>
            <a:r>
              <a:t>Restful API using Spring Boot/MVC</a:t>
            </a:r>
          </a:p>
        </p:txBody>
      </p:sp>
      <p:sp>
        <p:nvSpPr>
          <p:cNvPr id="183" name="Slide bullet text"/>
          <p:cNvSpPr txBox="1"/>
          <p:nvPr>
            <p:ph type="body" idx="1"/>
          </p:nvPr>
        </p:nvSpPr>
        <p:spPr>
          <a:xfrm>
            <a:off x="1206500" y="3356037"/>
            <a:ext cx="21971000" cy="914847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Rounded Rectangle"/>
          <p:cNvSpPr/>
          <p:nvPr/>
        </p:nvSpPr>
        <p:spPr>
          <a:xfrm>
            <a:off x="9041641" y="4276504"/>
            <a:ext cx="9497684" cy="5162992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5" name="Controller"/>
          <p:cNvSpPr/>
          <p:nvPr/>
        </p:nvSpPr>
        <p:spPr>
          <a:xfrm>
            <a:off x="12038203" y="6215716"/>
            <a:ext cx="1793978" cy="734466"/>
          </a:xfrm>
          <a:prstGeom prst="roundRect">
            <a:avLst>
              <a:gd name="adj" fmla="val 22921"/>
            </a:avLst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Controller</a:t>
            </a:r>
          </a:p>
        </p:txBody>
      </p:sp>
      <p:sp>
        <p:nvSpPr>
          <p:cNvPr id="186" name="Service"/>
          <p:cNvSpPr/>
          <p:nvPr/>
        </p:nvSpPr>
        <p:spPr>
          <a:xfrm>
            <a:off x="14283115" y="6215716"/>
            <a:ext cx="1793979" cy="734466"/>
          </a:xfrm>
          <a:prstGeom prst="roundRect">
            <a:avLst>
              <a:gd name="adj" fmla="val 22921"/>
            </a:avLst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Service</a:t>
            </a:r>
          </a:p>
        </p:txBody>
      </p:sp>
      <p:grpSp>
        <p:nvGrpSpPr>
          <p:cNvPr id="190" name="Group"/>
          <p:cNvGrpSpPr/>
          <p:nvPr/>
        </p:nvGrpSpPr>
        <p:grpSpPr>
          <a:xfrm>
            <a:off x="9141424" y="5012454"/>
            <a:ext cx="2178127" cy="3530454"/>
            <a:chOff x="0" y="0"/>
            <a:chExt cx="2178125" cy="3530452"/>
          </a:xfrm>
        </p:grpSpPr>
        <p:sp>
          <p:nvSpPr>
            <p:cNvPr id="187" name="Rounded Rectangle"/>
            <p:cNvSpPr/>
            <p:nvPr/>
          </p:nvSpPr>
          <p:spPr>
            <a:xfrm>
              <a:off x="0" y="0"/>
              <a:ext cx="2178126" cy="3530453"/>
            </a:xfrm>
            <a:prstGeom prst="roundRect">
              <a:avLst>
                <a:gd name="adj" fmla="val 10838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8" name="Tomcat"/>
            <p:cNvSpPr txBox="1"/>
            <p:nvPr/>
          </p:nvSpPr>
          <p:spPr>
            <a:xfrm>
              <a:off x="424632" y="339251"/>
              <a:ext cx="1328862" cy="598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3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Tomcat</a:t>
              </a:r>
            </a:p>
          </p:txBody>
        </p:sp>
        <p:sp>
          <p:nvSpPr>
            <p:cNvPr id="189" name="Thread pool"/>
            <p:cNvSpPr/>
            <p:nvPr/>
          </p:nvSpPr>
          <p:spPr>
            <a:xfrm>
              <a:off x="454062" y="2164672"/>
              <a:ext cx="1270001" cy="127000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Thread pool</a:t>
              </a:r>
            </a:p>
          </p:txBody>
        </p:sp>
      </p:grpSp>
      <p:sp>
        <p:nvSpPr>
          <p:cNvPr id="191" name="Spring MVC…"/>
          <p:cNvSpPr txBox="1"/>
          <p:nvPr/>
        </p:nvSpPr>
        <p:spPr>
          <a:xfrm>
            <a:off x="12142891" y="4387526"/>
            <a:ext cx="3295185" cy="1084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Spring MVC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App</a:t>
            </a:r>
          </a:p>
        </p:txBody>
      </p:sp>
      <p:sp>
        <p:nvSpPr>
          <p:cNvPr id="192" name="Client"/>
          <p:cNvSpPr/>
          <p:nvPr/>
        </p:nvSpPr>
        <p:spPr>
          <a:xfrm>
            <a:off x="5056934" y="5866367"/>
            <a:ext cx="1597209" cy="1433164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93" name="Line"/>
          <p:cNvSpPr/>
          <p:nvPr/>
        </p:nvSpPr>
        <p:spPr>
          <a:xfrm>
            <a:off x="6748509" y="6582949"/>
            <a:ext cx="179179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" name="Line"/>
          <p:cNvSpPr/>
          <p:nvPr/>
        </p:nvSpPr>
        <p:spPr>
          <a:xfrm>
            <a:off x="11378507" y="6582949"/>
            <a:ext cx="60074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5" name="Line"/>
          <p:cNvSpPr/>
          <p:nvPr/>
        </p:nvSpPr>
        <p:spPr>
          <a:xfrm>
            <a:off x="13806833" y="6582949"/>
            <a:ext cx="50163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" name="Line"/>
          <p:cNvSpPr/>
          <p:nvPr/>
        </p:nvSpPr>
        <p:spPr>
          <a:xfrm>
            <a:off x="16119603" y="6582949"/>
            <a:ext cx="36591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0" name="Group"/>
          <p:cNvGrpSpPr/>
          <p:nvPr/>
        </p:nvGrpSpPr>
        <p:grpSpPr>
          <a:xfrm>
            <a:off x="16528029" y="6028496"/>
            <a:ext cx="3618217" cy="1614735"/>
            <a:chOff x="0" y="0"/>
            <a:chExt cx="3618215" cy="1614734"/>
          </a:xfrm>
        </p:grpSpPr>
        <p:sp>
          <p:nvSpPr>
            <p:cNvPr id="197" name="DB"/>
            <p:cNvSpPr txBox="1"/>
            <p:nvPr/>
          </p:nvSpPr>
          <p:spPr>
            <a:xfrm>
              <a:off x="2788054" y="1153675"/>
              <a:ext cx="554737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pPr/>
              <a:r>
                <a:t>DB</a:t>
              </a:r>
            </a:p>
          </p:txBody>
        </p:sp>
        <p:sp>
          <p:nvSpPr>
            <p:cNvPr id="198" name="Dao"/>
            <p:cNvSpPr/>
            <p:nvPr/>
          </p:nvSpPr>
          <p:spPr>
            <a:xfrm>
              <a:off x="0" y="192146"/>
              <a:ext cx="1769914" cy="724614"/>
            </a:xfrm>
            <a:prstGeom prst="roundRect">
              <a:avLst>
                <a:gd name="adj" fmla="val 22921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Dao</a:t>
              </a:r>
            </a:p>
          </p:txBody>
        </p:sp>
        <p:sp>
          <p:nvSpPr>
            <p:cNvPr id="199" name="Coins"/>
            <p:cNvSpPr/>
            <p:nvPr/>
          </p:nvSpPr>
          <p:spPr>
            <a:xfrm>
              <a:off x="2512629" y="0"/>
              <a:ext cx="1105587" cy="1108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1" name="Arrow"/>
          <p:cNvSpPr/>
          <p:nvPr/>
        </p:nvSpPr>
        <p:spPr>
          <a:xfrm rot="16200000">
            <a:off x="9841451" y="8560859"/>
            <a:ext cx="778074" cy="743303"/>
          </a:xfrm>
          <a:prstGeom prst="rightArrow">
            <a:avLst>
              <a:gd name="adj1" fmla="val 32000"/>
              <a:gd name="adj2" fmla="val 66994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2" name="Concurrency is Thread Per Request model…"/>
          <p:cNvSpPr txBox="1"/>
          <p:nvPr/>
        </p:nvSpPr>
        <p:spPr>
          <a:xfrm>
            <a:off x="9065083" y="9778750"/>
            <a:ext cx="10528545" cy="2330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69391" indent="-469391" algn="l" defTabSz="1877520">
              <a:lnSpc>
                <a:spcPct val="90000"/>
              </a:lnSpc>
              <a:spcBef>
                <a:spcPts val="3400"/>
              </a:spcBef>
              <a:buSzPct val="123000"/>
              <a:buChar char="•"/>
              <a:defRPr sz="3080">
                <a:solidFill>
                  <a:srgbClr val="000000"/>
                </a:solidFill>
              </a:defRPr>
            </a:pPr>
            <a:r>
              <a:t>Concurrency is </a:t>
            </a:r>
            <a:r>
              <a:rPr b="1"/>
              <a:t>Thread Per Request</a:t>
            </a:r>
            <a:r>
              <a:t> model</a:t>
            </a:r>
          </a:p>
          <a:p>
            <a:pPr marL="469391" indent="-469391" algn="l" defTabSz="1877520">
              <a:lnSpc>
                <a:spcPct val="90000"/>
              </a:lnSpc>
              <a:spcBef>
                <a:spcPts val="3400"/>
              </a:spcBef>
              <a:buSzPct val="123000"/>
              <a:buChar char="•"/>
              <a:defRPr sz="3080">
                <a:solidFill>
                  <a:srgbClr val="000000"/>
                </a:solidFill>
              </a:defRPr>
            </a:pPr>
            <a:r>
              <a:t>This style of building APIs are called </a:t>
            </a:r>
            <a:r>
              <a:rPr b="1"/>
              <a:t>Blocking APIs</a:t>
            </a:r>
          </a:p>
          <a:p>
            <a:pPr marL="469391" indent="-469391" algn="l" defTabSz="1877520">
              <a:lnSpc>
                <a:spcPct val="90000"/>
              </a:lnSpc>
              <a:spcBef>
                <a:spcPts val="3400"/>
              </a:spcBef>
              <a:buSzPct val="123000"/>
              <a:buChar char="•"/>
              <a:defRPr sz="3080">
                <a:solidFill>
                  <a:srgbClr val="000000"/>
                </a:solidFill>
              </a:defRPr>
            </a:pPr>
            <a:r>
              <a:t>Wont scale for today’s application needs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16528029" y="7455128"/>
            <a:ext cx="4322724" cy="2552852"/>
            <a:chOff x="0" y="0"/>
            <a:chExt cx="4322722" cy="2552850"/>
          </a:xfrm>
        </p:grpSpPr>
        <p:sp>
          <p:nvSpPr>
            <p:cNvPr id="203" name="External…"/>
            <p:cNvSpPr/>
            <p:nvPr/>
          </p:nvSpPr>
          <p:spPr>
            <a:xfrm>
              <a:off x="3052722" y="128285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>
                  <a:solidFill>
                    <a:srgbClr val="000000"/>
                  </a:solidFill>
                </a:defRPr>
              </a:pPr>
              <a:r>
                <a:t>External </a:t>
              </a:r>
            </a:p>
            <a:p>
              <a:pPr>
                <a:defRPr b="1">
                  <a:solidFill>
                    <a:srgbClr val="000000"/>
                  </a:solidFill>
                </a:defRPr>
              </a:pPr>
              <a:r>
                <a:t>Service</a:t>
              </a:r>
            </a:p>
          </p:txBody>
        </p:sp>
        <p:sp>
          <p:nvSpPr>
            <p:cNvPr id="204" name="API Client"/>
            <p:cNvSpPr/>
            <p:nvPr/>
          </p:nvSpPr>
          <p:spPr>
            <a:xfrm>
              <a:off x="0" y="90792"/>
              <a:ext cx="1769914" cy="724613"/>
            </a:xfrm>
            <a:prstGeom prst="roundRect">
              <a:avLst>
                <a:gd name="adj" fmla="val 22921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API Client</a:t>
              </a:r>
            </a:p>
          </p:txBody>
        </p:sp>
        <p:sp>
          <p:nvSpPr>
            <p:cNvPr id="205" name="Line"/>
            <p:cNvSpPr/>
            <p:nvPr/>
          </p:nvSpPr>
          <p:spPr>
            <a:xfrm>
              <a:off x="2079004" y="453098"/>
              <a:ext cx="36591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6" name="API"/>
            <p:cNvSpPr/>
            <p:nvPr/>
          </p:nvSpPr>
          <p:spPr>
            <a:xfrm>
              <a:off x="2409563" y="0"/>
              <a:ext cx="1311718" cy="906198"/>
            </a:xfrm>
            <a:prstGeom prst="roundRect">
              <a:avLst>
                <a:gd name="adj" fmla="val 18328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API</a:t>
              </a:r>
            </a:p>
          </p:txBody>
        </p:sp>
      </p:grpSp>
      <p:sp>
        <p:nvSpPr>
          <p:cNvPr id="208" name="Line"/>
          <p:cNvSpPr/>
          <p:nvPr/>
        </p:nvSpPr>
        <p:spPr>
          <a:xfrm>
            <a:off x="18567077" y="6582949"/>
            <a:ext cx="3659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9" name="Dispatcher…"/>
          <p:cNvSpPr/>
          <p:nvPr/>
        </p:nvSpPr>
        <p:spPr>
          <a:xfrm>
            <a:off x="9392267" y="6215716"/>
            <a:ext cx="1793978" cy="734466"/>
          </a:xfrm>
          <a:prstGeom prst="roundRect">
            <a:avLst>
              <a:gd name="adj" fmla="val 22921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Dispatcher</a:t>
            </a:r>
          </a:p>
          <a:p>
            <a: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Servlet</a:t>
            </a:r>
          </a:p>
        </p:txBody>
      </p:sp>
      <p:sp>
        <p:nvSpPr>
          <p:cNvPr id="210" name="Arrow"/>
          <p:cNvSpPr/>
          <p:nvPr/>
        </p:nvSpPr>
        <p:spPr>
          <a:xfrm flipH="1" rot="10800000">
            <a:off x="8685410" y="5362768"/>
            <a:ext cx="778075" cy="743303"/>
          </a:xfrm>
          <a:prstGeom prst="rightArrow">
            <a:avLst>
              <a:gd name="adj1" fmla="val 32000"/>
              <a:gd name="adj2" fmla="val 66994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4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Class="entr" nodeType="with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-0.081817" origin="layout" pathEditMode="relative">
                                      <p:cBhvr>
                                        <p:cTn id="5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path" nodeType="with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288 -0.079856" origin="layout" pathEditMode="relative">
                                      <p:cBhvr>
                                        <p:cTn id="56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2" grpId="10"/>
      <p:bldP build="whole" bldLvl="1" animBg="1" rev="0" advAuto="0" spid="210" grpId="1"/>
      <p:bldP build="whole" bldLvl="1" animBg="1" rev="0" advAuto="0" spid="210" grpId="2"/>
      <p:bldP build="whole" bldLvl="1" animBg="1" rev="0" advAuto="0" spid="196" grpId="8"/>
      <p:bldP build="whole" bldLvl="1" animBg="1" rev="0" advAuto="0" spid="209" grpId="14"/>
      <p:bldP build="whole" bldLvl="1" animBg="1" rev="0" advAuto="0" spid="192" grpId="3"/>
      <p:bldP build="whole" bldLvl="1" animBg="1" rev="0" advAuto="0" spid="195" grpId="7"/>
      <p:bldP build="whole" bldLvl="1" animBg="1" rev="0" advAuto="0" spid="208" grpId="9"/>
      <p:bldP build="whole" bldLvl="1" animBg="1" rev="0" advAuto="0" spid="201" grpId="5"/>
      <p:bldP build="whole" bldLvl="1" animBg="1" rev="0" advAuto="0" spid="207" grpId="13"/>
      <p:bldP build="whole" bldLvl="1" animBg="1" rev="0" advAuto="0" spid="193" grpId="4"/>
      <p:bldP build="whole" bldLvl="1" animBg="1" rev="0" advAuto="0" spid="194" grpId="6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stful API using Spring Boot/MV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Restful API using Spring Boot/MVC</a:t>
            </a:r>
          </a:p>
        </p:txBody>
      </p:sp>
      <p:sp>
        <p:nvSpPr>
          <p:cNvPr id="213" name="Slide bullet text"/>
          <p:cNvSpPr txBox="1"/>
          <p:nvPr>
            <p:ph type="body" idx="1"/>
          </p:nvPr>
        </p:nvSpPr>
        <p:spPr>
          <a:xfrm>
            <a:off x="1206500" y="3012186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pring MVC App"/>
          <p:cNvSpPr/>
          <p:nvPr/>
        </p:nvSpPr>
        <p:spPr>
          <a:xfrm>
            <a:off x="9281768" y="5168897"/>
            <a:ext cx="3614993" cy="3111922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Spring MVC App</a:t>
            </a:r>
          </a:p>
        </p:txBody>
      </p:sp>
      <p:sp>
        <p:nvSpPr>
          <p:cNvPr id="215" name="DB"/>
          <p:cNvSpPr/>
          <p:nvPr/>
        </p:nvSpPr>
        <p:spPr>
          <a:xfrm>
            <a:off x="17107465" y="4312360"/>
            <a:ext cx="1085618" cy="1433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216" name="Line"/>
          <p:cNvSpPr/>
          <p:nvPr/>
        </p:nvSpPr>
        <p:spPr>
          <a:xfrm>
            <a:off x="13140532" y="7404019"/>
            <a:ext cx="3637815" cy="7768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" name="{API}"/>
          <p:cNvSpPr/>
          <p:nvPr/>
        </p:nvSpPr>
        <p:spPr>
          <a:xfrm>
            <a:off x="17015274" y="608985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{API}</a:t>
            </a:r>
          </a:p>
        </p:txBody>
      </p:sp>
      <p:sp>
        <p:nvSpPr>
          <p:cNvPr id="218" name="{API}"/>
          <p:cNvSpPr/>
          <p:nvPr/>
        </p:nvSpPr>
        <p:spPr>
          <a:xfrm>
            <a:off x="17015274" y="7704193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{API}</a:t>
            </a:r>
          </a:p>
        </p:txBody>
      </p:sp>
      <p:sp>
        <p:nvSpPr>
          <p:cNvPr id="219" name="Line"/>
          <p:cNvSpPr/>
          <p:nvPr/>
        </p:nvSpPr>
        <p:spPr>
          <a:xfrm flipV="1">
            <a:off x="13266926" y="6720544"/>
            <a:ext cx="3458620" cy="575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0" name="Line"/>
          <p:cNvSpPr/>
          <p:nvPr/>
        </p:nvSpPr>
        <p:spPr>
          <a:xfrm flipV="1">
            <a:off x="13267532" y="5025791"/>
            <a:ext cx="3606508" cy="10158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1" name="Embedded Server"/>
          <p:cNvSpPr/>
          <p:nvPr/>
        </p:nvSpPr>
        <p:spPr>
          <a:xfrm>
            <a:off x="9880832" y="7501520"/>
            <a:ext cx="2416865" cy="623386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Embedded Server</a:t>
            </a:r>
          </a:p>
        </p:txBody>
      </p:sp>
      <p:grpSp>
        <p:nvGrpSpPr>
          <p:cNvPr id="225" name="Group"/>
          <p:cNvGrpSpPr/>
          <p:nvPr/>
        </p:nvGrpSpPr>
        <p:grpSpPr>
          <a:xfrm>
            <a:off x="3919260" y="3942243"/>
            <a:ext cx="1508170" cy="5303795"/>
            <a:chOff x="0" y="0"/>
            <a:chExt cx="1508169" cy="5303794"/>
          </a:xfrm>
        </p:grpSpPr>
        <p:sp>
          <p:nvSpPr>
            <p:cNvPr id="222" name="Phone"/>
            <p:cNvSpPr/>
            <p:nvPr/>
          </p:nvSpPr>
          <p:spPr>
            <a:xfrm>
              <a:off x="502651" y="0"/>
              <a:ext cx="741343" cy="1526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8" y="0"/>
                  </a:moveTo>
                  <a:cubicBezTo>
                    <a:pt x="934" y="0"/>
                    <a:pt x="0" y="453"/>
                    <a:pt x="0" y="1004"/>
                  </a:cubicBezTo>
                  <a:lnTo>
                    <a:pt x="0" y="20596"/>
                  </a:lnTo>
                  <a:cubicBezTo>
                    <a:pt x="0" y="21152"/>
                    <a:pt x="934" y="21600"/>
                    <a:pt x="2068" y="21600"/>
                  </a:cubicBezTo>
                  <a:lnTo>
                    <a:pt x="19532" y="21600"/>
                  </a:lnTo>
                  <a:cubicBezTo>
                    <a:pt x="20666" y="21600"/>
                    <a:pt x="21600" y="21147"/>
                    <a:pt x="21600" y="20596"/>
                  </a:cubicBezTo>
                  <a:lnTo>
                    <a:pt x="21600" y="1004"/>
                  </a:lnTo>
                  <a:cubicBezTo>
                    <a:pt x="21600" y="453"/>
                    <a:pt x="20677" y="0"/>
                    <a:pt x="19532" y="0"/>
                  </a:cubicBezTo>
                  <a:lnTo>
                    <a:pt x="2068" y="0"/>
                  </a:lnTo>
                  <a:close/>
                  <a:moveTo>
                    <a:pt x="9142" y="1350"/>
                  </a:moveTo>
                  <a:lnTo>
                    <a:pt x="12468" y="1350"/>
                  </a:lnTo>
                  <a:cubicBezTo>
                    <a:pt x="12758" y="1350"/>
                    <a:pt x="12990" y="1463"/>
                    <a:pt x="12990" y="1604"/>
                  </a:cubicBezTo>
                  <a:cubicBezTo>
                    <a:pt x="12990" y="1744"/>
                    <a:pt x="12758" y="1858"/>
                    <a:pt x="12468" y="1858"/>
                  </a:cubicBezTo>
                  <a:lnTo>
                    <a:pt x="9142" y="1858"/>
                  </a:lnTo>
                  <a:cubicBezTo>
                    <a:pt x="8853" y="1858"/>
                    <a:pt x="8621" y="1744"/>
                    <a:pt x="8621" y="1604"/>
                  </a:cubicBezTo>
                  <a:cubicBezTo>
                    <a:pt x="8621" y="1463"/>
                    <a:pt x="8853" y="1350"/>
                    <a:pt x="9142" y="1350"/>
                  </a:cubicBezTo>
                  <a:close/>
                  <a:moveTo>
                    <a:pt x="1477" y="2927"/>
                  </a:moveTo>
                  <a:lnTo>
                    <a:pt x="20123" y="2927"/>
                  </a:lnTo>
                  <a:lnTo>
                    <a:pt x="20123" y="18985"/>
                  </a:lnTo>
                  <a:lnTo>
                    <a:pt x="1477" y="18985"/>
                  </a:lnTo>
                  <a:lnTo>
                    <a:pt x="1477" y="292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3" name="Robot"/>
            <p:cNvSpPr/>
            <p:nvPr/>
          </p:nvSpPr>
          <p:spPr>
            <a:xfrm>
              <a:off x="264176" y="2183663"/>
              <a:ext cx="979818" cy="1464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fill="norm" stroke="1" extrusionOk="0">
                  <a:moveTo>
                    <a:pt x="7636" y="0"/>
                  </a:moveTo>
                  <a:cubicBezTo>
                    <a:pt x="7308" y="0"/>
                    <a:pt x="7042" y="178"/>
                    <a:pt x="7042" y="398"/>
                  </a:cubicBezTo>
                  <a:lnTo>
                    <a:pt x="7042" y="1269"/>
                  </a:lnTo>
                  <a:cubicBezTo>
                    <a:pt x="7042" y="1360"/>
                    <a:pt x="6932" y="1434"/>
                    <a:pt x="6796" y="1434"/>
                  </a:cubicBezTo>
                  <a:lnTo>
                    <a:pt x="6444" y="1434"/>
                  </a:lnTo>
                  <a:cubicBezTo>
                    <a:pt x="6308" y="1434"/>
                    <a:pt x="6197" y="1509"/>
                    <a:pt x="6197" y="1600"/>
                  </a:cubicBezTo>
                  <a:lnTo>
                    <a:pt x="6197" y="2450"/>
                  </a:lnTo>
                  <a:cubicBezTo>
                    <a:pt x="6197" y="2541"/>
                    <a:pt x="6308" y="2614"/>
                    <a:pt x="6444" y="2614"/>
                  </a:cubicBezTo>
                  <a:lnTo>
                    <a:pt x="6796" y="2614"/>
                  </a:lnTo>
                  <a:cubicBezTo>
                    <a:pt x="6932" y="2614"/>
                    <a:pt x="7042" y="2688"/>
                    <a:pt x="7042" y="2779"/>
                  </a:cubicBezTo>
                  <a:lnTo>
                    <a:pt x="7042" y="4048"/>
                  </a:lnTo>
                  <a:lnTo>
                    <a:pt x="4708" y="4048"/>
                  </a:lnTo>
                  <a:cubicBezTo>
                    <a:pt x="4373" y="4048"/>
                    <a:pt x="4102" y="4230"/>
                    <a:pt x="4102" y="4455"/>
                  </a:cubicBezTo>
                  <a:lnTo>
                    <a:pt x="4102" y="5592"/>
                  </a:lnTo>
                  <a:lnTo>
                    <a:pt x="3470" y="5592"/>
                  </a:lnTo>
                  <a:lnTo>
                    <a:pt x="3470" y="5197"/>
                  </a:lnTo>
                  <a:cubicBezTo>
                    <a:pt x="3470" y="5006"/>
                    <a:pt x="3238" y="4850"/>
                    <a:pt x="2952" y="4850"/>
                  </a:cubicBezTo>
                  <a:lnTo>
                    <a:pt x="575" y="4850"/>
                  </a:lnTo>
                  <a:cubicBezTo>
                    <a:pt x="289" y="4850"/>
                    <a:pt x="57" y="5006"/>
                    <a:pt x="57" y="5197"/>
                  </a:cubicBezTo>
                  <a:lnTo>
                    <a:pt x="57" y="9364"/>
                  </a:lnTo>
                  <a:cubicBezTo>
                    <a:pt x="57" y="9530"/>
                    <a:pt x="233" y="9669"/>
                    <a:pt x="464" y="9703"/>
                  </a:cubicBezTo>
                  <a:lnTo>
                    <a:pt x="464" y="10395"/>
                  </a:lnTo>
                  <a:cubicBezTo>
                    <a:pt x="233" y="10429"/>
                    <a:pt x="57" y="10568"/>
                    <a:pt x="57" y="10734"/>
                  </a:cubicBezTo>
                  <a:lnTo>
                    <a:pt x="57" y="13326"/>
                  </a:lnTo>
                  <a:cubicBezTo>
                    <a:pt x="57" y="13518"/>
                    <a:pt x="290" y="13672"/>
                    <a:pt x="575" y="13672"/>
                  </a:cubicBezTo>
                  <a:lnTo>
                    <a:pt x="771" y="13672"/>
                  </a:lnTo>
                  <a:lnTo>
                    <a:pt x="117" y="14205"/>
                  </a:lnTo>
                  <a:cubicBezTo>
                    <a:pt x="10" y="14293"/>
                    <a:pt x="-27" y="14412"/>
                    <a:pt x="19" y="14521"/>
                  </a:cubicBezTo>
                  <a:lnTo>
                    <a:pt x="480" y="15614"/>
                  </a:lnTo>
                  <a:cubicBezTo>
                    <a:pt x="506" y="15676"/>
                    <a:pt x="590" y="15719"/>
                    <a:pt x="686" y="15719"/>
                  </a:cubicBezTo>
                  <a:lnTo>
                    <a:pt x="1020" y="15719"/>
                  </a:lnTo>
                  <a:cubicBezTo>
                    <a:pt x="1138" y="15719"/>
                    <a:pt x="1234" y="15655"/>
                    <a:pt x="1234" y="15576"/>
                  </a:cubicBezTo>
                  <a:lnTo>
                    <a:pt x="1234" y="14788"/>
                  </a:lnTo>
                  <a:cubicBezTo>
                    <a:pt x="1234" y="14591"/>
                    <a:pt x="1472" y="14431"/>
                    <a:pt x="1765" y="14431"/>
                  </a:cubicBezTo>
                  <a:cubicBezTo>
                    <a:pt x="2058" y="14431"/>
                    <a:pt x="2293" y="14591"/>
                    <a:pt x="2293" y="14788"/>
                  </a:cubicBezTo>
                  <a:lnTo>
                    <a:pt x="2293" y="15576"/>
                  </a:lnTo>
                  <a:cubicBezTo>
                    <a:pt x="2293" y="15655"/>
                    <a:pt x="2389" y="15719"/>
                    <a:pt x="2507" y="15719"/>
                  </a:cubicBezTo>
                  <a:lnTo>
                    <a:pt x="2842" y="15719"/>
                  </a:lnTo>
                  <a:cubicBezTo>
                    <a:pt x="2937" y="15719"/>
                    <a:pt x="3022" y="15676"/>
                    <a:pt x="3048" y="15614"/>
                  </a:cubicBezTo>
                  <a:lnTo>
                    <a:pt x="3508" y="14521"/>
                  </a:lnTo>
                  <a:cubicBezTo>
                    <a:pt x="3554" y="14412"/>
                    <a:pt x="3518" y="14293"/>
                    <a:pt x="3410" y="14205"/>
                  </a:cubicBezTo>
                  <a:lnTo>
                    <a:pt x="2756" y="13672"/>
                  </a:lnTo>
                  <a:lnTo>
                    <a:pt x="2952" y="13672"/>
                  </a:lnTo>
                  <a:cubicBezTo>
                    <a:pt x="3238" y="13672"/>
                    <a:pt x="3470" y="13518"/>
                    <a:pt x="3470" y="13326"/>
                  </a:cubicBezTo>
                  <a:lnTo>
                    <a:pt x="3470" y="10734"/>
                  </a:lnTo>
                  <a:cubicBezTo>
                    <a:pt x="3470" y="10568"/>
                    <a:pt x="3297" y="10429"/>
                    <a:pt x="3065" y="10395"/>
                  </a:cubicBezTo>
                  <a:lnTo>
                    <a:pt x="3065" y="9703"/>
                  </a:lnTo>
                  <a:cubicBezTo>
                    <a:pt x="3297" y="9669"/>
                    <a:pt x="3470" y="9530"/>
                    <a:pt x="3470" y="9364"/>
                  </a:cubicBezTo>
                  <a:lnTo>
                    <a:pt x="3470" y="7843"/>
                  </a:lnTo>
                  <a:lnTo>
                    <a:pt x="4102" y="7843"/>
                  </a:lnTo>
                  <a:lnTo>
                    <a:pt x="4102" y="13265"/>
                  </a:lnTo>
                  <a:cubicBezTo>
                    <a:pt x="4102" y="13490"/>
                    <a:pt x="4373" y="13672"/>
                    <a:pt x="4708" y="13672"/>
                  </a:cubicBezTo>
                  <a:lnTo>
                    <a:pt x="5367" y="13672"/>
                  </a:lnTo>
                  <a:lnTo>
                    <a:pt x="5367" y="19636"/>
                  </a:lnTo>
                  <a:cubicBezTo>
                    <a:pt x="5367" y="19764"/>
                    <a:pt x="5302" y="19890"/>
                    <a:pt x="5186" y="19992"/>
                  </a:cubicBezTo>
                  <a:lnTo>
                    <a:pt x="4326" y="20751"/>
                  </a:lnTo>
                  <a:cubicBezTo>
                    <a:pt x="4210" y="20853"/>
                    <a:pt x="4145" y="20979"/>
                    <a:pt x="4145" y="21107"/>
                  </a:cubicBezTo>
                  <a:lnTo>
                    <a:pt x="4145" y="21327"/>
                  </a:lnTo>
                  <a:cubicBezTo>
                    <a:pt x="4145" y="21477"/>
                    <a:pt x="4328" y="21600"/>
                    <a:pt x="4552" y="21600"/>
                  </a:cubicBezTo>
                  <a:lnTo>
                    <a:pt x="9040" y="21600"/>
                  </a:lnTo>
                  <a:cubicBezTo>
                    <a:pt x="9264" y="21600"/>
                    <a:pt x="9447" y="21477"/>
                    <a:pt x="9447" y="21327"/>
                  </a:cubicBezTo>
                  <a:lnTo>
                    <a:pt x="9447" y="13672"/>
                  </a:lnTo>
                  <a:lnTo>
                    <a:pt x="12099" y="13672"/>
                  </a:lnTo>
                  <a:lnTo>
                    <a:pt x="12099" y="21327"/>
                  </a:lnTo>
                  <a:cubicBezTo>
                    <a:pt x="12099" y="21477"/>
                    <a:pt x="12282" y="21600"/>
                    <a:pt x="12506" y="21600"/>
                  </a:cubicBezTo>
                  <a:lnTo>
                    <a:pt x="16994" y="21600"/>
                  </a:lnTo>
                  <a:cubicBezTo>
                    <a:pt x="17218" y="21600"/>
                    <a:pt x="17399" y="21477"/>
                    <a:pt x="17399" y="21327"/>
                  </a:cubicBezTo>
                  <a:lnTo>
                    <a:pt x="17399" y="21107"/>
                  </a:lnTo>
                  <a:cubicBezTo>
                    <a:pt x="17399" y="20979"/>
                    <a:pt x="17336" y="20853"/>
                    <a:pt x="17220" y="20751"/>
                  </a:cubicBezTo>
                  <a:lnTo>
                    <a:pt x="16357" y="19992"/>
                  </a:lnTo>
                  <a:cubicBezTo>
                    <a:pt x="16241" y="19890"/>
                    <a:pt x="16179" y="19764"/>
                    <a:pt x="16179" y="19636"/>
                  </a:cubicBezTo>
                  <a:lnTo>
                    <a:pt x="16179" y="13672"/>
                  </a:lnTo>
                  <a:lnTo>
                    <a:pt x="16838" y="13672"/>
                  </a:lnTo>
                  <a:cubicBezTo>
                    <a:pt x="17173" y="13672"/>
                    <a:pt x="17444" y="13490"/>
                    <a:pt x="17444" y="13265"/>
                  </a:cubicBezTo>
                  <a:lnTo>
                    <a:pt x="17444" y="7843"/>
                  </a:lnTo>
                  <a:lnTo>
                    <a:pt x="18075" y="7843"/>
                  </a:lnTo>
                  <a:lnTo>
                    <a:pt x="18075" y="9364"/>
                  </a:lnTo>
                  <a:cubicBezTo>
                    <a:pt x="18075" y="9530"/>
                    <a:pt x="18249" y="9669"/>
                    <a:pt x="18480" y="9703"/>
                  </a:cubicBezTo>
                  <a:lnTo>
                    <a:pt x="18480" y="10395"/>
                  </a:lnTo>
                  <a:cubicBezTo>
                    <a:pt x="18249" y="10429"/>
                    <a:pt x="18075" y="10568"/>
                    <a:pt x="18075" y="10734"/>
                  </a:cubicBezTo>
                  <a:lnTo>
                    <a:pt x="18075" y="13326"/>
                  </a:lnTo>
                  <a:cubicBezTo>
                    <a:pt x="18075" y="13518"/>
                    <a:pt x="18308" y="13672"/>
                    <a:pt x="18594" y="13672"/>
                  </a:cubicBezTo>
                  <a:lnTo>
                    <a:pt x="18790" y="13672"/>
                  </a:lnTo>
                  <a:lnTo>
                    <a:pt x="18136" y="14205"/>
                  </a:lnTo>
                  <a:cubicBezTo>
                    <a:pt x="18028" y="14293"/>
                    <a:pt x="17991" y="14412"/>
                    <a:pt x="18038" y="14521"/>
                  </a:cubicBezTo>
                  <a:lnTo>
                    <a:pt x="18498" y="15614"/>
                  </a:lnTo>
                  <a:cubicBezTo>
                    <a:pt x="18524" y="15676"/>
                    <a:pt x="18609" y="15719"/>
                    <a:pt x="18704" y="15719"/>
                  </a:cubicBezTo>
                  <a:lnTo>
                    <a:pt x="19039" y="15719"/>
                  </a:lnTo>
                  <a:cubicBezTo>
                    <a:pt x="19157" y="15719"/>
                    <a:pt x="19250" y="15655"/>
                    <a:pt x="19250" y="15576"/>
                  </a:cubicBezTo>
                  <a:lnTo>
                    <a:pt x="19250" y="14788"/>
                  </a:lnTo>
                  <a:cubicBezTo>
                    <a:pt x="19250" y="14591"/>
                    <a:pt x="19488" y="14431"/>
                    <a:pt x="19781" y="14431"/>
                  </a:cubicBezTo>
                  <a:cubicBezTo>
                    <a:pt x="20074" y="14431"/>
                    <a:pt x="20312" y="14591"/>
                    <a:pt x="20312" y="14788"/>
                  </a:cubicBezTo>
                  <a:lnTo>
                    <a:pt x="20312" y="15576"/>
                  </a:lnTo>
                  <a:cubicBezTo>
                    <a:pt x="20312" y="15655"/>
                    <a:pt x="20408" y="15719"/>
                    <a:pt x="20525" y="15719"/>
                  </a:cubicBezTo>
                  <a:lnTo>
                    <a:pt x="20860" y="15719"/>
                  </a:lnTo>
                  <a:cubicBezTo>
                    <a:pt x="20955" y="15719"/>
                    <a:pt x="21038" y="15676"/>
                    <a:pt x="21064" y="15614"/>
                  </a:cubicBezTo>
                  <a:lnTo>
                    <a:pt x="21527" y="14521"/>
                  </a:lnTo>
                  <a:cubicBezTo>
                    <a:pt x="21573" y="14412"/>
                    <a:pt x="21536" y="14293"/>
                    <a:pt x="21429" y="14205"/>
                  </a:cubicBezTo>
                  <a:lnTo>
                    <a:pt x="20775" y="13672"/>
                  </a:lnTo>
                  <a:lnTo>
                    <a:pt x="20971" y="13672"/>
                  </a:lnTo>
                  <a:cubicBezTo>
                    <a:pt x="21256" y="13672"/>
                    <a:pt x="21489" y="13518"/>
                    <a:pt x="21489" y="13326"/>
                  </a:cubicBezTo>
                  <a:lnTo>
                    <a:pt x="21489" y="10734"/>
                  </a:lnTo>
                  <a:cubicBezTo>
                    <a:pt x="21489" y="10568"/>
                    <a:pt x="21313" y="10429"/>
                    <a:pt x="21081" y="10395"/>
                  </a:cubicBezTo>
                  <a:lnTo>
                    <a:pt x="21081" y="9703"/>
                  </a:lnTo>
                  <a:cubicBezTo>
                    <a:pt x="21313" y="9669"/>
                    <a:pt x="21489" y="9530"/>
                    <a:pt x="21489" y="9364"/>
                  </a:cubicBezTo>
                  <a:lnTo>
                    <a:pt x="21489" y="5197"/>
                  </a:lnTo>
                  <a:cubicBezTo>
                    <a:pt x="21489" y="5006"/>
                    <a:pt x="21256" y="4850"/>
                    <a:pt x="20971" y="4850"/>
                  </a:cubicBezTo>
                  <a:lnTo>
                    <a:pt x="18594" y="4850"/>
                  </a:lnTo>
                  <a:cubicBezTo>
                    <a:pt x="18308" y="4850"/>
                    <a:pt x="18075" y="5006"/>
                    <a:pt x="18075" y="5197"/>
                  </a:cubicBezTo>
                  <a:lnTo>
                    <a:pt x="18075" y="5592"/>
                  </a:lnTo>
                  <a:lnTo>
                    <a:pt x="17444" y="5592"/>
                  </a:lnTo>
                  <a:lnTo>
                    <a:pt x="17444" y="4455"/>
                  </a:lnTo>
                  <a:cubicBezTo>
                    <a:pt x="17444" y="4230"/>
                    <a:pt x="17173" y="4048"/>
                    <a:pt x="16838" y="4048"/>
                  </a:cubicBezTo>
                  <a:lnTo>
                    <a:pt x="14503" y="4048"/>
                  </a:lnTo>
                  <a:lnTo>
                    <a:pt x="14503" y="2779"/>
                  </a:lnTo>
                  <a:cubicBezTo>
                    <a:pt x="14503" y="2688"/>
                    <a:pt x="14614" y="2614"/>
                    <a:pt x="14750" y="2614"/>
                  </a:cubicBezTo>
                  <a:lnTo>
                    <a:pt x="15102" y="2614"/>
                  </a:lnTo>
                  <a:cubicBezTo>
                    <a:pt x="15238" y="2614"/>
                    <a:pt x="15349" y="2541"/>
                    <a:pt x="15349" y="2450"/>
                  </a:cubicBezTo>
                  <a:lnTo>
                    <a:pt x="15349" y="1600"/>
                  </a:lnTo>
                  <a:cubicBezTo>
                    <a:pt x="15349" y="1509"/>
                    <a:pt x="15238" y="1434"/>
                    <a:pt x="15102" y="1434"/>
                  </a:cubicBezTo>
                  <a:lnTo>
                    <a:pt x="14750" y="1434"/>
                  </a:lnTo>
                  <a:cubicBezTo>
                    <a:pt x="14614" y="1434"/>
                    <a:pt x="14503" y="1360"/>
                    <a:pt x="14503" y="1269"/>
                  </a:cubicBezTo>
                  <a:lnTo>
                    <a:pt x="14503" y="398"/>
                  </a:lnTo>
                  <a:cubicBezTo>
                    <a:pt x="14503" y="178"/>
                    <a:pt x="14238" y="0"/>
                    <a:pt x="13910" y="0"/>
                  </a:cubicBezTo>
                  <a:lnTo>
                    <a:pt x="7636" y="0"/>
                  </a:lnTo>
                  <a:close/>
                  <a:moveTo>
                    <a:pt x="9228" y="1434"/>
                  </a:moveTo>
                  <a:cubicBezTo>
                    <a:pt x="9713" y="1434"/>
                    <a:pt x="10106" y="1700"/>
                    <a:pt x="10106" y="2025"/>
                  </a:cubicBezTo>
                  <a:cubicBezTo>
                    <a:pt x="10106" y="2350"/>
                    <a:pt x="9713" y="2614"/>
                    <a:pt x="9228" y="2614"/>
                  </a:cubicBezTo>
                  <a:cubicBezTo>
                    <a:pt x="8743" y="2614"/>
                    <a:pt x="8351" y="2350"/>
                    <a:pt x="8351" y="2025"/>
                  </a:cubicBezTo>
                  <a:cubicBezTo>
                    <a:pt x="8351" y="1700"/>
                    <a:pt x="8743" y="1434"/>
                    <a:pt x="9228" y="1434"/>
                  </a:cubicBezTo>
                  <a:close/>
                  <a:moveTo>
                    <a:pt x="12317" y="1434"/>
                  </a:moveTo>
                  <a:cubicBezTo>
                    <a:pt x="12802" y="1434"/>
                    <a:pt x="13195" y="1700"/>
                    <a:pt x="13195" y="2025"/>
                  </a:cubicBezTo>
                  <a:cubicBezTo>
                    <a:pt x="13195" y="2350"/>
                    <a:pt x="12802" y="2614"/>
                    <a:pt x="12317" y="2614"/>
                  </a:cubicBezTo>
                  <a:cubicBezTo>
                    <a:pt x="11832" y="2614"/>
                    <a:pt x="11440" y="2350"/>
                    <a:pt x="11440" y="2025"/>
                  </a:cubicBezTo>
                  <a:cubicBezTo>
                    <a:pt x="11440" y="1700"/>
                    <a:pt x="11832" y="1434"/>
                    <a:pt x="12317" y="1434"/>
                  </a:cubicBezTo>
                  <a:close/>
                  <a:moveTo>
                    <a:pt x="8091" y="5474"/>
                  </a:moveTo>
                  <a:lnTo>
                    <a:pt x="13454" y="5474"/>
                  </a:lnTo>
                  <a:lnTo>
                    <a:pt x="13454" y="7795"/>
                  </a:lnTo>
                  <a:lnTo>
                    <a:pt x="8091" y="7795"/>
                  </a:lnTo>
                  <a:lnTo>
                    <a:pt x="8091" y="5474"/>
                  </a:lnTo>
                  <a:close/>
                  <a:moveTo>
                    <a:pt x="8688" y="8716"/>
                  </a:moveTo>
                  <a:cubicBezTo>
                    <a:pt x="9016" y="8716"/>
                    <a:pt x="9281" y="8895"/>
                    <a:pt x="9281" y="9116"/>
                  </a:cubicBezTo>
                  <a:cubicBezTo>
                    <a:pt x="9281" y="9336"/>
                    <a:pt x="9016" y="9514"/>
                    <a:pt x="8688" y="9514"/>
                  </a:cubicBezTo>
                  <a:cubicBezTo>
                    <a:pt x="8359" y="9514"/>
                    <a:pt x="8091" y="9336"/>
                    <a:pt x="8091" y="9116"/>
                  </a:cubicBezTo>
                  <a:cubicBezTo>
                    <a:pt x="8091" y="8895"/>
                    <a:pt x="8359" y="8716"/>
                    <a:pt x="8688" y="8716"/>
                  </a:cubicBezTo>
                  <a:close/>
                  <a:moveTo>
                    <a:pt x="10773" y="8716"/>
                  </a:moveTo>
                  <a:cubicBezTo>
                    <a:pt x="11102" y="8716"/>
                    <a:pt x="11369" y="8895"/>
                    <a:pt x="11369" y="9116"/>
                  </a:cubicBezTo>
                  <a:cubicBezTo>
                    <a:pt x="11369" y="9336"/>
                    <a:pt x="11102" y="9514"/>
                    <a:pt x="10773" y="9514"/>
                  </a:cubicBezTo>
                  <a:cubicBezTo>
                    <a:pt x="10444" y="9514"/>
                    <a:pt x="10177" y="9336"/>
                    <a:pt x="10177" y="9116"/>
                  </a:cubicBezTo>
                  <a:cubicBezTo>
                    <a:pt x="10177" y="8895"/>
                    <a:pt x="10444" y="8716"/>
                    <a:pt x="10773" y="8716"/>
                  </a:cubicBezTo>
                  <a:close/>
                  <a:moveTo>
                    <a:pt x="12858" y="8716"/>
                  </a:moveTo>
                  <a:cubicBezTo>
                    <a:pt x="13187" y="8716"/>
                    <a:pt x="13454" y="8895"/>
                    <a:pt x="13454" y="9116"/>
                  </a:cubicBezTo>
                  <a:cubicBezTo>
                    <a:pt x="13454" y="9336"/>
                    <a:pt x="13187" y="9514"/>
                    <a:pt x="12858" y="9514"/>
                  </a:cubicBezTo>
                  <a:cubicBezTo>
                    <a:pt x="12530" y="9514"/>
                    <a:pt x="12265" y="9336"/>
                    <a:pt x="12265" y="9116"/>
                  </a:cubicBezTo>
                  <a:cubicBezTo>
                    <a:pt x="12265" y="8895"/>
                    <a:pt x="12530" y="8716"/>
                    <a:pt x="12858" y="8716"/>
                  </a:cubicBezTo>
                  <a:close/>
                  <a:moveTo>
                    <a:pt x="10773" y="10277"/>
                  </a:moveTo>
                  <a:cubicBezTo>
                    <a:pt x="11801" y="10277"/>
                    <a:pt x="12768" y="10545"/>
                    <a:pt x="13495" y="11033"/>
                  </a:cubicBezTo>
                  <a:lnTo>
                    <a:pt x="11917" y="12093"/>
                  </a:lnTo>
                  <a:cubicBezTo>
                    <a:pt x="11612" y="11888"/>
                    <a:pt x="11205" y="11774"/>
                    <a:pt x="10773" y="11774"/>
                  </a:cubicBezTo>
                  <a:cubicBezTo>
                    <a:pt x="10341" y="11774"/>
                    <a:pt x="9934" y="11888"/>
                    <a:pt x="9628" y="12093"/>
                  </a:cubicBezTo>
                  <a:lnTo>
                    <a:pt x="8051" y="11033"/>
                  </a:lnTo>
                  <a:cubicBezTo>
                    <a:pt x="8778" y="10545"/>
                    <a:pt x="9745" y="10277"/>
                    <a:pt x="10773" y="1027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4" name="Notebook"/>
            <p:cNvSpPr/>
            <p:nvPr/>
          </p:nvSpPr>
          <p:spPr>
            <a:xfrm>
              <a:off x="0" y="4458973"/>
              <a:ext cx="1508170" cy="844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952" y="0"/>
                  </a:moveTo>
                  <a:cubicBezTo>
                    <a:pt x="1421" y="0"/>
                    <a:pt x="1439" y="771"/>
                    <a:pt x="1439" y="1718"/>
                  </a:cubicBezTo>
                  <a:lnTo>
                    <a:pt x="1439" y="19328"/>
                  </a:lnTo>
                  <a:lnTo>
                    <a:pt x="0" y="19328"/>
                  </a:lnTo>
                  <a:cubicBezTo>
                    <a:pt x="0" y="19328"/>
                    <a:pt x="0" y="19890"/>
                    <a:pt x="0" y="20529"/>
                  </a:cubicBezTo>
                  <a:cubicBezTo>
                    <a:pt x="0" y="21600"/>
                    <a:pt x="190" y="21599"/>
                    <a:pt x="896" y="21599"/>
                  </a:cubicBezTo>
                  <a:lnTo>
                    <a:pt x="10332" y="21599"/>
                  </a:lnTo>
                  <a:lnTo>
                    <a:pt x="11268" y="21599"/>
                  </a:lnTo>
                  <a:lnTo>
                    <a:pt x="20704" y="21599"/>
                  </a:lnTo>
                  <a:cubicBezTo>
                    <a:pt x="21367" y="21599"/>
                    <a:pt x="21600" y="21600"/>
                    <a:pt x="21600" y="20529"/>
                  </a:cubicBezTo>
                  <a:cubicBezTo>
                    <a:pt x="21600" y="19890"/>
                    <a:pt x="21600" y="19328"/>
                    <a:pt x="21600" y="19328"/>
                  </a:cubicBezTo>
                  <a:lnTo>
                    <a:pt x="20161" y="19328"/>
                  </a:lnTo>
                  <a:lnTo>
                    <a:pt x="20161" y="1718"/>
                  </a:lnTo>
                  <a:cubicBezTo>
                    <a:pt x="20161" y="771"/>
                    <a:pt x="20196" y="0"/>
                    <a:pt x="19665" y="0"/>
                  </a:cubicBezTo>
                  <a:lnTo>
                    <a:pt x="1952" y="0"/>
                  </a:lnTo>
                  <a:close/>
                  <a:moveTo>
                    <a:pt x="2475" y="1849"/>
                  </a:moveTo>
                  <a:lnTo>
                    <a:pt x="19125" y="1849"/>
                  </a:lnTo>
                  <a:lnTo>
                    <a:pt x="19125" y="19328"/>
                  </a:lnTo>
                  <a:lnTo>
                    <a:pt x="11268" y="19328"/>
                  </a:lnTo>
                  <a:lnTo>
                    <a:pt x="10332" y="19328"/>
                  </a:lnTo>
                  <a:lnTo>
                    <a:pt x="2475" y="19328"/>
                  </a:lnTo>
                  <a:lnTo>
                    <a:pt x="2475" y="184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6" name="Line"/>
          <p:cNvSpPr/>
          <p:nvPr/>
        </p:nvSpPr>
        <p:spPr>
          <a:xfrm>
            <a:off x="5331226" y="4804998"/>
            <a:ext cx="3588378" cy="801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7" name="Line"/>
          <p:cNvSpPr/>
          <p:nvPr/>
        </p:nvSpPr>
        <p:spPr>
          <a:xfrm>
            <a:off x="5331226" y="6609304"/>
            <a:ext cx="358560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8" name="Line"/>
          <p:cNvSpPr/>
          <p:nvPr/>
        </p:nvSpPr>
        <p:spPr>
          <a:xfrm flipV="1">
            <a:off x="5477246" y="7870704"/>
            <a:ext cx="3296895" cy="80566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2" name="Group"/>
          <p:cNvGrpSpPr/>
          <p:nvPr/>
        </p:nvGrpSpPr>
        <p:grpSpPr>
          <a:xfrm>
            <a:off x="14781561" y="5230585"/>
            <a:ext cx="575007" cy="2753907"/>
            <a:chOff x="0" y="0"/>
            <a:chExt cx="575005" cy="2753906"/>
          </a:xfrm>
        </p:grpSpPr>
        <p:sp>
          <p:nvSpPr>
            <p:cNvPr id="229" name="1"/>
            <p:cNvSpPr/>
            <p:nvPr/>
          </p:nvSpPr>
          <p:spPr>
            <a:xfrm>
              <a:off x="0" y="0"/>
              <a:ext cx="575006" cy="592892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0" name="2"/>
            <p:cNvSpPr/>
            <p:nvPr/>
          </p:nvSpPr>
          <p:spPr>
            <a:xfrm>
              <a:off x="0" y="1197826"/>
              <a:ext cx="575006" cy="592893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1" name="3"/>
            <p:cNvSpPr/>
            <p:nvPr/>
          </p:nvSpPr>
          <p:spPr>
            <a:xfrm>
              <a:off x="0" y="2161014"/>
              <a:ext cx="575006" cy="592893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33" name="Latency = Summation of (DB + API + API) response times"/>
          <p:cNvSpPr txBox="1"/>
          <p:nvPr/>
        </p:nvSpPr>
        <p:spPr>
          <a:xfrm>
            <a:off x="6219528" y="9858874"/>
            <a:ext cx="10844074" cy="58511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Latency = Summation of (DB + API + API) response times</a:t>
            </a:r>
          </a:p>
        </p:txBody>
      </p:sp>
      <p:sp>
        <p:nvSpPr>
          <p:cNvPr id="234" name="Rectangle"/>
          <p:cNvSpPr/>
          <p:nvPr/>
        </p:nvSpPr>
        <p:spPr>
          <a:xfrm>
            <a:off x="14695935" y="4979057"/>
            <a:ext cx="746258" cy="3230167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" grpId="2"/>
      <p:bldP build="whole" bldLvl="1" animBg="1" rev="0" advAuto="0" spid="23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pring MVC Limitations"/>
          <p:cNvSpPr txBox="1"/>
          <p:nvPr>
            <p:ph type="title"/>
          </p:nvPr>
        </p:nvSpPr>
        <p:spPr>
          <a:xfrm>
            <a:off x="1206500" y="603992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Spring MVC Limitations</a:t>
            </a:r>
          </a:p>
        </p:txBody>
      </p:sp>
      <p:sp>
        <p:nvSpPr>
          <p:cNvPr id="237" name="Thread pool size of Embedded tomcat in Spring MVC’s is 200…"/>
          <p:cNvSpPr txBox="1"/>
          <p:nvPr>
            <p:ph type="body" idx="1"/>
          </p:nvPr>
        </p:nvSpPr>
        <p:spPr>
          <a:xfrm>
            <a:off x="1206500" y="2744491"/>
            <a:ext cx="21971000" cy="97600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Thread pool size of Embedded tomcat in Spring MVC’s is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200</a:t>
            </a:r>
          </a:p>
          <a:p>
            <a:pPr>
              <a:lnSpc>
                <a:spcPct val="150000"/>
              </a:lnSpc>
            </a:pPr>
            <a:r>
              <a:t>Can we increase the thread pool size based on the need ?</a:t>
            </a:r>
          </a:p>
          <a:p>
            <a:pPr lvl="1">
              <a:lnSpc>
                <a:spcPct val="150000"/>
              </a:lnSpc>
            </a:pPr>
            <a:r>
              <a:t>Yes, only to a certain limit.</a:t>
            </a:r>
          </a:p>
          <a:p>
            <a:pPr>
              <a:lnSpc>
                <a:spcPct val="150000"/>
              </a:lnSpc>
            </a:pPr>
            <a:r>
              <a:t>Let’s say you have a use case to support </a:t>
            </a:r>
            <a:r>
              <a:rPr b="1"/>
              <a:t>10000</a:t>
            </a:r>
            <a:r>
              <a:t> concurrent users.</a:t>
            </a:r>
          </a:p>
          <a:p>
            <a:pPr lvl="1">
              <a:lnSpc>
                <a:spcPct val="150000"/>
              </a:lnSpc>
            </a:pPr>
            <a:r>
              <a:t>Can we create a thread pool of size </a:t>
            </a:r>
            <a:r>
              <a:rPr b="1"/>
              <a:t>10000</a:t>
            </a:r>
            <a:r>
              <a:t> Threads ?</a:t>
            </a:r>
          </a:p>
          <a:p>
            <a:pPr lvl="2">
              <a:lnSpc>
                <a:spcPct val="150000"/>
              </a:lnSpc>
            </a:pPr>
            <a:r>
              <a:t>No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hread and its Limi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 and its Limitations</a:t>
            </a:r>
          </a:p>
        </p:txBody>
      </p:sp>
      <p:sp>
        <p:nvSpPr>
          <p:cNvPr id="240" name="Thread is an expensive resource…"/>
          <p:cNvSpPr txBox="1"/>
          <p:nvPr>
            <p:ph type="body" idx="1"/>
          </p:nvPr>
        </p:nvSpPr>
        <p:spPr>
          <a:xfrm>
            <a:off x="1206500" y="3321098"/>
            <a:ext cx="21971000" cy="825601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Thread is an expensive resource</a:t>
            </a:r>
          </a:p>
          <a:p>
            <a:pPr>
              <a:lnSpc>
                <a:spcPct val="150000"/>
              </a:lnSpc>
            </a:pPr>
            <a:r>
              <a:t>It can easily take up to 1MB of heap space</a:t>
            </a:r>
          </a:p>
          <a:p>
            <a:pPr>
              <a:lnSpc>
                <a:spcPct val="150000"/>
              </a:lnSpc>
            </a:pPr>
            <a:r>
              <a:t>More threads means more memory consumption by the thread itself</a:t>
            </a:r>
          </a:p>
          <a:p>
            <a:pPr>
              <a:lnSpc>
                <a:spcPct val="150000"/>
              </a:lnSpc>
            </a:pPr>
            <a:r>
              <a:t>Less heap space for actually processing the request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stful API using Spring Boot/MVC"/>
          <p:cNvSpPr txBox="1"/>
          <p:nvPr>
            <p:ph type="title"/>
          </p:nvPr>
        </p:nvSpPr>
        <p:spPr>
          <a:xfrm>
            <a:off x="1054337" y="680074"/>
            <a:ext cx="21971001" cy="1433163"/>
          </a:xfrm>
          <a:prstGeom prst="rect">
            <a:avLst/>
          </a:prstGeom>
        </p:spPr>
        <p:txBody>
          <a:bodyPr/>
          <a:lstStyle/>
          <a:p>
            <a:pPr/>
            <a:r>
              <a:t>Restful API using Spring Boot/MVC</a:t>
            </a:r>
          </a:p>
        </p:txBody>
      </p:sp>
      <p:sp>
        <p:nvSpPr>
          <p:cNvPr id="243" name="Slide bullet text"/>
          <p:cNvSpPr txBox="1"/>
          <p:nvPr>
            <p:ph type="body" idx="1"/>
          </p:nvPr>
        </p:nvSpPr>
        <p:spPr>
          <a:xfrm>
            <a:off x="1206500" y="3356037"/>
            <a:ext cx="21971000" cy="914847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Rounded Rectangle"/>
          <p:cNvSpPr/>
          <p:nvPr/>
        </p:nvSpPr>
        <p:spPr>
          <a:xfrm>
            <a:off x="9041641" y="4276504"/>
            <a:ext cx="9497684" cy="5162992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5" name="Controller"/>
          <p:cNvSpPr/>
          <p:nvPr/>
        </p:nvSpPr>
        <p:spPr>
          <a:xfrm>
            <a:off x="12038203" y="6215716"/>
            <a:ext cx="1793978" cy="734466"/>
          </a:xfrm>
          <a:prstGeom prst="roundRect">
            <a:avLst>
              <a:gd name="adj" fmla="val 22921"/>
            </a:avLst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Controller</a:t>
            </a:r>
          </a:p>
        </p:txBody>
      </p:sp>
      <p:sp>
        <p:nvSpPr>
          <p:cNvPr id="246" name="Service"/>
          <p:cNvSpPr/>
          <p:nvPr/>
        </p:nvSpPr>
        <p:spPr>
          <a:xfrm>
            <a:off x="14283115" y="6215716"/>
            <a:ext cx="1793979" cy="734466"/>
          </a:xfrm>
          <a:prstGeom prst="roundRect">
            <a:avLst>
              <a:gd name="adj" fmla="val 22921"/>
            </a:avLst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Service</a:t>
            </a:r>
          </a:p>
        </p:txBody>
      </p:sp>
      <p:grpSp>
        <p:nvGrpSpPr>
          <p:cNvPr id="250" name="Group"/>
          <p:cNvGrpSpPr/>
          <p:nvPr/>
        </p:nvGrpSpPr>
        <p:grpSpPr>
          <a:xfrm>
            <a:off x="9141424" y="5012454"/>
            <a:ext cx="2178127" cy="3530454"/>
            <a:chOff x="0" y="0"/>
            <a:chExt cx="2178125" cy="3530452"/>
          </a:xfrm>
        </p:grpSpPr>
        <p:sp>
          <p:nvSpPr>
            <p:cNvPr id="247" name="Rounded Rectangle"/>
            <p:cNvSpPr/>
            <p:nvPr/>
          </p:nvSpPr>
          <p:spPr>
            <a:xfrm>
              <a:off x="0" y="0"/>
              <a:ext cx="2178126" cy="3530453"/>
            </a:xfrm>
            <a:prstGeom prst="roundRect">
              <a:avLst>
                <a:gd name="adj" fmla="val 10838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" name="Tomcat"/>
            <p:cNvSpPr txBox="1"/>
            <p:nvPr/>
          </p:nvSpPr>
          <p:spPr>
            <a:xfrm>
              <a:off x="424632" y="339251"/>
              <a:ext cx="1328862" cy="598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3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Tomcat</a:t>
              </a:r>
            </a:p>
          </p:txBody>
        </p:sp>
        <p:sp>
          <p:nvSpPr>
            <p:cNvPr id="249" name="Thread pool"/>
            <p:cNvSpPr/>
            <p:nvPr/>
          </p:nvSpPr>
          <p:spPr>
            <a:xfrm>
              <a:off x="454062" y="2164672"/>
              <a:ext cx="1270001" cy="127000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Thread pool</a:t>
              </a:r>
            </a:p>
          </p:txBody>
        </p:sp>
      </p:grpSp>
      <p:sp>
        <p:nvSpPr>
          <p:cNvPr id="251" name="Spring MVC…"/>
          <p:cNvSpPr txBox="1"/>
          <p:nvPr/>
        </p:nvSpPr>
        <p:spPr>
          <a:xfrm>
            <a:off x="12142891" y="4387526"/>
            <a:ext cx="3295185" cy="1084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Spring MVC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App</a:t>
            </a:r>
          </a:p>
        </p:txBody>
      </p:sp>
      <p:sp>
        <p:nvSpPr>
          <p:cNvPr id="252" name="Client"/>
          <p:cNvSpPr/>
          <p:nvPr/>
        </p:nvSpPr>
        <p:spPr>
          <a:xfrm>
            <a:off x="5056934" y="5866367"/>
            <a:ext cx="1597209" cy="1433164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253" name="Line"/>
          <p:cNvSpPr/>
          <p:nvPr/>
        </p:nvSpPr>
        <p:spPr>
          <a:xfrm>
            <a:off x="6748509" y="6582949"/>
            <a:ext cx="179179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4" name="Line"/>
          <p:cNvSpPr/>
          <p:nvPr/>
        </p:nvSpPr>
        <p:spPr>
          <a:xfrm>
            <a:off x="11378507" y="6582949"/>
            <a:ext cx="60074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5" name="Line"/>
          <p:cNvSpPr/>
          <p:nvPr/>
        </p:nvSpPr>
        <p:spPr>
          <a:xfrm>
            <a:off x="13806833" y="6582949"/>
            <a:ext cx="50163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6" name="Line"/>
          <p:cNvSpPr/>
          <p:nvPr/>
        </p:nvSpPr>
        <p:spPr>
          <a:xfrm>
            <a:off x="16119603" y="6582949"/>
            <a:ext cx="36591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0" name="Group"/>
          <p:cNvGrpSpPr/>
          <p:nvPr/>
        </p:nvGrpSpPr>
        <p:grpSpPr>
          <a:xfrm>
            <a:off x="16528029" y="6028496"/>
            <a:ext cx="3618217" cy="1614735"/>
            <a:chOff x="0" y="0"/>
            <a:chExt cx="3618215" cy="1614734"/>
          </a:xfrm>
        </p:grpSpPr>
        <p:sp>
          <p:nvSpPr>
            <p:cNvPr id="257" name="DB"/>
            <p:cNvSpPr txBox="1"/>
            <p:nvPr/>
          </p:nvSpPr>
          <p:spPr>
            <a:xfrm>
              <a:off x="2788054" y="1153675"/>
              <a:ext cx="554737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pPr/>
              <a:r>
                <a:t>DB</a:t>
              </a:r>
            </a:p>
          </p:txBody>
        </p:sp>
        <p:sp>
          <p:nvSpPr>
            <p:cNvPr id="258" name="Dao"/>
            <p:cNvSpPr/>
            <p:nvPr/>
          </p:nvSpPr>
          <p:spPr>
            <a:xfrm>
              <a:off x="0" y="192146"/>
              <a:ext cx="1769914" cy="724614"/>
            </a:xfrm>
            <a:prstGeom prst="roundRect">
              <a:avLst>
                <a:gd name="adj" fmla="val 22921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Dao</a:t>
              </a:r>
            </a:p>
          </p:txBody>
        </p:sp>
        <p:sp>
          <p:nvSpPr>
            <p:cNvPr id="259" name="Coins"/>
            <p:cNvSpPr/>
            <p:nvPr/>
          </p:nvSpPr>
          <p:spPr>
            <a:xfrm>
              <a:off x="2512629" y="0"/>
              <a:ext cx="1105587" cy="1108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61" name="Line"/>
          <p:cNvSpPr/>
          <p:nvPr/>
        </p:nvSpPr>
        <p:spPr>
          <a:xfrm>
            <a:off x="18567077" y="6582949"/>
            <a:ext cx="3659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2" name="Dispatcher…"/>
          <p:cNvSpPr/>
          <p:nvPr/>
        </p:nvSpPr>
        <p:spPr>
          <a:xfrm>
            <a:off x="9392267" y="6215716"/>
            <a:ext cx="1793978" cy="734466"/>
          </a:xfrm>
          <a:prstGeom prst="roundRect">
            <a:avLst>
              <a:gd name="adj" fmla="val 22921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Dispatcher</a:t>
            </a:r>
          </a:p>
          <a:p>
            <a: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Servlet</a:t>
            </a:r>
          </a:p>
        </p:txBody>
      </p:sp>
      <p:sp>
        <p:nvSpPr>
          <p:cNvPr id="263" name="Line"/>
          <p:cNvSpPr/>
          <p:nvPr/>
        </p:nvSpPr>
        <p:spPr>
          <a:xfrm flipH="1" flipV="1">
            <a:off x="11599762" y="3116501"/>
            <a:ext cx="158230" cy="794397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4" name="Rectangle"/>
          <p:cNvSpPr/>
          <p:nvPr/>
        </p:nvSpPr>
        <p:spPr>
          <a:xfrm>
            <a:off x="11902950" y="5623529"/>
            <a:ext cx="8641815" cy="1941112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4" grpId="2"/>
      <p:bldP build="whole" bldLvl="1" animBg="1" rev="0" advAuto="0" spid="26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stful API using Spring Boot/MV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Restful API using Spring Boot/MVC</a:t>
            </a:r>
          </a:p>
        </p:txBody>
      </p:sp>
      <p:sp>
        <p:nvSpPr>
          <p:cNvPr id="267" name="Slide bullet text"/>
          <p:cNvSpPr txBox="1"/>
          <p:nvPr>
            <p:ph type="body" idx="1"/>
          </p:nvPr>
        </p:nvSpPr>
        <p:spPr>
          <a:xfrm>
            <a:off x="1206500" y="3012186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Spring MVC App"/>
          <p:cNvSpPr/>
          <p:nvPr/>
        </p:nvSpPr>
        <p:spPr>
          <a:xfrm>
            <a:off x="9281768" y="5168897"/>
            <a:ext cx="3614993" cy="3111922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Spring MVC App</a:t>
            </a:r>
          </a:p>
        </p:txBody>
      </p:sp>
      <p:sp>
        <p:nvSpPr>
          <p:cNvPr id="269" name="DB"/>
          <p:cNvSpPr/>
          <p:nvPr/>
        </p:nvSpPr>
        <p:spPr>
          <a:xfrm>
            <a:off x="17107465" y="4312360"/>
            <a:ext cx="1085618" cy="1433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270" name="Line"/>
          <p:cNvSpPr/>
          <p:nvPr/>
        </p:nvSpPr>
        <p:spPr>
          <a:xfrm>
            <a:off x="13140532" y="7404019"/>
            <a:ext cx="3637815" cy="7768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1" name="{API}"/>
          <p:cNvSpPr/>
          <p:nvPr/>
        </p:nvSpPr>
        <p:spPr>
          <a:xfrm>
            <a:off x="17015274" y="608985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{API}</a:t>
            </a:r>
          </a:p>
        </p:txBody>
      </p:sp>
      <p:sp>
        <p:nvSpPr>
          <p:cNvPr id="272" name="{API}"/>
          <p:cNvSpPr/>
          <p:nvPr/>
        </p:nvSpPr>
        <p:spPr>
          <a:xfrm>
            <a:off x="17015274" y="7704193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{API}</a:t>
            </a:r>
          </a:p>
        </p:txBody>
      </p:sp>
      <p:sp>
        <p:nvSpPr>
          <p:cNvPr id="273" name="Line"/>
          <p:cNvSpPr/>
          <p:nvPr/>
        </p:nvSpPr>
        <p:spPr>
          <a:xfrm flipV="1">
            <a:off x="13266926" y="6720544"/>
            <a:ext cx="3458620" cy="575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4" name="Line"/>
          <p:cNvSpPr/>
          <p:nvPr/>
        </p:nvSpPr>
        <p:spPr>
          <a:xfrm flipV="1">
            <a:off x="13267532" y="5025791"/>
            <a:ext cx="3606508" cy="10158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5" name="Embedded Server"/>
          <p:cNvSpPr/>
          <p:nvPr/>
        </p:nvSpPr>
        <p:spPr>
          <a:xfrm>
            <a:off x="9880832" y="7501520"/>
            <a:ext cx="2416865" cy="623386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Embedded Server</a:t>
            </a:r>
          </a:p>
        </p:txBody>
      </p:sp>
      <p:grpSp>
        <p:nvGrpSpPr>
          <p:cNvPr id="279" name="Group"/>
          <p:cNvGrpSpPr/>
          <p:nvPr/>
        </p:nvGrpSpPr>
        <p:grpSpPr>
          <a:xfrm>
            <a:off x="3919260" y="3942243"/>
            <a:ext cx="1508170" cy="5303795"/>
            <a:chOff x="0" y="0"/>
            <a:chExt cx="1508169" cy="5303794"/>
          </a:xfrm>
        </p:grpSpPr>
        <p:sp>
          <p:nvSpPr>
            <p:cNvPr id="276" name="Phone"/>
            <p:cNvSpPr/>
            <p:nvPr/>
          </p:nvSpPr>
          <p:spPr>
            <a:xfrm>
              <a:off x="502651" y="0"/>
              <a:ext cx="741343" cy="1526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8" y="0"/>
                  </a:moveTo>
                  <a:cubicBezTo>
                    <a:pt x="934" y="0"/>
                    <a:pt x="0" y="453"/>
                    <a:pt x="0" y="1004"/>
                  </a:cubicBezTo>
                  <a:lnTo>
                    <a:pt x="0" y="20596"/>
                  </a:lnTo>
                  <a:cubicBezTo>
                    <a:pt x="0" y="21152"/>
                    <a:pt x="934" y="21600"/>
                    <a:pt x="2068" y="21600"/>
                  </a:cubicBezTo>
                  <a:lnTo>
                    <a:pt x="19532" y="21600"/>
                  </a:lnTo>
                  <a:cubicBezTo>
                    <a:pt x="20666" y="21600"/>
                    <a:pt x="21600" y="21147"/>
                    <a:pt x="21600" y="20596"/>
                  </a:cubicBezTo>
                  <a:lnTo>
                    <a:pt x="21600" y="1004"/>
                  </a:lnTo>
                  <a:cubicBezTo>
                    <a:pt x="21600" y="453"/>
                    <a:pt x="20677" y="0"/>
                    <a:pt x="19532" y="0"/>
                  </a:cubicBezTo>
                  <a:lnTo>
                    <a:pt x="2068" y="0"/>
                  </a:lnTo>
                  <a:close/>
                  <a:moveTo>
                    <a:pt x="9142" y="1350"/>
                  </a:moveTo>
                  <a:lnTo>
                    <a:pt x="12468" y="1350"/>
                  </a:lnTo>
                  <a:cubicBezTo>
                    <a:pt x="12758" y="1350"/>
                    <a:pt x="12990" y="1463"/>
                    <a:pt x="12990" y="1604"/>
                  </a:cubicBezTo>
                  <a:cubicBezTo>
                    <a:pt x="12990" y="1744"/>
                    <a:pt x="12758" y="1858"/>
                    <a:pt x="12468" y="1858"/>
                  </a:cubicBezTo>
                  <a:lnTo>
                    <a:pt x="9142" y="1858"/>
                  </a:lnTo>
                  <a:cubicBezTo>
                    <a:pt x="8853" y="1858"/>
                    <a:pt x="8621" y="1744"/>
                    <a:pt x="8621" y="1604"/>
                  </a:cubicBezTo>
                  <a:cubicBezTo>
                    <a:pt x="8621" y="1463"/>
                    <a:pt x="8853" y="1350"/>
                    <a:pt x="9142" y="1350"/>
                  </a:cubicBezTo>
                  <a:close/>
                  <a:moveTo>
                    <a:pt x="1477" y="2927"/>
                  </a:moveTo>
                  <a:lnTo>
                    <a:pt x="20123" y="2927"/>
                  </a:lnTo>
                  <a:lnTo>
                    <a:pt x="20123" y="18985"/>
                  </a:lnTo>
                  <a:lnTo>
                    <a:pt x="1477" y="18985"/>
                  </a:lnTo>
                  <a:lnTo>
                    <a:pt x="1477" y="292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7" name="Robot"/>
            <p:cNvSpPr/>
            <p:nvPr/>
          </p:nvSpPr>
          <p:spPr>
            <a:xfrm>
              <a:off x="264176" y="2183663"/>
              <a:ext cx="979818" cy="1464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fill="norm" stroke="1" extrusionOk="0">
                  <a:moveTo>
                    <a:pt x="7636" y="0"/>
                  </a:moveTo>
                  <a:cubicBezTo>
                    <a:pt x="7308" y="0"/>
                    <a:pt x="7042" y="178"/>
                    <a:pt x="7042" y="398"/>
                  </a:cubicBezTo>
                  <a:lnTo>
                    <a:pt x="7042" y="1269"/>
                  </a:lnTo>
                  <a:cubicBezTo>
                    <a:pt x="7042" y="1360"/>
                    <a:pt x="6932" y="1434"/>
                    <a:pt x="6796" y="1434"/>
                  </a:cubicBezTo>
                  <a:lnTo>
                    <a:pt x="6444" y="1434"/>
                  </a:lnTo>
                  <a:cubicBezTo>
                    <a:pt x="6308" y="1434"/>
                    <a:pt x="6197" y="1509"/>
                    <a:pt x="6197" y="1600"/>
                  </a:cubicBezTo>
                  <a:lnTo>
                    <a:pt x="6197" y="2450"/>
                  </a:lnTo>
                  <a:cubicBezTo>
                    <a:pt x="6197" y="2541"/>
                    <a:pt x="6308" y="2614"/>
                    <a:pt x="6444" y="2614"/>
                  </a:cubicBezTo>
                  <a:lnTo>
                    <a:pt x="6796" y="2614"/>
                  </a:lnTo>
                  <a:cubicBezTo>
                    <a:pt x="6932" y="2614"/>
                    <a:pt x="7042" y="2688"/>
                    <a:pt x="7042" y="2779"/>
                  </a:cubicBezTo>
                  <a:lnTo>
                    <a:pt x="7042" y="4048"/>
                  </a:lnTo>
                  <a:lnTo>
                    <a:pt x="4708" y="4048"/>
                  </a:lnTo>
                  <a:cubicBezTo>
                    <a:pt x="4373" y="4048"/>
                    <a:pt x="4102" y="4230"/>
                    <a:pt x="4102" y="4455"/>
                  </a:cubicBezTo>
                  <a:lnTo>
                    <a:pt x="4102" y="5592"/>
                  </a:lnTo>
                  <a:lnTo>
                    <a:pt x="3470" y="5592"/>
                  </a:lnTo>
                  <a:lnTo>
                    <a:pt x="3470" y="5197"/>
                  </a:lnTo>
                  <a:cubicBezTo>
                    <a:pt x="3470" y="5006"/>
                    <a:pt x="3238" y="4850"/>
                    <a:pt x="2952" y="4850"/>
                  </a:cubicBezTo>
                  <a:lnTo>
                    <a:pt x="575" y="4850"/>
                  </a:lnTo>
                  <a:cubicBezTo>
                    <a:pt x="289" y="4850"/>
                    <a:pt x="57" y="5006"/>
                    <a:pt x="57" y="5197"/>
                  </a:cubicBezTo>
                  <a:lnTo>
                    <a:pt x="57" y="9364"/>
                  </a:lnTo>
                  <a:cubicBezTo>
                    <a:pt x="57" y="9530"/>
                    <a:pt x="233" y="9669"/>
                    <a:pt x="464" y="9703"/>
                  </a:cubicBezTo>
                  <a:lnTo>
                    <a:pt x="464" y="10395"/>
                  </a:lnTo>
                  <a:cubicBezTo>
                    <a:pt x="233" y="10429"/>
                    <a:pt x="57" y="10568"/>
                    <a:pt x="57" y="10734"/>
                  </a:cubicBezTo>
                  <a:lnTo>
                    <a:pt x="57" y="13326"/>
                  </a:lnTo>
                  <a:cubicBezTo>
                    <a:pt x="57" y="13518"/>
                    <a:pt x="290" y="13672"/>
                    <a:pt x="575" y="13672"/>
                  </a:cubicBezTo>
                  <a:lnTo>
                    <a:pt x="771" y="13672"/>
                  </a:lnTo>
                  <a:lnTo>
                    <a:pt x="117" y="14205"/>
                  </a:lnTo>
                  <a:cubicBezTo>
                    <a:pt x="10" y="14293"/>
                    <a:pt x="-27" y="14412"/>
                    <a:pt x="19" y="14521"/>
                  </a:cubicBezTo>
                  <a:lnTo>
                    <a:pt x="480" y="15614"/>
                  </a:lnTo>
                  <a:cubicBezTo>
                    <a:pt x="506" y="15676"/>
                    <a:pt x="590" y="15719"/>
                    <a:pt x="686" y="15719"/>
                  </a:cubicBezTo>
                  <a:lnTo>
                    <a:pt x="1020" y="15719"/>
                  </a:lnTo>
                  <a:cubicBezTo>
                    <a:pt x="1138" y="15719"/>
                    <a:pt x="1234" y="15655"/>
                    <a:pt x="1234" y="15576"/>
                  </a:cubicBezTo>
                  <a:lnTo>
                    <a:pt x="1234" y="14788"/>
                  </a:lnTo>
                  <a:cubicBezTo>
                    <a:pt x="1234" y="14591"/>
                    <a:pt x="1472" y="14431"/>
                    <a:pt x="1765" y="14431"/>
                  </a:cubicBezTo>
                  <a:cubicBezTo>
                    <a:pt x="2058" y="14431"/>
                    <a:pt x="2293" y="14591"/>
                    <a:pt x="2293" y="14788"/>
                  </a:cubicBezTo>
                  <a:lnTo>
                    <a:pt x="2293" y="15576"/>
                  </a:lnTo>
                  <a:cubicBezTo>
                    <a:pt x="2293" y="15655"/>
                    <a:pt x="2389" y="15719"/>
                    <a:pt x="2507" y="15719"/>
                  </a:cubicBezTo>
                  <a:lnTo>
                    <a:pt x="2842" y="15719"/>
                  </a:lnTo>
                  <a:cubicBezTo>
                    <a:pt x="2937" y="15719"/>
                    <a:pt x="3022" y="15676"/>
                    <a:pt x="3048" y="15614"/>
                  </a:cubicBezTo>
                  <a:lnTo>
                    <a:pt x="3508" y="14521"/>
                  </a:lnTo>
                  <a:cubicBezTo>
                    <a:pt x="3554" y="14412"/>
                    <a:pt x="3518" y="14293"/>
                    <a:pt x="3410" y="14205"/>
                  </a:cubicBezTo>
                  <a:lnTo>
                    <a:pt x="2756" y="13672"/>
                  </a:lnTo>
                  <a:lnTo>
                    <a:pt x="2952" y="13672"/>
                  </a:lnTo>
                  <a:cubicBezTo>
                    <a:pt x="3238" y="13672"/>
                    <a:pt x="3470" y="13518"/>
                    <a:pt x="3470" y="13326"/>
                  </a:cubicBezTo>
                  <a:lnTo>
                    <a:pt x="3470" y="10734"/>
                  </a:lnTo>
                  <a:cubicBezTo>
                    <a:pt x="3470" y="10568"/>
                    <a:pt x="3297" y="10429"/>
                    <a:pt x="3065" y="10395"/>
                  </a:cubicBezTo>
                  <a:lnTo>
                    <a:pt x="3065" y="9703"/>
                  </a:lnTo>
                  <a:cubicBezTo>
                    <a:pt x="3297" y="9669"/>
                    <a:pt x="3470" y="9530"/>
                    <a:pt x="3470" y="9364"/>
                  </a:cubicBezTo>
                  <a:lnTo>
                    <a:pt x="3470" y="7843"/>
                  </a:lnTo>
                  <a:lnTo>
                    <a:pt x="4102" y="7843"/>
                  </a:lnTo>
                  <a:lnTo>
                    <a:pt x="4102" y="13265"/>
                  </a:lnTo>
                  <a:cubicBezTo>
                    <a:pt x="4102" y="13490"/>
                    <a:pt x="4373" y="13672"/>
                    <a:pt x="4708" y="13672"/>
                  </a:cubicBezTo>
                  <a:lnTo>
                    <a:pt x="5367" y="13672"/>
                  </a:lnTo>
                  <a:lnTo>
                    <a:pt x="5367" y="19636"/>
                  </a:lnTo>
                  <a:cubicBezTo>
                    <a:pt x="5367" y="19764"/>
                    <a:pt x="5302" y="19890"/>
                    <a:pt x="5186" y="19992"/>
                  </a:cubicBezTo>
                  <a:lnTo>
                    <a:pt x="4326" y="20751"/>
                  </a:lnTo>
                  <a:cubicBezTo>
                    <a:pt x="4210" y="20853"/>
                    <a:pt x="4145" y="20979"/>
                    <a:pt x="4145" y="21107"/>
                  </a:cubicBezTo>
                  <a:lnTo>
                    <a:pt x="4145" y="21327"/>
                  </a:lnTo>
                  <a:cubicBezTo>
                    <a:pt x="4145" y="21477"/>
                    <a:pt x="4328" y="21600"/>
                    <a:pt x="4552" y="21600"/>
                  </a:cubicBezTo>
                  <a:lnTo>
                    <a:pt x="9040" y="21600"/>
                  </a:lnTo>
                  <a:cubicBezTo>
                    <a:pt x="9264" y="21600"/>
                    <a:pt x="9447" y="21477"/>
                    <a:pt x="9447" y="21327"/>
                  </a:cubicBezTo>
                  <a:lnTo>
                    <a:pt x="9447" y="13672"/>
                  </a:lnTo>
                  <a:lnTo>
                    <a:pt x="12099" y="13672"/>
                  </a:lnTo>
                  <a:lnTo>
                    <a:pt x="12099" y="21327"/>
                  </a:lnTo>
                  <a:cubicBezTo>
                    <a:pt x="12099" y="21477"/>
                    <a:pt x="12282" y="21600"/>
                    <a:pt x="12506" y="21600"/>
                  </a:cubicBezTo>
                  <a:lnTo>
                    <a:pt x="16994" y="21600"/>
                  </a:lnTo>
                  <a:cubicBezTo>
                    <a:pt x="17218" y="21600"/>
                    <a:pt x="17399" y="21477"/>
                    <a:pt x="17399" y="21327"/>
                  </a:cubicBezTo>
                  <a:lnTo>
                    <a:pt x="17399" y="21107"/>
                  </a:lnTo>
                  <a:cubicBezTo>
                    <a:pt x="17399" y="20979"/>
                    <a:pt x="17336" y="20853"/>
                    <a:pt x="17220" y="20751"/>
                  </a:cubicBezTo>
                  <a:lnTo>
                    <a:pt x="16357" y="19992"/>
                  </a:lnTo>
                  <a:cubicBezTo>
                    <a:pt x="16241" y="19890"/>
                    <a:pt x="16179" y="19764"/>
                    <a:pt x="16179" y="19636"/>
                  </a:cubicBezTo>
                  <a:lnTo>
                    <a:pt x="16179" y="13672"/>
                  </a:lnTo>
                  <a:lnTo>
                    <a:pt x="16838" y="13672"/>
                  </a:lnTo>
                  <a:cubicBezTo>
                    <a:pt x="17173" y="13672"/>
                    <a:pt x="17444" y="13490"/>
                    <a:pt x="17444" y="13265"/>
                  </a:cubicBezTo>
                  <a:lnTo>
                    <a:pt x="17444" y="7843"/>
                  </a:lnTo>
                  <a:lnTo>
                    <a:pt x="18075" y="7843"/>
                  </a:lnTo>
                  <a:lnTo>
                    <a:pt x="18075" y="9364"/>
                  </a:lnTo>
                  <a:cubicBezTo>
                    <a:pt x="18075" y="9530"/>
                    <a:pt x="18249" y="9669"/>
                    <a:pt x="18480" y="9703"/>
                  </a:cubicBezTo>
                  <a:lnTo>
                    <a:pt x="18480" y="10395"/>
                  </a:lnTo>
                  <a:cubicBezTo>
                    <a:pt x="18249" y="10429"/>
                    <a:pt x="18075" y="10568"/>
                    <a:pt x="18075" y="10734"/>
                  </a:cubicBezTo>
                  <a:lnTo>
                    <a:pt x="18075" y="13326"/>
                  </a:lnTo>
                  <a:cubicBezTo>
                    <a:pt x="18075" y="13518"/>
                    <a:pt x="18308" y="13672"/>
                    <a:pt x="18594" y="13672"/>
                  </a:cubicBezTo>
                  <a:lnTo>
                    <a:pt x="18790" y="13672"/>
                  </a:lnTo>
                  <a:lnTo>
                    <a:pt x="18136" y="14205"/>
                  </a:lnTo>
                  <a:cubicBezTo>
                    <a:pt x="18028" y="14293"/>
                    <a:pt x="17991" y="14412"/>
                    <a:pt x="18038" y="14521"/>
                  </a:cubicBezTo>
                  <a:lnTo>
                    <a:pt x="18498" y="15614"/>
                  </a:lnTo>
                  <a:cubicBezTo>
                    <a:pt x="18524" y="15676"/>
                    <a:pt x="18609" y="15719"/>
                    <a:pt x="18704" y="15719"/>
                  </a:cubicBezTo>
                  <a:lnTo>
                    <a:pt x="19039" y="15719"/>
                  </a:lnTo>
                  <a:cubicBezTo>
                    <a:pt x="19157" y="15719"/>
                    <a:pt x="19250" y="15655"/>
                    <a:pt x="19250" y="15576"/>
                  </a:cubicBezTo>
                  <a:lnTo>
                    <a:pt x="19250" y="14788"/>
                  </a:lnTo>
                  <a:cubicBezTo>
                    <a:pt x="19250" y="14591"/>
                    <a:pt x="19488" y="14431"/>
                    <a:pt x="19781" y="14431"/>
                  </a:cubicBezTo>
                  <a:cubicBezTo>
                    <a:pt x="20074" y="14431"/>
                    <a:pt x="20312" y="14591"/>
                    <a:pt x="20312" y="14788"/>
                  </a:cubicBezTo>
                  <a:lnTo>
                    <a:pt x="20312" y="15576"/>
                  </a:lnTo>
                  <a:cubicBezTo>
                    <a:pt x="20312" y="15655"/>
                    <a:pt x="20408" y="15719"/>
                    <a:pt x="20525" y="15719"/>
                  </a:cubicBezTo>
                  <a:lnTo>
                    <a:pt x="20860" y="15719"/>
                  </a:lnTo>
                  <a:cubicBezTo>
                    <a:pt x="20955" y="15719"/>
                    <a:pt x="21038" y="15676"/>
                    <a:pt x="21064" y="15614"/>
                  </a:cubicBezTo>
                  <a:lnTo>
                    <a:pt x="21527" y="14521"/>
                  </a:lnTo>
                  <a:cubicBezTo>
                    <a:pt x="21573" y="14412"/>
                    <a:pt x="21536" y="14293"/>
                    <a:pt x="21429" y="14205"/>
                  </a:cubicBezTo>
                  <a:lnTo>
                    <a:pt x="20775" y="13672"/>
                  </a:lnTo>
                  <a:lnTo>
                    <a:pt x="20971" y="13672"/>
                  </a:lnTo>
                  <a:cubicBezTo>
                    <a:pt x="21256" y="13672"/>
                    <a:pt x="21489" y="13518"/>
                    <a:pt x="21489" y="13326"/>
                  </a:cubicBezTo>
                  <a:lnTo>
                    <a:pt x="21489" y="10734"/>
                  </a:lnTo>
                  <a:cubicBezTo>
                    <a:pt x="21489" y="10568"/>
                    <a:pt x="21313" y="10429"/>
                    <a:pt x="21081" y="10395"/>
                  </a:cubicBezTo>
                  <a:lnTo>
                    <a:pt x="21081" y="9703"/>
                  </a:lnTo>
                  <a:cubicBezTo>
                    <a:pt x="21313" y="9669"/>
                    <a:pt x="21489" y="9530"/>
                    <a:pt x="21489" y="9364"/>
                  </a:cubicBezTo>
                  <a:lnTo>
                    <a:pt x="21489" y="5197"/>
                  </a:lnTo>
                  <a:cubicBezTo>
                    <a:pt x="21489" y="5006"/>
                    <a:pt x="21256" y="4850"/>
                    <a:pt x="20971" y="4850"/>
                  </a:cubicBezTo>
                  <a:lnTo>
                    <a:pt x="18594" y="4850"/>
                  </a:lnTo>
                  <a:cubicBezTo>
                    <a:pt x="18308" y="4850"/>
                    <a:pt x="18075" y="5006"/>
                    <a:pt x="18075" y="5197"/>
                  </a:cubicBezTo>
                  <a:lnTo>
                    <a:pt x="18075" y="5592"/>
                  </a:lnTo>
                  <a:lnTo>
                    <a:pt x="17444" y="5592"/>
                  </a:lnTo>
                  <a:lnTo>
                    <a:pt x="17444" y="4455"/>
                  </a:lnTo>
                  <a:cubicBezTo>
                    <a:pt x="17444" y="4230"/>
                    <a:pt x="17173" y="4048"/>
                    <a:pt x="16838" y="4048"/>
                  </a:cubicBezTo>
                  <a:lnTo>
                    <a:pt x="14503" y="4048"/>
                  </a:lnTo>
                  <a:lnTo>
                    <a:pt x="14503" y="2779"/>
                  </a:lnTo>
                  <a:cubicBezTo>
                    <a:pt x="14503" y="2688"/>
                    <a:pt x="14614" y="2614"/>
                    <a:pt x="14750" y="2614"/>
                  </a:cubicBezTo>
                  <a:lnTo>
                    <a:pt x="15102" y="2614"/>
                  </a:lnTo>
                  <a:cubicBezTo>
                    <a:pt x="15238" y="2614"/>
                    <a:pt x="15349" y="2541"/>
                    <a:pt x="15349" y="2450"/>
                  </a:cubicBezTo>
                  <a:lnTo>
                    <a:pt x="15349" y="1600"/>
                  </a:lnTo>
                  <a:cubicBezTo>
                    <a:pt x="15349" y="1509"/>
                    <a:pt x="15238" y="1434"/>
                    <a:pt x="15102" y="1434"/>
                  </a:cubicBezTo>
                  <a:lnTo>
                    <a:pt x="14750" y="1434"/>
                  </a:lnTo>
                  <a:cubicBezTo>
                    <a:pt x="14614" y="1434"/>
                    <a:pt x="14503" y="1360"/>
                    <a:pt x="14503" y="1269"/>
                  </a:cubicBezTo>
                  <a:lnTo>
                    <a:pt x="14503" y="398"/>
                  </a:lnTo>
                  <a:cubicBezTo>
                    <a:pt x="14503" y="178"/>
                    <a:pt x="14238" y="0"/>
                    <a:pt x="13910" y="0"/>
                  </a:cubicBezTo>
                  <a:lnTo>
                    <a:pt x="7636" y="0"/>
                  </a:lnTo>
                  <a:close/>
                  <a:moveTo>
                    <a:pt x="9228" y="1434"/>
                  </a:moveTo>
                  <a:cubicBezTo>
                    <a:pt x="9713" y="1434"/>
                    <a:pt x="10106" y="1700"/>
                    <a:pt x="10106" y="2025"/>
                  </a:cubicBezTo>
                  <a:cubicBezTo>
                    <a:pt x="10106" y="2350"/>
                    <a:pt x="9713" y="2614"/>
                    <a:pt x="9228" y="2614"/>
                  </a:cubicBezTo>
                  <a:cubicBezTo>
                    <a:pt x="8743" y="2614"/>
                    <a:pt x="8351" y="2350"/>
                    <a:pt x="8351" y="2025"/>
                  </a:cubicBezTo>
                  <a:cubicBezTo>
                    <a:pt x="8351" y="1700"/>
                    <a:pt x="8743" y="1434"/>
                    <a:pt x="9228" y="1434"/>
                  </a:cubicBezTo>
                  <a:close/>
                  <a:moveTo>
                    <a:pt x="12317" y="1434"/>
                  </a:moveTo>
                  <a:cubicBezTo>
                    <a:pt x="12802" y="1434"/>
                    <a:pt x="13195" y="1700"/>
                    <a:pt x="13195" y="2025"/>
                  </a:cubicBezTo>
                  <a:cubicBezTo>
                    <a:pt x="13195" y="2350"/>
                    <a:pt x="12802" y="2614"/>
                    <a:pt x="12317" y="2614"/>
                  </a:cubicBezTo>
                  <a:cubicBezTo>
                    <a:pt x="11832" y="2614"/>
                    <a:pt x="11440" y="2350"/>
                    <a:pt x="11440" y="2025"/>
                  </a:cubicBezTo>
                  <a:cubicBezTo>
                    <a:pt x="11440" y="1700"/>
                    <a:pt x="11832" y="1434"/>
                    <a:pt x="12317" y="1434"/>
                  </a:cubicBezTo>
                  <a:close/>
                  <a:moveTo>
                    <a:pt x="8091" y="5474"/>
                  </a:moveTo>
                  <a:lnTo>
                    <a:pt x="13454" y="5474"/>
                  </a:lnTo>
                  <a:lnTo>
                    <a:pt x="13454" y="7795"/>
                  </a:lnTo>
                  <a:lnTo>
                    <a:pt x="8091" y="7795"/>
                  </a:lnTo>
                  <a:lnTo>
                    <a:pt x="8091" y="5474"/>
                  </a:lnTo>
                  <a:close/>
                  <a:moveTo>
                    <a:pt x="8688" y="8716"/>
                  </a:moveTo>
                  <a:cubicBezTo>
                    <a:pt x="9016" y="8716"/>
                    <a:pt x="9281" y="8895"/>
                    <a:pt x="9281" y="9116"/>
                  </a:cubicBezTo>
                  <a:cubicBezTo>
                    <a:pt x="9281" y="9336"/>
                    <a:pt x="9016" y="9514"/>
                    <a:pt x="8688" y="9514"/>
                  </a:cubicBezTo>
                  <a:cubicBezTo>
                    <a:pt x="8359" y="9514"/>
                    <a:pt x="8091" y="9336"/>
                    <a:pt x="8091" y="9116"/>
                  </a:cubicBezTo>
                  <a:cubicBezTo>
                    <a:pt x="8091" y="8895"/>
                    <a:pt x="8359" y="8716"/>
                    <a:pt x="8688" y="8716"/>
                  </a:cubicBezTo>
                  <a:close/>
                  <a:moveTo>
                    <a:pt x="10773" y="8716"/>
                  </a:moveTo>
                  <a:cubicBezTo>
                    <a:pt x="11102" y="8716"/>
                    <a:pt x="11369" y="8895"/>
                    <a:pt x="11369" y="9116"/>
                  </a:cubicBezTo>
                  <a:cubicBezTo>
                    <a:pt x="11369" y="9336"/>
                    <a:pt x="11102" y="9514"/>
                    <a:pt x="10773" y="9514"/>
                  </a:cubicBezTo>
                  <a:cubicBezTo>
                    <a:pt x="10444" y="9514"/>
                    <a:pt x="10177" y="9336"/>
                    <a:pt x="10177" y="9116"/>
                  </a:cubicBezTo>
                  <a:cubicBezTo>
                    <a:pt x="10177" y="8895"/>
                    <a:pt x="10444" y="8716"/>
                    <a:pt x="10773" y="8716"/>
                  </a:cubicBezTo>
                  <a:close/>
                  <a:moveTo>
                    <a:pt x="12858" y="8716"/>
                  </a:moveTo>
                  <a:cubicBezTo>
                    <a:pt x="13187" y="8716"/>
                    <a:pt x="13454" y="8895"/>
                    <a:pt x="13454" y="9116"/>
                  </a:cubicBezTo>
                  <a:cubicBezTo>
                    <a:pt x="13454" y="9336"/>
                    <a:pt x="13187" y="9514"/>
                    <a:pt x="12858" y="9514"/>
                  </a:cubicBezTo>
                  <a:cubicBezTo>
                    <a:pt x="12530" y="9514"/>
                    <a:pt x="12265" y="9336"/>
                    <a:pt x="12265" y="9116"/>
                  </a:cubicBezTo>
                  <a:cubicBezTo>
                    <a:pt x="12265" y="8895"/>
                    <a:pt x="12530" y="8716"/>
                    <a:pt x="12858" y="8716"/>
                  </a:cubicBezTo>
                  <a:close/>
                  <a:moveTo>
                    <a:pt x="10773" y="10277"/>
                  </a:moveTo>
                  <a:cubicBezTo>
                    <a:pt x="11801" y="10277"/>
                    <a:pt x="12768" y="10545"/>
                    <a:pt x="13495" y="11033"/>
                  </a:cubicBezTo>
                  <a:lnTo>
                    <a:pt x="11917" y="12093"/>
                  </a:lnTo>
                  <a:cubicBezTo>
                    <a:pt x="11612" y="11888"/>
                    <a:pt x="11205" y="11774"/>
                    <a:pt x="10773" y="11774"/>
                  </a:cubicBezTo>
                  <a:cubicBezTo>
                    <a:pt x="10341" y="11774"/>
                    <a:pt x="9934" y="11888"/>
                    <a:pt x="9628" y="12093"/>
                  </a:cubicBezTo>
                  <a:lnTo>
                    <a:pt x="8051" y="11033"/>
                  </a:lnTo>
                  <a:cubicBezTo>
                    <a:pt x="8778" y="10545"/>
                    <a:pt x="9745" y="10277"/>
                    <a:pt x="10773" y="1027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8" name="Notebook"/>
            <p:cNvSpPr/>
            <p:nvPr/>
          </p:nvSpPr>
          <p:spPr>
            <a:xfrm>
              <a:off x="0" y="4458973"/>
              <a:ext cx="1508170" cy="844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952" y="0"/>
                  </a:moveTo>
                  <a:cubicBezTo>
                    <a:pt x="1421" y="0"/>
                    <a:pt x="1439" y="771"/>
                    <a:pt x="1439" y="1718"/>
                  </a:cubicBezTo>
                  <a:lnTo>
                    <a:pt x="1439" y="19328"/>
                  </a:lnTo>
                  <a:lnTo>
                    <a:pt x="0" y="19328"/>
                  </a:lnTo>
                  <a:cubicBezTo>
                    <a:pt x="0" y="19328"/>
                    <a:pt x="0" y="19890"/>
                    <a:pt x="0" y="20529"/>
                  </a:cubicBezTo>
                  <a:cubicBezTo>
                    <a:pt x="0" y="21600"/>
                    <a:pt x="190" y="21599"/>
                    <a:pt x="896" y="21599"/>
                  </a:cubicBezTo>
                  <a:lnTo>
                    <a:pt x="10332" y="21599"/>
                  </a:lnTo>
                  <a:lnTo>
                    <a:pt x="11268" y="21599"/>
                  </a:lnTo>
                  <a:lnTo>
                    <a:pt x="20704" y="21599"/>
                  </a:lnTo>
                  <a:cubicBezTo>
                    <a:pt x="21367" y="21599"/>
                    <a:pt x="21600" y="21600"/>
                    <a:pt x="21600" y="20529"/>
                  </a:cubicBezTo>
                  <a:cubicBezTo>
                    <a:pt x="21600" y="19890"/>
                    <a:pt x="21600" y="19328"/>
                    <a:pt x="21600" y="19328"/>
                  </a:cubicBezTo>
                  <a:lnTo>
                    <a:pt x="20161" y="19328"/>
                  </a:lnTo>
                  <a:lnTo>
                    <a:pt x="20161" y="1718"/>
                  </a:lnTo>
                  <a:cubicBezTo>
                    <a:pt x="20161" y="771"/>
                    <a:pt x="20196" y="0"/>
                    <a:pt x="19665" y="0"/>
                  </a:cubicBezTo>
                  <a:lnTo>
                    <a:pt x="1952" y="0"/>
                  </a:lnTo>
                  <a:close/>
                  <a:moveTo>
                    <a:pt x="2475" y="1849"/>
                  </a:moveTo>
                  <a:lnTo>
                    <a:pt x="19125" y="1849"/>
                  </a:lnTo>
                  <a:lnTo>
                    <a:pt x="19125" y="19328"/>
                  </a:lnTo>
                  <a:lnTo>
                    <a:pt x="11268" y="19328"/>
                  </a:lnTo>
                  <a:lnTo>
                    <a:pt x="10332" y="19328"/>
                  </a:lnTo>
                  <a:lnTo>
                    <a:pt x="2475" y="19328"/>
                  </a:lnTo>
                  <a:lnTo>
                    <a:pt x="2475" y="184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80" name="Line"/>
          <p:cNvSpPr/>
          <p:nvPr/>
        </p:nvSpPr>
        <p:spPr>
          <a:xfrm>
            <a:off x="5331226" y="4804998"/>
            <a:ext cx="3588378" cy="801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1" name="Line"/>
          <p:cNvSpPr/>
          <p:nvPr/>
        </p:nvSpPr>
        <p:spPr>
          <a:xfrm>
            <a:off x="5331226" y="6609304"/>
            <a:ext cx="358560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2" name="Line"/>
          <p:cNvSpPr/>
          <p:nvPr/>
        </p:nvSpPr>
        <p:spPr>
          <a:xfrm flipV="1">
            <a:off x="5477246" y="7870704"/>
            <a:ext cx="3296895" cy="80566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6" name="Group"/>
          <p:cNvGrpSpPr/>
          <p:nvPr/>
        </p:nvGrpSpPr>
        <p:grpSpPr>
          <a:xfrm>
            <a:off x="14781561" y="5230585"/>
            <a:ext cx="575007" cy="2753907"/>
            <a:chOff x="0" y="0"/>
            <a:chExt cx="575005" cy="2753906"/>
          </a:xfrm>
        </p:grpSpPr>
        <p:sp>
          <p:nvSpPr>
            <p:cNvPr id="283" name="1"/>
            <p:cNvSpPr/>
            <p:nvPr/>
          </p:nvSpPr>
          <p:spPr>
            <a:xfrm>
              <a:off x="0" y="0"/>
              <a:ext cx="575006" cy="592892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4" name="2"/>
            <p:cNvSpPr/>
            <p:nvPr/>
          </p:nvSpPr>
          <p:spPr>
            <a:xfrm>
              <a:off x="0" y="1197826"/>
              <a:ext cx="575006" cy="592893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5" name="3"/>
            <p:cNvSpPr/>
            <p:nvPr/>
          </p:nvSpPr>
          <p:spPr>
            <a:xfrm>
              <a:off x="0" y="2161014"/>
              <a:ext cx="575006" cy="592893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87" name="Rectangle"/>
          <p:cNvSpPr/>
          <p:nvPr/>
        </p:nvSpPr>
        <p:spPr>
          <a:xfrm>
            <a:off x="14695935" y="4979057"/>
            <a:ext cx="746258" cy="3230167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8" name="Make these calls in Parallel"/>
          <p:cNvSpPr txBox="1"/>
          <p:nvPr/>
        </p:nvSpPr>
        <p:spPr>
          <a:xfrm>
            <a:off x="12912460" y="4350447"/>
            <a:ext cx="4091306" cy="47339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Make these calls in Parallel</a:t>
            </a:r>
          </a:p>
        </p:txBody>
      </p:sp>
      <p:sp>
        <p:nvSpPr>
          <p:cNvPr id="289" name="Latency = Summation of (DB + API + API) response times"/>
          <p:cNvSpPr txBox="1"/>
          <p:nvPr/>
        </p:nvSpPr>
        <p:spPr>
          <a:xfrm>
            <a:off x="6219528" y="9858874"/>
            <a:ext cx="10844074" cy="58511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Latency = Summation of (DB + API + API) response times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7" grpId="3"/>
      <p:bldP build="whole" bldLvl="1" animBg="1" rev="0" advAuto="0" spid="288" grpId="4"/>
      <p:bldP build="whole" bldLvl="1" animBg="1" rev="0" advAuto="0" spid="289" grpId="1"/>
      <p:bldP build="whole" bldLvl="1" animBg="1" rev="0" advAuto="0" spid="289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Lets explore the asynchrony options in Java"/>
          <p:cNvSpPr txBox="1"/>
          <p:nvPr>
            <p:ph type="title"/>
          </p:nvPr>
        </p:nvSpPr>
        <p:spPr>
          <a:xfrm>
            <a:off x="1206500" y="785444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Lets explore the asynchrony options in Java</a:t>
            </a:r>
          </a:p>
        </p:txBody>
      </p:sp>
      <p:sp>
        <p:nvSpPr>
          <p:cNvPr id="292" name="Callbacks…"/>
          <p:cNvSpPr txBox="1"/>
          <p:nvPr>
            <p:ph type="body" idx="1"/>
          </p:nvPr>
        </p:nvSpPr>
        <p:spPr>
          <a:xfrm>
            <a:off x="1206500" y="3207999"/>
            <a:ext cx="21971000" cy="8256012"/>
          </a:xfrm>
          <a:prstGeom prst="rect">
            <a:avLst/>
          </a:prstGeom>
        </p:spPr>
        <p:txBody>
          <a:bodyPr/>
          <a:lstStyle/>
          <a:p>
            <a:pPr marL="609600" indent="-609600">
              <a:defRPr sz="6800"/>
            </a:pPr>
            <a:r>
              <a:t>Callbacks </a:t>
            </a:r>
          </a:p>
          <a:p>
            <a:pPr marL="609600" indent="-609600">
              <a:defRPr sz="6800"/>
            </a:pPr>
          </a:p>
          <a:p>
            <a:pPr marL="609600" indent="-609600">
              <a:defRPr sz="6800"/>
            </a:pPr>
            <a:r>
              <a:t>Futures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allback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Callbacks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allbac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Callbacks</a:t>
            </a:r>
          </a:p>
        </p:txBody>
      </p:sp>
      <p:sp>
        <p:nvSpPr>
          <p:cNvPr id="297" name="Asynchronous methods that accept a callback as a parameter and invokes it  when the blocking call completes.…"/>
          <p:cNvSpPr txBox="1"/>
          <p:nvPr>
            <p:ph type="body" idx="1"/>
          </p:nvPr>
        </p:nvSpPr>
        <p:spPr>
          <a:xfrm>
            <a:off x="1206500" y="3257146"/>
            <a:ext cx="21971000" cy="924737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Asynchronous methods that accept a callback as a parameter and invokes it  when the blocking call completes.</a:t>
            </a:r>
          </a:p>
          <a:p>
            <a:pPr>
              <a:lnSpc>
                <a:spcPct val="150000"/>
              </a:lnSpc>
            </a:pPr>
            <a:r>
              <a:t>Writing code with Callbacks are hard to compose and difficult to read and maintain</a:t>
            </a:r>
          </a:p>
          <a:p>
            <a:pPr>
              <a:lnSpc>
                <a:spcPct val="150000"/>
              </a:lnSpc>
              <a:defRPr b="1"/>
            </a:pPr>
            <a:r>
              <a:t>Callbackhell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bout Me"/>
          <p:cNvSpPr txBox="1"/>
          <p:nvPr>
            <p:ph type="title"/>
          </p:nvPr>
        </p:nvSpPr>
        <p:spPr>
          <a:xfrm>
            <a:off x="1206500" y="755902"/>
            <a:ext cx="21971000" cy="14331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About Me</a:t>
            </a:r>
          </a:p>
        </p:txBody>
      </p:sp>
      <p:sp>
        <p:nvSpPr>
          <p:cNvPr id="155" name="Dilip…"/>
          <p:cNvSpPr txBox="1"/>
          <p:nvPr>
            <p:ph type="body" idx="1"/>
          </p:nvPr>
        </p:nvSpPr>
        <p:spPr>
          <a:xfrm>
            <a:off x="1206500" y="3449029"/>
            <a:ext cx="21971000" cy="825601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Dilip </a:t>
            </a:r>
          </a:p>
          <a:p>
            <a:pPr>
              <a:lnSpc>
                <a:spcPct val="200000"/>
              </a:lnSpc>
            </a:pPr>
            <a:r>
              <a:t>Building Software’s since 2008</a:t>
            </a:r>
          </a:p>
          <a:p>
            <a:pPr>
              <a:lnSpc>
                <a:spcPct val="200000"/>
              </a:lnSpc>
            </a:pPr>
            <a:r>
              <a:t>Teaching in </a:t>
            </a:r>
            <a:r>
              <a:rPr b="1"/>
              <a:t>UDEMY</a:t>
            </a:r>
            <a:r>
              <a:t> Since 2016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Futur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oncurrency APIs in Java"/>
          <p:cNvSpPr txBox="1"/>
          <p:nvPr>
            <p:ph type="title"/>
          </p:nvPr>
        </p:nvSpPr>
        <p:spPr>
          <a:xfrm>
            <a:off x="1206500" y="232833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Concurrency APIs in Java</a:t>
            </a:r>
          </a:p>
        </p:txBody>
      </p:sp>
      <p:sp>
        <p:nvSpPr>
          <p:cNvPr id="302" name="Released in Java 5…"/>
          <p:cNvSpPr txBox="1"/>
          <p:nvPr>
            <p:ph type="body" sz="half" idx="1"/>
          </p:nvPr>
        </p:nvSpPr>
        <p:spPr>
          <a:xfrm>
            <a:off x="2282097" y="3280659"/>
            <a:ext cx="9077127" cy="9274657"/>
          </a:xfrm>
          <a:prstGeom prst="rect">
            <a:avLst/>
          </a:prstGeom>
        </p:spPr>
        <p:txBody>
          <a:bodyPr/>
          <a:lstStyle/>
          <a:p>
            <a:pPr/>
            <a:r>
              <a:t>Released in Java 5</a:t>
            </a:r>
          </a:p>
          <a:p>
            <a:pPr/>
            <a:r>
              <a:t>Write Asynchronous Code</a:t>
            </a:r>
          </a:p>
          <a:p>
            <a:pPr>
              <a:defRPr b="1"/>
            </a:pPr>
            <a:r>
              <a:t>Disadvantages:</a:t>
            </a:r>
          </a:p>
          <a:p>
            <a:pPr/>
            <a:r>
              <a:t>No easy way to combine the result from multiple futures</a:t>
            </a:r>
          </a:p>
          <a:p>
            <a:pPr/>
            <a:r>
              <a:t>Future.get()</a:t>
            </a:r>
          </a:p>
          <a:p>
            <a:pPr lvl="1"/>
            <a:r>
              <a:t>This is a blocking call</a:t>
            </a:r>
          </a:p>
        </p:txBody>
      </p:sp>
      <p:sp>
        <p:nvSpPr>
          <p:cNvPr id="303" name="Released in Java8…"/>
          <p:cNvSpPr txBox="1"/>
          <p:nvPr/>
        </p:nvSpPr>
        <p:spPr>
          <a:xfrm>
            <a:off x="12687630" y="3280659"/>
            <a:ext cx="10251482" cy="9274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99872" indent="-499872" algn="l" defTabSz="1999437">
              <a:lnSpc>
                <a:spcPct val="90000"/>
              </a:lnSpc>
              <a:spcBef>
                <a:spcPts val="3600"/>
              </a:spcBef>
              <a:buSzPct val="123000"/>
              <a:buChar char="•"/>
              <a:defRPr sz="3936">
                <a:solidFill>
                  <a:srgbClr val="000000"/>
                </a:solidFill>
              </a:defRPr>
            </a:pPr>
            <a:r>
              <a:t>Released in Java8</a:t>
            </a:r>
          </a:p>
          <a:p>
            <a:pPr marL="499872" indent="-499872" algn="l" defTabSz="1999437">
              <a:lnSpc>
                <a:spcPct val="90000"/>
              </a:lnSpc>
              <a:spcBef>
                <a:spcPts val="3600"/>
              </a:spcBef>
              <a:buSzPct val="123000"/>
              <a:buChar char="•"/>
              <a:defRPr sz="3936">
                <a:solidFill>
                  <a:srgbClr val="000000"/>
                </a:solidFill>
              </a:defRPr>
            </a:pPr>
            <a:r>
              <a:t>Write Asynchronous code in a functional style</a:t>
            </a:r>
          </a:p>
          <a:p>
            <a:pPr marL="499872" indent="-499872" algn="l" defTabSz="1999437">
              <a:lnSpc>
                <a:spcPct val="90000"/>
              </a:lnSpc>
              <a:spcBef>
                <a:spcPts val="3600"/>
              </a:spcBef>
              <a:buSzPct val="123000"/>
              <a:buChar char="•"/>
              <a:defRPr sz="3936">
                <a:solidFill>
                  <a:srgbClr val="000000"/>
                </a:solidFill>
              </a:defRPr>
            </a:pPr>
            <a:r>
              <a:t>Easy to compose/combine MultipleFutures</a:t>
            </a:r>
          </a:p>
          <a:p>
            <a:pPr marL="499872" indent="-499872" algn="l" defTabSz="1999437">
              <a:lnSpc>
                <a:spcPct val="90000"/>
              </a:lnSpc>
              <a:spcBef>
                <a:spcPts val="3600"/>
              </a:spcBef>
              <a:buSzPct val="123000"/>
              <a:buChar char="•"/>
              <a:defRPr sz="3936">
                <a:solidFill>
                  <a:srgbClr val="000000"/>
                </a:solidFill>
              </a:defRPr>
            </a:pPr>
            <a:r>
              <a:rPr b="1"/>
              <a:t>Disadvantages</a:t>
            </a:r>
            <a:r>
              <a:t>:</a:t>
            </a:r>
          </a:p>
          <a:p>
            <a:pPr lvl="1" marL="999743" indent="-499871" algn="l" defTabSz="1999437">
              <a:lnSpc>
                <a:spcPct val="90000"/>
              </a:lnSpc>
              <a:spcBef>
                <a:spcPts val="3600"/>
              </a:spcBef>
              <a:buSzPct val="123000"/>
              <a:buChar char="•"/>
              <a:defRPr sz="3280">
                <a:solidFill>
                  <a:srgbClr val="000000"/>
                </a:solidFill>
              </a:defRPr>
            </a:pPr>
            <a:r>
              <a:t>Future that returns many elements</a:t>
            </a:r>
          </a:p>
          <a:p>
            <a:pPr lvl="1" marL="999743" indent="-499871" algn="l" defTabSz="1999437">
              <a:lnSpc>
                <a:spcPct val="90000"/>
              </a:lnSpc>
              <a:spcBef>
                <a:spcPts val="3600"/>
              </a:spcBef>
              <a:buSzPct val="123000"/>
              <a:buChar char="•"/>
              <a:defRPr sz="3280">
                <a:solidFill>
                  <a:srgbClr val="000000"/>
                </a:solidFill>
              </a:defRPr>
            </a:pPr>
            <a:r>
              <a:t> Eg., CompletableFuture&lt;List&lt;Result&gt; will need to wait for the whole collection to built and readily available</a:t>
            </a:r>
          </a:p>
          <a:p>
            <a:pPr lvl="1" marL="999743" indent="-499871" algn="l" defTabSz="1999437">
              <a:lnSpc>
                <a:spcPct val="90000"/>
              </a:lnSpc>
              <a:spcBef>
                <a:spcPts val="3600"/>
              </a:spcBef>
              <a:buSzPct val="123000"/>
              <a:buChar char="•"/>
              <a:defRPr sz="3280">
                <a:solidFill>
                  <a:srgbClr val="000000"/>
                </a:solidFill>
              </a:defRPr>
            </a:pPr>
            <a:r>
              <a:t>CompletableFuture does not have a handle for infinite values</a:t>
            </a:r>
          </a:p>
        </p:txBody>
      </p:sp>
      <p:sp>
        <p:nvSpPr>
          <p:cNvPr id="304" name="Line"/>
          <p:cNvSpPr/>
          <p:nvPr/>
        </p:nvSpPr>
        <p:spPr>
          <a:xfrm flipV="1">
            <a:off x="12023427" y="1859131"/>
            <a:ext cx="1" cy="1109063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" name="Line"/>
          <p:cNvSpPr/>
          <p:nvPr/>
        </p:nvSpPr>
        <p:spPr>
          <a:xfrm flipH="1" flipV="1">
            <a:off x="2448628" y="3115483"/>
            <a:ext cx="19772836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6" name="Future"/>
          <p:cNvSpPr txBox="1"/>
          <p:nvPr/>
        </p:nvSpPr>
        <p:spPr>
          <a:xfrm>
            <a:off x="4364040" y="2011125"/>
            <a:ext cx="4609793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975335">
              <a:lnSpc>
                <a:spcPct val="80000"/>
              </a:lnSpc>
              <a:defRPr spc="-92" sz="464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Future</a:t>
            </a:r>
          </a:p>
        </p:txBody>
      </p:sp>
      <p:sp>
        <p:nvSpPr>
          <p:cNvPr id="307" name="CompletableFuture"/>
          <p:cNvSpPr txBox="1"/>
          <p:nvPr/>
        </p:nvSpPr>
        <p:spPr>
          <a:xfrm>
            <a:off x="15001168" y="2011125"/>
            <a:ext cx="5624406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975335">
              <a:lnSpc>
                <a:spcPct val="80000"/>
              </a:lnSpc>
              <a:defRPr spc="-92" sz="464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CompletableFuture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2" grpId="1"/>
      <p:bldP build="p" bldLvl="5" animBg="1" rev="0" advAuto="0" spid="303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Drawbacks of Spring MVC"/>
          <p:cNvSpPr txBox="1"/>
          <p:nvPr>
            <p:ph type="title"/>
          </p:nvPr>
        </p:nvSpPr>
        <p:spPr>
          <a:xfrm>
            <a:off x="1206500" y="717585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Drawbacks of Spring MVC</a:t>
            </a:r>
          </a:p>
        </p:txBody>
      </p:sp>
      <p:sp>
        <p:nvSpPr>
          <p:cNvPr id="310" name="Concurrency is limited in Spring MVC…"/>
          <p:cNvSpPr txBox="1"/>
          <p:nvPr>
            <p:ph type="body" idx="1"/>
          </p:nvPr>
        </p:nvSpPr>
        <p:spPr>
          <a:xfrm>
            <a:off x="1206500" y="2861572"/>
            <a:ext cx="21971000" cy="964294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Concurrency is limited in Spring MVC</a:t>
            </a:r>
          </a:p>
          <a:p>
            <a:pPr>
              <a:lnSpc>
                <a:spcPct val="200000"/>
              </a:lnSpc>
            </a:pPr>
            <a:r>
              <a:t>Blocking code leads to inefficient usage of threads.</a:t>
            </a:r>
          </a:p>
          <a:p>
            <a:pPr>
              <a:lnSpc>
                <a:spcPct val="200000"/>
              </a:lnSpc>
            </a:pPr>
            <a:r>
              <a:t>Servlet API at the server level is a blocking one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Is there a better option availabl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 there a better option available?</a:t>
            </a:r>
          </a:p>
        </p:txBody>
      </p:sp>
      <p:sp>
        <p:nvSpPr>
          <p:cNvPr id="313" name="Reactive programming to the rescue"/>
          <p:cNvSpPr txBox="1"/>
          <p:nvPr/>
        </p:nvSpPr>
        <p:spPr>
          <a:xfrm>
            <a:off x="1387455" y="4533900"/>
            <a:ext cx="21971004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spc="-232" sz="1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Reactive programming to the rescue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58 -0.274844" origin="layout" pathEditMode="relative">
                                      <p:cBhvr>
                                        <p:cTn id="6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3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ummary"/>
          <p:cNvSpPr txBox="1"/>
          <p:nvPr>
            <p:ph type="title"/>
          </p:nvPr>
        </p:nvSpPr>
        <p:spPr>
          <a:xfrm>
            <a:off x="1206500" y="715974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16" name="Does this mean we should stop using Spring MVC?…"/>
          <p:cNvSpPr txBox="1"/>
          <p:nvPr>
            <p:ph type="body" idx="1"/>
          </p:nvPr>
        </p:nvSpPr>
        <p:spPr>
          <a:xfrm>
            <a:off x="1206500" y="2993165"/>
            <a:ext cx="21971000" cy="95113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Does this mean we should stop using Spring MVC?</a:t>
            </a:r>
          </a:p>
          <a:p>
            <a:pPr lvl="1">
              <a:lnSpc>
                <a:spcPct val="160000"/>
              </a:lnSpc>
            </a:pPr>
            <a:r>
              <a:t>No</a:t>
            </a:r>
          </a:p>
          <a:p>
            <a:pPr lvl="1">
              <a:lnSpc>
                <a:spcPct val="160000"/>
              </a:lnSpc>
            </a:pPr>
            <a:r>
              <a:t>This still works very well for many use cases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What is Reactive Programming 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Reactive Programming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What is Reactive Programming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Reactive Programming ?</a:t>
            </a:r>
          </a:p>
        </p:txBody>
      </p:sp>
      <p:sp>
        <p:nvSpPr>
          <p:cNvPr id="321" name="Reactive Programming is a new programming paradigm…"/>
          <p:cNvSpPr txBox="1"/>
          <p:nvPr>
            <p:ph type="body" idx="1"/>
          </p:nvPr>
        </p:nvSpPr>
        <p:spPr>
          <a:xfrm>
            <a:off x="1206500" y="3561248"/>
            <a:ext cx="21971000" cy="894326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Reactive Programming is a new programming paradigm</a:t>
            </a:r>
          </a:p>
          <a:p>
            <a:pPr>
              <a:lnSpc>
                <a:spcPct val="150000"/>
              </a:lnSpc>
            </a:pPr>
            <a:r>
              <a:t>Asynchronous and non blocking</a:t>
            </a:r>
          </a:p>
          <a:p>
            <a:pPr>
              <a:lnSpc>
                <a:spcPct val="150000"/>
              </a:lnSpc>
            </a:pPr>
            <a:r>
              <a:t>Data flows as an </a:t>
            </a:r>
            <a:r>
              <a:rPr b="1"/>
              <a:t>Event/Message</a:t>
            </a:r>
            <a:r>
              <a:t> driven stream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Reactive Programming"/>
          <p:cNvSpPr txBox="1"/>
          <p:nvPr>
            <p:ph type="title"/>
          </p:nvPr>
        </p:nvSpPr>
        <p:spPr>
          <a:xfrm>
            <a:off x="1206500" y="527911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Reactive Programming</a:t>
            </a:r>
          </a:p>
        </p:txBody>
      </p:sp>
      <p:sp>
        <p:nvSpPr>
          <p:cNvPr id="324" name="Slide bullet text"/>
          <p:cNvSpPr txBox="1"/>
          <p:nvPr>
            <p:ph type="body" idx="1"/>
          </p:nvPr>
        </p:nvSpPr>
        <p:spPr>
          <a:xfrm>
            <a:off x="1035317" y="2211877"/>
            <a:ext cx="21763933" cy="1059639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5" name="App"/>
          <p:cNvSpPr/>
          <p:nvPr/>
        </p:nvSpPr>
        <p:spPr>
          <a:xfrm>
            <a:off x="6793701" y="3939637"/>
            <a:ext cx="3614994" cy="4721588"/>
          </a:xfrm>
          <a:prstGeom prst="roundRect">
            <a:avLst>
              <a:gd name="adj" fmla="val 12913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App</a:t>
            </a:r>
          </a:p>
        </p:txBody>
      </p:sp>
      <p:sp>
        <p:nvSpPr>
          <p:cNvPr id="326" name="DB"/>
          <p:cNvSpPr/>
          <p:nvPr/>
        </p:nvSpPr>
        <p:spPr>
          <a:xfrm>
            <a:off x="15721945" y="4635704"/>
            <a:ext cx="1868354" cy="2466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327" name="Line"/>
          <p:cNvSpPr/>
          <p:nvPr/>
        </p:nvSpPr>
        <p:spPr>
          <a:xfrm>
            <a:off x="10566874" y="4485075"/>
            <a:ext cx="416724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8" name="Line"/>
          <p:cNvSpPr/>
          <p:nvPr/>
        </p:nvSpPr>
        <p:spPr>
          <a:xfrm flipH="1" flipV="1">
            <a:off x="10566874" y="4831042"/>
            <a:ext cx="416724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" name="Line"/>
          <p:cNvSpPr/>
          <p:nvPr/>
        </p:nvSpPr>
        <p:spPr>
          <a:xfrm flipV="1">
            <a:off x="15228032" y="3850075"/>
            <a:ext cx="1" cy="4900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0" name="requestForData( )"/>
          <p:cNvSpPr txBox="1"/>
          <p:nvPr/>
        </p:nvSpPr>
        <p:spPr>
          <a:xfrm>
            <a:off x="11416362" y="3924905"/>
            <a:ext cx="246827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requestForData( )</a:t>
            </a:r>
          </a:p>
        </p:txBody>
      </p:sp>
      <p:sp>
        <p:nvSpPr>
          <p:cNvPr id="331" name="This is not a blocking call anymore…"/>
          <p:cNvSpPr txBox="1"/>
          <p:nvPr/>
        </p:nvSpPr>
        <p:spPr>
          <a:xfrm>
            <a:off x="6031509" y="9571266"/>
            <a:ext cx="16493383" cy="2529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This is not a blocking call anymore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Calling thread is released to do useful work</a:t>
            </a:r>
          </a:p>
        </p:txBody>
      </p:sp>
      <p:sp>
        <p:nvSpPr>
          <p:cNvPr id="332" name="Line"/>
          <p:cNvSpPr/>
          <p:nvPr/>
        </p:nvSpPr>
        <p:spPr>
          <a:xfrm flipH="1" flipV="1">
            <a:off x="10566874" y="6071231"/>
            <a:ext cx="416724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3" name="onNext(1)"/>
          <p:cNvSpPr txBox="1"/>
          <p:nvPr/>
        </p:nvSpPr>
        <p:spPr>
          <a:xfrm>
            <a:off x="11938637" y="5610673"/>
            <a:ext cx="142372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onNext(1)</a:t>
            </a:r>
          </a:p>
        </p:txBody>
      </p:sp>
      <p:sp>
        <p:nvSpPr>
          <p:cNvPr id="334" name="Line"/>
          <p:cNvSpPr/>
          <p:nvPr/>
        </p:nvSpPr>
        <p:spPr>
          <a:xfrm flipH="1">
            <a:off x="10566874" y="6686532"/>
            <a:ext cx="416724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5" name="onNext(2)"/>
          <p:cNvSpPr txBox="1"/>
          <p:nvPr/>
        </p:nvSpPr>
        <p:spPr>
          <a:xfrm>
            <a:off x="11938637" y="6225974"/>
            <a:ext cx="142372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onNext(2)</a:t>
            </a:r>
          </a:p>
        </p:txBody>
      </p:sp>
      <p:sp>
        <p:nvSpPr>
          <p:cNvPr id="336" name="Line"/>
          <p:cNvSpPr/>
          <p:nvPr/>
        </p:nvSpPr>
        <p:spPr>
          <a:xfrm flipH="1">
            <a:off x="10566874" y="7657388"/>
            <a:ext cx="416724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7" name="onNext(n)"/>
          <p:cNvSpPr txBox="1"/>
          <p:nvPr/>
        </p:nvSpPr>
        <p:spPr>
          <a:xfrm>
            <a:off x="11938637" y="7196829"/>
            <a:ext cx="142372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onNext(n)</a:t>
            </a:r>
          </a:p>
        </p:txBody>
      </p:sp>
      <p:sp>
        <p:nvSpPr>
          <p:cNvPr id="338" name=".…"/>
          <p:cNvSpPr txBox="1"/>
          <p:nvPr/>
        </p:nvSpPr>
        <p:spPr>
          <a:xfrm>
            <a:off x="12550980" y="6502256"/>
            <a:ext cx="199035" cy="766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40000"/>
              </a:lnSpc>
            </a:pPr>
            <a:r>
              <a:t>.</a:t>
            </a:r>
          </a:p>
          <a:p>
            <a:pPr>
              <a:lnSpc>
                <a:spcPct val="40000"/>
              </a:lnSpc>
            </a:pPr>
            <a:r>
              <a:t>.</a:t>
            </a:r>
          </a:p>
          <a:p>
            <a:pPr>
              <a:lnSpc>
                <a:spcPct val="40000"/>
              </a:lnSpc>
            </a:pPr>
            <a:r>
              <a:t>.</a:t>
            </a:r>
          </a:p>
        </p:txBody>
      </p:sp>
      <p:sp>
        <p:nvSpPr>
          <p:cNvPr id="339" name="Line"/>
          <p:cNvSpPr/>
          <p:nvPr/>
        </p:nvSpPr>
        <p:spPr>
          <a:xfrm flipH="1">
            <a:off x="10566874" y="8361564"/>
            <a:ext cx="416724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0" name="onComplete( )"/>
          <p:cNvSpPr txBox="1"/>
          <p:nvPr/>
        </p:nvSpPr>
        <p:spPr>
          <a:xfrm>
            <a:off x="11636428" y="7901006"/>
            <a:ext cx="202814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onComplete( )</a:t>
            </a:r>
          </a:p>
        </p:txBody>
      </p:sp>
      <p:sp>
        <p:nvSpPr>
          <p:cNvPr id="341" name="Push Based data streams model"/>
          <p:cNvSpPr txBox="1"/>
          <p:nvPr/>
        </p:nvSpPr>
        <p:spPr>
          <a:xfrm>
            <a:off x="8515022" y="10393625"/>
            <a:ext cx="6212739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Push Based data streams model</a:t>
            </a:r>
          </a:p>
        </p:txBody>
      </p:sp>
      <p:sp>
        <p:nvSpPr>
          <p:cNvPr id="342" name="Line"/>
          <p:cNvSpPr/>
          <p:nvPr/>
        </p:nvSpPr>
        <p:spPr>
          <a:xfrm>
            <a:off x="10566874" y="5509529"/>
            <a:ext cx="416724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3" name="request(n)"/>
          <p:cNvSpPr txBox="1"/>
          <p:nvPr/>
        </p:nvSpPr>
        <p:spPr>
          <a:xfrm>
            <a:off x="11918672" y="4958967"/>
            <a:ext cx="146365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request(n)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Class="exit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Class="exit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6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6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3" grpId="9"/>
      <p:bldP build="whole" bldLvl="1" animBg="1" rev="0" advAuto="0" spid="335" grpId="11"/>
      <p:bldP build="whole" bldLvl="1" animBg="1" rev="0" advAuto="0" spid="338" grpId="12"/>
      <p:bldP build="whole" bldLvl="1" animBg="1" rev="0" advAuto="0" spid="343" grpId="7"/>
      <p:bldP build="p" bldLvl="5" animBg="1" rev="0" advAuto="0" spid="331" grpId="4"/>
      <p:bldP build="whole" bldLvl="1" animBg="1" rev="0" advAuto="0" spid="328" grpId="3"/>
      <p:bldP build="p" bldLvl="5" animBg="1" rev="0" advAuto="0" spid="331" grpId="5"/>
      <p:bldP build="whole" bldLvl="1" animBg="1" rev="0" advAuto="0" spid="327" grpId="1"/>
      <p:bldP build="whole" bldLvl="1" animBg="1" rev="0" advAuto="0" spid="330" grpId="2"/>
      <p:bldP build="whole" bldLvl="1" animBg="1" rev="0" advAuto="0" spid="340" grpId="16"/>
      <p:bldP build="whole" bldLvl="1" animBg="1" rev="0" advAuto="0" spid="342" grpId="6"/>
      <p:bldP build="whole" bldLvl="1" animBg="1" rev="0" advAuto="0" spid="341" grpId="17"/>
      <p:bldP build="whole" bldLvl="1" animBg="1" rev="0" advAuto="0" spid="334" grpId="10"/>
      <p:bldP build="whole" bldLvl="1" animBg="1" rev="0" advAuto="0" spid="337" grpId="14"/>
      <p:bldP build="whole" bldLvl="1" animBg="1" rev="0" advAuto="0" spid="336" grpId="13"/>
      <p:bldP build="whole" bldLvl="1" animBg="1" rev="0" advAuto="0" spid="339" grpId="15"/>
      <p:bldP build="whole" bldLvl="1" animBg="1" rev="0" advAuto="0" spid="332" grpId="8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What is Reactive Programming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Reactive Programming ?</a:t>
            </a:r>
          </a:p>
        </p:txBody>
      </p:sp>
      <p:sp>
        <p:nvSpPr>
          <p:cNvPr id="346" name="Reactive Programming is a new programming paradigm…"/>
          <p:cNvSpPr txBox="1"/>
          <p:nvPr>
            <p:ph type="body" idx="1"/>
          </p:nvPr>
        </p:nvSpPr>
        <p:spPr>
          <a:xfrm>
            <a:off x="1206500" y="3561248"/>
            <a:ext cx="21971000" cy="894326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Reactive Programming is a new programming paradigm</a:t>
            </a:r>
          </a:p>
          <a:p>
            <a:pPr>
              <a:lnSpc>
                <a:spcPct val="150000"/>
              </a:lnSpc>
            </a:pPr>
            <a:r>
              <a:t>Asynchronous and non blocking</a:t>
            </a:r>
          </a:p>
          <a:p>
            <a:pPr>
              <a:lnSpc>
                <a:spcPct val="150000"/>
              </a:lnSpc>
            </a:pPr>
            <a:r>
              <a:t>Data flows as an </a:t>
            </a:r>
            <a:r>
              <a:rPr b="1"/>
              <a:t>Event/Message</a:t>
            </a:r>
            <a:r>
              <a:t> driven stream</a:t>
            </a:r>
          </a:p>
          <a:p>
            <a:pPr>
              <a:lnSpc>
                <a:spcPct val="150000"/>
              </a:lnSpc>
            </a:pPr>
            <a:r>
              <a:t>Functional Style Code</a:t>
            </a:r>
          </a:p>
          <a:p>
            <a:pPr>
              <a:lnSpc>
                <a:spcPct val="150000"/>
              </a:lnSpc>
            </a:pPr>
            <a:r>
              <a:t>BackPressure on Data Streams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Backpressure"/>
          <p:cNvSpPr txBox="1"/>
          <p:nvPr>
            <p:ph type="title"/>
          </p:nvPr>
        </p:nvSpPr>
        <p:spPr>
          <a:xfrm>
            <a:off x="1206500" y="527911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Backpressure</a:t>
            </a:r>
          </a:p>
        </p:txBody>
      </p:sp>
      <p:sp>
        <p:nvSpPr>
          <p:cNvPr id="349" name="Slide bullet text"/>
          <p:cNvSpPr txBox="1"/>
          <p:nvPr>
            <p:ph type="body" idx="1"/>
          </p:nvPr>
        </p:nvSpPr>
        <p:spPr>
          <a:xfrm>
            <a:off x="1035317" y="2211877"/>
            <a:ext cx="21763933" cy="1059639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0" name="App"/>
          <p:cNvSpPr/>
          <p:nvPr/>
        </p:nvSpPr>
        <p:spPr>
          <a:xfrm>
            <a:off x="6793701" y="3939637"/>
            <a:ext cx="3614994" cy="4721588"/>
          </a:xfrm>
          <a:prstGeom prst="roundRect">
            <a:avLst>
              <a:gd name="adj" fmla="val 12913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App</a:t>
            </a:r>
          </a:p>
        </p:txBody>
      </p:sp>
      <p:sp>
        <p:nvSpPr>
          <p:cNvPr id="351" name="DB"/>
          <p:cNvSpPr/>
          <p:nvPr/>
        </p:nvSpPr>
        <p:spPr>
          <a:xfrm>
            <a:off x="15721945" y="4635704"/>
            <a:ext cx="1868354" cy="2466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352" name="Line"/>
          <p:cNvSpPr/>
          <p:nvPr/>
        </p:nvSpPr>
        <p:spPr>
          <a:xfrm>
            <a:off x="10566874" y="4485075"/>
            <a:ext cx="416724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" name="Line"/>
          <p:cNvSpPr/>
          <p:nvPr/>
        </p:nvSpPr>
        <p:spPr>
          <a:xfrm flipV="1">
            <a:off x="15228032" y="3850075"/>
            <a:ext cx="1" cy="4900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4" name="requestForData( )"/>
          <p:cNvSpPr txBox="1"/>
          <p:nvPr/>
        </p:nvSpPr>
        <p:spPr>
          <a:xfrm>
            <a:off x="11416362" y="3924905"/>
            <a:ext cx="246827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requestForData( )</a:t>
            </a:r>
          </a:p>
        </p:txBody>
      </p:sp>
      <p:sp>
        <p:nvSpPr>
          <p:cNvPr id="355" name="Line"/>
          <p:cNvSpPr/>
          <p:nvPr/>
        </p:nvSpPr>
        <p:spPr>
          <a:xfrm flipH="1" flipV="1">
            <a:off x="10566874" y="5868945"/>
            <a:ext cx="416724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6" name="onNext(1)"/>
          <p:cNvSpPr txBox="1"/>
          <p:nvPr/>
        </p:nvSpPr>
        <p:spPr>
          <a:xfrm>
            <a:off x="11938637" y="5408387"/>
            <a:ext cx="142372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onNext(1)</a:t>
            </a:r>
          </a:p>
        </p:txBody>
      </p:sp>
      <p:sp>
        <p:nvSpPr>
          <p:cNvPr id="357" name="Line"/>
          <p:cNvSpPr/>
          <p:nvPr/>
        </p:nvSpPr>
        <p:spPr>
          <a:xfrm flipH="1">
            <a:off x="10566874" y="6597657"/>
            <a:ext cx="416724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8" name="onNext(2)"/>
          <p:cNvSpPr txBox="1"/>
          <p:nvPr/>
        </p:nvSpPr>
        <p:spPr>
          <a:xfrm>
            <a:off x="11938637" y="6137099"/>
            <a:ext cx="142372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onNext(2)</a:t>
            </a:r>
          </a:p>
        </p:txBody>
      </p:sp>
      <p:sp>
        <p:nvSpPr>
          <p:cNvPr id="359" name="Line"/>
          <p:cNvSpPr/>
          <p:nvPr/>
        </p:nvSpPr>
        <p:spPr>
          <a:xfrm flipH="1">
            <a:off x="10566874" y="7657388"/>
            <a:ext cx="416724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0" name="onNext(n)"/>
          <p:cNvSpPr txBox="1"/>
          <p:nvPr/>
        </p:nvSpPr>
        <p:spPr>
          <a:xfrm>
            <a:off x="11938637" y="7196829"/>
            <a:ext cx="142372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onNext(n)</a:t>
            </a:r>
          </a:p>
        </p:txBody>
      </p:sp>
      <p:sp>
        <p:nvSpPr>
          <p:cNvPr id="361" name=".…"/>
          <p:cNvSpPr txBox="1"/>
          <p:nvPr/>
        </p:nvSpPr>
        <p:spPr>
          <a:xfrm>
            <a:off x="12550980" y="6502256"/>
            <a:ext cx="199035" cy="766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40000"/>
              </a:lnSpc>
            </a:pPr>
            <a:r>
              <a:t>.</a:t>
            </a:r>
          </a:p>
          <a:p>
            <a:pPr>
              <a:lnSpc>
                <a:spcPct val="40000"/>
              </a:lnSpc>
            </a:pPr>
            <a:r>
              <a:t>.</a:t>
            </a:r>
          </a:p>
          <a:p>
            <a:pPr>
              <a:lnSpc>
                <a:spcPct val="40000"/>
              </a:lnSpc>
            </a:pPr>
            <a:r>
              <a:t>.</a:t>
            </a:r>
          </a:p>
        </p:txBody>
      </p:sp>
      <p:sp>
        <p:nvSpPr>
          <p:cNvPr id="362" name="Line"/>
          <p:cNvSpPr/>
          <p:nvPr/>
        </p:nvSpPr>
        <p:spPr>
          <a:xfrm flipH="1">
            <a:off x="10566874" y="8361564"/>
            <a:ext cx="416724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3" name="onComplete( )"/>
          <p:cNvSpPr txBox="1"/>
          <p:nvPr/>
        </p:nvSpPr>
        <p:spPr>
          <a:xfrm>
            <a:off x="11636428" y="7901006"/>
            <a:ext cx="202814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onComplete( )</a:t>
            </a:r>
          </a:p>
        </p:txBody>
      </p:sp>
      <p:sp>
        <p:nvSpPr>
          <p:cNvPr id="364" name="Overwhelm the app with more data"/>
          <p:cNvSpPr txBox="1"/>
          <p:nvPr/>
        </p:nvSpPr>
        <p:spPr>
          <a:xfrm>
            <a:off x="9307197" y="9995931"/>
            <a:ext cx="6686602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Overwhelm the app with more data</a:t>
            </a:r>
          </a:p>
        </p:txBody>
      </p:sp>
      <p:sp>
        <p:nvSpPr>
          <p:cNvPr id="365" name="Line"/>
          <p:cNvSpPr/>
          <p:nvPr/>
        </p:nvSpPr>
        <p:spPr>
          <a:xfrm>
            <a:off x="10566874" y="5222012"/>
            <a:ext cx="416724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6" name="request(n)"/>
          <p:cNvSpPr txBox="1"/>
          <p:nvPr/>
        </p:nvSpPr>
        <p:spPr>
          <a:xfrm>
            <a:off x="11918672" y="4671450"/>
            <a:ext cx="146365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request(n)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8" grpId="8"/>
      <p:bldP build="whole" bldLvl="1" animBg="1" rev="0" advAuto="0" spid="356" grpId="6"/>
      <p:bldP build="whole" bldLvl="1" animBg="1" rev="0" advAuto="0" spid="365" grpId="3"/>
      <p:bldP build="whole" bldLvl="1" animBg="1" rev="0" advAuto="0" spid="360" grpId="11"/>
      <p:bldP build="whole" bldLvl="1" animBg="1" rev="0" advAuto="0" spid="355" grpId="5"/>
      <p:bldP build="whole" bldLvl="1" animBg="1" rev="0" advAuto="0" spid="352" grpId="1"/>
      <p:bldP build="whole" bldLvl="1" animBg="1" rev="0" advAuto="0" spid="366" grpId="4"/>
      <p:bldP build="whole" bldLvl="1" animBg="1" rev="0" advAuto="0" spid="362" grpId="12"/>
      <p:bldP build="whole" bldLvl="1" animBg="1" rev="0" advAuto="0" spid="363" grpId="13"/>
      <p:bldP build="whole" bldLvl="1" animBg="1" rev="0" advAuto="0" spid="357" grpId="7"/>
      <p:bldP build="whole" bldLvl="1" animBg="1" rev="0" advAuto="0" spid="354" grpId="2"/>
      <p:bldP build="whole" bldLvl="1" animBg="1" rev="0" advAuto="0" spid="364" grpId="14"/>
      <p:bldP build="whole" bldLvl="1" animBg="1" rev="0" advAuto="0" spid="359" grpId="10"/>
      <p:bldP build="whole" bldLvl="1" animBg="1" rev="0" advAuto="0" spid="361" grpId="9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What’s Covered ?"/>
          <p:cNvSpPr txBox="1"/>
          <p:nvPr>
            <p:ph type="title"/>
          </p:nvPr>
        </p:nvSpPr>
        <p:spPr>
          <a:xfrm>
            <a:off x="1206500" y="427415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What’s Covered ?</a:t>
            </a:r>
          </a:p>
        </p:txBody>
      </p:sp>
      <p:sp>
        <p:nvSpPr>
          <p:cNvPr id="158" name="Introduction to Reactive Programming…"/>
          <p:cNvSpPr txBox="1"/>
          <p:nvPr>
            <p:ph type="body" idx="1"/>
          </p:nvPr>
        </p:nvSpPr>
        <p:spPr>
          <a:xfrm>
            <a:off x="1206500" y="2135536"/>
            <a:ext cx="21971000" cy="103689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40000"/>
              </a:lnSpc>
            </a:pPr>
            <a:r>
              <a:t>Introduction to Reactive Programming</a:t>
            </a:r>
          </a:p>
          <a:p>
            <a:pPr>
              <a:lnSpc>
                <a:spcPct val="140000"/>
              </a:lnSpc>
            </a:pPr>
            <a:r>
              <a:t>Advantages of Reactive Programming over traditional programming models</a:t>
            </a:r>
          </a:p>
          <a:p>
            <a:pPr>
              <a:lnSpc>
                <a:spcPct val="140000"/>
              </a:lnSpc>
            </a:pPr>
            <a:r>
              <a:t>Writing Reactive Programming code using </a:t>
            </a:r>
            <a:r>
              <a:rPr b="1"/>
              <a:t>Project Reactor</a:t>
            </a:r>
          </a:p>
          <a:p>
            <a:pPr>
              <a:lnSpc>
                <a:spcPct val="140000"/>
              </a:lnSpc>
            </a:pPr>
            <a:r>
              <a:t>Introduction </a:t>
            </a:r>
            <a:r>
              <a:rPr b="1"/>
              <a:t>Spring WebFlux</a:t>
            </a:r>
          </a:p>
          <a:p>
            <a:pPr>
              <a:lnSpc>
                <a:spcPct val="140000"/>
              </a:lnSpc>
            </a:pPr>
            <a:r>
              <a:t>Reactive Services using Spring WebFlux</a:t>
            </a:r>
          </a:p>
          <a:p>
            <a:pPr lvl="1">
              <a:lnSpc>
                <a:spcPct val="140000"/>
              </a:lnSpc>
            </a:pPr>
            <a:r>
              <a:rPr b="1"/>
              <a:t>Three Reactive Rest Services</a:t>
            </a:r>
            <a:r>
              <a:t> using Spring WebFlux</a:t>
            </a:r>
          </a:p>
          <a:p>
            <a:pPr>
              <a:lnSpc>
                <a:spcPct val="140000"/>
              </a:lnSpc>
            </a:pPr>
            <a:r>
              <a:t>JUnit test cases using </a:t>
            </a:r>
            <a:r>
              <a:rPr b="1"/>
              <a:t>JUnit5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Backpressure"/>
          <p:cNvSpPr txBox="1"/>
          <p:nvPr>
            <p:ph type="title"/>
          </p:nvPr>
        </p:nvSpPr>
        <p:spPr>
          <a:xfrm>
            <a:off x="1206500" y="527911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Backpressure</a:t>
            </a:r>
          </a:p>
        </p:txBody>
      </p:sp>
      <p:sp>
        <p:nvSpPr>
          <p:cNvPr id="369" name="Slide bullet text"/>
          <p:cNvSpPr txBox="1"/>
          <p:nvPr>
            <p:ph type="body" idx="1"/>
          </p:nvPr>
        </p:nvSpPr>
        <p:spPr>
          <a:xfrm>
            <a:off x="1016297" y="2173837"/>
            <a:ext cx="21763933" cy="1059639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0" name="App"/>
          <p:cNvSpPr/>
          <p:nvPr/>
        </p:nvSpPr>
        <p:spPr>
          <a:xfrm>
            <a:off x="6793701" y="3939637"/>
            <a:ext cx="3614994" cy="4721588"/>
          </a:xfrm>
          <a:prstGeom prst="roundRect">
            <a:avLst>
              <a:gd name="adj" fmla="val 12913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App</a:t>
            </a:r>
          </a:p>
        </p:txBody>
      </p:sp>
      <p:sp>
        <p:nvSpPr>
          <p:cNvPr id="371" name="DB"/>
          <p:cNvSpPr/>
          <p:nvPr/>
        </p:nvSpPr>
        <p:spPr>
          <a:xfrm>
            <a:off x="15721945" y="4635704"/>
            <a:ext cx="1868354" cy="2466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372" name="Line"/>
          <p:cNvSpPr/>
          <p:nvPr/>
        </p:nvSpPr>
        <p:spPr>
          <a:xfrm>
            <a:off x="10566874" y="4485075"/>
            <a:ext cx="416724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3" name="Line"/>
          <p:cNvSpPr/>
          <p:nvPr/>
        </p:nvSpPr>
        <p:spPr>
          <a:xfrm flipV="1">
            <a:off x="15228032" y="3850075"/>
            <a:ext cx="1" cy="4900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" name="requestForData( )"/>
          <p:cNvSpPr txBox="1"/>
          <p:nvPr/>
        </p:nvSpPr>
        <p:spPr>
          <a:xfrm>
            <a:off x="11416362" y="3924905"/>
            <a:ext cx="246827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requestForData( )</a:t>
            </a:r>
          </a:p>
        </p:txBody>
      </p:sp>
      <p:sp>
        <p:nvSpPr>
          <p:cNvPr id="375" name="Line"/>
          <p:cNvSpPr/>
          <p:nvPr/>
        </p:nvSpPr>
        <p:spPr>
          <a:xfrm flipH="1">
            <a:off x="10486115" y="6519801"/>
            <a:ext cx="416724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6" name="onNext(1)"/>
          <p:cNvSpPr txBox="1"/>
          <p:nvPr/>
        </p:nvSpPr>
        <p:spPr>
          <a:xfrm>
            <a:off x="11857878" y="6059242"/>
            <a:ext cx="142372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onNext(1)</a:t>
            </a:r>
          </a:p>
        </p:txBody>
      </p:sp>
      <p:sp>
        <p:nvSpPr>
          <p:cNvPr id="377" name="Line"/>
          <p:cNvSpPr/>
          <p:nvPr/>
        </p:nvSpPr>
        <p:spPr>
          <a:xfrm flipH="1">
            <a:off x="10486115" y="7248513"/>
            <a:ext cx="416724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8" name="onNext(2)"/>
          <p:cNvSpPr txBox="1"/>
          <p:nvPr/>
        </p:nvSpPr>
        <p:spPr>
          <a:xfrm>
            <a:off x="11857878" y="6787954"/>
            <a:ext cx="142372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onNext(2)</a:t>
            </a:r>
          </a:p>
        </p:txBody>
      </p:sp>
      <p:sp>
        <p:nvSpPr>
          <p:cNvPr id="379" name="Line"/>
          <p:cNvSpPr/>
          <p:nvPr/>
        </p:nvSpPr>
        <p:spPr>
          <a:xfrm>
            <a:off x="10486115" y="5786145"/>
            <a:ext cx="416724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0" name="request(2 )"/>
          <p:cNvSpPr txBox="1"/>
          <p:nvPr/>
        </p:nvSpPr>
        <p:spPr>
          <a:xfrm>
            <a:off x="11795546" y="5225975"/>
            <a:ext cx="154838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request(2 )</a:t>
            </a:r>
          </a:p>
        </p:txBody>
      </p:sp>
      <p:sp>
        <p:nvSpPr>
          <p:cNvPr id="381" name="Line"/>
          <p:cNvSpPr/>
          <p:nvPr/>
        </p:nvSpPr>
        <p:spPr>
          <a:xfrm>
            <a:off x="10647633" y="8360484"/>
            <a:ext cx="416724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2" name="cancel( )"/>
          <p:cNvSpPr txBox="1"/>
          <p:nvPr/>
        </p:nvSpPr>
        <p:spPr>
          <a:xfrm>
            <a:off x="12106873" y="7800314"/>
            <a:ext cx="124876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cancel( )</a:t>
            </a:r>
          </a:p>
        </p:txBody>
      </p:sp>
      <p:sp>
        <p:nvSpPr>
          <p:cNvPr id="383" name="Line"/>
          <p:cNvSpPr/>
          <p:nvPr/>
        </p:nvSpPr>
        <p:spPr>
          <a:xfrm flipH="1" flipV="1">
            <a:off x="10566874" y="4920295"/>
            <a:ext cx="416724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4" name="Line"/>
          <p:cNvSpPr/>
          <p:nvPr/>
        </p:nvSpPr>
        <p:spPr>
          <a:xfrm>
            <a:off x="8229799" y="9010599"/>
            <a:ext cx="8050781" cy="1941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45" fill="norm" stroke="1" extrusionOk="0">
                <a:moveTo>
                  <a:pt x="0" y="287"/>
                </a:moveTo>
                <a:cubicBezTo>
                  <a:pt x="2525" y="12195"/>
                  <a:pt x="6059" y="19429"/>
                  <a:pt x="9838" y="20425"/>
                </a:cubicBezTo>
                <a:cubicBezTo>
                  <a:pt x="14293" y="21600"/>
                  <a:pt x="18630" y="14070"/>
                  <a:pt x="21600" y="0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headEnd type="stealth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5" name="Backpressure"/>
          <p:cNvSpPr txBox="1"/>
          <p:nvPr/>
        </p:nvSpPr>
        <p:spPr>
          <a:xfrm>
            <a:off x="10906499" y="10048881"/>
            <a:ext cx="2697380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Backpressure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6" grpId="7"/>
      <p:bldP build="whole" bldLvl="1" animBg="1" rev="0" advAuto="0" spid="384" grpId="12"/>
      <p:bldP build="whole" bldLvl="1" animBg="1" rev="0" advAuto="0" spid="372" grpId="1"/>
      <p:bldP build="whole" bldLvl="1" animBg="1" rev="0" advAuto="0" spid="374" grpId="2"/>
      <p:bldP build="whole" bldLvl="1" animBg="1" rev="0" advAuto="0" spid="378" grpId="9"/>
      <p:bldP build="whole" bldLvl="1" animBg="1" rev="0" advAuto="0" spid="375" grpId="6"/>
      <p:bldP build="whole" bldLvl="1" animBg="1" rev="0" advAuto="0" spid="385" grpId="13"/>
      <p:bldP build="whole" bldLvl="1" animBg="1" rev="0" advAuto="0" spid="381" grpId="10"/>
      <p:bldP build="whole" bldLvl="1" animBg="1" rev="0" advAuto="0" spid="377" grpId="8"/>
      <p:bldP build="whole" bldLvl="1" animBg="1" rev="0" advAuto="0" spid="383" grpId="3"/>
      <p:bldP build="whole" bldLvl="1" animBg="1" rev="0" advAuto="0" spid="379" grpId="4"/>
      <p:bldP build="whole" bldLvl="1" animBg="1" rev="0" advAuto="0" spid="382" grpId="11"/>
      <p:bldP build="whole" bldLvl="1" animBg="1" rev="0" advAuto="0" spid="380" grpId="5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ush-based data flow mod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Push-based data flow model</a:t>
            </a:r>
          </a:p>
        </p:txBody>
      </p:sp>
      <p:sp>
        <p:nvSpPr>
          <p:cNvPr id="388" name="Push-Pull based data flow model"/>
          <p:cNvSpPr txBox="1"/>
          <p:nvPr/>
        </p:nvSpPr>
        <p:spPr>
          <a:xfrm>
            <a:off x="1206500" y="7843825"/>
            <a:ext cx="21971000" cy="3874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Push-Pull based data flow model</a:t>
            </a:r>
          </a:p>
        </p:txBody>
      </p:sp>
      <p:sp>
        <p:nvSpPr>
          <p:cNvPr id="389" name="Line"/>
          <p:cNvSpPr/>
          <p:nvPr/>
        </p:nvSpPr>
        <p:spPr>
          <a:xfrm>
            <a:off x="12192000" y="6218993"/>
            <a:ext cx="1" cy="1278014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833 -0.227428" origin="layout" pathEditMode="relative">
                                      <p:cBhvr>
                                        <p:cTn id="6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9" grpId="2"/>
      <p:bldP build="whole" bldLvl="1" animBg="1" rev="0" advAuto="0" spid="388" grpId="3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When to use Reactive Programming ?"/>
          <p:cNvSpPr txBox="1"/>
          <p:nvPr>
            <p:ph type="title"/>
          </p:nvPr>
        </p:nvSpPr>
        <p:spPr>
          <a:xfrm>
            <a:off x="1206500" y="708158"/>
            <a:ext cx="21971000" cy="1804505"/>
          </a:xfrm>
          <a:prstGeom prst="rect">
            <a:avLst/>
          </a:prstGeom>
        </p:spPr>
        <p:txBody>
          <a:bodyPr/>
          <a:lstStyle>
            <a:lvl1pPr>
              <a:defRPr spc="-186" sz="9300"/>
            </a:lvl1pPr>
          </a:lstStyle>
          <a:p>
            <a:pPr/>
            <a:r>
              <a:t>When to use Reactive Programming ?</a:t>
            </a:r>
          </a:p>
        </p:txBody>
      </p:sp>
      <p:sp>
        <p:nvSpPr>
          <p:cNvPr id="39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3" name="Use Reactive Programming when there is need to build and support app that can handle high load"/>
          <p:cNvSpPr txBox="1"/>
          <p:nvPr>
            <p:ph type="body" sz="half" idx="1"/>
          </p:nvPr>
        </p:nvSpPr>
        <p:spPr>
          <a:xfrm>
            <a:off x="1206500" y="4920843"/>
            <a:ext cx="21971000" cy="480006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50" sz="7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Use Reactive Programming when there is need to build and support app that can handle high load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3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Reactive App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Reactive App Architecture</a:t>
            </a:r>
          </a:p>
        </p:txBody>
      </p:sp>
      <p:sp>
        <p:nvSpPr>
          <p:cNvPr id="396" name="Slide bullet text"/>
          <p:cNvSpPr txBox="1"/>
          <p:nvPr>
            <p:ph type="body" idx="1"/>
          </p:nvPr>
        </p:nvSpPr>
        <p:spPr>
          <a:xfrm>
            <a:off x="1206500" y="3012186"/>
            <a:ext cx="22066399" cy="1062017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7" name="App"/>
          <p:cNvSpPr/>
          <p:nvPr/>
        </p:nvSpPr>
        <p:spPr>
          <a:xfrm>
            <a:off x="9281768" y="5168897"/>
            <a:ext cx="3614993" cy="3111922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App</a:t>
            </a:r>
          </a:p>
        </p:txBody>
      </p:sp>
      <p:sp>
        <p:nvSpPr>
          <p:cNvPr id="398" name="DB"/>
          <p:cNvSpPr/>
          <p:nvPr/>
        </p:nvSpPr>
        <p:spPr>
          <a:xfrm>
            <a:off x="17107465" y="4312360"/>
            <a:ext cx="1085618" cy="1433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399" name="Line"/>
          <p:cNvSpPr/>
          <p:nvPr/>
        </p:nvSpPr>
        <p:spPr>
          <a:xfrm>
            <a:off x="13140532" y="7404019"/>
            <a:ext cx="3637815" cy="7768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0" name="{API}"/>
          <p:cNvSpPr/>
          <p:nvPr/>
        </p:nvSpPr>
        <p:spPr>
          <a:xfrm>
            <a:off x="17015274" y="608985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{API}</a:t>
            </a:r>
          </a:p>
        </p:txBody>
      </p:sp>
      <p:sp>
        <p:nvSpPr>
          <p:cNvPr id="401" name="{API}"/>
          <p:cNvSpPr/>
          <p:nvPr/>
        </p:nvSpPr>
        <p:spPr>
          <a:xfrm>
            <a:off x="17015274" y="7704193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{API}</a:t>
            </a:r>
          </a:p>
        </p:txBody>
      </p:sp>
      <p:sp>
        <p:nvSpPr>
          <p:cNvPr id="402" name="Line"/>
          <p:cNvSpPr/>
          <p:nvPr/>
        </p:nvSpPr>
        <p:spPr>
          <a:xfrm flipV="1">
            <a:off x="13266926" y="6720544"/>
            <a:ext cx="3458620" cy="575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3" name="Line"/>
          <p:cNvSpPr/>
          <p:nvPr/>
        </p:nvSpPr>
        <p:spPr>
          <a:xfrm flipV="1">
            <a:off x="13267532" y="5025791"/>
            <a:ext cx="3606508" cy="10158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4" name="Embedded Server"/>
          <p:cNvSpPr/>
          <p:nvPr/>
        </p:nvSpPr>
        <p:spPr>
          <a:xfrm>
            <a:off x="9880832" y="7501520"/>
            <a:ext cx="2416865" cy="623386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Embedded Server</a:t>
            </a:r>
          </a:p>
        </p:txBody>
      </p:sp>
      <p:grpSp>
        <p:nvGrpSpPr>
          <p:cNvPr id="408" name="Group"/>
          <p:cNvGrpSpPr/>
          <p:nvPr/>
        </p:nvGrpSpPr>
        <p:grpSpPr>
          <a:xfrm>
            <a:off x="3919260" y="3942243"/>
            <a:ext cx="1508170" cy="5303795"/>
            <a:chOff x="0" y="0"/>
            <a:chExt cx="1508169" cy="5303794"/>
          </a:xfrm>
        </p:grpSpPr>
        <p:sp>
          <p:nvSpPr>
            <p:cNvPr id="405" name="Phone"/>
            <p:cNvSpPr/>
            <p:nvPr/>
          </p:nvSpPr>
          <p:spPr>
            <a:xfrm>
              <a:off x="502651" y="0"/>
              <a:ext cx="741343" cy="1526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8" y="0"/>
                  </a:moveTo>
                  <a:cubicBezTo>
                    <a:pt x="934" y="0"/>
                    <a:pt x="0" y="453"/>
                    <a:pt x="0" y="1004"/>
                  </a:cubicBezTo>
                  <a:lnTo>
                    <a:pt x="0" y="20596"/>
                  </a:lnTo>
                  <a:cubicBezTo>
                    <a:pt x="0" y="21152"/>
                    <a:pt x="934" y="21600"/>
                    <a:pt x="2068" y="21600"/>
                  </a:cubicBezTo>
                  <a:lnTo>
                    <a:pt x="19532" y="21600"/>
                  </a:lnTo>
                  <a:cubicBezTo>
                    <a:pt x="20666" y="21600"/>
                    <a:pt x="21600" y="21147"/>
                    <a:pt x="21600" y="20596"/>
                  </a:cubicBezTo>
                  <a:lnTo>
                    <a:pt x="21600" y="1004"/>
                  </a:lnTo>
                  <a:cubicBezTo>
                    <a:pt x="21600" y="453"/>
                    <a:pt x="20677" y="0"/>
                    <a:pt x="19532" y="0"/>
                  </a:cubicBezTo>
                  <a:lnTo>
                    <a:pt x="2068" y="0"/>
                  </a:lnTo>
                  <a:close/>
                  <a:moveTo>
                    <a:pt x="9142" y="1350"/>
                  </a:moveTo>
                  <a:lnTo>
                    <a:pt x="12468" y="1350"/>
                  </a:lnTo>
                  <a:cubicBezTo>
                    <a:pt x="12758" y="1350"/>
                    <a:pt x="12990" y="1463"/>
                    <a:pt x="12990" y="1604"/>
                  </a:cubicBezTo>
                  <a:cubicBezTo>
                    <a:pt x="12990" y="1744"/>
                    <a:pt x="12758" y="1858"/>
                    <a:pt x="12468" y="1858"/>
                  </a:cubicBezTo>
                  <a:lnTo>
                    <a:pt x="9142" y="1858"/>
                  </a:lnTo>
                  <a:cubicBezTo>
                    <a:pt x="8853" y="1858"/>
                    <a:pt x="8621" y="1744"/>
                    <a:pt x="8621" y="1604"/>
                  </a:cubicBezTo>
                  <a:cubicBezTo>
                    <a:pt x="8621" y="1463"/>
                    <a:pt x="8853" y="1350"/>
                    <a:pt x="9142" y="1350"/>
                  </a:cubicBezTo>
                  <a:close/>
                  <a:moveTo>
                    <a:pt x="1477" y="2927"/>
                  </a:moveTo>
                  <a:lnTo>
                    <a:pt x="20123" y="2927"/>
                  </a:lnTo>
                  <a:lnTo>
                    <a:pt x="20123" y="18985"/>
                  </a:lnTo>
                  <a:lnTo>
                    <a:pt x="1477" y="18985"/>
                  </a:lnTo>
                  <a:lnTo>
                    <a:pt x="1477" y="292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6" name="Robot"/>
            <p:cNvSpPr/>
            <p:nvPr/>
          </p:nvSpPr>
          <p:spPr>
            <a:xfrm>
              <a:off x="264176" y="2183663"/>
              <a:ext cx="979818" cy="1464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fill="norm" stroke="1" extrusionOk="0">
                  <a:moveTo>
                    <a:pt x="7636" y="0"/>
                  </a:moveTo>
                  <a:cubicBezTo>
                    <a:pt x="7308" y="0"/>
                    <a:pt x="7042" y="178"/>
                    <a:pt x="7042" y="398"/>
                  </a:cubicBezTo>
                  <a:lnTo>
                    <a:pt x="7042" y="1269"/>
                  </a:lnTo>
                  <a:cubicBezTo>
                    <a:pt x="7042" y="1360"/>
                    <a:pt x="6932" y="1434"/>
                    <a:pt x="6796" y="1434"/>
                  </a:cubicBezTo>
                  <a:lnTo>
                    <a:pt x="6444" y="1434"/>
                  </a:lnTo>
                  <a:cubicBezTo>
                    <a:pt x="6308" y="1434"/>
                    <a:pt x="6197" y="1509"/>
                    <a:pt x="6197" y="1600"/>
                  </a:cubicBezTo>
                  <a:lnTo>
                    <a:pt x="6197" y="2450"/>
                  </a:lnTo>
                  <a:cubicBezTo>
                    <a:pt x="6197" y="2541"/>
                    <a:pt x="6308" y="2614"/>
                    <a:pt x="6444" y="2614"/>
                  </a:cubicBezTo>
                  <a:lnTo>
                    <a:pt x="6796" y="2614"/>
                  </a:lnTo>
                  <a:cubicBezTo>
                    <a:pt x="6932" y="2614"/>
                    <a:pt x="7042" y="2688"/>
                    <a:pt x="7042" y="2779"/>
                  </a:cubicBezTo>
                  <a:lnTo>
                    <a:pt x="7042" y="4048"/>
                  </a:lnTo>
                  <a:lnTo>
                    <a:pt x="4708" y="4048"/>
                  </a:lnTo>
                  <a:cubicBezTo>
                    <a:pt x="4373" y="4048"/>
                    <a:pt x="4102" y="4230"/>
                    <a:pt x="4102" y="4455"/>
                  </a:cubicBezTo>
                  <a:lnTo>
                    <a:pt x="4102" y="5592"/>
                  </a:lnTo>
                  <a:lnTo>
                    <a:pt x="3470" y="5592"/>
                  </a:lnTo>
                  <a:lnTo>
                    <a:pt x="3470" y="5197"/>
                  </a:lnTo>
                  <a:cubicBezTo>
                    <a:pt x="3470" y="5006"/>
                    <a:pt x="3238" y="4850"/>
                    <a:pt x="2952" y="4850"/>
                  </a:cubicBezTo>
                  <a:lnTo>
                    <a:pt x="575" y="4850"/>
                  </a:lnTo>
                  <a:cubicBezTo>
                    <a:pt x="289" y="4850"/>
                    <a:pt x="57" y="5006"/>
                    <a:pt x="57" y="5197"/>
                  </a:cubicBezTo>
                  <a:lnTo>
                    <a:pt x="57" y="9364"/>
                  </a:lnTo>
                  <a:cubicBezTo>
                    <a:pt x="57" y="9530"/>
                    <a:pt x="233" y="9669"/>
                    <a:pt x="464" y="9703"/>
                  </a:cubicBezTo>
                  <a:lnTo>
                    <a:pt x="464" y="10395"/>
                  </a:lnTo>
                  <a:cubicBezTo>
                    <a:pt x="233" y="10429"/>
                    <a:pt x="57" y="10568"/>
                    <a:pt x="57" y="10734"/>
                  </a:cubicBezTo>
                  <a:lnTo>
                    <a:pt x="57" y="13326"/>
                  </a:lnTo>
                  <a:cubicBezTo>
                    <a:pt x="57" y="13518"/>
                    <a:pt x="290" y="13672"/>
                    <a:pt x="575" y="13672"/>
                  </a:cubicBezTo>
                  <a:lnTo>
                    <a:pt x="771" y="13672"/>
                  </a:lnTo>
                  <a:lnTo>
                    <a:pt x="117" y="14205"/>
                  </a:lnTo>
                  <a:cubicBezTo>
                    <a:pt x="10" y="14293"/>
                    <a:pt x="-27" y="14412"/>
                    <a:pt x="19" y="14521"/>
                  </a:cubicBezTo>
                  <a:lnTo>
                    <a:pt x="480" y="15614"/>
                  </a:lnTo>
                  <a:cubicBezTo>
                    <a:pt x="506" y="15676"/>
                    <a:pt x="590" y="15719"/>
                    <a:pt x="686" y="15719"/>
                  </a:cubicBezTo>
                  <a:lnTo>
                    <a:pt x="1020" y="15719"/>
                  </a:lnTo>
                  <a:cubicBezTo>
                    <a:pt x="1138" y="15719"/>
                    <a:pt x="1234" y="15655"/>
                    <a:pt x="1234" y="15576"/>
                  </a:cubicBezTo>
                  <a:lnTo>
                    <a:pt x="1234" y="14788"/>
                  </a:lnTo>
                  <a:cubicBezTo>
                    <a:pt x="1234" y="14591"/>
                    <a:pt x="1472" y="14431"/>
                    <a:pt x="1765" y="14431"/>
                  </a:cubicBezTo>
                  <a:cubicBezTo>
                    <a:pt x="2058" y="14431"/>
                    <a:pt x="2293" y="14591"/>
                    <a:pt x="2293" y="14788"/>
                  </a:cubicBezTo>
                  <a:lnTo>
                    <a:pt x="2293" y="15576"/>
                  </a:lnTo>
                  <a:cubicBezTo>
                    <a:pt x="2293" y="15655"/>
                    <a:pt x="2389" y="15719"/>
                    <a:pt x="2507" y="15719"/>
                  </a:cubicBezTo>
                  <a:lnTo>
                    <a:pt x="2842" y="15719"/>
                  </a:lnTo>
                  <a:cubicBezTo>
                    <a:pt x="2937" y="15719"/>
                    <a:pt x="3022" y="15676"/>
                    <a:pt x="3048" y="15614"/>
                  </a:cubicBezTo>
                  <a:lnTo>
                    <a:pt x="3508" y="14521"/>
                  </a:lnTo>
                  <a:cubicBezTo>
                    <a:pt x="3554" y="14412"/>
                    <a:pt x="3518" y="14293"/>
                    <a:pt x="3410" y="14205"/>
                  </a:cubicBezTo>
                  <a:lnTo>
                    <a:pt x="2756" y="13672"/>
                  </a:lnTo>
                  <a:lnTo>
                    <a:pt x="2952" y="13672"/>
                  </a:lnTo>
                  <a:cubicBezTo>
                    <a:pt x="3238" y="13672"/>
                    <a:pt x="3470" y="13518"/>
                    <a:pt x="3470" y="13326"/>
                  </a:cubicBezTo>
                  <a:lnTo>
                    <a:pt x="3470" y="10734"/>
                  </a:lnTo>
                  <a:cubicBezTo>
                    <a:pt x="3470" y="10568"/>
                    <a:pt x="3297" y="10429"/>
                    <a:pt x="3065" y="10395"/>
                  </a:cubicBezTo>
                  <a:lnTo>
                    <a:pt x="3065" y="9703"/>
                  </a:lnTo>
                  <a:cubicBezTo>
                    <a:pt x="3297" y="9669"/>
                    <a:pt x="3470" y="9530"/>
                    <a:pt x="3470" y="9364"/>
                  </a:cubicBezTo>
                  <a:lnTo>
                    <a:pt x="3470" y="7843"/>
                  </a:lnTo>
                  <a:lnTo>
                    <a:pt x="4102" y="7843"/>
                  </a:lnTo>
                  <a:lnTo>
                    <a:pt x="4102" y="13265"/>
                  </a:lnTo>
                  <a:cubicBezTo>
                    <a:pt x="4102" y="13490"/>
                    <a:pt x="4373" y="13672"/>
                    <a:pt x="4708" y="13672"/>
                  </a:cubicBezTo>
                  <a:lnTo>
                    <a:pt x="5367" y="13672"/>
                  </a:lnTo>
                  <a:lnTo>
                    <a:pt x="5367" y="19636"/>
                  </a:lnTo>
                  <a:cubicBezTo>
                    <a:pt x="5367" y="19764"/>
                    <a:pt x="5302" y="19890"/>
                    <a:pt x="5186" y="19992"/>
                  </a:cubicBezTo>
                  <a:lnTo>
                    <a:pt x="4326" y="20751"/>
                  </a:lnTo>
                  <a:cubicBezTo>
                    <a:pt x="4210" y="20853"/>
                    <a:pt x="4145" y="20979"/>
                    <a:pt x="4145" y="21107"/>
                  </a:cubicBezTo>
                  <a:lnTo>
                    <a:pt x="4145" y="21327"/>
                  </a:lnTo>
                  <a:cubicBezTo>
                    <a:pt x="4145" y="21477"/>
                    <a:pt x="4328" y="21600"/>
                    <a:pt x="4552" y="21600"/>
                  </a:cubicBezTo>
                  <a:lnTo>
                    <a:pt x="9040" y="21600"/>
                  </a:lnTo>
                  <a:cubicBezTo>
                    <a:pt x="9264" y="21600"/>
                    <a:pt x="9447" y="21477"/>
                    <a:pt x="9447" y="21327"/>
                  </a:cubicBezTo>
                  <a:lnTo>
                    <a:pt x="9447" y="13672"/>
                  </a:lnTo>
                  <a:lnTo>
                    <a:pt x="12099" y="13672"/>
                  </a:lnTo>
                  <a:lnTo>
                    <a:pt x="12099" y="21327"/>
                  </a:lnTo>
                  <a:cubicBezTo>
                    <a:pt x="12099" y="21477"/>
                    <a:pt x="12282" y="21600"/>
                    <a:pt x="12506" y="21600"/>
                  </a:cubicBezTo>
                  <a:lnTo>
                    <a:pt x="16994" y="21600"/>
                  </a:lnTo>
                  <a:cubicBezTo>
                    <a:pt x="17218" y="21600"/>
                    <a:pt x="17399" y="21477"/>
                    <a:pt x="17399" y="21327"/>
                  </a:cubicBezTo>
                  <a:lnTo>
                    <a:pt x="17399" y="21107"/>
                  </a:lnTo>
                  <a:cubicBezTo>
                    <a:pt x="17399" y="20979"/>
                    <a:pt x="17336" y="20853"/>
                    <a:pt x="17220" y="20751"/>
                  </a:cubicBezTo>
                  <a:lnTo>
                    <a:pt x="16357" y="19992"/>
                  </a:lnTo>
                  <a:cubicBezTo>
                    <a:pt x="16241" y="19890"/>
                    <a:pt x="16179" y="19764"/>
                    <a:pt x="16179" y="19636"/>
                  </a:cubicBezTo>
                  <a:lnTo>
                    <a:pt x="16179" y="13672"/>
                  </a:lnTo>
                  <a:lnTo>
                    <a:pt x="16838" y="13672"/>
                  </a:lnTo>
                  <a:cubicBezTo>
                    <a:pt x="17173" y="13672"/>
                    <a:pt x="17444" y="13490"/>
                    <a:pt x="17444" y="13265"/>
                  </a:cubicBezTo>
                  <a:lnTo>
                    <a:pt x="17444" y="7843"/>
                  </a:lnTo>
                  <a:lnTo>
                    <a:pt x="18075" y="7843"/>
                  </a:lnTo>
                  <a:lnTo>
                    <a:pt x="18075" y="9364"/>
                  </a:lnTo>
                  <a:cubicBezTo>
                    <a:pt x="18075" y="9530"/>
                    <a:pt x="18249" y="9669"/>
                    <a:pt x="18480" y="9703"/>
                  </a:cubicBezTo>
                  <a:lnTo>
                    <a:pt x="18480" y="10395"/>
                  </a:lnTo>
                  <a:cubicBezTo>
                    <a:pt x="18249" y="10429"/>
                    <a:pt x="18075" y="10568"/>
                    <a:pt x="18075" y="10734"/>
                  </a:cubicBezTo>
                  <a:lnTo>
                    <a:pt x="18075" y="13326"/>
                  </a:lnTo>
                  <a:cubicBezTo>
                    <a:pt x="18075" y="13518"/>
                    <a:pt x="18308" y="13672"/>
                    <a:pt x="18594" y="13672"/>
                  </a:cubicBezTo>
                  <a:lnTo>
                    <a:pt x="18790" y="13672"/>
                  </a:lnTo>
                  <a:lnTo>
                    <a:pt x="18136" y="14205"/>
                  </a:lnTo>
                  <a:cubicBezTo>
                    <a:pt x="18028" y="14293"/>
                    <a:pt x="17991" y="14412"/>
                    <a:pt x="18038" y="14521"/>
                  </a:cubicBezTo>
                  <a:lnTo>
                    <a:pt x="18498" y="15614"/>
                  </a:lnTo>
                  <a:cubicBezTo>
                    <a:pt x="18524" y="15676"/>
                    <a:pt x="18609" y="15719"/>
                    <a:pt x="18704" y="15719"/>
                  </a:cubicBezTo>
                  <a:lnTo>
                    <a:pt x="19039" y="15719"/>
                  </a:lnTo>
                  <a:cubicBezTo>
                    <a:pt x="19157" y="15719"/>
                    <a:pt x="19250" y="15655"/>
                    <a:pt x="19250" y="15576"/>
                  </a:cubicBezTo>
                  <a:lnTo>
                    <a:pt x="19250" y="14788"/>
                  </a:lnTo>
                  <a:cubicBezTo>
                    <a:pt x="19250" y="14591"/>
                    <a:pt x="19488" y="14431"/>
                    <a:pt x="19781" y="14431"/>
                  </a:cubicBezTo>
                  <a:cubicBezTo>
                    <a:pt x="20074" y="14431"/>
                    <a:pt x="20312" y="14591"/>
                    <a:pt x="20312" y="14788"/>
                  </a:cubicBezTo>
                  <a:lnTo>
                    <a:pt x="20312" y="15576"/>
                  </a:lnTo>
                  <a:cubicBezTo>
                    <a:pt x="20312" y="15655"/>
                    <a:pt x="20408" y="15719"/>
                    <a:pt x="20525" y="15719"/>
                  </a:cubicBezTo>
                  <a:lnTo>
                    <a:pt x="20860" y="15719"/>
                  </a:lnTo>
                  <a:cubicBezTo>
                    <a:pt x="20955" y="15719"/>
                    <a:pt x="21038" y="15676"/>
                    <a:pt x="21064" y="15614"/>
                  </a:cubicBezTo>
                  <a:lnTo>
                    <a:pt x="21527" y="14521"/>
                  </a:lnTo>
                  <a:cubicBezTo>
                    <a:pt x="21573" y="14412"/>
                    <a:pt x="21536" y="14293"/>
                    <a:pt x="21429" y="14205"/>
                  </a:cubicBezTo>
                  <a:lnTo>
                    <a:pt x="20775" y="13672"/>
                  </a:lnTo>
                  <a:lnTo>
                    <a:pt x="20971" y="13672"/>
                  </a:lnTo>
                  <a:cubicBezTo>
                    <a:pt x="21256" y="13672"/>
                    <a:pt x="21489" y="13518"/>
                    <a:pt x="21489" y="13326"/>
                  </a:cubicBezTo>
                  <a:lnTo>
                    <a:pt x="21489" y="10734"/>
                  </a:lnTo>
                  <a:cubicBezTo>
                    <a:pt x="21489" y="10568"/>
                    <a:pt x="21313" y="10429"/>
                    <a:pt x="21081" y="10395"/>
                  </a:cubicBezTo>
                  <a:lnTo>
                    <a:pt x="21081" y="9703"/>
                  </a:lnTo>
                  <a:cubicBezTo>
                    <a:pt x="21313" y="9669"/>
                    <a:pt x="21489" y="9530"/>
                    <a:pt x="21489" y="9364"/>
                  </a:cubicBezTo>
                  <a:lnTo>
                    <a:pt x="21489" y="5197"/>
                  </a:lnTo>
                  <a:cubicBezTo>
                    <a:pt x="21489" y="5006"/>
                    <a:pt x="21256" y="4850"/>
                    <a:pt x="20971" y="4850"/>
                  </a:cubicBezTo>
                  <a:lnTo>
                    <a:pt x="18594" y="4850"/>
                  </a:lnTo>
                  <a:cubicBezTo>
                    <a:pt x="18308" y="4850"/>
                    <a:pt x="18075" y="5006"/>
                    <a:pt x="18075" y="5197"/>
                  </a:cubicBezTo>
                  <a:lnTo>
                    <a:pt x="18075" y="5592"/>
                  </a:lnTo>
                  <a:lnTo>
                    <a:pt x="17444" y="5592"/>
                  </a:lnTo>
                  <a:lnTo>
                    <a:pt x="17444" y="4455"/>
                  </a:lnTo>
                  <a:cubicBezTo>
                    <a:pt x="17444" y="4230"/>
                    <a:pt x="17173" y="4048"/>
                    <a:pt x="16838" y="4048"/>
                  </a:cubicBezTo>
                  <a:lnTo>
                    <a:pt x="14503" y="4048"/>
                  </a:lnTo>
                  <a:lnTo>
                    <a:pt x="14503" y="2779"/>
                  </a:lnTo>
                  <a:cubicBezTo>
                    <a:pt x="14503" y="2688"/>
                    <a:pt x="14614" y="2614"/>
                    <a:pt x="14750" y="2614"/>
                  </a:cubicBezTo>
                  <a:lnTo>
                    <a:pt x="15102" y="2614"/>
                  </a:lnTo>
                  <a:cubicBezTo>
                    <a:pt x="15238" y="2614"/>
                    <a:pt x="15349" y="2541"/>
                    <a:pt x="15349" y="2450"/>
                  </a:cubicBezTo>
                  <a:lnTo>
                    <a:pt x="15349" y="1600"/>
                  </a:lnTo>
                  <a:cubicBezTo>
                    <a:pt x="15349" y="1509"/>
                    <a:pt x="15238" y="1434"/>
                    <a:pt x="15102" y="1434"/>
                  </a:cubicBezTo>
                  <a:lnTo>
                    <a:pt x="14750" y="1434"/>
                  </a:lnTo>
                  <a:cubicBezTo>
                    <a:pt x="14614" y="1434"/>
                    <a:pt x="14503" y="1360"/>
                    <a:pt x="14503" y="1269"/>
                  </a:cubicBezTo>
                  <a:lnTo>
                    <a:pt x="14503" y="398"/>
                  </a:lnTo>
                  <a:cubicBezTo>
                    <a:pt x="14503" y="178"/>
                    <a:pt x="14238" y="0"/>
                    <a:pt x="13910" y="0"/>
                  </a:cubicBezTo>
                  <a:lnTo>
                    <a:pt x="7636" y="0"/>
                  </a:lnTo>
                  <a:close/>
                  <a:moveTo>
                    <a:pt x="9228" y="1434"/>
                  </a:moveTo>
                  <a:cubicBezTo>
                    <a:pt x="9713" y="1434"/>
                    <a:pt x="10106" y="1700"/>
                    <a:pt x="10106" y="2025"/>
                  </a:cubicBezTo>
                  <a:cubicBezTo>
                    <a:pt x="10106" y="2350"/>
                    <a:pt x="9713" y="2614"/>
                    <a:pt x="9228" y="2614"/>
                  </a:cubicBezTo>
                  <a:cubicBezTo>
                    <a:pt x="8743" y="2614"/>
                    <a:pt x="8351" y="2350"/>
                    <a:pt x="8351" y="2025"/>
                  </a:cubicBezTo>
                  <a:cubicBezTo>
                    <a:pt x="8351" y="1700"/>
                    <a:pt x="8743" y="1434"/>
                    <a:pt x="9228" y="1434"/>
                  </a:cubicBezTo>
                  <a:close/>
                  <a:moveTo>
                    <a:pt x="12317" y="1434"/>
                  </a:moveTo>
                  <a:cubicBezTo>
                    <a:pt x="12802" y="1434"/>
                    <a:pt x="13195" y="1700"/>
                    <a:pt x="13195" y="2025"/>
                  </a:cubicBezTo>
                  <a:cubicBezTo>
                    <a:pt x="13195" y="2350"/>
                    <a:pt x="12802" y="2614"/>
                    <a:pt x="12317" y="2614"/>
                  </a:cubicBezTo>
                  <a:cubicBezTo>
                    <a:pt x="11832" y="2614"/>
                    <a:pt x="11440" y="2350"/>
                    <a:pt x="11440" y="2025"/>
                  </a:cubicBezTo>
                  <a:cubicBezTo>
                    <a:pt x="11440" y="1700"/>
                    <a:pt x="11832" y="1434"/>
                    <a:pt x="12317" y="1434"/>
                  </a:cubicBezTo>
                  <a:close/>
                  <a:moveTo>
                    <a:pt x="8091" y="5474"/>
                  </a:moveTo>
                  <a:lnTo>
                    <a:pt x="13454" y="5474"/>
                  </a:lnTo>
                  <a:lnTo>
                    <a:pt x="13454" y="7795"/>
                  </a:lnTo>
                  <a:lnTo>
                    <a:pt x="8091" y="7795"/>
                  </a:lnTo>
                  <a:lnTo>
                    <a:pt x="8091" y="5474"/>
                  </a:lnTo>
                  <a:close/>
                  <a:moveTo>
                    <a:pt x="8688" y="8716"/>
                  </a:moveTo>
                  <a:cubicBezTo>
                    <a:pt x="9016" y="8716"/>
                    <a:pt x="9281" y="8895"/>
                    <a:pt x="9281" y="9116"/>
                  </a:cubicBezTo>
                  <a:cubicBezTo>
                    <a:pt x="9281" y="9336"/>
                    <a:pt x="9016" y="9514"/>
                    <a:pt x="8688" y="9514"/>
                  </a:cubicBezTo>
                  <a:cubicBezTo>
                    <a:pt x="8359" y="9514"/>
                    <a:pt x="8091" y="9336"/>
                    <a:pt x="8091" y="9116"/>
                  </a:cubicBezTo>
                  <a:cubicBezTo>
                    <a:pt x="8091" y="8895"/>
                    <a:pt x="8359" y="8716"/>
                    <a:pt x="8688" y="8716"/>
                  </a:cubicBezTo>
                  <a:close/>
                  <a:moveTo>
                    <a:pt x="10773" y="8716"/>
                  </a:moveTo>
                  <a:cubicBezTo>
                    <a:pt x="11102" y="8716"/>
                    <a:pt x="11369" y="8895"/>
                    <a:pt x="11369" y="9116"/>
                  </a:cubicBezTo>
                  <a:cubicBezTo>
                    <a:pt x="11369" y="9336"/>
                    <a:pt x="11102" y="9514"/>
                    <a:pt x="10773" y="9514"/>
                  </a:cubicBezTo>
                  <a:cubicBezTo>
                    <a:pt x="10444" y="9514"/>
                    <a:pt x="10177" y="9336"/>
                    <a:pt x="10177" y="9116"/>
                  </a:cubicBezTo>
                  <a:cubicBezTo>
                    <a:pt x="10177" y="8895"/>
                    <a:pt x="10444" y="8716"/>
                    <a:pt x="10773" y="8716"/>
                  </a:cubicBezTo>
                  <a:close/>
                  <a:moveTo>
                    <a:pt x="12858" y="8716"/>
                  </a:moveTo>
                  <a:cubicBezTo>
                    <a:pt x="13187" y="8716"/>
                    <a:pt x="13454" y="8895"/>
                    <a:pt x="13454" y="9116"/>
                  </a:cubicBezTo>
                  <a:cubicBezTo>
                    <a:pt x="13454" y="9336"/>
                    <a:pt x="13187" y="9514"/>
                    <a:pt x="12858" y="9514"/>
                  </a:cubicBezTo>
                  <a:cubicBezTo>
                    <a:pt x="12530" y="9514"/>
                    <a:pt x="12265" y="9336"/>
                    <a:pt x="12265" y="9116"/>
                  </a:cubicBezTo>
                  <a:cubicBezTo>
                    <a:pt x="12265" y="8895"/>
                    <a:pt x="12530" y="8716"/>
                    <a:pt x="12858" y="8716"/>
                  </a:cubicBezTo>
                  <a:close/>
                  <a:moveTo>
                    <a:pt x="10773" y="10277"/>
                  </a:moveTo>
                  <a:cubicBezTo>
                    <a:pt x="11801" y="10277"/>
                    <a:pt x="12768" y="10545"/>
                    <a:pt x="13495" y="11033"/>
                  </a:cubicBezTo>
                  <a:lnTo>
                    <a:pt x="11917" y="12093"/>
                  </a:lnTo>
                  <a:cubicBezTo>
                    <a:pt x="11612" y="11888"/>
                    <a:pt x="11205" y="11774"/>
                    <a:pt x="10773" y="11774"/>
                  </a:cubicBezTo>
                  <a:cubicBezTo>
                    <a:pt x="10341" y="11774"/>
                    <a:pt x="9934" y="11888"/>
                    <a:pt x="9628" y="12093"/>
                  </a:cubicBezTo>
                  <a:lnTo>
                    <a:pt x="8051" y="11033"/>
                  </a:lnTo>
                  <a:cubicBezTo>
                    <a:pt x="8778" y="10545"/>
                    <a:pt x="9745" y="10277"/>
                    <a:pt x="10773" y="1027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7" name="Notebook"/>
            <p:cNvSpPr/>
            <p:nvPr/>
          </p:nvSpPr>
          <p:spPr>
            <a:xfrm>
              <a:off x="0" y="4458973"/>
              <a:ext cx="1508170" cy="844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952" y="0"/>
                  </a:moveTo>
                  <a:cubicBezTo>
                    <a:pt x="1421" y="0"/>
                    <a:pt x="1439" y="771"/>
                    <a:pt x="1439" y="1718"/>
                  </a:cubicBezTo>
                  <a:lnTo>
                    <a:pt x="1439" y="19328"/>
                  </a:lnTo>
                  <a:lnTo>
                    <a:pt x="0" y="19328"/>
                  </a:lnTo>
                  <a:cubicBezTo>
                    <a:pt x="0" y="19328"/>
                    <a:pt x="0" y="19890"/>
                    <a:pt x="0" y="20529"/>
                  </a:cubicBezTo>
                  <a:cubicBezTo>
                    <a:pt x="0" y="21600"/>
                    <a:pt x="190" y="21599"/>
                    <a:pt x="896" y="21599"/>
                  </a:cubicBezTo>
                  <a:lnTo>
                    <a:pt x="10332" y="21599"/>
                  </a:lnTo>
                  <a:lnTo>
                    <a:pt x="11268" y="21599"/>
                  </a:lnTo>
                  <a:lnTo>
                    <a:pt x="20704" y="21599"/>
                  </a:lnTo>
                  <a:cubicBezTo>
                    <a:pt x="21367" y="21599"/>
                    <a:pt x="21600" y="21600"/>
                    <a:pt x="21600" y="20529"/>
                  </a:cubicBezTo>
                  <a:cubicBezTo>
                    <a:pt x="21600" y="19890"/>
                    <a:pt x="21600" y="19328"/>
                    <a:pt x="21600" y="19328"/>
                  </a:cubicBezTo>
                  <a:lnTo>
                    <a:pt x="20161" y="19328"/>
                  </a:lnTo>
                  <a:lnTo>
                    <a:pt x="20161" y="1718"/>
                  </a:lnTo>
                  <a:cubicBezTo>
                    <a:pt x="20161" y="771"/>
                    <a:pt x="20196" y="0"/>
                    <a:pt x="19665" y="0"/>
                  </a:cubicBezTo>
                  <a:lnTo>
                    <a:pt x="1952" y="0"/>
                  </a:lnTo>
                  <a:close/>
                  <a:moveTo>
                    <a:pt x="2475" y="1849"/>
                  </a:moveTo>
                  <a:lnTo>
                    <a:pt x="19125" y="1849"/>
                  </a:lnTo>
                  <a:lnTo>
                    <a:pt x="19125" y="19328"/>
                  </a:lnTo>
                  <a:lnTo>
                    <a:pt x="11268" y="19328"/>
                  </a:lnTo>
                  <a:lnTo>
                    <a:pt x="10332" y="19328"/>
                  </a:lnTo>
                  <a:lnTo>
                    <a:pt x="2475" y="19328"/>
                  </a:lnTo>
                  <a:lnTo>
                    <a:pt x="2475" y="184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09" name="Line"/>
          <p:cNvSpPr/>
          <p:nvPr/>
        </p:nvSpPr>
        <p:spPr>
          <a:xfrm>
            <a:off x="5331226" y="4804998"/>
            <a:ext cx="3588378" cy="801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0" name="Line"/>
          <p:cNvSpPr/>
          <p:nvPr/>
        </p:nvSpPr>
        <p:spPr>
          <a:xfrm>
            <a:off x="5331226" y="6609304"/>
            <a:ext cx="358560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1" name="Line"/>
          <p:cNvSpPr/>
          <p:nvPr/>
        </p:nvSpPr>
        <p:spPr>
          <a:xfrm flipV="1">
            <a:off x="5477246" y="7870704"/>
            <a:ext cx="3296895" cy="80566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5" name="Group"/>
          <p:cNvGrpSpPr/>
          <p:nvPr/>
        </p:nvGrpSpPr>
        <p:grpSpPr>
          <a:xfrm>
            <a:off x="14781561" y="5230585"/>
            <a:ext cx="575007" cy="2753907"/>
            <a:chOff x="0" y="0"/>
            <a:chExt cx="575005" cy="2753906"/>
          </a:xfrm>
        </p:grpSpPr>
        <p:sp>
          <p:nvSpPr>
            <p:cNvPr id="412" name="1"/>
            <p:cNvSpPr/>
            <p:nvPr/>
          </p:nvSpPr>
          <p:spPr>
            <a:xfrm>
              <a:off x="0" y="0"/>
              <a:ext cx="575006" cy="592892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13" name="2"/>
            <p:cNvSpPr/>
            <p:nvPr/>
          </p:nvSpPr>
          <p:spPr>
            <a:xfrm>
              <a:off x="0" y="1197826"/>
              <a:ext cx="575006" cy="592893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14" name="3"/>
            <p:cNvSpPr/>
            <p:nvPr/>
          </p:nvSpPr>
          <p:spPr>
            <a:xfrm>
              <a:off x="0" y="2161014"/>
              <a:ext cx="575006" cy="592893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16" name="Handle request using non blocking style…"/>
          <p:cNvSpPr txBox="1"/>
          <p:nvPr/>
        </p:nvSpPr>
        <p:spPr>
          <a:xfrm>
            <a:off x="5841306" y="9552740"/>
            <a:ext cx="14528648" cy="3243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04800" indent="-304800" algn="l" defTabSz="1219169">
              <a:spcBef>
                <a:spcPts val="2200"/>
              </a:spcBef>
              <a:buSzPct val="123000"/>
              <a:buChar char="•"/>
              <a:defRPr sz="3050">
                <a:solidFill>
                  <a:srgbClr val="000000"/>
                </a:solidFill>
              </a:defRPr>
            </a:pPr>
            <a:r>
              <a:t>Handle request using non blocking style</a:t>
            </a:r>
          </a:p>
          <a:p>
            <a:pPr lvl="1" marL="609600" indent="-304800" algn="l" defTabSz="1219169">
              <a:spcBef>
                <a:spcPts val="2200"/>
              </a:spcBef>
              <a:buSzPct val="123000"/>
              <a:buChar char="•"/>
              <a:defRPr sz="3050">
                <a:solidFill>
                  <a:srgbClr val="000000"/>
                </a:solidFill>
              </a:defRPr>
            </a:pPr>
            <a:r>
              <a:t>Netty is a non blocking Server uses Event Loop Model</a:t>
            </a:r>
          </a:p>
          <a:p>
            <a:pPr marL="304800" indent="-304800" algn="l" defTabSz="1219169">
              <a:spcBef>
                <a:spcPts val="2200"/>
              </a:spcBef>
              <a:buSzPct val="123000"/>
              <a:buChar char="•"/>
              <a:defRPr sz="3050">
                <a:solidFill>
                  <a:srgbClr val="000000"/>
                </a:solidFill>
              </a:defRPr>
            </a:pPr>
            <a:r>
              <a:t>Using Project Reactor for writing non blocking code</a:t>
            </a:r>
          </a:p>
          <a:p>
            <a:pPr marL="304800" indent="-304800" algn="l" defTabSz="1219169">
              <a:spcBef>
                <a:spcPts val="2200"/>
              </a:spcBef>
              <a:buSzPct val="123000"/>
              <a:buChar char="•"/>
              <a:defRPr sz="3050">
                <a:solidFill>
                  <a:srgbClr val="000000"/>
                </a:solidFill>
              </a:defRPr>
            </a:pPr>
            <a:r>
              <a:t>Spring WebFlux uses the Netty and Project Reactor for building non blocking or reactive APIs</a:t>
            </a:r>
          </a:p>
        </p:txBody>
      </p:sp>
      <p:sp>
        <p:nvSpPr>
          <p:cNvPr id="417" name="Rectangle"/>
          <p:cNvSpPr/>
          <p:nvPr/>
        </p:nvSpPr>
        <p:spPr>
          <a:xfrm>
            <a:off x="14695935" y="4979057"/>
            <a:ext cx="746258" cy="3230167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18" name="Make these calls in nonblocking style"/>
          <p:cNvSpPr txBox="1"/>
          <p:nvPr/>
        </p:nvSpPr>
        <p:spPr>
          <a:xfrm>
            <a:off x="11167538" y="4350447"/>
            <a:ext cx="5679124" cy="47339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Make these calls in nonblocking style </a:t>
            </a:r>
          </a:p>
        </p:txBody>
      </p:sp>
      <p:sp>
        <p:nvSpPr>
          <p:cNvPr id="419" name="Arrow"/>
          <p:cNvSpPr/>
          <p:nvPr/>
        </p:nvSpPr>
        <p:spPr>
          <a:xfrm rot="16200000">
            <a:off x="10622957" y="8509830"/>
            <a:ext cx="932614" cy="771658"/>
          </a:xfrm>
          <a:prstGeom prst="rightArrow">
            <a:avLst>
              <a:gd name="adj1" fmla="val 32000"/>
              <a:gd name="adj2" fmla="val 77349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16" grpId="6"/>
      <p:bldP build="whole" bldLvl="1" animBg="1" rev="0" advAuto="0" spid="396" grpId="1"/>
      <p:bldP build="whole" bldLvl="1" animBg="1" rev="0" advAuto="0" spid="418" grpId="8"/>
      <p:bldP build="whole" bldLvl="1" animBg="1" rev="0" advAuto="0" spid="419" grpId="5"/>
      <p:bldP build="whole" bldLvl="1" animBg="1" rev="0" advAuto="0" spid="409" grpId="2"/>
      <p:bldP build="whole" bldLvl="1" animBg="1" rev="0" advAuto="0" spid="410" grpId="3"/>
      <p:bldP build="whole" bldLvl="1" animBg="1" rev="0" advAuto="0" spid="417" grpId="7"/>
      <p:bldP build="whole" bldLvl="1" animBg="1" rev="0" advAuto="0" spid="411" grpId="4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Reactive Stream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Reactive Streams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Reactive Streams are the foundation for Reactive programming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2218888">
              <a:defRPr spc="-211" sz="10556"/>
            </a:lvl1pPr>
          </a:lstStyle>
          <a:p>
            <a:pPr/>
            <a:r>
              <a:t>Reactive Streams are the foundation for Reactive programming.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Reactive Streams"/>
          <p:cNvSpPr txBox="1"/>
          <p:nvPr>
            <p:ph type="title"/>
          </p:nvPr>
        </p:nvSpPr>
        <p:spPr>
          <a:xfrm>
            <a:off x="1206500" y="489871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Reactive Streams</a:t>
            </a:r>
          </a:p>
        </p:txBody>
      </p:sp>
      <p:sp>
        <p:nvSpPr>
          <p:cNvPr id="426" name="Reactive Streams Specification is created by engineers from multiple organizations:…"/>
          <p:cNvSpPr txBox="1"/>
          <p:nvPr>
            <p:ph type="body" idx="1"/>
          </p:nvPr>
        </p:nvSpPr>
        <p:spPr>
          <a:xfrm>
            <a:off x="1206500" y="2615435"/>
            <a:ext cx="21971000" cy="988908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Reactive Streams Specification is created by engineers from multiple organizations:</a:t>
            </a:r>
          </a:p>
          <a:p>
            <a:pPr lvl="1">
              <a:lnSpc>
                <a:spcPct val="150000"/>
              </a:lnSpc>
            </a:pPr>
            <a:r>
              <a:t>Lightbend</a:t>
            </a:r>
          </a:p>
          <a:p>
            <a:pPr lvl="1">
              <a:lnSpc>
                <a:spcPct val="150000"/>
              </a:lnSpc>
            </a:pPr>
            <a:r>
              <a:t>Netflix</a:t>
            </a:r>
          </a:p>
          <a:p>
            <a:pPr lvl="1">
              <a:lnSpc>
                <a:spcPct val="150000"/>
              </a:lnSpc>
            </a:pPr>
            <a:r>
              <a:t>VmWare (Pivotal)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6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active Streams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Reactive Streams Specification</a:t>
            </a:r>
          </a:p>
        </p:txBody>
      </p:sp>
      <p:sp>
        <p:nvSpPr>
          <p:cNvPr id="429" name="Reactive Streams Specification:…"/>
          <p:cNvSpPr txBox="1"/>
          <p:nvPr>
            <p:ph type="body" idx="1"/>
          </p:nvPr>
        </p:nvSpPr>
        <p:spPr>
          <a:xfrm>
            <a:off x="1206500" y="3160113"/>
            <a:ext cx="21971000" cy="93444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Reactive Streams Specification:</a:t>
            </a:r>
          </a:p>
          <a:p>
            <a:pPr lvl="1">
              <a:lnSpc>
                <a:spcPct val="150000"/>
              </a:lnSpc>
            </a:pPr>
            <a:r>
              <a:t>Publisher</a:t>
            </a:r>
          </a:p>
          <a:p>
            <a:pPr lvl="1">
              <a:lnSpc>
                <a:spcPct val="150000"/>
              </a:lnSpc>
            </a:pPr>
            <a:r>
              <a:t>Subscriber</a:t>
            </a:r>
          </a:p>
          <a:p>
            <a:pPr lvl="1">
              <a:lnSpc>
                <a:spcPct val="150000"/>
              </a:lnSpc>
            </a:pPr>
            <a:r>
              <a:t>Subscription</a:t>
            </a:r>
          </a:p>
          <a:p>
            <a:pPr lvl="1">
              <a:lnSpc>
                <a:spcPct val="150000"/>
              </a:lnSpc>
            </a:pPr>
            <a:r>
              <a:t>Processor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9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ublish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Publisher</a:t>
            </a:r>
          </a:p>
        </p:txBody>
      </p:sp>
      <p:sp>
        <p:nvSpPr>
          <p:cNvPr id="432" name="Slide bullet text"/>
          <p:cNvSpPr txBox="1"/>
          <p:nvPr>
            <p:ph type="body" idx="1"/>
          </p:nvPr>
        </p:nvSpPr>
        <p:spPr>
          <a:xfrm>
            <a:off x="1206500" y="2860321"/>
            <a:ext cx="21971000" cy="964419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3" name="public interface Publisher&lt;T&gt; {…"/>
          <p:cNvSpPr txBox="1"/>
          <p:nvPr/>
        </p:nvSpPr>
        <p:spPr>
          <a:xfrm>
            <a:off x="1787906" y="3470577"/>
            <a:ext cx="11386115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9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interface </a:t>
            </a:r>
            <a:r>
              <a:rPr>
                <a:solidFill>
                  <a:srgbClr val="000000"/>
                </a:solidFill>
              </a:rPr>
              <a:t>Publisher</a:t>
            </a:r>
            <a:r>
              <a:rPr>
                <a:solidFill>
                  <a:srgbClr val="080808"/>
                </a:solidFill>
              </a:rPr>
              <a:t>&lt;</a:t>
            </a:r>
            <a:r>
              <a:rPr>
                <a:solidFill>
                  <a:srgbClr val="017E8A"/>
                </a:solidFill>
              </a:rPr>
              <a:t>T</a:t>
            </a:r>
            <a:r>
              <a:rPr>
                <a:solidFill>
                  <a:srgbClr val="080808"/>
                </a:solidFill>
              </a:rPr>
              <a:t>&gt; {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 sz="29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9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subscribe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Subscriber</a:t>
            </a:r>
            <a:r>
              <a:rPr>
                <a:solidFill>
                  <a:srgbClr val="080808"/>
                </a:solidFill>
              </a:rPr>
              <a:t>&lt;? </a:t>
            </a:r>
            <a:r>
              <a:t>super </a:t>
            </a:r>
            <a:r>
              <a:rPr>
                <a:solidFill>
                  <a:srgbClr val="017E8A"/>
                </a:solidFill>
              </a:rPr>
              <a:t>T</a:t>
            </a:r>
            <a:r>
              <a:rPr>
                <a:solidFill>
                  <a:srgbClr val="080808"/>
                </a:solidFill>
              </a:rPr>
              <a:t>&gt; s);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 sz="29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434" name="Publisher represents the DataSource…"/>
          <p:cNvSpPr txBox="1"/>
          <p:nvPr/>
        </p:nvSpPr>
        <p:spPr>
          <a:xfrm>
            <a:off x="1504682" y="6352176"/>
            <a:ext cx="16453113" cy="5646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Publisher represents the DataSource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Database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RemoteService etc.,</a:t>
            </a:r>
          </a:p>
        </p:txBody>
      </p:sp>
      <p:sp>
        <p:nvSpPr>
          <p:cNvPr id="435" name="1"/>
          <p:cNvSpPr/>
          <p:nvPr/>
        </p:nvSpPr>
        <p:spPr>
          <a:xfrm>
            <a:off x="13173724" y="4261793"/>
            <a:ext cx="782755" cy="74166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3" grpId="1"/>
      <p:bldP build="whole" bldLvl="1" animBg="1" rev="0" advAuto="0" spid="435" grpId="2"/>
      <p:bldP build="p" bldLvl="5" animBg="1" rev="0" advAuto="0" spid="434" grpId="3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ubscriber"/>
          <p:cNvSpPr txBox="1"/>
          <p:nvPr>
            <p:ph type="title"/>
          </p:nvPr>
        </p:nvSpPr>
        <p:spPr>
          <a:xfrm>
            <a:off x="1206500" y="481817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Subscriber</a:t>
            </a:r>
          </a:p>
        </p:txBody>
      </p:sp>
      <p:sp>
        <p:nvSpPr>
          <p:cNvPr id="438" name="Slide bullet text"/>
          <p:cNvSpPr txBox="1"/>
          <p:nvPr>
            <p:ph type="body" idx="1"/>
          </p:nvPr>
        </p:nvSpPr>
        <p:spPr>
          <a:xfrm>
            <a:off x="1377682" y="1903660"/>
            <a:ext cx="21971001" cy="1046771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9" name="public interface Subscriber&lt;T&gt; {…"/>
          <p:cNvSpPr txBox="1"/>
          <p:nvPr/>
        </p:nvSpPr>
        <p:spPr>
          <a:xfrm>
            <a:off x="1768886" y="2311839"/>
            <a:ext cx="12631362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7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interface </a:t>
            </a:r>
            <a:r>
              <a:rPr>
                <a:solidFill>
                  <a:srgbClr val="000000"/>
                </a:solidFill>
              </a:rPr>
              <a:t>Subscriber</a:t>
            </a:r>
            <a:r>
              <a:rPr>
                <a:solidFill>
                  <a:srgbClr val="080808"/>
                </a:solidFill>
              </a:rPr>
              <a:t>&lt;</a:t>
            </a:r>
            <a:r>
              <a:rPr>
                <a:solidFill>
                  <a:srgbClr val="017E8A"/>
                </a:solidFill>
              </a:rPr>
              <a:t>T</a:t>
            </a:r>
            <a:r>
              <a:rPr>
                <a:solidFill>
                  <a:srgbClr val="080808"/>
                </a:solidFill>
              </a:rPr>
              <a:t>&gt; {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 sz="27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</a:p>
          <a:p>
            <a:pPr algn="l" defTabSz="457200">
              <a:defRPr sz="2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void </a:t>
            </a:r>
            <a:r>
              <a:rPr>
                <a:solidFill>
                  <a:srgbClr val="00627A"/>
                </a:solidFill>
              </a:rPr>
              <a:t>onSubscribe</a:t>
            </a:r>
            <a:r>
              <a:rPr>
                <a:solidFill>
                  <a:srgbClr val="080808"/>
                </a:solidFill>
              </a:rPr>
              <a:t>(</a:t>
            </a:r>
            <a:r>
              <a:t>Subscription </a:t>
            </a:r>
            <a:r>
              <a:rPr>
                <a:solidFill>
                  <a:srgbClr val="080808"/>
                </a:solidFill>
              </a:rPr>
              <a:t>s);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 sz="27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7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onNext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17E8A"/>
                </a:solidFill>
              </a:rPr>
              <a:t>T </a:t>
            </a:r>
            <a:r>
              <a:rPr>
                <a:solidFill>
                  <a:srgbClr val="080808"/>
                </a:solidFill>
              </a:rPr>
              <a:t>t);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 i="1" sz="27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7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onError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Throwable </a:t>
            </a:r>
            <a:r>
              <a:rPr>
                <a:solidFill>
                  <a:srgbClr val="080808"/>
                </a:solidFill>
              </a:rPr>
              <a:t>t);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 sz="27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</a:p>
          <a:p>
            <a:pPr algn="l" defTabSz="457200">
              <a:defRPr sz="27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onComplete</a:t>
            </a:r>
            <a:r>
              <a:rPr>
                <a:solidFill>
                  <a:srgbClr val="080808"/>
                </a:solidFill>
              </a:rPr>
              <a:t>();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 sz="27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grpSp>
        <p:nvGrpSpPr>
          <p:cNvPr id="442" name="Group"/>
          <p:cNvGrpSpPr/>
          <p:nvPr/>
        </p:nvGrpSpPr>
        <p:grpSpPr>
          <a:xfrm>
            <a:off x="7900840" y="3921546"/>
            <a:ext cx="849698" cy="2226760"/>
            <a:chOff x="0" y="0"/>
            <a:chExt cx="849696" cy="2226759"/>
          </a:xfrm>
        </p:grpSpPr>
        <p:sp>
          <p:nvSpPr>
            <p:cNvPr id="440" name="Arrow"/>
            <p:cNvSpPr/>
            <p:nvPr/>
          </p:nvSpPr>
          <p:spPr>
            <a:xfrm flipH="1">
              <a:off x="0" y="0"/>
              <a:ext cx="849697" cy="654219"/>
            </a:xfrm>
            <a:prstGeom prst="rightArrow">
              <a:avLst>
                <a:gd name="adj1" fmla="val 32000"/>
                <a:gd name="adj2" fmla="val 83123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41" name="Arrow"/>
            <p:cNvSpPr/>
            <p:nvPr/>
          </p:nvSpPr>
          <p:spPr>
            <a:xfrm flipH="1">
              <a:off x="0" y="1572541"/>
              <a:ext cx="849697" cy="654219"/>
            </a:xfrm>
            <a:prstGeom prst="rightArrow">
              <a:avLst>
                <a:gd name="adj1" fmla="val 32000"/>
                <a:gd name="adj2" fmla="val 83123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459" name="Group"/>
          <p:cNvGrpSpPr/>
          <p:nvPr/>
        </p:nvGrpSpPr>
        <p:grpSpPr>
          <a:xfrm>
            <a:off x="6964884" y="6874299"/>
            <a:ext cx="10796597" cy="4900712"/>
            <a:chOff x="0" y="0"/>
            <a:chExt cx="10796596" cy="4900710"/>
          </a:xfrm>
        </p:grpSpPr>
        <p:grpSp>
          <p:nvGrpSpPr>
            <p:cNvPr id="457" name="Group"/>
            <p:cNvGrpSpPr/>
            <p:nvPr/>
          </p:nvGrpSpPr>
          <p:grpSpPr>
            <a:xfrm>
              <a:off x="0" y="-1"/>
              <a:ext cx="10796597" cy="4900712"/>
              <a:chOff x="0" y="0"/>
              <a:chExt cx="10796596" cy="4900710"/>
            </a:xfrm>
          </p:grpSpPr>
          <p:sp>
            <p:nvSpPr>
              <p:cNvPr id="443" name="App"/>
              <p:cNvSpPr/>
              <p:nvPr/>
            </p:nvSpPr>
            <p:spPr>
              <a:xfrm>
                <a:off x="0" y="89561"/>
                <a:ext cx="3614993" cy="4721588"/>
              </a:xfrm>
              <a:prstGeom prst="roundRect">
                <a:avLst>
                  <a:gd name="adj" fmla="val 12913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App</a:t>
                </a:r>
              </a:p>
            </p:txBody>
          </p:sp>
          <p:sp>
            <p:nvSpPr>
              <p:cNvPr id="444" name="DB"/>
              <p:cNvSpPr/>
              <p:nvPr/>
            </p:nvSpPr>
            <p:spPr>
              <a:xfrm>
                <a:off x="8928243" y="785629"/>
                <a:ext cx="1868354" cy="24664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fill="norm" stroke="1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rgbClr val="00A1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DB</a:t>
                </a:r>
              </a:p>
            </p:txBody>
          </p:sp>
          <p:sp>
            <p:nvSpPr>
              <p:cNvPr id="445" name="Line"/>
              <p:cNvSpPr/>
              <p:nvPr/>
            </p:nvSpPr>
            <p:spPr>
              <a:xfrm>
                <a:off x="3773172" y="634999"/>
                <a:ext cx="4167248" cy="1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46" name="Line"/>
              <p:cNvSpPr/>
              <p:nvPr/>
            </p:nvSpPr>
            <p:spPr>
              <a:xfrm flipH="1" flipV="1">
                <a:off x="3773172" y="1161425"/>
                <a:ext cx="4167248" cy="1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47" name="Line"/>
              <p:cNvSpPr/>
              <p:nvPr/>
            </p:nvSpPr>
            <p:spPr>
              <a:xfrm flipV="1">
                <a:off x="8434331" y="-1"/>
                <a:ext cx="1" cy="49007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48" name="requestForData( )"/>
              <p:cNvSpPr txBox="1"/>
              <p:nvPr/>
            </p:nvSpPr>
            <p:spPr>
              <a:xfrm>
                <a:off x="4622660" y="74829"/>
                <a:ext cx="2468272" cy="46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chemeClr val="accent5">
                        <a:hueOff val="-82419"/>
                        <a:satOff val="-9513"/>
                        <a:lumOff val="-16343"/>
                      </a:schemeClr>
                    </a:solidFill>
                  </a:defRPr>
                </a:lvl1pPr>
              </a:lstStyle>
              <a:p>
                <a:pPr/>
                <a:r>
                  <a:t>requestForData( )</a:t>
                </a:r>
              </a:p>
            </p:txBody>
          </p:sp>
          <p:sp>
            <p:nvSpPr>
              <p:cNvPr id="449" name="Line"/>
              <p:cNvSpPr/>
              <p:nvPr/>
            </p:nvSpPr>
            <p:spPr>
              <a:xfrm flipH="1" flipV="1">
                <a:off x="3773172" y="2018870"/>
                <a:ext cx="4167248" cy="1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50" name="onNext(1)"/>
              <p:cNvSpPr txBox="1"/>
              <p:nvPr/>
            </p:nvSpPr>
            <p:spPr>
              <a:xfrm>
                <a:off x="5144935" y="1558311"/>
                <a:ext cx="1423722" cy="46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chemeClr val="accent5">
                        <a:hueOff val="-82419"/>
                        <a:satOff val="-9513"/>
                        <a:lumOff val="-16343"/>
                      </a:schemeClr>
                    </a:solidFill>
                  </a:defRPr>
                </a:lvl1pPr>
              </a:lstStyle>
              <a:p>
                <a:pPr/>
                <a:r>
                  <a:t>onNext(1)</a:t>
                </a:r>
              </a:p>
            </p:txBody>
          </p:sp>
          <p:sp>
            <p:nvSpPr>
              <p:cNvPr id="451" name="Line"/>
              <p:cNvSpPr/>
              <p:nvPr/>
            </p:nvSpPr>
            <p:spPr>
              <a:xfrm flipH="1" flipV="1">
                <a:off x="3773172" y="2747582"/>
                <a:ext cx="4167248" cy="1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52" name="onNext(2)"/>
              <p:cNvSpPr txBox="1"/>
              <p:nvPr/>
            </p:nvSpPr>
            <p:spPr>
              <a:xfrm>
                <a:off x="5144935" y="2287023"/>
                <a:ext cx="1423722" cy="46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chemeClr val="accent5">
                        <a:hueOff val="-82419"/>
                        <a:satOff val="-9513"/>
                        <a:lumOff val="-16343"/>
                      </a:schemeClr>
                    </a:solidFill>
                  </a:defRPr>
                </a:lvl1pPr>
              </a:lstStyle>
              <a:p>
                <a:pPr/>
                <a:r>
                  <a:t>onNext(2)</a:t>
                </a:r>
              </a:p>
            </p:txBody>
          </p:sp>
          <p:sp>
            <p:nvSpPr>
              <p:cNvPr id="453" name="Line"/>
              <p:cNvSpPr/>
              <p:nvPr/>
            </p:nvSpPr>
            <p:spPr>
              <a:xfrm flipH="1" flipV="1">
                <a:off x="3773172" y="3807312"/>
                <a:ext cx="4167248" cy="1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54" name=".…"/>
              <p:cNvSpPr txBox="1"/>
              <p:nvPr/>
            </p:nvSpPr>
            <p:spPr>
              <a:xfrm>
                <a:off x="5757278" y="2652180"/>
                <a:ext cx="199036" cy="7662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lnSpc>
                    <a:spcPct val="40000"/>
                  </a:lnSpc>
                </a:pPr>
                <a:r>
                  <a:t>.</a:t>
                </a:r>
              </a:p>
              <a:p>
                <a:pPr>
                  <a:lnSpc>
                    <a:spcPct val="40000"/>
                  </a:lnSpc>
                </a:pPr>
                <a:r>
                  <a:t>.</a:t>
                </a:r>
              </a:p>
              <a:p>
                <a:pPr>
                  <a:lnSpc>
                    <a:spcPct val="40000"/>
                  </a:lnSpc>
                </a:pPr>
                <a:r>
                  <a:t>.</a:t>
                </a:r>
              </a:p>
            </p:txBody>
          </p:sp>
          <p:sp>
            <p:nvSpPr>
              <p:cNvPr id="455" name="Line"/>
              <p:cNvSpPr/>
              <p:nvPr/>
            </p:nvSpPr>
            <p:spPr>
              <a:xfrm flipH="1" flipV="1">
                <a:off x="3773172" y="4511489"/>
                <a:ext cx="4167248" cy="1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56" name="onComplete( )"/>
              <p:cNvSpPr txBox="1"/>
              <p:nvPr/>
            </p:nvSpPr>
            <p:spPr>
              <a:xfrm>
                <a:off x="4842726" y="4050930"/>
                <a:ext cx="2028140" cy="46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chemeClr val="accent5">
                        <a:hueOff val="-82419"/>
                        <a:satOff val="-9513"/>
                        <a:lumOff val="-16343"/>
                      </a:schemeClr>
                    </a:solidFill>
                  </a:defRPr>
                </a:lvl1pPr>
              </a:lstStyle>
              <a:p>
                <a:pPr/>
                <a:r>
                  <a:t>onComplete( )</a:t>
                </a:r>
              </a:p>
            </p:txBody>
          </p:sp>
        </p:grpSp>
        <p:sp>
          <p:nvSpPr>
            <p:cNvPr id="458" name="onNext(n)"/>
            <p:cNvSpPr txBox="1"/>
            <p:nvPr/>
          </p:nvSpPr>
          <p:spPr>
            <a:xfrm>
              <a:off x="5106895" y="3327734"/>
              <a:ext cx="1423722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onNext(n)</a:t>
              </a:r>
            </a:p>
          </p:txBody>
        </p:sp>
      </p:grpSp>
      <p:sp>
        <p:nvSpPr>
          <p:cNvPr id="460" name="Arrow"/>
          <p:cNvSpPr/>
          <p:nvPr/>
        </p:nvSpPr>
        <p:spPr>
          <a:xfrm flipH="1" rot="20520000">
            <a:off x="13503978" y="8128592"/>
            <a:ext cx="730524" cy="559043"/>
          </a:xfrm>
          <a:prstGeom prst="rightArrow">
            <a:avLst>
              <a:gd name="adj1" fmla="val 32000"/>
              <a:gd name="adj2" fmla="val 83631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61" name="Arrow"/>
          <p:cNvSpPr/>
          <p:nvPr/>
        </p:nvSpPr>
        <p:spPr>
          <a:xfrm flipH="1" rot="20520000">
            <a:off x="13821181" y="10747248"/>
            <a:ext cx="730523" cy="559044"/>
          </a:xfrm>
          <a:prstGeom prst="rightArrow">
            <a:avLst>
              <a:gd name="adj1" fmla="val 32000"/>
              <a:gd name="adj2" fmla="val 83631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62" name="1"/>
          <p:cNvSpPr/>
          <p:nvPr/>
        </p:nvSpPr>
        <p:spPr>
          <a:xfrm>
            <a:off x="10986392" y="3063516"/>
            <a:ext cx="782755" cy="74166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3" name="2"/>
          <p:cNvSpPr/>
          <p:nvPr/>
        </p:nvSpPr>
        <p:spPr>
          <a:xfrm>
            <a:off x="9059202" y="3837205"/>
            <a:ext cx="782754" cy="74166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4" name="3"/>
          <p:cNvSpPr/>
          <p:nvPr/>
        </p:nvSpPr>
        <p:spPr>
          <a:xfrm>
            <a:off x="9566607" y="4664092"/>
            <a:ext cx="782755" cy="74166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5" name="4"/>
          <p:cNvSpPr/>
          <p:nvPr/>
        </p:nvSpPr>
        <p:spPr>
          <a:xfrm>
            <a:off x="9059202" y="5490979"/>
            <a:ext cx="782754" cy="74166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3" grpId="3"/>
      <p:bldP build="whole" bldLvl="1" animBg="1" rev="0" advAuto="0" spid="442" grpId="6"/>
      <p:bldP build="whole" bldLvl="1" animBg="1" rev="0" advAuto="0" spid="439" grpId="1"/>
      <p:bldP build="whole" bldLvl="1" animBg="1" rev="0" advAuto="0" spid="464" grpId="4"/>
      <p:bldP build="whole" bldLvl="1" animBg="1" rev="0" advAuto="0" spid="462" grpId="2"/>
      <p:bldP build="whole" bldLvl="1" animBg="1" rev="0" advAuto="0" spid="465" grpId="5"/>
      <p:bldP build="whole" bldLvl="1" animBg="1" rev="0" advAuto="0" spid="460" grpId="8"/>
      <p:bldP build="whole" bldLvl="1" animBg="1" rev="0" advAuto="0" spid="461" grpId="9"/>
      <p:bldP build="whole" bldLvl="1" animBg="1" rev="0" advAuto="0" spid="459" grpId="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1" name="proj-reactor.png" descr="proj-react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5916" y="964239"/>
            <a:ext cx="18132168" cy="11787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ubscription"/>
          <p:cNvSpPr txBox="1"/>
          <p:nvPr>
            <p:ph type="title"/>
          </p:nvPr>
        </p:nvSpPr>
        <p:spPr>
          <a:xfrm>
            <a:off x="883155" y="394769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Subscription</a:t>
            </a:r>
          </a:p>
        </p:txBody>
      </p:sp>
      <p:sp>
        <p:nvSpPr>
          <p:cNvPr id="468" name="Slide bullet text"/>
          <p:cNvSpPr txBox="1"/>
          <p:nvPr>
            <p:ph type="body" idx="1"/>
          </p:nvPr>
        </p:nvSpPr>
        <p:spPr>
          <a:xfrm>
            <a:off x="1206500" y="2428056"/>
            <a:ext cx="21971000" cy="1074543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9" name="public interface Subscription {…"/>
          <p:cNvSpPr txBox="1"/>
          <p:nvPr/>
        </p:nvSpPr>
        <p:spPr>
          <a:xfrm>
            <a:off x="1530414" y="2500403"/>
            <a:ext cx="7430692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0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interface </a:t>
            </a:r>
            <a:r>
              <a:rPr>
                <a:solidFill>
                  <a:srgbClr val="000000"/>
                </a:solidFill>
              </a:rPr>
              <a:t>Subscription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 i="1" sz="30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30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request</a:t>
            </a:r>
            <a:r>
              <a:rPr>
                <a:solidFill>
                  <a:srgbClr val="080808"/>
                </a:solidFill>
              </a:rPr>
              <a:t>(</a:t>
            </a:r>
            <a:r>
              <a:t>long </a:t>
            </a:r>
            <a:r>
              <a:rPr>
                <a:solidFill>
                  <a:srgbClr val="080808"/>
                </a:solidFill>
              </a:rPr>
              <a:t>n);</a:t>
            </a:r>
          </a:p>
          <a:p>
            <a:pPr algn="l" defTabSz="457200">
              <a:defRPr i="1" sz="30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30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cancel</a:t>
            </a:r>
            <a:r>
              <a:rPr>
                <a:solidFill>
                  <a:srgbClr val="080808"/>
                </a:solidFill>
              </a:rPr>
              <a:t>();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grpSp>
        <p:nvGrpSpPr>
          <p:cNvPr id="483" name="Group"/>
          <p:cNvGrpSpPr/>
          <p:nvPr/>
        </p:nvGrpSpPr>
        <p:grpSpPr>
          <a:xfrm>
            <a:off x="6261133" y="6474874"/>
            <a:ext cx="10796599" cy="4900712"/>
            <a:chOff x="0" y="0"/>
            <a:chExt cx="10796597" cy="4900710"/>
          </a:xfrm>
        </p:grpSpPr>
        <p:sp>
          <p:nvSpPr>
            <p:cNvPr id="470" name="App"/>
            <p:cNvSpPr/>
            <p:nvPr/>
          </p:nvSpPr>
          <p:spPr>
            <a:xfrm>
              <a:off x="0" y="89561"/>
              <a:ext cx="3614993" cy="4721588"/>
            </a:xfrm>
            <a:prstGeom prst="roundRect">
              <a:avLst>
                <a:gd name="adj" fmla="val 12913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App</a:t>
              </a:r>
            </a:p>
          </p:txBody>
        </p:sp>
        <p:sp>
          <p:nvSpPr>
            <p:cNvPr id="471" name="DB"/>
            <p:cNvSpPr/>
            <p:nvPr/>
          </p:nvSpPr>
          <p:spPr>
            <a:xfrm>
              <a:off x="8928244" y="785629"/>
              <a:ext cx="1868354" cy="2466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DB</a:t>
              </a:r>
            </a:p>
          </p:txBody>
        </p:sp>
        <p:sp>
          <p:nvSpPr>
            <p:cNvPr id="472" name="Line"/>
            <p:cNvSpPr/>
            <p:nvPr/>
          </p:nvSpPr>
          <p:spPr>
            <a:xfrm flipV="1">
              <a:off x="8434331" y="-1"/>
              <a:ext cx="1" cy="49007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3" name="requestForData( )"/>
            <p:cNvSpPr txBox="1"/>
            <p:nvPr/>
          </p:nvSpPr>
          <p:spPr>
            <a:xfrm>
              <a:off x="4622660" y="303174"/>
              <a:ext cx="2468272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requestForData( )</a:t>
              </a:r>
            </a:p>
          </p:txBody>
        </p:sp>
        <p:sp>
          <p:nvSpPr>
            <p:cNvPr id="474" name="Line"/>
            <p:cNvSpPr/>
            <p:nvPr/>
          </p:nvSpPr>
          <p:spPr>
            <a:xfrm flipH="1" flipV="1">
              <a:off x="3692414" y="2669725"/>
              <a:ext cx="4167247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5" name="onNext(1)"/>
            <p:cNvSpPr txBox="1"/>
            <p:nvPr/>
          </p:nvSpPr>
          <p:spPr>
            <a:xfrm>
              <a:off x="5064176" y="2209167"/>
              <a:ext cx="14237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onNext(1)</a:t>
              </a:r>
            </a:p>
          </p:txBody>
        </p:sp>
        <p:sp>
          <p:nvSpPr>
            <p:cNvPr id="476" name="Line"/>
            <p:cNvSpPr/>
            <p:nvPr/>
          </p:nvSpPr>
          <p:spPr>
            <a:xfrm flipH="1" flipV="1">
              <a:off x="3692414" y="3398437"/>
              <a:ext cx="4167247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7" name="onNext(2)"/>
            <p:cNvSpPr txBox="1"/>
            <p:nvPr/>
          </p:nvSpPr>
          <p:spPr>
            <a:xfrm>
              <a:off x="5064176" y="2937879"/>
              <a:ext cx="1423722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onNext(2)</a:t>
              </a:r>
            </a:p>
          </p:txBody>
        </p:sp>
        <p:sp>
          <p:nvSpPr>
            <p:cNvPr id="478" name="Line"/>
            <p:cNvSpPr/>
            <p:nvPr/>
          </p:nvSpPr>
          <p:spPr>
            <a:xfrm>
              <a:off x="3692414" y="1936070"/>
              <a:ext cx="4167247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9" name="request(2 )"/>
            <p:cNvSpPr txBox="1"/>
            <p:nvPr/>
          </p:nvSpPr>
          <p:spPr>
            <a:xfrm>
              <a:off x="5001845" y="1375900"/>
              <a:ext cx="1548385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request(2 )</a:t>
              </a:r>
            </a:p>
          </p:txBody>
        </p:sp>
        <p:sp>
          <p:nvSpPr>
            <p:cNvPr id="480" name="Line"/>
            <p:cNvSpPr/>
            <p:nvPr/>
          </p:nvSpPr>
          <p:spPr>
            <a:xfrm>
              <a:off x="3853931" y="4510408"/>
              <a:ext cx="4167247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1" name="cancel( )"/>
            <p:cNvSpPr txBox="1"/>
            <p:nvPr/>
          </p:nvSpPr>
          <p:spPr>
            <a:xfrm>
              <a:off x="5313171" y="3950239"/>
              <a:ext cx="1248767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cancel( )</a:t>
              </a:r>
            </a:p>
          </p:txBody>
        </p:sp>
        <p:sp>
          <p:nvSpPr>
            <p:cNvPr id="482" name="Line"/>
            <p:cNvSpPr/>
            <p:nvPr/>
          </p:nvSpPr>
          <p:spPr>
            <a:xfrm flipH="1" flipV="1">
              <a:off x="3773172" y="1070220"/>
              <a:ext cx="4167248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484" name="Arrow"/>
          <p:cNvSpPr/>
          <p:nvPr/>
        </p:nvSpPr>
        <p:spPr>
          <a:xfrm flipH="1" rot="20520000">
            <a:off x="12851147" y="10315924"/>
            <a:ext cx="730523" cy="559044"/>
          </a:xfrm>
          <a:prstGeom prst="rightArrow">
            <a:avLst>
              <a:gd name="adj1" fmla="val 32000"/>
              <a:gd name="adj2" fmla="val 83631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5" name="Arrow"/>
          <p:cNvSpPr/>
          <p:nvPr/>
        </p:nvSpPr>
        <p:spPr>
          <a:xfrm flipH="1" rot="20520000">
            <a:off x="12851147" y="7780085"/>
            <a:ext cx="730523" cy="559044"/>
          </a:xfrm>
          <a:prstGeom prst="rightArrow">
            <a:avLst>
              <a:gd name="adj1" fmla="val 32000"/>
              <a:gd name="adj2" fmla="val 83631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6" name="Subscription is the one which connects the app and datasource"/>
          <p:cNvSpPr txBox="1"/>
          <p:nvPr/>
        </p:nvSpPr>
        <p:spPr>
          <a:xfrm>
            <a:off x="6149593" y="12195447"/>
            <a:ext cx="12084813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Subscription is the one which connects the app and datasource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4" grpId="4"/>
      <p:bldP build="whole" bldLvl="1" animBg="1" rev="0" advAuto="0" spid="486" grpId="5"/>
      <p:bldP build="whole" bldLvl="1" animBg="1" rev="0" advAuto="0" spid="485" grpId="3"/>
      <p:bldP build="whole" bldLvl="1" animBg="1" rev="0" advAuto="0" spid="469" grpId="1"/>
      <p:bldP build="whole" bldLvl="1" animBg="1" rev="0" advAuto="0" spid="483" grpId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active Streams - How it works together ?"/>
          <p:cNvSpPr txBox="1"/>
          <p:nvPr>
            <p:ph type="title"/>
          </p:nvPr>
        </p:nvSpPr>
        <p:spPr>
          <a:xfrm>
            <a:off x="1206500" y="489871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Reactive Streams - How it works together ?</a:t>
            </a:r>
          </a:p>
        </p:txBody>
      </p:sp>
      <p:sp>
        <p:nvSpPr>
          <p:cNvPr id="489" name="Slide bullet text"/>
          <p:cNvSpPr txBox="1"/>
          <p:nvPr>
            <p:ph type="body" idx="1"/>
          </p:nvPr>
        </p:nvSpPr>
        <p:spPr>
          <a:xfrm>
            <a:off x="1206500" y="2873100"/>
            <a:ext cx="21971000" cy="963141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0" name="Publisher"/>
          <p:cNvSpPr/>
          <p:nvPr/>
        </p:nvSpPr>
        <p:spPr>
          <a:xfrm>
            <a:off x="14096900" y="5171349"/>
            <a:ext cx="3750587" cy="5484495"/>
          </a:xfrm>
          <a:prstGeom prst="roundRect">
            <a:avLst>
              <a:gd name="adj" fmla="val 9106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Publisher</a:t>
            </a:r>
          </a:p>
        </p:txBody>
      </p:sp>
      <p:sp>
        <p:nvSpPr>
          <p:cNvPr id="491" name="Subscriber"/>
          <p:cNvSpPr/>
          <p:nvPr/>
        </p:nvSpPr>
        <p:spPr>
          <a:xfrm>
            <a:off x="6096446" y="5081115"/>
            <a:ext cx="3878157" cy="5664964"/>
          </a:xfrm>
          <a:prstGeom prst="roundRect">
            <a:avLst>
              <a:gd name="adj" fmla="val 856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Subscriber</a:t>
            </a:r>
          </a:p>
        </p:txBody>
      </p:sp>
      <p:grpSp>
        <p:nvGrpSpPr>
          <p:cNvPr id="494" name="Group"/>
          <p:cNvGrpSpPr/>
          <p:nvPr/>
        </p:nvGrpSpPr>
        <p:grpSpPr>
          <a:xfrm>
            <a:off x="17479066" y="4710038"/>
            <a:ext cx="1745644" cy="5957540"/>
            <a:chOff x="0" y="0"/>
            <a:chExt cx="1745643" cy="5957539"/>
          </a:xfrm>
        </p:grpSpPr>
        <p:sp>
          <p:nvSpPr>
            <p:cNvPr id="492" name="DB"/>
            <p:cNvSpPr/>
            <p:nvPr/>
          </p:nvSpPr>
          <p:spPr>
            <a:xfrm>
              <a:off x="0" y="0"/>
              <a:ext cx="1445592" cy="190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DB</a:t>
              </a:r>
            </a:p>
          </p:txBody>
        </p:sp>
        <p:sp>
          <p:nvSpPr>
            <p:cNvPr id="493" name="{API}"/>
            <p:cNvSpPr/>
            <p:nvPr/>
          </p:nvSpPr>
          <p:spPr>
            <a:xfrm>
              <a:off x="54529" y="4266426"/>
              <a:ext cx="1691115" cy="1691114"/>
            </a:xfrm>
            <a:prstGeom prst="roundRect">
              <a:avLst>
                <a:gd name="adj" fmla="val 15000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{API}</a:t>
              </a:r>
            </a:p>
          </p:txBody>
        </p:sp>
      </p:grpSp>
      <p:sp>
        <p:nvSpPr>
          <p:cNvPr id="495" name="Line"/>
          <p:cNvSpPr/>
          <p:nvPr/>
        </p:nvSpPr>
        <p:spPr>
          <a:xfrm>
            <a:off x="10176952" y="5667052"/>
            <a:ext cx="3750587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6" name="subscribe( this )"/>
          <p:cNvSpPr txBox="1"/>
          <p:nvPr/>
        </p:nvSpPr>
        <p:spPr>
          <a:xfrm>
            <a:off x="10797545" y="5035773"/>
            <a:ext cx="225948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solidFill>
                  <a:srgbClr val="00627A"/>
                </a:solidFill>
              </a:rPr>
              <a:t>subscribe</a:t>
            </a:r>
            <a:r>
              <a:t>( this )</a:t>
            </a:r>
          </a:p>
        </p:txBody>
      </p:sp>
      <p:sp>
        <p:nvSpPr>
          <p:cNvPr id="497" name="1"/>
          <p:cNvSpPr/>
          <p:nvPr/>
        </p:nvSpPr>
        <p:spPr>
          <a:xfrm>
            <a:off x="13056610" y="5005843"/>
            <a:ext cx="529845" cy="521226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8" name="Line"/>
          <p:cNvSpPr/>
          <p:nvPr/>
        </p:nvSpPr>
        <p:spPr>
          <a:xfrm flipH="1" flipV="1">
            <a:off x="10176952" y="6421722"/>
            <a:ext cx="3750587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9" name="onSubscribe( )"/>
          <p:cNvSpPr txBox="1"/>
          <p:nvPr/>
        </p:nvSpPr>
        <p:spPr>
          <a:xfrm>
            <a:off x="10887918" y="5790443"/>
            <a:ext cx="207873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627A"/>
                </a:solidFill>
              </a:defRPr>
            </a:lvl1pPr>
          </a:lstStyle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solidFill>
                  <a:srgbClr val="00627A"/>
                </a:solidFill>
              </a:rPr>
              <a:t>onSubscribe( )</a:t>
            </a:r>
          </a:p>
        </p:txBody>
      </p:sp>
      <p:sp>
        <p:nvSpPr>
          <p:cNvPr id="500" name="2"/>
          <p:cNvSpPr/>
          <p:nvPr/>
        </p:nvSpPr>
        <p:spPr>
          <a:xfrm>
            <a:off x="13056610" y="5807037"/>
            <a:ext cx="529845" cy="521226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1" name="Line"/>
          <p:cNvSpPr/>
          <p:nvPr/>
        </p:nvSpPr>
        <p:spPr>
          <a:xfrm>
            <a:off x="10176952" y="7239510"/>
            <a:ext cx="3750587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2" name="request( n )"/>
          <p:cNvSpPr txBox="1"/>
          <p:nvPr/>
        </p:nvSpPr>
        <p:spPr>
          <a:xfrm>
            <a:off x="11110727" y="6608230"/>
            <a:ext cx="163311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627A"/>
                </a:solidFill>
              </a:defRPr>
            </a:lvl1pPr>
          </a:lstStyle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solidFill>
                  <a:srgbClr val="00627A"/>
                </a:solidFill>
              </a:rPr>
              <a:t>request( n )</a:t>
            </a:r>
          </a:p>
        </p:txBody>
      </p:sp>
      <p:sp>
        <p:nvSpPr>
          <p:cNvPr id="503" name="3"/>
          <p:cNvSpPr/>
          <p:nvPr/>
        </p:nvSpPr>
        <p:spPr>
          <a:xfrm>
            <a:off x="13056610" y="6597387"/>
            <a:ext cx="529845" cy="521226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4" name="Line"/>
          <p:cNvSpPr/>
          <p:nvPr/>
        </p:nvSpPr>
        <p:spPr>
          <a:xfrm flipH="1">
            <a:off x="10176952" y="7994179"/>
            <a:ext cx="3750587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5" name="onNext( 1 )"/>
          <p:cNvSpPr txBox="1"/>
          <p:nvPr/>
        </p:nvSpPr>
        <p:spPr>
          <a:xfrm>
            <a:off x="11150656" y="7501196"/>
            <a:ext cx="159319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627A"/>
                </a:solidFill>
              </a:defRPr>
            </a:lvl1pPr>
          </a:lstStyle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solidFill>
                  <a:srgbClr val="00627A"/>
                </a:solidFill>
              </a:rPr>
              <a:t>onNext( 1 )</a:t>
            </a:r>
          </a:p>
        </p:txBody>
      </p:sp>
      <p:sp>
        <p:nvSpPr>
          <p:cNvPr id="506" name="Subscription"/>
          <p:cNvSpPr txBox="1"/>
          <p:nvPr/>
        </p:nvSpPr>
        <p:spPr>
          <a:xfrm>
            <a:off x="7921557" y="6191039"/>
            <a:ext cx="183611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627A"/>
                </a:solidFill>
              </a:defRPr>
            </a:lvl1pPr>
          </a:lstStyle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solidFill>
                  <a:srgbClr val="00627A"/>
                </a:solidFill>
              </a:rPr>
              <a:t>Subscription</a:t>
            </a:r>
          </a:p>
        </p:txBody>
      </p:sp>
      <p:sp>
        <p:nvSpPr>
          <p:cNvPr id="507" name="Line"/>
          <p:cNvSpPr/>
          <p:nvPr/>
        </p:nvSpPr>
        <p:spPr>
          <a:xfrm flipH="1">
            <a:off x="10176952" y="8638809"/>
            <a:ext cx="3750587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8" name="onNext( 2 )"/>
          <p:cNvSpPr txBox="1"/>
          <p:nvPr/>
        </p:nvSpPr>
        <p:spPr>
          <a:xfrm>
            <a:off x="11150656" y="8117568"/>
            <a:ext cx="159319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627A"/>
                </a:solidFill>
              </a:defRPr>
            </a:lvl1pPr>
          </a:lstStyle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solidFill>
                  <a:srgbClr val="00627A"/>
                </a:solidFill>
              </a:rPr>
              <a:t>onNext( 2 )</a:t>
            </a:r>
          </a:p>
        </p:txBody>
      </p:sp>
      <p:sp>
        <p:nvSpPr>
          <p:cNvPr id="509" name="Line"/>
          <p:cNvSpPr/>
          <p:nvPr/>
        </p:nvSpPr>
        <p:spPr>
          <a:xfrm flipH="1">
            <a:off x="10176952" y="9669742"/>
            <a:ext cx="3750587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10" name="onNext( n )"/>
          <p:cNvSpPr txBox="1"/>
          <p:nvPr/>
        </p:nvSpPr>
        <p:spPr>
          <a:xfrm>
            <a:off x="11150656" y="9176759"/>
            <a:ext cx="159319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627A"/>
                </a:solidFill>
              </a:defRPr>
            </a:lvl1pPr>
          </a:lstStyle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solidFill>
                  <a:srgbClr val="00627A"/>
                </a:solidFill>
              </a:rPr>
              <a:t>onNext( n )</a:t>
            </a:r>
          </a:p>
        </p:txBody>
      </p:sp>
      <p:sp>
        <p:nvSpPr>
          <p:cNvPr id="511" name=".…"/>
          <p:cNvSpPr txBox="1"/>
          <p:nvPr/>
        </p:nvSpPr>
        <p:spPr>
          <a:xfrm>
            <a:off x="11936234" y="8532129"/>
            <a:ext cx="199035" cy="766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40000"/>
              </a:lnSpc>
            </a:pPr>
            <a:r>
              <a:t>.</a:t>
            </a:r>
          </a:p>
          <a:p>
            <a:pPr>
              <a:lnSpc>
                <a:spcPct val="40000"/>
              </a:lnSpc>
            </a:pPr>
            <a:r>
              <a:t>.</a:t>
            </a:r>
          </a:p>
          <a:p>
            <a:pPr>
              <a:lnSpc>
                <a:spcPct val="40000"/>
              </a:lnSpc>
            </a:pPr>
            <a:r>
              <a:t>.</a:t>
            </a:r>
          </a:p>
        </p:txBody>
      </p:sp>
      <p:sp>
        <p:nvSpPr>
          <p:cNvPr id="512" name="Line"/>
          <p:cNvSpPr/>
          <p:nvPr/>
        </p:nvSpPr>
        <p:spPr>
          <a:xfrm flipH="1">
            <a:off x="10176952" y="10424411"/>
            <a:ext cx="3750587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13" name="onComplete(  )"/>
          <p:cNvSpPr txBox="1"/>
          <p:nvPr/>
        </p:nvSpPr>
        <p:spPr>
          <a:xfrm>
            <a:off x="10890814" y="9931428"/>
            <a:ext cx="211287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627A"/>
                </a:solidFill>
              </a:defRPr>
            </a:lvl1pPr>
          </a:lstStyle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solidFill>
                  <a:srgbClr val="00627A"/>
                </a:solidFill>
              </a:rPr>
              <a:t>onComplete(  )</a:t>
            </a:r>
          </a:p>
        </p:txBody>
      </p:sp>
      <p:sp>
        <p:nvSpPr>
          <p:cNvPr id="514" name="4"/>
          <p:cNvSpPr/>
          <p:nvPr/>
        </p:nvSpPr>
        <p:spPr>
          <a:xfrm>
            <a:off x="13056610" y="7409423"/>
            <a:ext cx="529845" cy="521226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15" name="4.1"/>
          <p:cNvSpPr/>
          <p:nvPr/>
        </p:nvSpPr>
        <p:spPr>
          <a:xfrm>
            <a:off x="13056610" y="8087639"/>
            <a:ext cx="529845" cy="521226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4.1</a:t>
            </a:r>
          </a:p>
        </p:txBody>
      </p:sp>
      <p:sp>
        <p:nvSpPr>
          <p:cNvPr id="516" name="4.n"/>
          <p:cNvSpPr/>
          <p:nvPr/>
        </p:nvSpPr>
        <p:spPr>
          <a:xfrm>
            <a:off x="13056610" y="9006548"/>
            <a:ext cx="529845" cy="521226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4.n</a:t>
            </a:r>
          </a:p>
        </p:txBody>
      </p:sp>
      <p:sp>
        <p:nvSpPr>
          <p:cNvPr id="517" name="5"/>
          <p:cNvSpPr/>
          <p:nvPr/>
        </p:nvSpPr>
        <p:spPr>
          <a:xfrm>
            <a:off x="13056610" y="9813003"/>
            <a:ext cx="529845" cy="521226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18" name="Success Scenario"/>
          <p:cNvSpPr txBox="1"/>
          <p:nvPr/>
        </p:nvSpPr>
        <p:spPr>
          <a:xfrm>
            <a:off x="8708180" y="3411551"/>
            <a:ext cx="6967640" cy="899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4500"/>
              </a:spcBef>
              <a:defRPr b="1" sz="4800">
                <a:solidFill>
                  <a:srgbClr val="000000"/>
                </a:solidFill>
              </a:defRPr>
            </a:lvl1pPr>
          </a:lstStyle>
          <a:p>
            <a:pPr/>
            <a:r>
              <a:t>Success Scenario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3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3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"/>
                            </p:stCondLst>
                            <p:childTnLst>
                              <p:par>
                                <p:cTn id="28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3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"/>
                            </p:stCondLst>
                            <p:childTnLst>
                              <p:par>
                                <p:cTn id="43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3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"/>
                            </p:stCondLst>
                            <p:childTnLst>
                              <p:par>
                                <p:cTn id="54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"/>
                            </p:stCondLst>
                            <p:childTnLst>
                              <p:par>
                                <p:cTn id="57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3" dur="3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"/>
                            </p:stCondLst>
                            <p:childTnLst>
                              <p:par>
                                <p:cTn id="65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"/>
                            </p:stCondLst>
                            <p:childTnLst>
                              <p:par>
                                <p:cTn id="68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7" dur="3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"/>
                            </p:stCondLst>
                            <p:childTnLst>
                              <p:par>
                                <p:cTn id="79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"/>
                            </p:stCondLst>
                            <p:childTnLst>
                              <p:par>
                                <p:cTn id="82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click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8" dur="3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"/>
                            </p:stCondLst>
                            <p:childTnLst>
                              <p:par>
                                <p:cTn id="90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"/>
                            </p:stCondLst>
                            <p:childTnLst>
                              <p:par>
                                <p:cTn id="93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8" grpId="6"/>
      <p:bldP build="whole" bldLvl="1" animBg="1" rev="0" advAuto="0" spid="505" grpId="14"/>
      <p:bldP build="whole" bldLvl="1" animBg="1" rev="0" advAuto="0" spid="497" grpId="4"/>
      <p:bldP build="whole" bldLvl="1" animBg="1" rev="0" advAuto="0" spid="499" grpId="8"/>
      <p:bldP build="whole" bldLvl="1" animBg="1" rev="0" advAuto="0" spid="503" grpId="11"/>
      <p:bldP build="whole" bldLvl="1" animBg="1" rev="0" advAuto="0" spid="496" grpId="5"/>
      <p:bldP build="whole" bldLvl="1" animBg="1" rev="0" advAuto="0" spid="495" grpId="3"/>
      <p:bldP build="whole" bldLvl="1" animBg="1" rev="0" advAuto="0" spid="501" grpId="10"/>
      <p:bldP build="whole" bldLvl="1" animBg="1" rev="0" advAuto="0" spid="514" grpId="15"/>
      <p:bldP build="whole" bldLvl="1" animBg="1" rev="0" advAuto="0" spid="515" grpId="18"/>
      <p:bldP build="whole" bldLvl="1" animBg="1" rev="0" advAuto="0" spid="494" grpId="2"/>
      <p:bldP build="whole" bldLvl="1" animBg="1" rev="0" advAuto="0" spid="516" grpId="22"/>
      <p:bldP build="whole" bldLvl="1" animBg="1" rev="0" advAuto="0" spid="517" grpId="24"/>
      <p:bldP build="whole" bldLvl="1" animBg="1" rev="0" advAuto="0" spid="511" grpId="19"/>
      <p:bldP build="whole" bldLvl="1" animBg="1" rev="0" advAuto="0" spid="512" grpId="23"/>
      <p:bldP build="whole" bldLvl="1" animBg="1" rev="0" advAuto="0" spid="513" grpId="25"/>
      <p:bldP build="whole" bldLvl="1" animBg="1" rev="0" advAuto="0" spid="510" grpId="21"/>
      <p:bldP build="whole" bldLvl="1" animBg="1" rev="0" advAuto="0" spid="518" grpId="1"/>
      <p:bldP build="whole" bldLvl="1" animBg="1" rev="0" advAuto="0" spid="506" grpId="9"/>
      <p:bldP build="whole" bldLvl="1" animBg="1" rev="0" advAuto="0" spid="508" grpId="17"/>
      <p:bldP build="whole" bldLvl="1" animBg="1" rev="0" advAuto="0" spid="507" grpId="16"/>
      <p:bldP build="whole" bldLvl="1" animBg="1" rev="0" advAuto="0" spid="509" grpId="20"/>
      <p:bldP build="whole" bldLvl="1" animBg="1" rev="0" advAuto="0" spid="504" grpId="13"/>
      <p:bldP build="whole" bldLvl="1" animBg="1" rev="0" advAuto="0" spid="500" grpId="7"/>
      <p:bldP build="whole" bldLvl="1" animBg="1" rev="0" advAuto="0" spid="502" grpId="1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Reactive Streams - How it works together ?"/>
          <p:cNvSpPr txBox="1"/>
          <p:nvPr>
            <p:ph type="title"/>
          </p:nvPr>
        </p:nvSpPr>
        <p:spPr>
          <a:xfrm>
            <a:off x="1206500" y="489871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Reactive Streams - How it works together ?</a:t>
            </a:r>
          </a:p>
        </p:txBody>
      </p:sp>
      <p:sp>
        <p:nvSpPr>
          <p:cNvPr id="521" name="Slide bullet text"/>
          <p:cNvSpPr txBox="1"/>
          <p:nvPr>
            <p:ph type="body" idx="1"/>
          </p:nvPr>
        </p:nvSpPr>
        <p:spPr>
          <a:xfrm>
            <a:off x="1206500" y="2873100"/>
            <a:ext cx="21971000" cy="1019897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2" name="Publisher"/>
          <p:cNvSpPr/>
          <p:nvPr/>
        </p:nvSpPr>
        <p:spPr>
          <a:xfrm>
            <a:off x="14096900" y="5171349"/>
            <a:ext cx="3750587" cy="5484495"/>
          </a:xfrm>
          <a:prstGeom prst="roundRect">
            <a:avLst>
              <a:gd name="adj" fmla="val 9106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Publisher</a:t>
            </a:r>
          </a:p>
        </p:txBody>
      </p:sp>
      <p:sp>
        <p:nvSpPr>
          <p:cNvPr id="523" name="Subscriber"/>
          <p:cNvSpPr/>
          <p:nvPr/>
        </p:nvSpPr>
        <p:spPr>
          <a:xfrm>
            <a:off x="6096446" y="5081115"/>
            <a:ext cx="3878157" cy="5664964"/>
          </a:xfrm>
          <a:prstGeom prst="roundRect">
            <a:avLst>
              <a:gd name="adj" fmla="val 856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Subscriber</a:t>
            </a:r>
          </a:p>
        </p:txBody>
      </p:sp>
      <p:grpSp>
        <p:nvGrpSpPr>
          <p:cNvPr id="526" name="Group"/>
          <p:cNvGrpSpPr/>
          <p:nvPr/>
        </p:nvGrpSpPr>
        <p:grpSpPr>
          <a:xfrm>
            <a:off x="17479066" y="4710038"/>
            <a:ext cx="1745644" cy="5957540"/>
            <a:chOff x="0" y="0"/>
            <a:chExt cx="1745643" cy="5957539"/>
          </a:xfrm>
        </p:grpSpPr>
        <p:sp>
          <p:nvSpPr>
            <p:cNvPr id="524" name="DB"/>
            <p:cNvSpPr/>
            <p:nvPr/>
          </p:nvSpPr>
          <p:spPr>
            <a:xfrm>
              <a:off x="0" y="0"/>
              <a:ext cx="1445592" cy="190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DB</a:t>
              </a:r>
            </a:p>
          </p:txBody>
        </p:sp>
        <p:sp>
          <p:nvSpPr>
            <p:cNvPr id="525" name="{API}"/>
            <p:cNvSpPr/>
            <p:nvPr/>
          </p:nvSpPr>
          <p:spPr>
            <a:xfrm>
              <a:off x="54529" y="4266426"/>
              <a:ext cx="1691115" cy="1691114"/>
            </a:xfrm>
            <a:prstGeom prst="roundRect">
              <a:avLst>
                <a:gd name="adj" fmla="val 15000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{API}</a:t>
              </a:r>
            </a:p>
          </p:txBody>
        </p:sp>
      </p:grpSp>
      <p:sp>
        <p:nvSpPr>
          <p:cNvPr id="527" name="Line"/>
          <p:cNvSpPr/>
          <p:nvPr/>
        </p:nvSpPr>
        <p:spPr>
          <a:xfrm>
            <a:off x="10176952" y="5667052"/>
            <a:ext cx="3750587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8" name="subscribe( this )"/>
          <p:cNvSpPr txBox="1"/>
          <p:nvPr/>
        </p:nvSpPr>
        <p:spPr>
          <a:xfrm>
            <a:off x="10797545" y="5035773"/>
            <a:ext cx="225948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solidFill>
                  <a:srgbClr val="00627A"/>
                </a:solidFill>
              </a:rPr>
              <a:t>subscribe</a:t>
            </a:r>
            <a:r>
              <a:t>( this )</a:t>
            </a:r>
          </a:p>
        </p:txBody>
      </p:sp>
      <p:sp>
        <p:nvSpPr>
          <p:cNvPr id="529" name="1"/>
          <p:cNvSpPr/>
          <p:nvPr/>
        </p:nvSpPr>
        <p:spPr>
          <a:xfrm>
            <a:off x="13056610" y="5005843"/>
            <a:ext cx="529845" cy="521226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30" name="Line"/>
          <p:cNvSpPr/>
          <p:nvPr/>
        </p:nvSpPr>
        <p:spPr>
          <a:xfrm flipH="1">
            <a:off x="10160458" y="6577572"/>
            <a:ext cx="3750587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1" name="onSubscribe( )"/>
          <p:cNvSpPr txBox="1"/>
          <p:nvPr/>
        </p:nvSpPr>
        <p:spPr>
          <a:xfrm>
            <a:off x="10871424" y="5946292"/>
            <a:ext cx="207873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627A"/>
                </a:solidFill>
              </a:defRPr>
            </a:lvl1pPr>
          </a:lstStyle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solidFill>
                  <a:srgbClr val="00627A"/>
                </a:solidFill>
              </a:rPr>
              <a:t>onSubscribe( )</a:t>
            </a:r>
          </a:p>
        </p:txBody>
      </p:sp>
      <p:sp>
        <p:nvSpPr>
          <p:cNvPr id="532" name="2"/>
          <p:cNvSpPr/>
          <p:nvPr/>
        </p:nvSpPr>
        <p:spPr>
          <a:xfrm>
            <a:off x="13040117" y="5962887"/>
            <a:ext cx="529844" cy="521226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33" name="Line"/>
          <p:cNvSpPr/>
          <p:nvPr/>
        </p:nvSpPr>
        <p:spPr>
          <a:xfrm>
            <a:off x="10160458" y="7488090"/>
            <a:ext cx="3750587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4" name="request( n )"/>
          <p:cNvSpPr txBox="1"/>
          <p:nvPr/>
        </p:nvSpPr>
        <p:spPr>
          <a:xfrm>
            <a:off x="11094233" y="6856811"/>
            <a:ext cx="163311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627A"/>
                </a:solidFill>
              </a:defRPr>
            </a:lvl1pPr>
          </a:lstStyle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solidFill>
                  <a:srgbClr val="00627A"/>
                </a:solidFill>
              </a:rPr>
              <a:t>request( n )</a:t>
            </a:r>
          </a:p>
        </p:txBody>
      </p:sp>
      <p:sp>
        <p:nvSpPr>
          <p:cNvPr id="535" name="3"/>
          <p:cNvSpPr/>
          <p:nvPr/>
        </p:nvSpPr>
        <p:spPr>
          <a:xfrm>
            <a:off x="13040117" y="6845968"/>
            <a:ext cx="529844" cy="521226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36" name="Subscription"/>
          <p:cNvSpPr txBox="1"/>
          <p:nvPr/>
        </p:nvSpPr>
        <p:spPr>
          <a:xfrm>
            <a:off x="7921557" y="6191039"/>
            <a:ext cx="183611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627A"/>
                </a:solidFill>
              </a:defRPr>
            </a:lvl1pPr>
          </a:lstStyle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solidFill>
                  <a:srgbClr val="00627A"/>
                </a:solidFill>
              </a:rPr>
              <a:t>Subscription</a:t>
            </a:r>
          </a:p>
        </p:txBody>
      </p:sp>
      <p:sp>
        <p:nvSpPr>
          <p:cNvPr id="537" name="Line"/>
          <p:cNvSpPr/>
          <p:nvPr/>
        </p:nvSpPr>
        <p:spPr>
          <a:xfrm flipH="1">
            <a:off x="10160458" y="9798589"/>
            <a:ext cx="3750587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8" name="onError(  )"/>
          <p:cNvSpPr txBox="1"/>
          <p:nvPr/>
        </p:nvSpPr>
        <p:spPr>
          <a:xfrm>
            <a:off x="11207619" y="9305606"/>
            <a:ext cx="144627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627A"/>
                </a:solidFill>
              </a:defRPr>
            </a:lvl1pPr>
          </a:lstStyle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solidFill>
                  <a:srgbClr val="00627A"/>
                </a:solidFill>
              </a:rPr>
              <a:t>onError(  )</a:t>
            </a:r>
          </a:p>
        </p:txBody>
      </p:sp>
      <p:sp>
        <p:nvSpPr>
          <p:cNvPr id="539" name="4"/>
          <p:cNvSpPr/>
          <p:nvPr/>
        </p:nvSpPr>
        <p:spPr>
          <a:xfrm>
            <a:off x="13040117" y="9202449"/>
            <a:ext cx="529844" cy="521226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40" name="Error/Exception Scenario"/>
          <p:cNvSpPr txBox="1"/>
          <p:nvPr/>
        </p:nvSpPr>
        <p:spPr>
          <a:xfrm>
            <a:off x="8109487" y="3411551"/>
            <a:ext cx="8165026" cy="968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4500"/>
              </a:spcBef>
              <a:defRPr b="1" sz="4800">
                <a:solidFill>
                  <a:srgbClr val="000000"/>
                </a:solidFill>
              </a:defRPr>
            </a:lvl1pPr>
          </a:lstStyle>
          <a:p>
            <a:pPr/>
            <a:r>
              <a:t>Error/Exception Scenario</a:t>
            </a:r>
          </a:p>
        </p:txBody>
      </p:sp>
      <p:sp>
        <p:nvSpPr>
          <p:cNvPr id="541" name="Multiplication Sign"/>
          <p:cNvSpPr/>
          <p:nvPr/>
        </p:nvSpPr>
        <p:spPr>
          <a:xfrm>
            <a:off x="11612453" y="8188931"/>
            <a:ext cx="846597" cy="846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42" name="Exceptions are treated like the data…"/>
          <p:cNvSpPr txBox="1"/>
          <p:nvPr/>
        </p:nvSpPr>
        <p:spPr>
          <a:xfrm>
            <a:off x="8109487" y="10920410"/>
            <a:ext cx="10229916" cy="2100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19100" indent="-4191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300">
                <a:solidFill>
                  <a:srgbClr val="000000"/>
                </a:solidFill>
              </a:defRPr>
            </a:pPr>
            <a:r>
              <a:t>Exceptions are treated like the data </a:t>
            </a:r>
          </a:p>
          <a:p>
            <a:pPr marL="419100" indent="-4191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300">
                <a:solidFill>
                  <a:srgbClr val="000000"/>
                </a:solidFill>
              </a:defRPr>
            </a:pPr>
            <a:r>
              <a:t>The Reactive Stream is dead when an exception is thrown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3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3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3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"/>
                            </p:stCondLst>
                            <p:childTnLst>
                              <p:par>
                                <p:cTn id="56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Class="entr" nodeType="with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9" grpId="4"/>
      <p:bldP build="whole" bldLvl="1" animBg="1" rev="0" advAuto="0" spid="528" grpId="5"/>
      <p:bldP build="whole" bldLvl="1" animBg="1" rev="0" advAuto="0" spid="531" grpId="8"/>
      <p:bldP build="whole" bldLvl="1" animBg="1" rev="0" advAuto="0" spid="536" grpId="9"/>
      <p:bldP build="whole" bldLvl="1" animBg="1" rev="0" advAuto="0" spid="526" grpId="2"/>
      <p:bldP build="whole" bldLvl="1" animBg="1" rev="0" advAuto="0" spid="534" grpId="12"/>
      <p:bldP build="p" bldLvl="5" animBg="1" rev="0" advAuto="0" spid="542" grpId="17"/>
      <p:bldP build="whole" bldLvl="1" animBg="1" rev="0" advAuto="0" spid="538" grpId="16"/>
      <p:bldP build="whole" bldLvl="1" animBg="1" rev="0" advAuto="0" spid="527" grpId="3"/>
      <p:bldP build="whole" bldLvl="1" animBg="1" rev="0" advAuto="0" spid="530" grpId="6"/>
      <p:bldP build="whole" bldLvl="1" animBg="1" rev="0" advAuto="0" spid="532" grpId="7"/>
      <p:bldP build="whole" bldLvl="1" animBg="1" rev="0" advAuto="0" spid="540" grpId="1"/>
      <p:bldP build="whole" bldLvl="1" animBg="1" rev="0" advAuto="0" spid="535" grpId="11"/>
      <p:bldP build="whole" bldLvl="1" animBg="1" rev="0" advAuto="0" spid="541" grpId="13"/>
      <p:bldP build="whole" bldLvl="1" animBg="1" rev="0" advAuto="0" spid="533" grpId="10"/>
      <p:bldP build="whole" bldLvl="1" animBg="1" rev="0" advAuto="0" spid="539" grpId="14"/>
      <p:bldP build="whole" bldLvl="1" animBg="1" rev="0" advAuto="0" spid="537" grpId="15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rocess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Processor</a:t>
            </a:r>
          </a:p>
        </p:txBody>
      </p:sp>
      <p:sp>
        <p:nvSpPr>
          <p:cNvPr id="545" name="Slide bullet text"/>
          <p:cNvSpPr txBox="1"/>
          <p:nvPr>
            <p:ph type="body" idx="1"/>
          </p:nvPr>
        </p:nvSpPr>
        <p:spPr>
          <a:xfrm>
            <a:off x="1206500" y="2860321"/>
            <a:ext cx="21971000" cy="964419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6" name="public interface Processor&lt;T, R&gt; extends Subscriber&lt;T&gt;, Publisher&lt;R&gt; {…"/>
          <p:cNvSpPr txBox="1"/>
          <p:nvPr/>
        </p:nvSpPr>
        <p:spPr>
          <a:xfrm>
            <a:off x="1787906" y="3438827"/>
            <a:ext cx="16118905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0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interface </a:t>
            </a:r>
            <a:r>
              <a:rPr>
                <a:solidFill>
                  <a:srgbClr val="000000"/>
                </a:solidFill>
              </a:rPr>
              <a:t>Processor</a:t>
            </a:r>
            <a:r>
              <a:rPr>
                <a:solidFill>
                  <a:srgbClr val="080808"/>
                </a:solidFill>
              </a:rPr>
              <a:t>&lt;</a:t>
            </a:r>
            <a:r>
              <a:rPr>
                <a:solidFill>
                  <a:srgbClr val="017E8A"/>
                </a:solidFill>
              </a:rPr>
              <a:t>T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017E8A"/>
                </a:solidFill>
              </a:rPr>
              <a:t>R</a:t>
            </a:r>
            <a:r>
              <a:rPr>
                <a:solidFill>
                  <a:srgbClr val="080808"/>
                </a:solidFill>
              </a:rPr>
              <a:t>&gt; </a:t>
            </a:r>
            <a:r>
              <a:t>extends </a:t>
            </a:r>
            <a:r>
              <a:rPr>
                <a:solidFill>
                  <a:srgbClr val="000000"/>
                </a:solidFill>
              </a:rPr>
              <a:t>Subscriber</a:t>
            </a:r>
            <a:r>
              <a:rPr>
                <a:solidFill>
                  <a:srgbClr val="080808"/>
                </a:solidFill>
              </a:rPr>
              <a:t>&lt;</a:t>
            </a:r>
            <a:r>
              <a:rPr>
                <a:solidFill>
                  <a:srgbClr val="017E8A"/>
                </a:solidFill>
              </a:rPr>
              <a:t>T</a:t>
            </a:r>
            <a:r>
              <a:rPr>
                <a:solidFill>
                  <a:srgbClr val="080808"/>
                </a:solidFill>
              </a:rPr>
              <a:t>&gt;, </a:t>
            </a:r>
            <a:r>
              <a:rPr>
                <a:solidFill>
                  <a:srgbClr val="000000"/>
                </a:solidFill>
              </a:rPr>
              <a:t>Publisher</a:t>
            </a:r>
            <a:r>
              <a:rPr>
                <a:solidFill>
                  <a:srgbClr val="080808"/>
                </a:solidFill>
              </a:rPr>
              <a:t>&lt;</a:t>
            </a:r>
            <a:r>
              <a:rPr>
                <a:solidFill>
                  <a:srgbClr val="017E8A"/>
                </a:solidFill>
              </a:rPr>
              <a:t>R</a:t>
            </a:r>
            <a:r>
              <a:rPr>
                <a:solidFill>
                  <a:srgbClr val="080808"/>
                </a:solidFill>
              </a:rPr>
              <a:t>&gt; {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 sz="30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algn="l" defTabSz="457200"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 defTabSz="457200"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547" name="Processor extends  Subscriber and Publisher…"/>
          <p:cNvSpPr txBox="1"/>
          <p:nvPr/>
        </p:nvSpPr>
        <p:spPr>
          <a:xfrm>
            <a:off x="1504682" y="6352176"/>
            <a:ext cx="16453113" cy="5646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Processor extends  Subscriber and Publisher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Processor can behave as a Subscriber and Publisher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Not really used this on a day to day basis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7" grpId="2"/>
      <p:bldP build="whole" bldLvl="1" animBg="1" rev="0" advAuto="0" spid="546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Flow 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 API</a:t>
            </a:r>
          </a:p>
        </p:txBody>
      </p:sp>
      <p:sp>
        <p:nvSpPr>
          <p:cNvPr id="550" name="Release as part of Java 9…"/>
          <p:cNvSpPr txBox="1"/>
          <p:nvPr>
            <p:ph type="body" idx="1"/>
          </p:nvPr>
        </p:nvSpPr>
        <p:spPr>
          <a:xfrm>
            <a:off x="1206500" y="3151494"/>
            <a:ext cx="21971000" cy="935302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Release as part of Java 9</a:t>
            </a:r>
          </a:p>
          <a:p>
            <a:pPr>
              <a:lnSpc>
                <a:spcPct val="200000"/>
              </a:lnSpc>
            </a:pPr>
            <a:r>
              <a:t>This holds the contract for reactive streams </a:t>
            </a:r>
          </a:p>
          <a:p>
            <a:pPr>
              <a:lnSpc>
                <a:spcPct val="200000"/>
              </a:lnSpc>
            </a:pPr>
            <a:r>
              <a:t>No implementation of the Reactive Streams is available as part of JRE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50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What is a…"/>
          <p:cNvSpPr txBox="1"/>
          <p:nvPr>
            <p:ph type="body" idx="1"/>
          </p:nvPr>
        </p:nvSpPr>
        <p:spPr>
          <a:xfrm>
            <a:off x="1206500" y="3763318"/>
            <a:ext cx="21971000" cy="6189364"/>
          </a:xfrm>
          <a:prstGeom prst="rect">
            <a:avLst/>
          </a:prstGeom>
        </p:spPr>
        <p:txBody>
          <a:bodyPr/>
          <a:lstStyle/>
          <a:p>
            <a:pPr/>
            <a:r>
              <a:t>What is a </a:t>
            </a:r>
          </a:p>
          <a:p>
            <a:pPr>
              <a:def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Nonblocking or Reactive</a:t>
            </a:r>
          </a:p>
          <a:p>
            <a:pPr/>
            <a:r>
              <a:t>RestFul API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NonBlocking or Reactive RestFul 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NonBlocking or Reactive RestFul API</a:t>
            </a:r>
          </a:p>
        </p:txBody>
      </p:sp>
      <p:sp>
        <p:nvSpPr>
          <p:cNvPr id="555" name="A Non-Blocking or Reactive RestFul API has the behavior of providing end to end non-blocking communication between the client and service…"/>
          <p:cNvSpPr txBox="1"/>
          <p:nvPr>
            <p:ph type="body" idx="1"/>
          </p:nvPr>
        </p:nvSpPr>
        <p:spPr>
          <a:xfrm>
            <a:off x="1206500" y="2944054"/>
            <a:ext cx="21971000" cy="95604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A Non-Blocking or Reactive RestFul API has the behavior of providing end to end non-blocking communication between the client and service</a:t>
            </a:r>
          </a:p>
          <a:p>
            <a:pPr>
              <a:lnSpc>
                <a:spcPct val="150000"/>
              </a:lnSpc>
            </a:pPr>
            <a:r>
              <a:t>Non-Blocking or Reactive == Not Blocking the thread</a:t>
            </a:r>
          </a:p>
          <a:p>
            <a:pPr/>
            <a:r>
              <a:t>Thread involved in handling the </a:t>
            </a:r>
            <a:r>
              <a:rPr b="1"/>
              <a:t>httprequest</a:t>
            </a:r>
            <a:r>
              <a:t> and </a:t>
            </a:r>
            <a:r>
              <a:rPr b="1"/>
              <a:t>httpresponse</a:t>
            </a:r>
            <a:r>
              <a:t> is not blocked at all</a:t>
            </a:r>
          </a:p>
          <a:p>
            <a:pPr/>
            <a:r>
              <a:rPr b="1"/>
              <a:t>Spring WebFlux</a:t>
            </a:r>
            <a:r>
              <a:t> is a module that’s going to help us in achieving the </a:t>
            </a:r>
            <a:r>
              <a:rPr b="1"/>
              <a:t>Non-Blocking</a:t>
            </a:r>
            <a:r>
              <a:t> or </a:t>
            </a:r>
            <a:r>
              <a:rPr b="1"/>
              <a:t>Reactive</a:t>
            </a:r>
            <a:r>
              <a:t> behavior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55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NonBlocking or Reactive API using Spring WebFlux"/>
          <p:cNvSpPr txBox="1"/>
          <p:nvPr>
            <p:ph type="title"/>
          </p:nvPr>
        </p:nvSpPr>
        <p:spPr>
          <a:xfrm>
            <a:off x="1206500" y="584972"/>
            <a:ext cx="21971000" cy="1433164"/>
          </a:xfrm>
          <a:prstGeom prst="rect">
            <a:avLst/>
          </a:prstGeom>
        </p:spPr>
        <p:txBody>
          <a:bodyPr/>
          <a:lstStyle>
            <a:lvl1pPr defTabSz="2096971">
              <a:defRPr spc="-146" sz="7310"/>
            </a:lvl1pPr>
          </a:lstStyle>
          <a:p>
            <a:pPr/>
            <a:r>
              <a:t>NonBlocking or Reactive API using Spring WebFlux</a:t>
            </a:r>
          </a:p>
        </p:txBody>
      </p:sp>
      <p:sp>
        <p:nvSpPr>
          <p:cNvPr id="558" name="Slide bullet text"/>
          <p:cNvSpPr txBox="1"/>
          <p:nvPr>
            <p:ph type="body" idx="1"/>
          </p:nvPr>
        </p:nvSpPr>
        <p:spPr>
          <a:xfrm>
            <a:off x="1206500" y="2313042"/>
            <a:ext cx="21971000" cy="101914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561" name="Group"/>
          <p:cNvGrpSpPr/>
          <p:nvPr/>
        </p:nvGrpSpPr>
        <p:grpSpPr>
          <a:xfrm>
            <a:off x="6114881" y="3564328"/>
            <a:ext cx="12154238" cy="7688902"/>
            <a:chOff x="0" y="0"/>
            <a:chExt cx="12154236" cy="7688900"/>
          </a:xfrm>
        </p:grpSpPr>
        <p:sp>
          <p:nvSpPr>
            <p:cNvPr id="559" name="Rounded Rectangle"/>
            <p:cNvSpPr/>
            <p:nvPr/>
          </p:nvSpPr>
          <p:spPr>
            <a:xfrm>
              <a:off x="0" y="0"/>
              <a:ext cx="12154237" cy="7688901"/>
            </a:xfrm>
            <a:prstGeom prst="roundRect">
              <a:avLst>
                <a:gd name="adj" fmla="val 6973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60" name="Spring WebFlux…"/>
            <p:cNvSpPr txBox="1"/>
            <p:nvPr/>
          </p:nvSpPr>
          <p:spPr>
            <a:xfrm>
              <a:off x="4429030" y="211435"/>
              <a:ext cx="3295185" cy="1084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Spring WebFlux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App</a:t>
              </a:r>
            </a:p>
          </p:txBody>
        </p:sp>
      </p:grpSp>
      <p:grpSp>
        <p:nvGrpSpPr>
          <p:cNvPr id="564" name="Group"/>
          <p:cNvGrpSpPr/>
          <p:nvPr/>
        </p:nvGrpSpPr>
        <p:grpSpPr>
          <a:xfrm>
            <a:off x="10720107" y="7352299"/>
            <a:ext cx="4639216" cy="831123"/>
            <a:chOff x="0" y="0"/>
            <a:chExt cx="4639215" cy="831121"/>
          </a:xfrm>
        </p:grpSpPr>
        <p:sp>
          <p:nvSpPr>
            <p:cNvPr id="562" name="Controller"/>
            <p:cNvSpPr/>
            <p:nvPr/>
          </p:nvSpPr>
          <p:spPr>
            <a:xfrm>
              <a:off x="0" y="0"/>
              <a:ext cx="2030069" cy="831122"/>
            </a:xfrm>
            <a:prstGeom prst="roundRect">
              <a:avLst>
                <a:gd name="adj" fmla="val 22921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Controller</a:t>
              </a:r>
            </a:p>
          </p:txBody>
        </p:sp>
        <p:sp>
          <p:nvSpPr>
            <p:cNvPr id="563" name="Service"/>
            <p:cNvSpPr/>
            <p:nvPr/>
          </p:nvSpPr>
          <p:spPr>
            <a:xfrm>
              <a:off x="2609146" y="0"/>
              <a:ext cx="2030070" cy="831122"/>
            </a:xfrm>
            <a:prstGeom prst="roundRect">
              <a:avLst>
                <a:gd name="adj" fmla="val 22921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Service</a:t>
              </a:r>
            </a:p>
          </p:txBody>
        </p:sp>
      </p:grpSp>
      <p:grpSp>
        <p:nvGrpSpPr>
          <p:cNvPr id="567" name="Group"/>
          <p:cNvGrpSpPr/>
          <p:nvPr/>
        </p:nvGrpSpPr>
        <p:grpSpPr>
          <a:xfrm>
            <a:off x="6611727" y="5598970"/>
            <a:ext cx="3098474" cy="5022214"/>
            <a:chOff x="0" y="0"/>
            <a:chExt cx="3098473" cy="5022213"/>
          </a:xfrm>
        </p:grpSpPr>
        <p:sp>
          <p:nvSpPr>
            <p:cNvPr id="565" name="Rounded Rectangle"/>
            <p:cNvSpPr/>
            <p:nvPr/>
          </p:nvSpPr>
          <p:spPr>
            <a:xfrm>
              <a:off x="0" y="0"/>
              <a:ext cx="3098474" cy="5022214"/>
            </a:xfrm>
            <a:prstGeom prst="roundRect">
              <a:avLst>
                <a:gd name="adj" fmla="val 10838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66" name="Netty"/>
            <p:cNvSpPr txBox="1"/>
            <p:nvPr/>
          </p:nvSpPr>
          <p:spPr>
            <a:xfrm>
              <a:off x="1056946" y="1916626"/>
              <a:ext cx="984581" cy="510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70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Netty</a:t>
              </a:r>
            </a:p>
          </p:txBody>
        </p:sp>
      </p:grpSp>
      <p:grpSp>
        <p:nvGrpSpPr>
          <p:cNvPr id="570" name="Group"/>
          <p:cNvGrpSpPr/>
          <p:nvPr/>
        </p:nvGrpSpPr>
        <p:grpSpPr>
          <a:xfrm>
            <a:off x="15919380" y="5800490"/>
            <a:ext cx="4324577" cy="1271902"/>
            <a:chOff x="0" y="0"/>
            <a:chExt cx="4324576" cy="1271901"/>
          </a:xfrm>
        </p:grpSpPr>
        <p:sp>
          <p:nvSpPr>
            <p:cNvPr id="568" name="Dao"/>
            <p:cNvSpPr/>
            <p:nvPr/>
          </p:nvSpPr>
          <p:spPr>
            <a:xfrm>
              <a:off x="0" y="220389"/>
              <a:ext cx="2030069" cy="831123"/>
            </a:xfrm>
            <a:prstGeom prst="roundRect">
              <a:avLst>
                <a:gd name="adj" fmla="val 22921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Dao</a:t>
              </a:r>
            </a:p>
          </p:txBody>
        </p:sp>
        <p:sp>
          <p:nvSpPr>
            <p:cNvPr id="569" name="Coins"/>
            <p:cNvSpPr/>
            <p:nvPr/>
          </p:nvSpPr>
          <p:spPr>
            <a:xfrm>
              <a:off x="3056483" y="0"/>
              <a:ext cx="1268094" cy="1271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573" name="Group"/>
          <p:cNvGrpSpPr/>
          <p:nvPr/>
        </p:nvGrpSpPr>
        <p:grpSpPr>
          <a:xfrm>
            <a:off x="15944636" y="8292948"/>
            <a:ext cx="4445247" cy="1270001"/>
            <a:chOff x="0" y="0"/>
            <a:chExt cx="4445246" cy="1270000"/>
          </a:xfrm>
        </p:grpSpPr>
        <p:sp>
          <p:nvSpPr>
            <p:cNvPr id="571" name="APIClient"/>
            <p:cNvSpPr/>
            <p:nvPr/>
          </p:nvSpPr>
          <p:spPr>
            <a:xfrm>
              <a:off x="0" y="219439"/>
              <a:ext cx="2030069" cy="831123"/>
            </a:xfrm>
            <a:prstGeom prst="roundRect">
              <a:avLst>
                <a:gd name="adj" fmla="val 22921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APIClient</a:t>
              </a:r>
            </a:p>
          </p:txBody>
        </p:sp>
        <p:sp>
          <p:nvSpPr>
            <p:cNvPr id="572" name="{API}"/>
            <p:cNvSpPr/>
            <p:nvPr/>
          </p:nvSpPr>
          <p:spPr>
            <a:xfrm>
              <a:off x="3175246" y="0"/>
              <a:ext cx="1270001" cy="1270000"/>
            </a:xfrm>
            <a:prstGeom prst="roundRect">
              <a:avLst>
                <a:gd name="adj" fmla="val 15000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{API}</a:t>
              </a:r>
            </a:p>
          </p:txBody>
        </p:sp>
      </p:grpSp>
      <p:grpSp>
        <p:nvGrpSpPr>
          <p:cNvPr id="576" name="Group"/>
          <p:cNvGrpSpPr/>
          <p:nvPr/>
        </p:nvGrpSpPr>
        <p:grpSpPr>
          <a:xfrm>
            <a:off x="6312008" y="4473134"/>
            <a:ext cx="3836476" cy="6562839"/>
            <a:chOff x="0" y="0"/>
            <a:chExt cx="3836474" cy="6562838"/>
          </a:xfrm>
        </p:grpSpPr>
        <p:sp>
          <p:nvSpPr>
            <p:cNvPr id="574" name="Rectangle"/>
            <p:cNvSpPr/>
            <p:nvPr/>
          </p:nvSpPr>
          <p:spPr>
            <a:xfrm>
              <a:off x="0" y="711047"/>
              <a:ext cx="3836475" cy="5851792"/>
            </a:xfrm>
            <a:prstGeom prst="rect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75" name="1"/>
            <p:cNvSpPr/>
            <p:nvPr/>
          </p:nvSpPr>
          <p:spPr>
            <a:xfrm>
              <a:off x="1388220" y="0"/>
              <a:ext cx="1060035" cy="1033733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79" name="Group"/>
          <p:cNvGrpSpPr/>
          <p:nvPr/>
        </p:nvGrpSpPr>
        <p:grpSpPr>
          <a:xfrm>
            <a:off x="15758946" y="3953444"/>
            <a:ext cx="4929919" cy="6763295"/>
            <a:chOff x="0" y="0"/>
            <a:chExt cx="4929918" cy="6763294"/>
          </a:xfrm>
        </p:grpSpPr>
        <p:sp>
          <p:nvSpPr>
            <p:cNvPr id="577" name="Rectangle"/>
            <p:cNvSpPr/>
            <p:nvPr/>
          </p:nvSpPr>
          <p:spPr>
            <a:xfrm>
              <a:off x="0" y="580129"/>
              <a:ext cx="4929919" cy="6183166"/>
            </a:xfrm>
            <a:prstGeom prst="rect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78" name="2"/>
            <p:cNvSpPr/>
            <p:nvPr/>
          </p:nvSpPr>
          <p:spPr>
            <a:xfrm>
              <a:off x="1930693" y="0"/>
              <a:ext cx="1068532" cy="994420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580" name="Client"/>
          <p:cNvSpPr/>
          <p:nvPr/>
        </p:nvSpPr>
        <p:spPr>
          <a:xfrm>
            <a:off x="2257011" y="7051278"/>
            <a:ext cx="1597209" cy="1433164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581" name="Line"/>
          <p:cNvSpPr/>
          <p:nvPr/>
        </p:nvSpPr>
        <p:spPr>
          <a:xfrm>
            <a:off x="3948586" y="7767859"/>
            <a:ext cx="179179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2" name="Project Reactor"/>
          <p:cNvSpPr txBox="1"/>
          <p:nvPr/>
        </p:nvSpPr>
        <p:spPr>
          <a:xfrm>
            <a:off x="19419513" y="3750442"/>
            <a:ext cx="3043633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Project Reactor</a:t>
            </a:r>
          </a:p>
        </p:txBody>
      </p:sp>
      <p:pic>
        <p:nvPicPr>
          <p:cNvPr id="583" name="project-reactor.png" descr="project-react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2461" y="3556841"/>
            <a:ext cx="14135101" cy="755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2" grpId="11"/>
      <p:bldP build="whole" bldLvl="1" animBg="1" rev="0" advAuto="0" spid="579" grpId="10"/>
      <p:bldP build="whole" bldLvl="1" animBg="1" rev="0" advAuto="0" spid="583" grpId="12"/>
      <p:bldP build="whole" bldLvl="1" animBg="1" rev="0" advAuto="0" spid="567" grpId="3"/>
      <p:bldP build="whole" bldLvl="1" animBg="1" rev="0" advAuto="0" spid="576" grpId="9"/>
      <p:bldP build="whole" bldLvl="1" animBg="1" rev="0" advAuto="0" spid="573" grpId="6"/>
      <p:bldP build="whole" bldLvl="1" animBg="1" rev="0" advAuto="0" spid="561" grpId="2"/>
      <p:bldP build="whole" bldLvl="1" animBg="1" rev="0" advAuto="0" spid="581" grpId="8"/>
      <p:bldP build="whole" bldLvl="1" animBg="1" rev="0" advAuto="0" spid="564" grpId="4"/>
      <p:bldP build="whole" bldLvl="1" animBg="1" rev="0" advAuto="0" spid="558" grpId="1"/>
      <p:bldP build="whole" bldLvl="1" animBg="1" rev="0" advAuto="0" spid="570" grpId="5"/>
      <p:bldP build="whole" bldLvl="1" animBg="1" rev="0" advAuto="0" spid="580" grpId="7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Options for…"/>
          <p:cNvSpPr txBox="1"/>
          <p:nvPr>
            <p:ph type="body" idx="1"/>
          </p:nvPr>
        </p:nvSpPr>
        <p:spPr>
          <a:xfrm>
            <a:off x="1206500" y="3763318"/>
            <a:ext cx="21971000" cy="6189364"/>
          </a:xfrm>
          <a:prstGeom prst="rect">
            <a:avLst/>
          </a:prstGeom>
        </p:spPr>
        <p:txBody>
          <a:bodyPr/>
          <a:lstStyle/>
          <a:p>
            <a:pPr/>
            <a:r>
              <a:t>Options for</a:t>
            </a:r>
          </a:p>
          <a:p>
            <a:pPr/>
            <a:r>
              <a:t>Reactive RestFul API </a:t>
            </a:r>
          </a:p>
          <a:p>
            <a:pPr/>
            <a:r>
              <a:t>Using</a:t>
            </a:r>
          </a:p>
          <a:p>
            <a:pPr/>
            <a:r>
              <a:t>Spring WebFlux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etting up the Project…"/>
          <p:cNvSpPr txBox="1"/>
          <p:nvPr>
            <p:ph type="body" idx="1"/>
          </p:nvPr>
        </p:nvSpPr>
        <p:spPr>
          <a:xfrm>
            <a:off x="1206500" y="3763318"/>
            <a:ext cx="21971000" cy="6189364"/>
          </a:xfrm>
          <a:prstGeom prst="rect">
            <a:avLst/>
          </a:prstGeom>
        </p:spPr>
        <p:txBody>
          <a:bodyPr/>
          <a:lstStyle/>
          <a:p>
            <a:pPr/>
            <a:r>
              <a:t>Setting up the Project </a:t>
            </a:r>
          </a:p>
          <a:p>
            <a:pPr/>
            <a:r>
              <a:t>For this </a:t>
            </a:r>
          </a:p>
          <a:p>
            <a:pPr/>
            <a:r>
              <a:t>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argeted Audience"/>
          <p:cNvSpPr txBox="1"/>
          <p:nvPr>
            <p:ph type="title"/>
          </p:nvPr>
        </p:nvSpPr>
        <p:spPr>
          <a:xfrm>
            <a:off x="1206500" y="565736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Targeted Audience</a:t>
            </a:r>
          </a:p>
        </p:txBody>
      </p:sp>
      <p:sp>
        <p:nvSpPr>
          <p:cNvPr id="164" name="Any Developer who is curious to learn about Reactive Programming…"/>
          <p:cNvSpPr txBox="1"/>
          <p:nvPr>
            <p:ph type="body" idx="1"/>
          </p:nvPr>
        </p:nvSpPr>
        <p:spPr>
          <a:xfrm>
            <a:off x="1206500" y="2431838"/>
            <a:ext cx="21971000" cy="1007267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Any Developer who is curious to learn about </a:t>
            </a:r>
            <a:r>
              <a:rPr b="1"/>
              <a:t>Reactive Programming</a:t>
            </a:r>
          </a:p>
          <a:p>
            <a:pPr>
              <a:lnSpc>
                <a:spcPct val="200000"/>
              </a:lnSpc>
            </a:pPr>
            <a:r>
              <a:t>Any Developer who is interested in learning </a:t>
            </a:r>
            <a:r>
              <a:rPr b="1"/>
              <a:t>Spring WebFlux</a:t>
            </a:r>
          </a:p>
          <a:p>
            <a:pPr>
              <a:lnSpc>
                <a:spcPct val="200000"/>
              </a:lnSpc>
            </a:pPr>
            <a:r>
              <a:t>Any Developer who is interested in </a:t>
            </a:r>
            <a:r>
              <a:rPr b="1"/>
              <a:t>Building Reactive(Non Blocking) APIs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4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ection Overview"/>
          <p:cNvSpPr txBox="1"/>
          <p:nvPr>
            <p:ph type="body" idx="1"/>
          </p:nvPr>
        </p:nvSpPr>
        <p:spPr>
          <a:xfrm>
            <a:off x="1206500" y="3763318"/>
            <a:ext cx="21971000" cy="6189364"/>
          </a:xfrm>
          <a:prstGeom prst="rect">
            <a:avLst/>
          </a:prstGeom>
        </p:spPr>
        <p:txBody>
          <a:bodyPr/>
          <a:lstStyle/>
          <a:p>
            <a:pPr/>
            <a:r>
              <a:t>Section Overview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ection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Section Overview</a:t>
            </a:r>
          </a:p>
        </p:txBody>
      </p:sp>
      <p:sp>
        <p:nvSpPr>
          <p:cNvPr id="59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3" name="Explore Project Reactor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Explore Project Reactor</a:t>
            </a:r>
          </a:p>
        </p:txBody>
      </p:sp>
      <p:pic>
        <p:nvPicPr>
          <p:cNvPr id="594" name="project-reactor.png" descr="project-react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0122" y="3881129"/>
            <a:ext cx="16818012" cy="89907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4" grpId="2"/>
      <p:bldP build="whole" bldLvl="1" animBg="1" rev="0" advAuto="0" spid="594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pring WebFlux"/>
          <p:cNvSpPr txBox="1"/>
          <p:nvPr>
            <p:ph type="title"/>
          </p:nvPr>
        </p:nvSpPr>
        <p:spPr>
          <a:xfrm>
            <a:off x="1206500" y="737134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Spring WebFlux</a:t>
            </a:r>
          </a:p>
        </p:txBody>
      </p:sp>
      <p:sp>
        <p:nvSpPr>
          <p:cNvPr id="597" name="Slide bullet text"/>
          <p:cNvSpPr txBox="1"/>
          <p:nvPr>
            <p:ph type="body" idx="1"/>
          </p:nvPr>
        </p:nvSpPr>
        <p:spPr>
          <a:xfrm>
            <a:off x="1206500" y="3233594"/>
            <a:ext cx="21971000" cy="927092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603" name="Group"/>
          <p:cNvGrpSpPr/>
          <p:nvPr/>
        </p:nvGrpSpPr>
        <p:grpSpPr>
          <a:xfrm>
            <a:off x="5996935" y="4078329"/>
            <a:ext cx="12999372" cy="5298150"/>
            <a:chOff x="0" y="0"/>
            <a:chExt cx="12999370" cy="5298148"/>
          </a:xfrm>
        </p:grpSpPr>
        <p:sp>
          <p:nvSpPr>
            <p:cNvPr id="598" name="Spring WebFlux"/>
            <p:cNvSpPr/>
            <p:nvPr/>
          </p:nvSpPr>
          <p:spPr>
            <a:xfrm>
              <a:off x="3715096" y="0"/>
              <a:ext cx="4959936" cy="1695059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9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Spring WebFlux</a:t>
              </a:r>
            </a:p>
          </p:txBody>
        </p:sp>
        <p:sp>
          <p:nvSpPr>
            <p:cNvPr id="599" name="Annotated Controllers"/>
            <p:cNvSpPr/>
            <p:nvPr/>
          </p:nvSpPr>
          <p:spPr>
            <a:xfrm>
              <a:off x="0" y="3603090"/>
              <a:ext cx="4959935" cy="1695059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9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Annotated Controllers</a:t>
              </a:r>
            </a:p>
          </p:txBody>
        </p:sp>
        <p:sp>
          <p:nvSpPr>
            <p:cNvPr id="600" name="Functional Endpoints"/>
            <p:cNvSpPr/>
            <p:nvPr/>
          </p:nvSpPr>
          <p:spPr>
            <a:xfrm>
              <a:off x="8039436" y="3603090"/>
              <a:ext cx="4959935" cy="1695059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9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Functional Endpoints</a:t>
              </a:r>
            </a:p>
          </p:txBody>
        </p:sp>
        <p:cxnSp>
          <p:nvCxnSpPr>
            <p:cNvPr id="601" name="Connection Line"/>
            <p:cNvCxnSpPr>
              <a:stCxn id="600" idx="0"/>
              <a:endCxn id="598" idx="0"/>
            </p:cNvCxnSpPr>
            <p:nvPr/>
          </p:nvCxnSpPr>
          <p:spPr>
            <a:xfrm flipV="1" rot="16200000">
              <a:off x="6559550" y="488950"/>
              <a:ext cx="3594100" cy="4318000"/>
            </a:xfrm>
            <a:prstGeom prst="bentConnector2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sp>
          <p:nvSpPr>
            <p:cNvPr id="604" name="Connection Line"/>
            <p:cNvSpPr/>
            <p:nvPr/>
          </p:nvSpPr>
          <p:spPr>
            <a:xfrm>
              <a:off x="2226310" y="847089"/>
              <a:ext cx="1488440" cy="276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3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What are we going to build in this course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What are we going to build in this course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Movies Application using MicroServices Pattern"/>
          <p:cNvSpPr txBox="1"/>
          <p:nvPr>
            <p:ph type="title"/>
          </p:nvPr>
        </p:nvSpPr>
        <p:spPr>
          <a:xfrm>
            <a:off x="1206500" y="642033"/>
            <a:ext cx="21971000" cy="1433164"/>
          </a:xfrm>
          <a:prstGeom prst="rect">
            <a:avLst/>
          </a:prstGeom>
        </p:spPr>
        <p:txBody>
          <a:bodyPr/>
          <a:lstStyle>
            <a:lvl1pPr defTabSz="1706837">
              <a:defRPr b="0" spc="-162" sz="8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 Application using MicroServices Pattern</a:t>
            </a:r>
          </a:p>
        </p:txBody>
      </p:sp>
      <p:sp>
        <p:nvSpPr>
          <p:cNvPr id="609" name="Slide bullet text"/>
          <p:cNvSpPr txBox="1"/>
          <p:nvPr>
            <p:ph type="body" idx="1"/>
          </p:nvPr>
        </p:nvSpPr>
        <p:spPr>
          <a:xfrm>
            <a:off x="1206500" y="2701249"/>
            <a:ext cx="21971000" cy="909951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0" name="MoviesService"/>
          <p:cNvSpPr/>
          <p:nvPr/>
        </p:nvSpPr>
        <p:spPr>
          <a:xfrm>
            <a:off x="8934801" y="6194254"/>
            <a:ext cx="3027371" cy="2113506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MoviesService</a:t>
            </a:r>
          </a:p>
        </p:txBody>
      </p:sp>
      <p:sp>
        <p:nvSpPr>
          <p:cNvPr id="611" name="MoviesInfo Service"/>
          <p:cNvSpPr/>
          <p:nvPr/>
        </p:nvSpPr>
        <p:spPr>
          <a:xfrm>
            <a:off x="14577682" y="4099188"/>
            <a:ext cx="3027371" cy="2113505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MoviesInfo Service</a:t>
            </a:r>
          </a:p>
        </p:txBody>
      </p:sp>
      <p:sp>
        <p:nvSpPr>
          <p:cNvPr id="612" name="MoviesReview…"/>
          <p:cNvSpPr/>
          <p:nvPr/>
        </p:nvSpPr>
        <p:spPr>
          <a:xfrm>
            <a:off x="14577682" y="7878081"/>
            <a:ext cx="3027371" cy="2113506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MoviesReview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613" name="Line"/>
          <p:cNvSpPr/>
          <p:nvPr/>
        </p:nvSpPr>
        <p:spPr>
          <a:xfrm flipV="1">
            <a:off x="12076798" y="5258704"/>
            <a:ext cx="2391837" cy="12315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4" name="Line"/>
          <p:cNvSpPr/>
          <p:nvPr/>
        </p:nvSpPr>
        <p:spPr>
          <a:xfrm>
            <a:off x="12076679" y="7994257"/>
            <a:ext cx="2391714" cy="11407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5" name="Phone"/>
          <p:cNvSpPr/>
          <p:nvPr/>
        </p:nvSpPr>
        <p:spPr>
          <a:xfrm>
            <a:off x="5829940" y="5536719"/>
            <a:ext cx="741343" cy="1526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16" name="Notebook"/>
          <p:cNvSpPr/>
          <p:nvPr/>
        </p:nvSpPr>
        <p:spPr>
          <a:xfrm>
            <a:off x="5446526" y="7954098"/>
            <a:ext cx="1508171" cy="84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17" name="Line"/>
          <p:cNvSpPr/>
          <p:nvPr/>
        </p:nvSpPr>
        <p:spPr>
          <a:xfrm>
            <a:off x="6997270" y="6346628"/>
            <a:ext cx="1828576" cy="2683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8" name="Line"/>
          <p:cNvSpPr/>
          <p:nvPr/>
        </p:nvSpPr>
        <p:spPr>
          <a:xfrm flipV="1">
            <a:off x="6999106" y="7765919"/>
            <a:ext cx="1826740" cy="553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21" name="Group"/>
          <p:cNvGrpSpPr/>
          <p:nvPr/>
        </p:nvGrpSpPr>
        <p:grpSpPr>
          <a:xfrm>
            <a:off x="17280112" y="5582155"/>
            <a:ext cx="2474662" cy="4935175"/>
            <a:chOff x="0" y="0"/>
            <a:chExt cx="2474660" cy="4935174"/>
          </a:xfrm>
        </p:grpSpPr>
        <p:pic>
          <p:nvPicPr>
            <p:cNvPr id="619" name="MongoDB-logo-color.png" descr="MongoDB-logo-color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19995"/>
              <a:ext cx="2328641" cy="13151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0" name="MongoDB-logo-color.png" descr="MongoDB-logo-color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6020" y="0"/>
              <a:ext cx="2328641" cy="13151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24" name="Group"/>
          <p:cNvGrpSpPr/>
          <p:nvPr/>
        </p:nvGrpSpPr>
        <p:grpSpPr>
          <a:xfrm>
            <a:off x="8820981" y="3387857"/>
            <a:ext cx="9047823" cy="2521439"/>
            <a:chOff x="0" y="0"/>
            <a:chExt cx="9047821" cy="2521438"/>
          </a:xfrm>
        </p:grpSpPr>
        <p:sp>
          <p:nvSpPr>
            <p:cNvPr id="622" name="Annotated Controller"/>
            <p:cNvSpPr txBox="1"/>
            <p:nvPr/>
          </p:nvSpPr>
          <p:spPr>
            <a:xfrm>
              <a:off x="5792811" y="0"/>
              <a:ext cx="3255011" cy="473391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Annotated Controller </a:t>
              </a:r>
            </a:p>
          </p:txBody>
        </p:sp>
        <p:sp>
          <p:nvSpPr>
            <p:cNvPr id="623" name="Annotated Controller"/>
            <p:cNvSpPr txBox="1"/>
            <p:nvPr/>
          </p:nvSpPr>
          <p:spPr>
            <a:xfrm>
              <a:off x="-1" y="2048048"/>
              <a:ext cx="3255011" cy="473391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Annotated Controller </a:t>
              </a:r>
            </a:p>
          </p:txBody>
        </p:sp>
      </p:grpSp>
      <p:sp>
        <p:nvSpPr>
          <p:cNvPr id="625" name="Functional Endpoints"/>
          <p:cNvSpPr txBox="1"/>
          <p:nvPr/>
        </p:nvSpPr>
        <p:spPr>
          <a:xfrm>
            <a:off x="14478625" y="7221956"/>
            <a:ext cx="3225483" cy="47339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Functional Endpoints</a:t>
            </a:r>
          </a:p>
        </p:txBody>
      </p:sp>
      <p:sp>
        <p:nvSpPr>
          <p:cNvPr id="626" name="Name, cast,…"/>
          <p:cNvSpPr txBox="1"/>
          <p:nvPr/>
        </p:nvSpPr>
        <p:spPr>
          <a:xfrm>
            <a:off x="18077840" y="4547788"/>
            <a:ext cx="2474662" cy="854391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2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Name, cast,</a:t>
            </a:r>
          </a:p>
          <a:p>
            <a:pPr defTabSz="825500">
              <a:defRPr sz="2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year</a:t>
            </a:r>
          </a:p>
        </p:txBody>
      </p:sp>
      <p:sp>
        <p:nvSpPr>
          <p:cNvPr id="627" name="Rating, Review"/>
          <p:cNvSpPr txBox="1"/>
          <p:nvPr/>
        </p:nvSpPr>
        <p:spPr>
          <a:xfrm>
            <a:off x="18077840" y="8529673"/>
            <a:ext cx="2474662" cy="473391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2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Rating, 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2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3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"/>
                            </p:stCondLst>
                            <p:childTnLst>
                              <p:par>
                                <p:cTn id="45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3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6" grpId="9"/>
      <p:bldP build="whole" bldLvl="1" animBg="1" rev="0" advAuto="0" spid="626" grpId="2"/>
      <p:bldP build="whole" bldLvl="1" animBg="1" rev="0" advAuto="0" spid="617" grpId="10"/>
      <p:bldP build="whole" bldLvl="1" animBg="1" rev="0" advAuto="0" spid="610" grpId="5"/>
      <p:bldP build="whole" bldLvl="1" animBg="1" rev="0" advAuto="0" spid="621" grpId="12"/>
      <p:bldP build="whole" bldLvl="1" animBg="1" rev="0" advAuto="0" spid="627" grpId="4"/>
      <p:bldP build="whole" bldLvl="1" animBg="1" rev="0" advAuto="0" spid="613" grpId="6"/>
      <p:bldP build="whole" bldLvl="1" animBg="1" rev="0" advAuto="0" spid="625" grpId="14"/>
      <p:bldP build="whole" bldLvl="1" animBg="1" rev="0" advAuto="0" spid="612" grpId="3"/>
      <p:bldP build="whole" bldLvl="1" animBg="1" rev="0" advAuto="0" spid="624" grpId="13"/>
      <p:bldP build="whole" bldLvl="1" animBg="1" rev="0" advAuto="0" spid="611" grpId="1"/>
      <p:bldP build="whole" bldLvl="1" animBg="1" rev="0" advAuto="0" spid="615" grpId="8"/>
      <p:bldP build="whole" bldLvl="1" animBg="1" rev="0" advAuto="0" spid="618" grpId="11"/>
      <p:bldP build="whole" bldLvl="1" animBg="1" rev="0" advAuto="0" spid="614" grpId="7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Movies Application using MicroServices Pattern"/>
          <p:cNvSpPr txBox="1"/>
          <p:nvPr>
            <p:ph type="title"/>
          </p:nvPr>
        </p:nvSpPr>
        <p:spPr>
          <a:xfrm>
            <a:off x="1206500" y="642033"/>
            <a:ext cx="21971000" cy="1433164"/>
          </a:xfrm>
          <a:prstGeom prst="rect">
            <a:avLst/>
          </a:prstGeom>
        </p:spPr>
        <p:txBody>
          <a:bodyPr/>
          <a:lstStyle>
            <a:lvl1pPr defTabSz="1706837">
              <a:defRPr b="0" spc="-162" sz="8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 Application using MicroServices Pattern</a:t>
            </a:r>
          </a:p>
        </p:txBody>
      </p:sp>
      <p:sp>
        <p:nvSpPr>
          <p:cNvPr id="630" name="Slide bullet text"/>
          <p:cNvSpPr txBox="1"/>
          <p:nvPr>
            <p:ph type="body" idx="1"/>
          </p:nvPr>
        </p:nvSpPr>
        <p:spPr>
          <a:xfrm>
            <a:off x="1206500" y="2701249"/>
            <a:ext cx="21971000" cy="909951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1" name="MoviesService"/>
          <p:cNvSpPr/>
          <p:nvPr/>
        </p:nvSpPr>
        <p:spPr>
          <a:xfrm>
            <a:off x="8934801" y="6194254"/>
            <a:ext cx="3027371" cy="2113506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MoviesService</a:t>
            </a:r>
          </a:p>
        </p:txBody>
      </p:sp>
      <p:sp>
        <p:nvSpPr>
          <p:cNvPr id="632" name="MoviesInfo Service"/>
          <p:cNvSpPr/>
          <p:nvPr/>
        </p:nvSpPr>
        <p:spPr>
          <a:xfrm>
            <a:off x="14577682" y="4099188"/>
            <a:ext cx="3027371" cy="2113505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MoviesInfo Service</a:t>
            </a:r>
          </a:p>
        </p:txBody>
      </p:sp>
      <p:sp>
        <p:nvSpPr>
          <p:cNvPr id="633" name="MoviesReview…"/>
          <p:cNvSpPr/>
          <p:nvPr/>
        </p:nvSpPr>
        <p:spPr>
          <a:xfrm>
            <a:off x="14577682" y="7878081"/>
            <a:ext cx="3027371" cy="2113506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MoviesReview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634" name="Line"/>
          <p:cNvSpPr/>
          <p:nvPr/>
        </p:nvSpPr>
        <p:spPr>
          <a:xfrm flipV="1">
            <a:off x="12076798" y="5258704"/>
            <a:ext cx="2391837" cy="12315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5" name="Line"/>
          <p:cNvSpPr/>
          <p:nvPr/>
        </p:nvSpPr>
        <p:spPr>
          <a:xfrm>
            <a:off x="12076679" y="7994257"/>
            <a:ext cx="2391714" cy="11407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6" name="Phone"/>
          <p:cNvSpPr/>
          <p:nvPr/>
        </p:nvSpPr>
        <p:spPr>
          <a:xfrm>
            <a:off x="5829940" y="5536719"/>
            <a:ext cx="741343" cy="1526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37" name="Notebook"/>
          <p:cNvSpPr/>
          <p:nvPr/>
        </p:nvSpPr>
        <p:spPr>
          <a:xfrm>
            <a:off x="5446526" y="7954098"/>
            <a:ext cx="1508171" cy="84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38" name="Line"/>
          <p:cNvSpPr/>
          <p:nvPr/>
        </p:nvSpPr>
        <p:spPr>
          <a:xfrm>
            <a:off x="6997270" y="6346628"/>
            <a:ext cx="1828576" cy="2683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9" name="Line"/>
          <p:cNvSpPr/>
          <p:nvPr/>
        </p:nvSpPr>
        <p:spPr>
          <a:xfrm flipV="1">
            <a:off x="6999106" y="7765919"/>
            <a:ext cx="1826740" cy="553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42" name="Group"/>
          <p:cNvGrpSpPr/>
          <p:nvPr/>
        </p:nvGrpSpPr>
        <p:grpSpPr>
          <a:xfrm>
            <a:off x="17280112" y="5582155"/>
            <a:ext cx="2474662" cy="4935175"/>
            <a:chOff x="0" y="0"/>
            <a:chExt cx="2474660" cy="4935174"/>
          </a:xfrm>
        </p:grpSpPr>
        <p:pic>
          <p:nvPicPr>
            <p:cNvPr id="640" name="MongoDB-logo-color.png" descr="MongoDB-logo-color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19995"/>
              <a:ext cx="2328641" cy="13151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1" name="MongoDB-logo-color.png" descr="MongoDB-logo-color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6020" y="0"/>
              <a:ext cx="2328641" cy="13151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45" name="Group"/>
          <p:cNvGrpSpPr/>
          <p:nvPr/>
        </p:nvGrpSpPr>
        <p:grpSpPr>
          <a:xfrm>
            <a:off x="8820981" y="3387857"/>
            <a:ext cx="9047823" cy="2521439"/>
            <a:chOff x="0" y="0"/>
            <a:chExt cx="9047821" cy="2521438"/>
          </a:xfrm>
        </p:grpSpPr>
        <p:sp>
          <p:nvSpPr>
            <p:cNvPr id="643" name="Annotated Controller"/>
            <p:cNvSpPr txBox="1"/>
            <p:nvPr/>
          </p:nvSpPr>
          <p:spPr>
            <a:xfrm>
              <a:off x="5792811" y="0"/>
              <a:ext cx="3255011" cy="473391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Annotated Controller </a:t>
              </a:r>
            </a:p>
          </p:txBody>
        </p:sp>
        <p:sp>
          <p:nvSpPr>
            <p:cNvPr id="644" name="Annotated Controller"/>
            <p:cNvSpPr txBox="1"/>
            <p:nvPr/>
          </p:nvSpPr>
          <p:spPr>
            <a:xfrm>
              <a:off x="-1" y="2048048"/>
              <a:ext cx="3255011" cy="473391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Annotated Controller </a:t>
              </a:r>
            </a:p>
          </p:txBody>
        </p:sp>
      </p:grpSp>
      <p:sp>
        <p:nvSpPr>
          <p:cNvPr id="646" name="Functional Endpoints"/>
          <p:cNvSpPr txBox="1"/>
          <p:nvPr/>
        </p:nvSpPr>
        <p:spPr>
          <a:xfrm>
            <a:off x="14478625" y="7221956"/>
            <a:ext cx="3225483" cy="47339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Functional Endpoints</a:t>
            </a:r>
          </a:p>
        </p:txBody>
      </p:sp>
      <p:sp>
        <p:nvSpPr>
          <p:cNvPr id="647" name="Arrow"/>
          <p:cNvSpPr/>
          <p:nvPr/>
        </p:nvSpPr>
        <p:spPr>
          <a:xfrm flipH="1">
            <a:off x="18061936" y="4520940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7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treaming Endpoint…"/>
          <p:cNvSpPr txBox="1"/>
          <p:nvPr>
            <p:ph type="body" idx="1"/>
          </p:nvPr>
        </p:nvSpPr>
        <p:spPr>
          <a:xfrm>
            <a:off x="1206500" y="3763318"/>
            <a:ext cx="21971000" cy="6189364"/>
          </a:xfrm>
          <a:prstGeom prst="rect">
            <a:avLst/>
          </a:prstGeom>
        </p:spPr>
        <p:txBody>
          <a:bodyPr/>
          <a:lstStyle/>
          <a:p>
            <a:pPr/>
            <a:r>
              <a:t>Streaming Endpoint</a:t>
            </a:r>
          </a:p>
          <a:p>
            <a:pPr/>
            <a:r>
              <a:t>Using </a:t>
            </a:r>
          </a:p>
          <a:p>
            <a:pPr/>
            <a:r>
              <a:t>Spring Webflux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treaming Endpoint"/>
          <p:cNvSpPr txBox="1"/>
          <p:nvPr>
            <p:ph type="title"/>
          </p:nvPr>
        </p:nvSpPr>
        <p:spPr>
          <a:xfrm>
            <a:off x="1206500" y="680074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Streaming Endpoint</a:t>
            </a:r>
          </a:p>
        </p:txBody>
      </p:sp>
      <p:sp>
        <p:nvSpPr>
          <p:cNvPr id="652" name="Streaming Endpoint is a kind of Endpoint which continuously sends updates to the clients as the new data arrives…"/>
          <p:cNvSpPr txBox="1"/>
          <p:nvPr>
            <p:ph type="body" idx="1"/>
          </p:nvPr>
        </p:nvSpPr>
        <p:spPr>
          <a:xfrm>
            <a:off x="1206500" y="3028012"/>
            <a:ext cx="21971000" cy="91721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Streaming Endpoint is a kind of Endpoint which continuously sends updates to the clients as the new data arrives</a:t>
            </a:r>
          </a:p>
          <a:p>
            <a:pPr>
              <a:lnSpc>
                <a:spcPct val="200000"/>
              </a:lnSpc>
            </a:pPr>
            <a:r>
              <a:t>This concept is similar to Server Sent Events(SSE)</a:t>
            </a:r>
          </a:p>
          <a:p>
            <a:pPr>
              <a:lnSpc>
                <a:spcPct val="200000"/>
              </a:lnSpc>
            </a:pPr>
            <a:r>
              <a:t>Easy to implement in Spring WebFlux</a:t>
            </a:r>
          </a:p>
          <a:p>
            <a:pPr>
              <a:lnSpc>
                <a:spcPct val="200000"/>
              </a:lnSpc>
            </a:pPr>
            <a:r>
              <a:rPr b="1"/>
              <a:t>Examples</a:t>
            </a:r>
            <a:r>
              <a:t> : Stock Tickers, Realtime updates of Sports Events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52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Automated Testing…"/>
          <p:cNvSpPr txBox="1"/>
          <p:nvPr>
            <p:ph type="body" sz="half" idx="1"/>
          </p:nvPr>
        </p:nvSpPr>
        <p:spPr>
          <a:xfrm>
            <a:off x="1206500" y="3974398"/>
            <a:ext cx="21971000" cy="5767204"/>
          </a:xfrm>
          <a:prstGeom prst="rect">
            <a:avLst/>
          </a:prstGeom>
        </p:spPr>
        <p:txBody>
          <a:bodyPr/>
          <a:lstStyle/>
          <a:p>
            <a:pPr/>
            <a:r>
              <a:t>Automated Testing</a:t>
            </a:r>
          </a:p>
          <a:p>
            <a:pPr/>
            <a:r>
              <a:t>Using JUnit5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Automated Tests"/>
          <p:cNvSpPr txBox="1"/>
          <p:nvPr>
            <p:ph type="title"/>
          </p:nvPr>
        </p:nvSpPr>
        <p:spPr>
          <a:xfrm>
            <a:off x="1206500" y="775175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Automated Tests</a:t>
            </a:r>
          </a:p>
        </p:txBody>
      </p:sp>
      <p:sp>
        <p:nvSpPr>
          <p:cNvPr id="657" name="Automated Tests plays a vital role in delivering quality Software…"/>
          <p:cNvSpPr txBox="1"/>
          <p:nvPr>
            <p:ph type="body" idx="1"/>
          </p:nvPr>
        </p:nvSpPr>
        <p:spPr>
          <a:xfrm>
            <a:off x="1206500" y="2690476"/>
            <a:ext cx="21971000" cy="9814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Automated Tests plays a vital role in delivering quality Software</a:t>
            </a:r>
          </a:p>
          <a:p>
            <a:pPr>
              <a:lnSpc>
                <a:spcPct val="200000"/>
              </a:lnSpc>
            </a:pPr>
            <a:r>
              <a:t>Two types of Automated Tests:</a:t>
            </a:r>
          </a:p>
          <a:p>
            <a:pPr lvl="1">
              <a:lnSpc>
                <a:spcPct val="200000"/>
              </a:lnSpc>
            </a:pPr>
            <a:r>
              <a:t>Integration Tests</a:t>
            </a:r>
          </a:p>
          <a:p>
            <a:pPr lvl="1">
              <a:lnSpc>
                <a:spcPct val="200000"/>
              </a:lnSpc>
            </a:pPr>
            <a:r>
              <a:t>Unit Tests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ource Cod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Integration Tests"/>
          <p:cNvSpPr txBox="1"/>
          <p:nvPr>
            <p:ph type="title"/>
          </p:nvPr>
        </p:nvSpPr>
        <p:spPr>
          <a:xfrm>
            <a:off x="1206500" y="699094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Integration Tests</a:t>
            </a:r>
          </a:p>
        </p:txBody>
      </p:sp>
      <p:sp>
        <p:nvSpPr>
          <p:cNvPr id="660" name="Integration test is a kind of test which actually test the application end to end"/>
          <p:cNvSpPr txBox="1"/>
          <p:nvPr>
            <p:ph type="body" idx="1"/>
          </p:nvPr>
        </p:nvSpPr>
        <p:spPr>
          <a:xfrm>
            <a:off x="1206500" y="3015009"/>
            <a:ext cx="21971000" cy="9489507"/>
          </a:xfrm>
          <a:prstGeom prst="rect">
            <a:avLst/>
          </a:prstGeom>
        </p:spPr>
        <p:txBody>
          <a:bodyPr/>
          <a:lstStyle>
            <a:lvl1pPr marL="609600" indent="-609600">
              <a:lnSpc>
                <a:spcPct val="200000"/>
              </a:lnSpc>
              <a:defRPr sz="5200"/>
            </a:lvl1pPr>
          </a:lstStyle>
          <a:p>
            <a:pPr/>
            <a:r>
              <a:t>Integration test is a kind of test which actually test the application end to end</a:t>
            </a:r>
          </a:p>
        </p:txBody>
      </p:sp>
      <p:grpSp>
        <p:nvGrpSpPr>
          <p:cNvPr id="665" name="Group"/>
          <p:cNvGrpSpPr/>
          <p:nvPr/>
        </p:nvGrpSpPr>
        <p:grpSpPr>
          <a:xfrm>
            <a:off x="9759434" y="7050644"/>
            <a:ext cx="10994279" cy="1418237"/>
            <a:chOff x="0" y="0"/>
            <a:chExt cx="10994277" cy="1418235"/>
          </a:xfrm>
        </p:grpSpPr>
        <p:sp>
          <p:nvSpPr>
            <p:cNvPr id="661" name="Controller"/>
            <p:cNvSpPr/>
            <p:nvPr/>
          </p:nvSpPr>
          <p:spPr>
            <a:xfrm>
              <a:off x="0" y="74117"/>
              <a:ext cx="2192633" cy="127000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Controller</a:t>
              </a:r>
            </a:p>
          </p:txBody>
        </p:sp>
        <p:sp>
          <p:nvSpPr>
            <p:cNvPr id="662" name="Service"/>
            <p:cNvSpPr/>
            <p:nvPr/>
          </p:nvSpPr>
          <p:spPr>
            <a:xfrm>
              <a:off x="3265346" y="74117"/>
              <a:ext cx="2059491" cy="127000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Service</a:t>
              </a:r>
            </a:p>
          </p:txBody>
        </p:sp>
        <p:sp>
          <p:nvSpPr>
            <p:cNvPr id="663" name="Repository"/>
            <p:cNvSpPr/>
            <p:nvPr/>
          </p:nvSpPr>
          <p:spPr>
            <a:xfrm>
              <a:off x="6397550" y="74117"/>
              <a:ext cx="2297542" cy="127000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Repository</a:t>
              </a:r>
            </a:p>
          </p:txBody>
        </p:sp>
        <p:sp>
          <p:nvSpPr>
            <p:cNvPr id="664" name="DB"/>
            <p:cNvSpPr/>
            <p:nvPr/>
          </p:nvSpPr>
          <p:spPr>
            <a:xfrm>
              <a:off x="9919968" y="0"/>
              <a:ext cx="1074310" cy="1418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DB</a:t>
              </a:r>
            </a:p>
          </p:txBody>
        </p:sp>
      </p:grpSp>
      <p:sp>
        <p:nvSpPr>
          <p:cNvPr id="666" name="IntegrationTest"/>
          <p:cNvSpPr/>
          <p:nvPr/>
        </p:nvSpPr>
        <p:spPr>
          <a:xfrm>
            <a:off x="5093323" y="7124762"/>
            <a:ext cx="2192634" cy="1270001"/>
          </a:xfrm>
          <a:prstGeom prst="roundRect">
            <a:avLst>
              <a:gd name="adj" fmla="val 15000"/>
            </a:avLst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IntegrationTest</a:t>
            </a:r>
          </a:p>
        </p:txBody>
      </p:sp>
      <p:sp>
        <p:nvSpPr>
          <p:cNvPr id="667" name="1"/>
          <p:cNvSpPr/>
          <p:nvPr/>
        </p:nvSpPr>
        <p:spPr>
          <a:xfrm>
            <a:off x="10396763" y="6146918"/>
            <a:ext cx="916714" cy="87644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68" name="2"/>
          <p:cNvSpPr/>
          <p:nvPr/>
        </p:nvSpPr>
        <p:spPr>
          <a:xfrm>
            <a:off x="13681129" y="6146918"/>
            <a:ext cx="916714" cy="87644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69" name="3"/>
          <p:cNvSpPr/>
          <p:nvPr/>
        </p:nvSpPr>
        <p:spPr>
          <a:xfrm>
            <a:off x="16794312" y="6146918"/>
            <a:ext cx="916715" cy="87644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70" name="Line"/>
          <p:cNvSpPr/>
          <p:nvPr/>
        </p:nvSpPr>
        <p:spPr>
          <a:xfrm>
            <a:off x="7426379" y="7759762"/>
            <a:ext cx="21926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4" name="Group"/>
          <p:cNvGrpSpPr/>
          <p:nvPr/>
        </p:nvGrpSpPr>
        <p:grpSpPr>
          <a:xfrm>
            <a:off x="11985104" y="7759762"/>
            <a:ext cx="7542509" cy="1"/>
            <a:chOff x="0" y="0"/>
            <a:chExt cx="7542507" cy="0"/>
          </a:xfrm>
        </p:grpSpPr>
        <p:sp>
          <p:nvSpPr>
            <p:cNvPr id="671" name="Line"/>
            <p:cNvSpPr/>
            <p:nvPr/>
          </p:nvSpPr>
          <p:spPr>
            <a:xfrm>
              <a:off x="0" y="0"/>
              <a:ext cx="91671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72" name="Line"/>
            <p:cNvSpPr/>
            <p:nvPr/>
          </p:nvSpPr>
          <p:spPr>
            <a:xfrm>
              <a:off x="3132204" y="0"/>
              <a:ext cx="9167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73" name="Line"/>
            <p:cNvSpPr/>
            <p:nvPr/>
          </p:nvSpPr>
          <p:spPr>
            <a:xfrm>
              <a:off x="6625794" y="0"/>
              <a:ext cx="91671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678" name="Group"/>
          <p:cNvGrpSpPr/>
          <p:nvPr/>
        </p:nvGrpSpPr>
        <p:grpSpPr>
          <a:xfrm>
            <a:off x="10525821" y="8631622"/>
            <a:ext cx="7056147" cy="625841"/>
            <a:chOff x="0" y="0"/>
            <a:chExt cx="7056146" cy="625839"/>
          </a:xfrm>
        </p:grpSpPr>
        <p:sp>
          <p:nvSpPr>
            <p:cNvPr id="675" name="Dingbat Check"/>
            <p:cNvSpPr/>
            <p:nvPr/>
          </p:nvSpPr>
          <p:spPr>
            <a:xfrm>
              <a:off x="0" y="0"/>
              <a:ext cx="658597" cy="62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76" name="Dingbat Check"/>
            <p:cNvSpPr/>
            <p:nvPr/>
          </p:nvSpPr>
          <p:spPr>
            <a:xfrm>
              <a:off x="3284366" y="0"/>
              <a:ext cx="658598" cy="62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77" name="Dingbat Check"/>
            <p:cNvSpPr/>
            <p:nvPr/>
          </p:nvSpPr>
          <p:spPr>
            <a:xfrm>
              <a:off x="6397550" y="0"/>
              <a:ext cx="658597" cy="62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0" grpId="1"/>
      <p:bldP build="whole" bldLvl="1" animBg="1" rev="0" advAuto="0" spid="668" grpId="4"/>
      <p:bldP build="whole" bldLvl="1" animBg="1" rev="0" advAuto="0" spid="674" grpId="8"/>
      <p:bldP build="whole" bldLvl="1" animBg="1" rev="0" advAuto="0" spid="670" grpId="7"/>
      <p:bldP build="whole" bldLvl="1" animBg="1" rev="0" advAuto="0" spid="678" grpId="9"/>
      <p:bldP build="whole" bldLvl="1" animBg="1" rev="0" advAuto="0" spid="669" grpId="5"/>
      <p:bldP build="whole" bldLvl="1" animBg="1" rev="0" advAuto="0" spid="666" grpId="6"/>
      <p:bldP build="whole" bldLvl="1" animBg="1" rev="0" advAuto="0" spid="667" grpId="3"/>
      <p:bldP build="whole" bldLvl="1" animBg="1" rev="0" advAuto="0" spid="665" grpId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Unit Te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Tests</a:t>
            </a:r>
          </a:p>
        </p:txBody>
      </p:sp>
      <p:sp>
        <p:nvSpPr>
          <p:cNvPr id="681" name="Unit test is a kind of test which tests only the class and method of interest and mocks the next layer of the code"/>
          <p:cNvSpPr txBox="1"/>
          <p:nvPr>
            <p:ph type="body" idx="1"/>
          </p:nvPr>
        </p:nvSpPr>
        <p:spPr>
          <a:xfrm>
            <a:off x="1206500" y="3190576"/>
            <a:ext cx="21971000" cy="9313940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</a:lvl1pPr>
          </a:lstStyle>
          <a:p>
            <a:pPr/>
            <a:r>
              <a:t>Unit test is a kind of test which tests only the class and method of interest and mocks the next layer of the code</a:t>
            </a:r>
          </a:p>
        </p:txBody>
      </p:sp>
      <p:sp>
        <p:nvSpPr>
          <p:cNvPr id="682" name="Controller"/>
          <p:cNvSpPr/>
          <p:nvPr/>
        </p:nvSpPr>
        <p:spPr>
          <a:xfrm>
            <a:off x="9569231" y="7212545"/>
            <a:ext cx="2192633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Controller</a:t>
            </a:r>
          </a:p>
        </p:txBody>
      </p:sp>
      <p:sp>
        <p:nvSpPr>
          <p:cNvPr id="683" name="Service"/>
          <p:cNvSpPr/>
          <p:nvPr/>
        </p:nvSpPr>
        <p:spPr>
          <a:xfrm>
            <a:off x="12834577" y="7212545"/>
            <a:ext cx="2059492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684" name="Repository"/>
          <p:cNvSpPr/>
          <p:nvPr/>
        </p:nvSpPr>
        <p:spPr>
          <a:xfrm>
            <a:off x="15966781" y="7212545"/>
            <a:ext cx="2297542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Repository</a:t>
            </a:r>
          </a:p>
        </p:txBody>
      </p:sp>
      <p:sp>
        <p:nvSpPr>
          <p:cNvPr id="685" name="DB"/>
          <p:cNvSpPr/>
          <p:nvPr/>
        </p:nvSpPr>
        <p:spPr>
          <a:xfrm>
            <a:off x="19489199" y="7138427"/>
            <a:ext cx="1074310" cy="1418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686" name="Unit Test"/>
          <p:cNvSpPr/>
          <p:nvPr/>
        </p:nvSpPr>
        <p:spPr>
          <a:xfrm>
            <a:off x="4788999" y="7212545"/>
            <a:ext cx="2192633" cy="1270001"/>
          </a:xfrm>
          <a:prstGeom prst="roundRect">
            <a:avLst>
              <a:gd name="adj" fmla="val 15000"/>
            </a:avLst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Unit Test</a:t>
            </a:r>
          </a:p>
        </p:txBody>
      </p:sp>
      <p:sp>
        <p:nvSpPr>
          <p:cNvPr id="687" name="Line"/>
          <p:cNvSpPr/>
          <p:nvPr/>
        </p:nvSpPr>
        <p:spPr>
          <a:xfrm>
            <a:off x="7122054" y="7847545"/>
            <a:ext cx="21926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8" name="Mock"/>
          <p:cNvSpPr/>
          <p:nvPr/>
        </p:nvSpPr>
        <p:spPr>
          <a:xfrm>
            <a:off x="14349463" y="7212545"/>
            <a:ext cx="2059491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Mock</a:t>
            </a:r>
          </a:p>
        </p:txBody>
      </p:sp>
      <p:sp>
        <p:nvSpPr>
          <p:cNvPr id="689" name="Line"/>
          <p:cNvSpPr/>
          <p:nvPr/>
        </p:nvSpPr>
        <p:spPr>
          <a:xfrm>
            <a:off x="11985104" y="7759762"/>
            <a:ext cx="205949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xit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5" grpId="2"/>
      <p:bldP build="whole" bldLvl="1" animBg="1" rev="0" advAuto="0" spid="688" grpId="12"/>
      <p:bldP build="whole" bldLvl="1" animBg="1" rev="0" advAuto="0" spid="683" grpId="4"/>
      <p:bldP build="whole" bldLvl="1" animBg="1" rev="0" advAuto="0" spid="687" grpId="7"/>
      <p:bldP build="whole" bldLvl="1" animBg="1" rev="0" advAuto="0" spid="685" grpId="8"/>
      <p:bldP build="whole" bldLvl="1" animBg="1" rev="0" advAuto="0" spid="683" grpId="9"/>
      <p:bldP build="whole" bldLvl="1" animBg="1" rev="0" advAuto="0" spid="682" grpId="3"/>
      <p:bldP build="whole" bldLvl="1" animBg="1" rev="0" advAuto="0" spid="689" grpId="11"/>
      <p:bldP build="whole" bldLvl="1" animBg="1" rev="0" advAuto="0" spid="681" grpId="1"/>
      <p:bldP build="whole" bldLvl="1" animBg="1" rev="0" advAuto="0" spid="684" grpId="5"/>
      <p:bldP build="whole" bldLvl="1" animBg="1" rev="0" advAuto="0" spid="686" grpId="6"/>
      <p:bldP build="whole" bldLvl="1" animBg="1" rev="0" advAuto="0" spid="684" grpId="1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Movies Application using MicroServices Pattern"/>
          <p:cNvSpPr txBox="1"/>
          <p:nvPr>
            <p:ph type="title"/>
          </p:nvPr>
        </p:nvSpPr>
        <p:spPr>
          <a:xfrm>
            <a:off x="1206500" y="642033"/>
            <a:ext cx="21971000" cy="1433164"/>
          </a:xfrm>
          <a:prstGeom prst="rect">
            <a:avLst/>
          </a:prstGeom>
        </p:spPr>
        <p:txBody>
          <a:bodyPr/>
          <a:lstStyle>
            <a:lvl1pPr defTabSz="1706837">
              <a:defRPr b="0" spc="-162" sz="8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 Application using MicroServices Pattern</a:t>
            </a:r>
          </a:p>
        </p:txBody>
      </p:sp>
      <p:sp>
        <p:nvSpPr>
          <p:cNvPr id="692" name="Slide bullet text"/>
          <p:cNvSpPr txBox="1"/>
          <p:nvPr>
            <p:ph type="body" idx="1"/>
          </p:nvPr>
        </p:nvSpPr>
        <p:spPr>
          <a:xfrm>
            <a:off x="1206500" y="2701249"/>
            <a:ext cx="21971000" cy="909951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3" name="MoviesService"/>
          <p:cNvSpPr/>
          <p:nvPr/>
        </p:nvSpPr>
        <p:spPr>
          <a:xfrm>
            <a:off x="8934801" y="6194254"/>
            <a:ext cx="3027371" cy="2113506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MoviesService</a:t>
            </a:r>
          </a:p>
        </p:txBody>
      </p:sp>
      <p:sp>
        <p:nvSpPr>
          <p:cNvPr id="694" name="MoviesInfo Service"/>
          <p:cNvSpPr/>
          <p:nvPr/>
        </p:nvSpPr>
        <p:spPr>
          <a:xfrm>
            <a:off x="14577682" y="4099188"/>
            <a:ext cx="3027371" cy="2113505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MoviesInfo Service</a:t>
            </a:r>
          </a:p>
        </p:txBody>
      </p:sp>
      <p:sp>
        <p:nvSpPr>
          <p:cNvPr id="695" name="MoviesReview…"/>
          <p:cNvSpPr/>
          <p:nvPr/>
        </p:nvSpPr>
        <p:spPr>
          <a:xfrm>
            <a:off x="14577682" y="7878081"/>
            <a:ext cx="3027371" cy="2113506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MoviesReview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696" name="Line"/>
          <p:cNvSpPr/>
          <p:nvPr/>
        </p:nvSpPr>
        <p:spPr>
          <a:xfrm flipV="1">
            <a:off x="12076798" y="5258704"/>
            <a:ext cx="2391837" cy="12315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7" name="Line"/>
          <p:cNvSpPr/>
          <p:nvPr/>
        </p:nvSpPr>
        <p:spPr>
          <a:xfrm>
            <a:off x="12076679" y="7994257"/>
            <a:ext cx="2391714" cy="11407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8" name="Phone"/>
          <p:cNvSpPr/>
          <p:nvPr/>
        </p:nvSpPr>
        <p:spPr>
          <a:xfrm>
            <a:off x="5829940" y="5536719"/>
            <a:ext cx="741343" cy="1526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99" name="Notebook"/>
          <p:cNvSpPr/>
          <p:nvPr/>
        </p:nvSpPr>
        <p:spPr>
          <a:xfrm>
            <a:off x="5446526" y="7954098"/>
            <a:ext cx="1508171" cy="84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00" name="Line"/>
          <p:cNvSpPr/>
          <p:nvPr/>
        </p:nvSpPr>
        <p:spPr>
          <a:xfrm>
            <a:off x="6997270" y="6346628"/>
            <a:ext cx="1828576" cy="2683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1" name="Line"/>
          <p:cNvSpPr/>
          <p:nvPr/>
        </p:nvSpPr>
        <p:spPr>
          <a:xfrm flipV="1">
            <a:off x="6999106" y="7765919"/>
            <a:ext cx="1826740" cy="553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4" name="Group"/>
          <p:cNvGrpSpPr/>
          <p:nvPr/>
        </p:nvGrpSpPr>
        <p:grpSpPr>
          <a:xfrm>
            <a:off x="17280112" y="5582155"/>
            <a:ext cx="2474662" cy="4935175"/>
            <a:chOff x="0" y="0"/>
            <a:chExt cx="2474660" cy="4935174"/>
          </a:xfrm>
        </p:grpSpPr>
        <p:pic>
          <p:nvPicPr>
            <p:cNvPr id="702" name="MongoDB-logo-color.png" descr="MongoDB-logo-color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19995"/>
              <a:ext cx="2328641" cy="13151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3" name="MongoDB-logo-color.png" descr="MongoDB-logo-color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6020" y="0"/>
              <a:ext cx="2328641" cy="13151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07" name="Group"/>
          <p:cNvGrpSpPr/>
          <p:nvPr/>
        </p:nvGrpSpPr>
        <p:grpSpPr>
          <a:xfrm>
            <a:off x="8820981" y="3387857"/>
            <a:ext cx="9047823" cy="2521439"/>
            <a:chOff x="0" y="0"/>
            <a:chExt cx="9047821" cy="2521438"/>
          </a:xfrm>
        </p:grpSpPr>
        <p:sp>
          <p:nvSpPr>
            <p:cNvPr id="705" name="Annotated Controller"/>
            <p:cNvSpPr txBox="1"/>
            <p:nvPr/>
          </p:nvSpPr>
          <p:spPr>
            <a:xfrm>
              <a:off x="5792811" y="0"/>
              <a:ext cx="3255011" cy="473391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Annotated Controller </a:t>
              </a:r>
            </a:p>
          </p:txBody>
        </p:sp>
        <p:sp>
          <p:nvSpPr>
            <p:cNvPr id="706" name="Annotated Controller"/>
            <p:cNvSpPr txBox="1"/>
            <p:nvPr/>
          </p:nvSpPr>
          <p:spPr>
            <a:xfrm>
              <a:off x="-1" y="2048048"/>
              <a:ext cx="3255011" cy="473391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Annotated Controller </a:t>
              </a:r>
            </a:p>
          </p:txBody>
        </p:sp>
      </p:grpSp>
      <p:sp>
        <p:nvSpPr>
          <p:cNvPr id="708" name="Functional Endpoints"/>
          <p:cNvSpPr txBox="1"/>
          <p:nvPr/>
        </p:nvSpPr>
        <p:spPr>
          <a:xfrm>
            <a:off x="14478625" y="7221956"/>
            <a:ext cx="3225483" cy="47339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Functional Endpoints</a:t>
            </a:r>
          </a:p>
        </p:txBody>
      </p:sp>
      <p:sp>
        <p:nvSpPr>
          <p:cNvPr id="709" name="Arrow"/>
          <p:cNvSpPr/>
          <p:nvPr/>
        </p:nvSpPr>
        <p:spPr>
          <a:xfrm flipH="1">
            <a:off x="17882443" y="4013576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10" name="Arrow"/>
          <p:cNvSpPr/>
          <p:nvPr/>
        </p:nvSpPr>
        <p:spPr>
          <a:xfrm flipH="1">
            <a:off x="19968336" y="5877662"/>
            <a:ext cx="1020919" cy="844822"/>
          </a:xfrm>
          <a:prstGeom prst="rightArrow">
            <a:avLst>
              <a:gd name="adj1" fmla="val 32000"/>
              <a:gd name="adj2" fmla="val 77340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0" grpId="2"/>
      <p:bldP build="whole" bldLvl="1" animBg="1" rev="0" advAuto="0" spid="709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Integration Tests using Embedded MongoDB"/>
          <p:cNvSpPr txBox="1"/>
          <p:nvPr>
            <p:ph type="title"/>
          </p:nvPr>
        </p:nvSpPr>
        <p:spPr>
          <a:xfrm>
            <a:off x="1206500" y="699094"/>
            <a:ext cx="21971000" cy="1433164"/>
          </a:xfrm>
          <a:prstGeom prst="rect">
            <a:avLst/>
          </a:prstGeom>
        </p:spPr>
        <p:txBody>
          <a:bodyPr/>
          <a:lstStyle>
            <a:lvl1pPr defTabSz="2389572">
              <a:defRPr spc="-166" sz="8330"/>
            </a:lvl1pPr>
          </a:lstStyle>
          <a:p>
            <a:pPr/>
            <a:r>
              <a:t>Integration Tests using Embedded MongoDB</a:t>
            </a:r>
          </a:p>
        </p:txBody>
      </p:sp>
      <p:sp>
        <p:nvSpPr>
          <p:cNvPr id="713" name="Slide bullet text"/>
          <p:cNvSpPr txBox="1"/>
          <p:nvPr>
            <p:ph type="body" idx="1"/>
          </p:nvPr>
        </p:nvSpPr>
        <p:spPr>
          <a:xfrm>
            <a:off x="1206500" y="3015009"/>
            <a:ext cx="21971000" cy="9489507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200000"/>
              </a:lnSpc>
              <a:defRPr sz="5200"/>
            </a:pPr>
          </a:p>
        </p:txBody>
      </p:sp>
      <p:sp>
        <p:nvSpPr>
          <p:cNvPr id="714" name="Controller"/>
          <p:cNvSpPr/>
          <p:nvPr/>
        </p:nvSpPr>
        <p:spPr>
          <a:xfrm>
            <a:off x="8998623" y="6413202"/>
            <a:ext cx="2192634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Controller</a:t>
            </a:r>
          </a:p>
        </p:txBody>
      </p:sp>
      <p:sp>
        <p:nvSpPr>
          <p:cNvPr id="715" name="Service"/>
          <p:cNvSpPr/>
          <p:nvPr/>
        </p:nvSpPr>
        <p:spPr>
          <a:xfrm>
            <a:off x="12263970" y="6413202"/>
            <a:ext cx="2059491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716" name="Repository"/>
          <p:cNvSpPr/>
          <p:nvPr/>
        </p:nvSpPr>
        <p:spPr>
          <a:xfrm>
            <a:off x="15396173" y="6413202"/>
            <a:ext cx="2297542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Repository</a:t>
            </a:r>
          </a:p>
        </p:txBody>
      </p:sp>
      <p:sp>
        <p:nvSpPr>
          <p:cNvPr id="717" name="DB"/>
          <p:cNvSpPr/>
          <p:nvPr/>
        </p:nvSpPr>
        <p:spPr>
          <a:xfrm>
            <a:off x="18918590" y="6339085"/>
            <a:ext cx="1074311" cy="141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718" name="IntegrationTest"/>
          <p:cNvSpPr/>
          <p:nvPr/>
        </p:nvSpPr>
        <p:spPr>
          <a:xfrm>
            <a:off x="4332512" y="6413202"/>
            <a:ext cx="2192634" cy="1270001"/>
          </a:xfrm>
          <a:prstGeom prst="roundRect">
            <a:avLst>
              <a:gd name="adj" fmla="val 15000"/>
            </a:avLst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IntegrationTest</a:t>
            </a:r>
          </a:p>
        </p:txBody>
      </p:sp>
      <p:sp>
        <p:nvSpPr>
          <p:cNvPr id="719" name="Line"/>
          <p:cNvSpPr/>
          <p:nvPr/>
        </p:nvSpPr>
        <p:spPr>
          <a:xfrm>
            <a:off x="6665568" y="7048202"/>
            <a:ext cx="21926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3" name="Group"/>
          <p:cNvGrpSpPr/>
          <p:nvPr/>
        </p:nvGrpSpPr>
        <p:grpSpPr>
          <a:xfrm>
            <a:off x="11224293" y="7048202"/>
            <a:ext cx="7542509" cy="2"/>
            <a:chOff x="0" y="0"/>
            <a:chExt cx="7542507" cy="0"/>
          </a:xfrm>
        </p:grpSpPr>
        <p:sp>
          <p:nvSpPr>
            <p:cNvPr id="720" name="Line"/>
            <p:cNvSpPr/>
            <p:nvPr/>
          </p:nvSpPr>
          <p:spPr>
            <a:xfrm>
              <a:off x="0" y="0"/>
              <a:ext cx="91671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21" name="Line"/>
            <p:cNvSpPr/>
            <p:nvPr/>
          </p:nvSpPr>
          <p:spPr>
            <a:xfrm>
              <a:off x="3132204" y="0"/>
              <a:ext cx="9167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22" name="Line"/>
            <p:cNvSpPr/>
            <p:nvPr/>
          </p:nvSpPr>
          <p:spPr>
            <a:xfrm>
              <a:off x="6625794" y="0"/>
              <a:ext cx="91671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24" name="In-Memory…"/>
          <p:cNvSpPr/>
          <p:nvPr/>
        </p:nvSpPr>
        <p:spPr>
          <a:xfrm>
            <a:off x="18911124" y="5762384"/>
            <a:ext cx="1659853" cy="2191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1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</a:t>
            </a:r>
            <a:r>
              <a:rPr sz="2400"/>
              <a:t>In-Memory </a:t>
            </a:r>
            <a:endParaRPr sz="2400"/>
          </a:p>
          <a:p>
            <a: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Mongo</a:t>
            </a:r>
          </a:p>
          <a:p>
            <a: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DB</a:t>
            </a:r>
          </a:p>
        </p:txBody>
      </p:sp>
      <p:sp>
        <p:nvSpPr>
          <p:cNvPr id="725" name="Rectangle"/>
          <p:cNvSpPr/>
          <p:nvPr/>
        </p:nvSpPr>
        <p:spPr>
          <a:xfrm>
            <a:off x="18347239" y="5624195"/>
            <a:ext cx="2498230" cy="246761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26" name="testImplementation 'de.flapdoodle.embed:de.flapdoodle.embed.mongo'"/>
          <p:cNvSpPr txBox="1"/>
          <p:nvPr/>
        </p:nvSpPr>
        <p:spPr>
          <a:xfrm>
            <a:off x="5092824" y="9197328"/>
            <a:ext cx="14198352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testImplementation </a:t>
            </a:r>
            <a:r>
              <a:t>'de.flapdoodle.embed:de.flapdoodle.embed.mongo'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5" grpId="2"/>
      <p:bldP build="whole" bldLvl="1" animBg="1" rev="0" advAuto="0" spid="724" grpId="1"/>
      <p:bldP build="whole" bldLvl="1" animBg="1" rev="0" advAuto="0" spid="726" grpId="3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Unit Te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Tests </a:t>
            </a:r>
          </a:p>
        </p:txBody>
      </p:sp>
      <p:sp>
        <p:nvSpPr>
          <p:cNvPr id="729" name="Unit test is a kind of test which tests only the class and method of interest and mocks the next layer of the code"/>
          <p:cNvSpPr txBox="1"/>
          <p:nvPr>
            <p:ph type="body" idx="1"/>
          </p:nvPr>
        </p:nvSpPr>
        <p:spPr>
          <a:xfrm>
            <a:off x="1206500" y="3190576"/>
            <a:ext cx="21971000" cy="9313940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</a:lvl1pPr>
          </a:lstStyle>
          <a:p>
            <a:pPr/>
            <a:r>
              <a:t>Unit test is a kind of test which tests only the class and method of interest and mocks the next layer of the code</a:t>
            </a:r>
          </a:p>
        </p:txBody>
      </p:sp>
      <p:grpSp>
        <p:nvGrpSpPr>
          <p:cNvPr id="735" name="Group"/>
          <p:cNvGrpSpPr/>
          <p:nvPr/>
        </p:nvGrpSpPr>
        <p:grpSpPr>
          <a:xfrm>
            <a:off x="2581918" y="8711163"/>
            <a:ext cx="11619956" cy="1270001"/>
            <a:chOff x="0" y="0"/>
            <a:chExt cx="11619953" cy="1270000"/>
          </a:xfrm>
        </p:grpSpPr>
        <p:sp>
          <p:nvSpPr>
            <p:cNvPr id="730" name="Controller"/>
            <p:cNvSpPr/>
            <p:nvPr/>
          </p:nvSpPr>
          <p:spPr>
            <a:xfrm>
              <a:off x="4780231" y="0"/>
              <a:ext cx="2192633" cy="1270000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Controller</a:t>
              </a:r>
            </a:p>
          </p:txBody>
        </p:sp>
        <p:sp>
          <p:nvSpPr>
            <p:cNvPr id="731" name="Unit Test"/>
            <p:cNvSpPr/>
            <p:nvPr/>
          </p:nvSpPr>
          <p:spPr>
            <a:xfrm>
              <a:off x="0" y="0"/>
              <a:ext cx="2192633" cy="1270000"/>
            </a:xfrm>
            <a:prstGeom prst="roundRect">
              <a:avLst>
                <a:gd name="adj" fmla="val 15000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Unit Test</a:t>
              </a:r>
            </a:p>
          </p:txBody>
        </p:sp>
        <p:sp>
          <p:nvSpPr>
            <p:cNvPr id="732" name="Line"/>
            <p:cNvSpPr/>
            <p:nvPr/>
          </p:nvSpPr>
          <p:spPr>
            <a:xfrm>
              <a:off x="2333055" y="635000"/>
              <a:ext cx="2192633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3" name="Mock"/>
            <p:cNvSpPr/>
            <p:nvPr/>
          </p:nvSpPr>
          <p:spPr>
            <a:xfrm>
              <a:off x="9560463" y="0"/>
              <a:ext cx="2059491" cy="1270000"/>
            </a:xfrm>
            <a:prstGeom prst="roundRect">
              <a:avLst>
                <a:gd name="adj" fmla="val 15000"/>
              </a:avLst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Mock</a:t>
              </a:r>
            </a:p>
          </p:txBody>
        </p:sp>
        <p:sp>
          <p:nvSpPr>
            <p:cNvPr id="734" name="Line"/>
            <p:cNvSpPr/>
            <p:nvPr/>
          </p:nvSpPr>
          <p:spPr>
            <a:xfrm>
              <a:off x="7196104" y="547216"/>
              <a:ext cx="205949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40" name="Group"/>
          <p:cNvGrpSpPr/>
          <p:nvPr/>
        </p:nvGrpSpPr>
        <p:grpSpPr>
          <a:xfrm>
            <a:off x="7226031" y="6459838"/>
            <a:ext cx="10994279" cy="1418236"/>
            <a:chOff x="0" y="0"/>
            <a:chExt cx="10994277" cy="1418235"/>
          </a:xfrm>
        </p:grpSpPr>
        <p:sp>
          <p:nvSpPr>
            <p:cNvPr id="736" name="Controller"/>
            <p:cNvSpPr/>
            <p:nvPr/>
          </p:nvSpPr>
          <p:spPr>
            <a:xfrm>
              <a:off x="0" y="74117"/>
              <a:ext cx="2192633" cy="127000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Controller</a:t>
              </a:r>
            </a:p>
          </p:txBody>
        </p:sp>
        <p:sp>
          <p:nvSpPr>
            <p:cNvPr id="737" name="Service"/>
            <p:cNvSpPr/>
            <p:nvPr/>
          </p:nvSpPr>
          <p:spPr>
            <a:xfrm>
              <a:off x="3265346" y="74117"/>
              <a:ext cx="2059491" cy="127000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Service</a:t>
              </a:r>
            </a:p>
          </p:txBody>
        </p:sp>
        <p:sp>
          <p:nvSpPr>
            <p:cNvPr id="738" name="Repository"/>
            <p:cNvSpPr/>
            <p:nvPr/>
          </p:nvSpPr>
          <p:spPr>
            <a:xfrm>
              <a:off x="6397550" y="74117"/>
              <a:ext cx="2297542" cy="127000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Repository</a:t>
              </a:r>
            </a:p>
          </p:txBody>
        </p:sp>
        <p:sp>
          <p:nvSpPr>
            <p:cNvPr id="739" name="DB"/>
            <p:cNvSpPr/>
            <p:nvPr/>
          </p:nvSpPr>
          <p:spPr>
            <a:xfrm>
              <a:off x="9919968" y="0"/>
              <a:ext cx="1074310" cy="1418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DB</a:t>
              </a:r>
            </a:p>
          </p:txBody>
        </p:sp>
      </p:grpSp>
      <p:sp>
        <p:nvSpPr>
          <p:cNvPr id="741" name="Mockito"/>
          <p:cNvSpPr txBox="1"/>
          <p:nvPr/>
        </p:nvSpPr>
        <p:spPr>
          <a:xfrm>
            <a:off x="12347121" y="10342928"/>
            <a:ext cx="1635050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Mockito</a:t>
            </a:r>
          </a:p>
        </p:txBody>
      </p:sp>
      <p:sp>
        <p:nvSpPr>
          <p:cNvPr id="742" name="Rectangle"/>
          <p:cNvSpPr/>
          <p:nvPr/>
        </p:nvSpPr>
        <p:spPr>
          <a:xfrm>
            <a:off x="10380777" y="6121631"/>
            <a:ext cx="8137367" cy="2094650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43" name="Arrow"/>
          <p:cNvSpPr/>
          <p:nvPr/>
        </p:nvSpPr>
        <p:spPr>
          <a:xfrm>
            <a:off x="5608027" y="6533956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1" grpId="5"/>
      <p:bldP build="whole" bldLvl="1" animBg="1" rev="0" advAuto="0" spid="742" grpId="3"/>
      <p:bldP build="whole" bldLvl="1" animBg="1" rev="0" advAuto="0" spid="735" grpId="4"/>
      <p:bldP build="whole" bldLvl="1" animBg="1" rev="0" advAuto="0" spid="743" grpId="2"/>
      <p:bldP build="whole" bldLvl="1" animBg="1" rev="0" advAuto="0" spid="740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Benefits of Unit Tests"/>
          <p:cNvSpPr txBox="1"/>
          <p:nvPr>
            <p:ph type="title"/>
          </p:nvPr>
        </p:nvSpPr>
        <p:spPr>
          <a:xfrm>
            <a:off x="1206500" y="694965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Benefits of Unit Tests</a:t>
            </a:r>
          </a:p>
        </p:txBody>
      </p:sp>
      <p:sp>
        <p:nvSpPr>
          <p:cNvPr id="746" name="Unit Tests are faster compared to Integration Tests…"/>
          <p:cNvSpPr txBox="1"/>
          <p:nvPr>
            <p:ph type="body" idx="1"/>
          </p:nvPr>
        </p:nvSpPr>
        <p:spPr>
          <a:xfrm>
            <a:off x="1206500" y="3185380"/>
            <a:ext cx="21971000" cy="825601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Unit Tests are faster compared to Integration Tests</a:t>
            </a:r>
          </a:p>
          <a:p>
            <a:pPr>
              <a:lnSpc>
                <a:spcPct val="200000"/>
              </a:lnSpc>
            </a:pPr>
            <a:r>
              <a:t>Unit Tests are handy for performing Bean Validations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46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pring WebFlux Test has an annotation named “@WebFlux” tes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292038">
              <a:defRPr spc="-218" sz="10904"/>
            </a:pPr>
            <a:r>
              <a:t>Spring WebFlux Test has an annotation named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@WebFlux</a:t>
            </a:r>
            <a:r>
              <a:t>” test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Using ResponseEntity…"/>
          <p:cNvSpPr txBox="1"/>
          <p:nvPr>
            <p:ph type="body" sz="half" idx="1"/>
          </p:nvPr>
        </p:nvSpPr>
        <p:spPr>
          <a:xfrm>
            <a:off x="1206500" y="4438541"/>
            <a:ext cx="21971000" cy="4838918"/>
          </a:xfrm>
          <a:prstGeom prst="rect">
            <a:avLst/>
          </a:prstGeom>
        </p:spPr>
        <p:txBody>
          <a:bodyPr/>
          <a:lstStyle/>
          <a:p>
            <a:pPr/>
            <a:r>
              <a:t>Using ResponseEntity</a:t>
            </a:r>
          </a:p>
          <a:p>
            <a:pPr/>
            <a:r>
              <a:t>In</a:t>
            </a:r>
          </a:p>
          <a:p>
            <a:pPr/>
            <a:r>
              <a:t>Spring WebFlux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How Netty Works…"/>
          <p:cNvSpPr txBox="1"/>
          <p:nvPr>
            <p:ph type="body" idx="1"/>
          </p:nvPr>
        </p:nvSpPr>
        <p:spPr>
          <a:xfrm>
            <a:off x="1206500" y="3763318"/>
            <a:ext cx="21971000" cy="6189364"/>
          </a:xfrm>
          <a:prstGeom prst="rect">
            <a:avLst/>
          </a:prstGeom>
        </p:spPr>
        <p:txBody>
          <a:bodyPr/>
          <a:lstStyle/>
          <a:p>
            <a:pPr/>
            <a:r>
              <a:t>How Netty Works </a:t>
            </a:r>
          </a:p>
          <a:p>
            <a:pPr/>
            <a:r>
              <a:t>with</a:t>
            </a:r>
          </a:p>
          <a:p>
            <a:pPr/>
            <a:r>
              <a:t>Spring WebFlux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NonBlocking or Reactive API using Spring WebFlux"/>
          <p:cNvSpPr txBox="1"/>
          <p:nvPr>
            <p:ph type="title"/>
          </p:nvPr>
        </p:nvSpPr>
        <p:spPr>
          <a:xfrm>
            <a:off x="1206500" y="584972"/>
            <a:ext cx="21971000" cy="1433164"/>
          </a:xfrm>
          <a:prstGeom prst="rect">
            <a:avLst/>
          </a:prstGeom>
        </p:spPr>
        <p:txBody>
          <a:bodyPr/>
          <a:lstStyle>
            <a:lvl1pPr defTabSz="2096971">
              <a:defRPr spc="-146" sz="7310"/>
            </a:lvl1pPr>
          </a:lstStyle>
          <a:p>
            <a:pPr/>
            <a:r>
              <a:t>NonBlocking or Reactive API using Spring WebFlux</a:t>
            </a:r>
          </a:p>
        </p:txBody>
      </p:sp>
      <p:sp>
        <p:nvSpPr>
          <p:cNvPr id="755" name="Slide bullet text"/>
          <p:cNvSpPr txBox="1"/>
          <p:nvPr>
            <p:ph type="body" idx="1"/>
          </p:nvPr>
        </p:nvSpPr>
        <p:spPr>
          <a:xfrm>
            <a:off x="1206500" y="2313042"/>
            <a:ext cx="21971000" cy="101914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758" name="Group"/>
          <p:cNvGrpSpPr/>
          <p:nvPr/>
        </p:nvGrpSpPr>
        <p:grpSpPr>
          <a:xfrm>
            <a:off x="6114881" y="3564328"/>
            <a:ext cx="12154238" cy="7688902"/>
            <a:chOff x="0" y="0"/>
            <a:chExt cx="12154236" cy="7688900"/>
          </a:xfrm>
        </p:grpSpPr>
        <p:sp>
          <p:nvSpPr>
            <p:cNvPr id="756" name="Rounded Rectangle"/>
            <p:cNvSpPr/>
            <p:nvPr/>
          </p:nvSpPr>
          <p:spPr>
            <a:xfrm>
              <a:off x="0" y="0"/>
              <a:ext cx="12154237" cy="7688901"/>
            </a:xfrm>
            <a:prstGeom prst="roundRect">
              <a:avLst>
                <a:gd name="adj" fmla="val 6973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57" name="Spring WebFlux…"/>
            <p:cNvSpPr txBox="1"/>
            <p:nvPr/>
          </p:nvSpPr>
          <p:spPr>
            <a:xfrm>
              <a:off x="4429030" y="211435"/>
              <a:ext cx="3295185" cy="1084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Spring WebFlux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App</a:t>
              </a:r>
            </a:p>
          </p:txBody>
        </p:sp>
      </p:grpSp>
      <p:grpSp>
        <p:nvGrpSpPr>
          <p:cNvPr id="761" name="Group"/>
          <p:cNvGrpSpPr/>
          <p:nvPr/>
        </p:nvGrpSpPr>
        <p:grpSpPr>
          <a:xfrm>
            <a:off x="10720107" y="7352299"/>
            <a:ext cx="4639216" cy="831123"/>
            <a:chOff x="0" y="0"/>
            <a:chExt cx="4639215" cy="831121"/>
          </a:xfrm>
        </p:grpSpPr>
        <p:sp>
          <p:nvSpPr>
            <p:cNvPr id="759" name="Controller"/>
            <p:cNvSpPr/>
            <p:nvPr/>
          </p:nvSpPr>
          <p:spPr>
            <a:xfrm>
              <a:off x="0" y="0"/>
              <a:ext cx="2030069" cy="831122"/>
            </a:xfrm>
            <a:prstGeom prst="roundRect">
              <a:avLst>
                <a:gd name="adj" fmla="val 22921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Controller</a:t>
              </a:r>
            </a:p>
          </p:txBody>
        </p:sp>
        <p:sp>
          <p:nvSpPr>
            <p:cNvPr id="760" name="Service"/>
            <p:cNvSpPr/>
            <p:nvPr/>
          </p:nvSpPr>
          <p:spPr>
            <a:xfrm>
              <a:off x="2609146" y="0"/>
              <a:ext cx="2030070" cy="831122"/>
            </a:xfrm>
            <a:prstGeom prst="roundRect">
              <a:avLst>
                <a:gd name="adj" fmla="val 22921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Service</a:t>
              </a:r>
            </a:p>
          </p:txBody>
        </p:sp>
      </p:grpSp>
      <p:grpSp>
        <p:nvGrpSpPr>
          <p:cNvPr id="764" name="Group"/>
          <p:cNvGrpSpPr/>
          <p:nvPr/>
        </p:nvGrpSpPr>
        <p:grpSpPr>
          <a:xfrm>
            <a:off x="6611727" y="5598970"/>
            <a:ext cx="3098474" cy="5022214"/>
            <a:chOff x="0" y="0"/>
            <a:chExt cx="3098473" cy="5022213"/>
          </a:xfrm>
        </p:grpSpPr>
        <p:sp>
          <p:nvSpPr>
            <p:cNvPr id="762" name="Rounded Rectangle"/>
            <p:cNvSpPr/>
            <p:nvPr/>
          </p:nvSpPr>
          <p:spPr>
            <a:xfrm>
              <a:off x="0" y="0"/>
              <a:ext cx="3098474" cy="5022214"/>
            </a:xfrm>
            <a:prstGeom prst="roundRect">
              <a:avLst>
                <a:gd name="adj" fmla="val 10838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63" name="Netty"/>
            <p:cNvSpPr txBox="1"/>
            <p:nvPr/>
          </p:nvSpPr>
          <p:spPr>
            <a:xfrm>
              <a:off x="1056946" y="1916626"/>
              <a:ext cx="984581" cy="510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70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Netty</a:t>
              </a:r>
            </a:p>
          </p:txBody>
        </p:sp>
      </p:grpSp>
      <p:grpSp>
        <p:nvGrpSpPr>
          <p:cNvPr id="767" name="Group"/>
          <p:cNvGrpSpPr/>
          <p:nvPr/>
        </p:nvGrpSpPr>
        <p:grpSpPr>
          <a:xfrm>
            <a:off x="15919380" y="5800490"/>
            <a:ext cx="4324577" cy="1271902"/>
            <a:chOff x="0" y="0"/>
            <a:chExt cx="4324576" cy="1271901"/>
          </a:xfrm>
        </p:grpSpPr>
        <p:sp>
          <p:nvSpPr>
            <p:cNvPr id="765" name="Dao"/>
            <p:cNvSpPr/>
            <p:nvPr/>
          </p:nvSpPr>
          <p:spPr>
            <a:xfrm>
              <a:off x="0" y="220389"/>
              <a:ext cx="2030069" cy="831123"/>
            </a:xfrm>
            <a:prstGeom prst="roundRect">
              <a:avLst>
                <a:gd name="adj" fmla="val 22921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Dao</a:t>
              </a:r>
            </a:p>
          </p:txBody>
        </p:sp>
        <p:sp>
          <p:nvSpPr>
            <p:cNvPr id="766" name="Coins"/>
            <p:cNvSpPr/>
            <p:nvPr/>
          </p:nvSpPr>
          <p:spPr>
            <a:xfrm>
              <a:off x="3056483" y="0"/>
              <a:ext cx="1268094" cy="1271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770" name="Group"/>
          <p:cNvGrpSpPr/>
          <p:nvPr/>
        </p:nvGrpSpPr>
        <p:grpSpPr>
          <a:xfrm>
            <a:off x="15944636" y="8292948"/>
            <a:ext cx="4445247" cy="1270001"/>
            <a:chOff x="0" y="0"/>
            <a:chExt cx="4445246" cy="1270000"/>
          </a:xfrm>
        </p:grpSpPr>
        <p:sp>
          <p:nvSpPr>
            <p:cNvPr id="768" name="APIClient"/>
            <p:cNvSpPr/>
            <p:nvPr/>
          </p:nvSpPr>
          <p:spPr>
            <a:xfrm>
              <a:off x="0" y="219439"/>
              <a:ext cx="2030069" cy="831123"/>
            </a:xfrm>
            <a:prstGeom prst="roundRect">
              <a:avLst>
                <a:gd name="adj" fmla="val 22921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APIClient</a:t>
              </a:r>
            </a:p>
          </p:txBody>
        </p:sp>
        <p:sp>
          <p:nvSpPr>
            <p:cNvPr id="769" name="{API}"/>
            <p:cNvSpPr/>
            <p:nvPr/>
          </p:nvSpPr>
          <p:spPr>
            <a:xfrm>
              <a:off x="3175246" y="0"/>
              <a:ext cx="1270001" cy="1270000"/>
            </a:xfrm>
            <a:prstGeom prst="roundRect">
              <a:avLst>
                <a:gd name="adj" fmla="val 15000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{API}</a:t>
              </a:r>
            </a:p>
          </p:txBody>
        </p:sp>
      </p:grpSp>
      <p:grpSp>
        <p:nvGrpSpPr>
          <p:cNvPr id="773" name="Group"/>
          <p:cNvGrpSpPr/>
          <p:nvPr/>
        </p:nvGrpSpPr>
        <p:grpSpPr>
          <a:xfrm>
            <a:off x="6312008" y="4473134"/>
            <a:ext cx="3836476" cy="6562839"/>
            <a:chOff x="0" y="0"/>
            <a:chExt cx="3836474" cy="6562838"/>
          </a:xfrm>
        </p:grpSpPr>
        <p:sp>
          <p:nvSpPr>
            <p:cNvPr id="771" name="Rectangle"/>
            <p:cNvSpPr/>
            <p:nvPr/>
          </p:nvSpPr>
          <p:spPr>
            <a:xfrm>
              <a:off x="0" y="711047"/>
              <a:ext cx="3836475" cy="5851792"/>
            </a:xfrm>
            <a:prstGeom prst="rect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72" name="1"/>
            <p:cNvSpPr/>
            <p:nvPr/>
          </p:nvSpPr>
          <p:spPr>
            <a:xfrm>
              <a:off x="1388220" y="0"/>
              <a:ext cx="1060035" cy="1033733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76" name="Group"/>
          <p:cNvGrpSpPr/>
          <p:nvPr/>
        </p:nvGrpSpPr>
        <p:grpSpPr>
          <a:xfrm>
            <a:off x="15758946" y="3953444"/>
            <a:ext cx="4929919" cy="6763295"/>
            <a:chOff x="0" y="0"/>
            <a:chExt cx="4929918" cy="6763294"/>
          </a:xfrm>
        </p:grpSpPr>
        <p:sp>
          <p:nvSpPr>
            <p:cNvPr id="774" name="Rectangle"/>
            <p:cNvSpPr/>
            <p:nvPr/>
          </p:nvSpPr>
          <p:spPr>
            <a:xfrm>
              <a:off x="0" y="580129"/>
              <a:ext cx="4929919" cy="6183166"/>
            </a:xfrm>
            <a:prstGeom prst="rect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75" name="2"/>
            <p:cNvSpPr/>
            <p:nvPr/>
          </p:nvSpPr>
          <p:spPr>
            <a:xfrm>
              <a:off x="1930693" y="0"/>
              <a:ext cx="1068532" cy="994420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777" name="Client"/>
          <p:cNvSpPr/>
          <p:nvPr/>
        </p:nvSpPr>
        <p:spPr>
          <a:xfrm>
            <a:off x="2257011" y="7051278"/>
            <a:ext cx="1597209" cy="1433164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778" name="Line"/>
          <p:cNvSpPr/>
          <p:nvPr/>
        </p:nvSpPr>
        <p:spPr>
          <a:xfrm>
            <a:off x="3948586" y="7767859"/>
            <a:ext cx="179179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6" grpId="2"/>
      <p:bldP build="whole" bldLvl="1" animBg="1" rev="0" advAuto="0" spid="77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hank You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How does…"/>
          <p:cNvSpPr txBox="1"/>
          <p:nvPr>
            <p:ph type="body" idx="1"/>
          </p:nvPr>
        </p:nvSpPr>
        <p:spPr>
          <a:xfrm>
            <a:off x="1206500" y="3763318"/>
            <a:ext cx="21971000" cy="6189364"/>
          </a:xfrm>
          <a:prstGeom prst="rect">
            <a:avLst/>
          </a:prstGeom>
        </p:spPr>
        <p:txBody>
          <a:bodyPr/>
          <a:lstStyle/>
          <a:p>
            <a:pPr/>
            <a:r>
              <a:t>How does </a:t>
            </a:r>
          </a:p>
          <a:p>
            <a:pPr/>
            <a:r>
              <a:t>Netty </a:t>
            </a:r>
          </a:p>
          <a:p>
            <a:pPr/>
            <a:r>
              <a:t>handle the request?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Netty (WebFlux’s Default Server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Netty (WebFlux’s Default Server)</a:t>
            </a:r>
          </a:p>
        </p:txBody>
      </p:sp>
      <p:sp>
        <p:nvSpPr>
          <p:cNvPr id="783" name="Slide bullet text"/>
          <p:cNvSpPr txBox="1"/>
          <p:nvPr>
            <p:ph type="body" idx="1"/>
          </p:nvPr>
        </p:nvSpPr>
        <p:spPr>
          <a:xfrm>
            <a:off x="1206500" y="3093393"/>
            <a:ext cx="21971000" cy="941112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788" name="Group"/>
          <p:cNvGrpSpPr/>
          <p:nvPr/>
        </p:nvGrpSpPr>
        <p:grpSpPr>
          <a:xfrm>
            <a:off x="13669179" y="4263911"/>
            <a:ext cx="4311389" cy="4052385"/>
            <a:chOff x="0" y="0"/>
            <a:chExt cx="4311387" cy="4052384"/>
          </a:xfrm>
        </p:grpSpPr>
        <p:grpSp>
          <p:nvGrpSpPr>
            <p:cNvPr id="786" name="Group"/>
            <p:cNvGrpSpPr/>
            <p:nvPr/>
          </p:nvGrpSpPr>
          <p:grpSpPr>
            <a:xfrm>
              <a:off x="0" y="0"/>
              <a:ext cx="4311388" cy="4052385"/>
              <a:chOff x="0" y="0"/>
              <a:chExt cx="4311387" cy="4052384"/>
            </a:xfrm>
          </p:grpSpPr>
          <p:sp>
            <p:nvSpPr>
              <p:cNvPr id="784" name="Rounded Rectangle"/>
              <p:cNvSpPr/>
              <p:nvPr/>
            </p:nvSpPr>
            <p:spPr>
              <a:xfrm>
                <a:off x="0" y="0"/>
                <a:ext cx="4311388" cy="4052385"/>
              </a:xfrm>
              <a:prstGeom prst="roundRect">
                <a:avLst>
                  <a:gd name="adj" fmla="val 15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5" name="Spring WebFlux App"/>
              <p:cNvSpPr txBox="1"/>
              <p:nvPr/>
            </p:nvSpPr>
            <p:spPr>
              <a:xfrm>
                <a:off x="631389" y="214267"/>
                <a:ext cx="3048611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Spring WebFlux App</a:t>
                </a:r>
              </a:p>
            </p:txBody>
          </p:sp>
        </p:grpSp>
        <p:sp>
          <p:nvSpPr>
            <p:cNvPr id="787" name="Netty"/>
            <p:cNvSpPr/>
            <p:nvPr/>
          </p:nvSpPr>
          <p:spPr>
            <a:xfrm>
              <a:off x="1279225" y="2662839"/>
              <a:ext cx="1752938" cy="1270001"/>
            </a:xfrm>
            <a:prstGeom prst="roundRect">
              <a:avLst>
                <a:gd name="adj" fmla="val 15000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Netty</a:t>
              </a:r>
            </a:p>
          </p:txBody>
        </p:sp>
      </p:grpSp>
      <p:sp>
        <p:nvSpPr>
          <p:cNvPr id="789" name="Client"/>
          <p:cNvSpPr/>
          <p:nvPr/>
        </p:nvSpPr>
        <p:spPr>
          <a:xfrm>
            <a:off x="6403432" y="5712164"/>
            <a:ext cx="1597210" cy="1433164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790" name="Line"/>
          <p:cNvSpPr/>
          <p:nvPr/>
        </p:nvSpPr>
        <p:spPr>
          <a:xfrm>
            <a:off x="8211622" y="6428745"/>
            <a:ext cx="524657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1" name="Channel"/>
          <p:cNvSpPr txBox="1"/>
          <p:nvPr/>
        </p:nvSpPr>
        <p:spPr>
          <a:xfrm>
            <a:off x="9671423" y="5100882"/>
            <a:ext cx="1657402" cy="58511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Channel</a:t>
            </a:r>
          </a:p>
        </p:txBody>
      </p:sp>
      <p:sp>
        <p:nvSpPr>
          <p:cNvPr id="792" name="Channel represents an open connection between the client and server…"/>
          <p:cNvSpPr txBox="1"/>
          <p:nvPr/>
        </p:nvSpPr>
        <p:spPr>
          <a:xfrm>
            <a:off x="6075988" y="8838211"/>
            <a:ext cx="12232024" cy="3543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Channel represents an open connection between the client and server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Request and Response is sent via the channel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3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8" grpId="1"/>
      <p:bldP build="whole" bldLvl="1" animBg="1" rev="0" advAuto="0" spid="790" grpId="3"/>
      <p:bldP build="whole" bldLvl="1" animBg="1" rev="0" advAuto="0" spid="791" grpId="4"/>
      <p:bldP build="whole" bldLvl="1" animBg="1" rev="0" advAuto="0" spid="789" grpId="2"/>
      <p:bldP build="p" bldLvl="5" animBg="1" rev="0" advAuto="0" spid="792" grpId="5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Channel"/>
          <p:cNvSpPr txBox="1"/>
          <p:nvPr>
            <p:ph type="title"/>
          </p:nvPr>
        </p:nvSpPr>
        <p:spPr>
          <a:xfrm>
            <a:off x="957683" y="514008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Channel</a:t>
            </a:r>
          </a:p>
        </p:txBody>
      </p:sp>
      <p:sp>
        <p:nvSpPr>
          <p:cNvPr id="795" name="Channel has ChannelHandlers…"/>
          <p:cNvSpPr txBox="1"/>
          <p:nvPr>
            <p:ph type="body" idx="1"/>
          </p:nvPr>
        </p:nvSpPr>
        <p:spPr>
          <a:xfrm>
            <a:off x="957683" y="3094901"/>
            <a:ext cx="21775905" cy="9551910"/>
          </a:xfrm>
          <a:prstGeom prst="rect">
            <a:avLst/>
          </a:prstGeom>
        </p:spPr>
        <p:txBody>
          <a:bodyPr/>
          <a:lstStyle/>
          <a:p>
            <a:pPr/>
            <a:r>
              <a:t>Channel has ChannelHandlers</a:t>
            </a:r>
          </a:p>
          <a:p>
            <a:pPr lvl="1"/>
            <a:r>
              <a:t>Accepting the client connection</a:t>
            </a:r>
          </a:p>
          <a:p>
            <a:pPr lvl="1"/>
            <a:r>
              <a:t>Reading the data as bytes from the network to a Java Object(Transformation)</a:t>
            </a:r>
          </a:p>
          <a:p>
            <a:pPr lvl="1"/>
            <a:r>
              <a:t>Writing the data back to the client </a:t>
            </a:r>
          </a:p>
          <a:p>
            <a:pPr/>
            <a:r>
              <a:t>This is all taken care for us by Spring WebFlux</a:t>
            </a:r>
          </a:p>
          <a:p>
            <a:pPr/>
            <a:r>
              <a:t>As a developer, we just focus on writing the application related code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95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Channel and EventLoop"/>
          <p:cNvSpPr txBox="1"/>
          <p:nvPr>
            <p:ph type="title"/>
          </p:nvPr>
        </p:nvSpPr>
        <p:spPr>
          <a:xfrm>
            <a:off x="1206500" y="717585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Channel and EventLoop</a:t>
            </a:r>
          </a:p>
        </p:txBody>
      </p:sp>
      <p:sp>
        <p:nvSpPr>
          <p:cNvPr id="798" name="Netty , uses EventLoop model to handle the connections in a nonblocking fashion…"/>
          <p:cNvSpPr txBox="1"/>
          <p:nvPr>
            <p:ph type="body" idx="1"/>
          </p:nvPr>
        </p:nvSpPr>
        <p:spPr>
          <a:xfrm>
            <a:off x="1206500" y="2515324"/>
            <a:ext cx="21971000" cy="9989192"/>
          </a:xfrm>
          <a:prstGeom prst="rect">
            <a:avLst/>
          </a:prstGeom>
        </p:spPr>
        <p:txBody>
          <a:bodyPr/>
          <a:lstStyle/>
          <a:p>
            <a:pPr marL="468105" indent="-456167" defTabSz="2291499">
              <a:lnSpc>
                <a:spcPct val="130000"/>
              </a:lnSpc>
              <a:spcBef>
                <a:spcPts val="4200"/>
              </a:spcBef>
              <a:buClr>
                <a:srgbClr val="000000"/>
              </a:buClr>
              <a:buFont typeface="Helvetica Neue"/>
              <a:defRPr sz="4512"/>
            </a:pPr>
            <a:r>
              <a:t>Netty , uses </a:t>
            </a:r>
            <a:r>
              <a:rPr b="1"/>
              <a:t>EventLoop model</a:t>
            </a:r>
            <a:r>
              <a:t> to handle the connections in a nonblocking fashion</a:t>
            </a:r>
          </a:p>
          <a:p>
            <a:pPr marL="468105" indent="-456167" defTabSz="2291499">
              <a:lnSpc>
                <a:spcPct val="130000"/>
              </a:lnSpc>
              <a:spcBef>
                <a:spcPts val="4200"/>
              </a:spcBef>
              <a:buClr>
                <a:srgbClr val="000000"/>
              </a:buClr>
              <a:buFont typeface="Helvetica Neue"/>
              <a:defRPr sz="4512"/>
            </a:pPr>
            <a:r>
              <a:t>An EventLoop is powered by one single thread</a:t>
            </a:r>
          </a:p>
          <a:p>
            <a:pPr lvl="1" marL="1038897" indent="-465873" defTabSz="2291499">
              <a:lnSpc>
                <a:spcPct val="130000"/>
              </a:lnSpc>
              <a:spcBef>
                <a:spcPts val="4200"/>
              </a:spcBef>
              <a:buClr>
                <a:srgbClr val="000000"/>
              </a:buClr>
              <a:buFont typeface="Helvetica Neue"/>
              <a:defRPr sz="4512"/>
            </a:pPr>
            <a:r>
              <a:t>NodeJs uses the same pattern. </a:t>
            </a:r>
          </a:p>
          <a:p>
            <a:pPr lvl="1" marL="1038897" indent="-465873" defTabSz="2291499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Font typeface="Helvetica Neue"/>
              <a:defRPr sz="4512"/>
            </a:pPr>
            <a:r>
              <a:t>Node js has just one thread/one eventloop to handle client requests</a:t>
            </a:r>
          </a:p>
          <a:p>
            <a:pPr lvl="1" marL="1038897" indent="-465873" defTabSz="2291499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Font typeface="Helvetica Neue"/>
              <a:defRPr sz="4512"/>
            </a:pPr>
          </a:p>
          <a:p>
            <a:pPr marL="468105" indent="-456167" defTabSz="2291499">
              <a:lnSpc>
                <a:spcPct val="130000"/>
              </a:lnSpc>
              <a:spcBef>
                <a:spcPts val="4200"/>
              </a:spcBef>
              <a:buClr>
                <a:srgbClr val="000000"/>
              </a:buClr>
              <a:buFont typeface="Helvetica Neue"/>
              <a:defRPr sz="4512"/>
            </a:pPr>
            <a:r>
              <a:t>Number of Eventloops to handle the request is equal to no of cores in your machine</a:t>
            </a:r>
          </a:p>
          <a:p>
            <a:pPr lvl="1" marL="1038897" indent="-465873" defTabSz="2291499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Font typeface="Helvetica Neue"/>
              <a:defRPr sz="4512"/>
            </a:pPr>
            <a:r>
              <a:rPr b="1"/>
              <a:t>Eventloops</a:t>
            </a:r>
            <a:r>
              <a:t> are part of the EventLoopGroup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98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EventLoop"/>
          <p:cNvSpPr txBox="1"/>
          <p:nvPr>
            <p:ph type="title"/>
          </p:nvPr>
        </p:nvSpPr>
        <p:spPr>
          <a:xfrm>
            <a:off x="1206500" y="694965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EventLoop</a:t>
            </a:r>
          </a:p>
        </p:txBody>
      </p:sp>
      <p:sp>
        <p:nvSpPr>
          <p:cNvPr id="801" name="Slide bullet text"/>
          <p:cNvSpPr txBox="1"/>
          <p:nvPr>
            <p:ph type="body" idx="1"/>
          </p:nvPr>
        </p:nvSpPr>
        <p:spPr>
          <a:xfrm>
            <a:off x="1206500" y="2783594"/>
            <a:ext cx="21971000" cy="972092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2" name="Rounded Rectangle"/>
          <p:cNvSpPr/>
          <p:nvPr/>
        </p:nvSpPr>
        <p:spPr>
          <a:xfrm>
            <a:off x="7686727" y="4945903"/>
            <a:ext cx="9010546" cy="5136134"/>
          </a:xfrm>
          <a:prstGeom prst="roundRect">
            <a:avLst>
              <a:gd name="adj" fmla="val 12579"/>
            </a:avLst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810" name="Group"/>
          <p:cNvGrpSpPr/>
          <p:nvPr/>
        </p:nvGrpSpPr>
        <p:grpSpPr>
          <a:xfrm>
            <a:off x="10550407" y="6155018"/>
            <a:ext cx="1346306" cy="2717904"/>
            <a:chOff x="0" y="0"/>
            <a:chExt cx="1346304" cy="2717902"/>
          </a:xfrm>
        </p:grpSpPr>
        <p:sp>
          <p:nvSpPr>
            <p:cNvPr id="803" name="Rectangle"/>
            <p:cNvSpPr/>
            <p:nvPr/>
          </p:nvSpPr>
          <p:spPr>
            <a:xfrm>
              <a:off x="0" y="393283"/>
              <a:ext cx="1346305" cy="396241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04" name="Rectangle"/>
            <p:cNvSpPr/>
            <p:nvPr/>
          </p:nvSpPr>
          <p:spPr>
            <a:xfrm>
              <a:off x="0" y="748527"/>
              <a:ext cx="1346305" cy="396241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05" name="Rectangle"/>
            <p:cNvSpPr/>
            <p:nvPr/>
          </p:nvSpPr>
          <p:spPr>
            <a:xfrm>
              <a:off x="0" y="1160831"/>
              <a:ext cx="1346305" cy="396241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06" name="Rectangle"/>
            <p:cNvSpPr/>
            <p:nvPr/>
          </p:nvSpPr>
          <p:spPr>
            <a:xfrm>
              <a:off x="0" y="1535095"/>
              <a:ext cx="1346305" cy="396241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07" name="Rectangle"/>
            <p:cNvSpPr/>
            <p:nvPr/>
          </p:nvSpPr>
          <p:spPr>
            <a:xfrm>
              <a:off x="0" y="1928379"/>
              <a:ext cx="1346305" cy="396241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08" name="Rectangle"/>
            <p:cNvSpPr/>
            <p:nvPr/>
          </p:nvSpPr>
          <p:spPr>
            <a:xfrm>
              <a:off x="0" y="2321662"/>
              <a:ext cx="1346305" cy="396241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09" name="Rectangle"/>
            <p:cNvSpPr/>
            <p:nvPr/>
          </p:nvSpPr>
          <p:spPr>
            <a:xfrm>
              <a:off x="0" y="0"/>
              <a:ext cx="1346305" cy="396241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7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11" name="Arrow 2"/>
          <p:cNvSpPr/>
          <p:nvPr/>
        </p:nvSpPr>
        <p:spPr>
          <a:xfrm>
            <a:off x="12785408" y="7346113"/>
            <a:ext cx="1390848" cy="1119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12" name="Event Queue"/>
          <p:cNvSpPr txBox="1"/>
          <p:nvPr/>
        </p:nvSpPr>
        <p:spPr>
          <a:xfrm>
            <a:off x="10523698" y="9086401"/>
            <a:ext cx="1580681" cy="399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FFFFFF"/>
                </a:solidFill>
              </a:defRPr>
            </a:lvl1pPr>
          </a:lstStyle>
          <a:p>
            <a:pPr/>
            <a:r>
              <a:t>Event Queue</a:t>
            </a:r>
          </a:p>
        </p:txBody>
      </p:sp>
      <p:sp>
        <p:nvSpPr>
          <p:cNvPr id="813" name="Loop"/>
          <p:cNvSpPr txBox="1"/>
          <p:nvPr/>
        </p:nvSpPr>
        <p:spPr>
          <a:xfrm>
            <a:off x="13221462" y="9086401"/>
            <a:ext cx="699695" cy="399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FFFFFF"/>
                </a:solidFill>
              </a:defRPr>
            </a:lvl1pPr>
          </a:lstStyle>
          <a:p>
            <a:pPr/>
            <a:r>
              <a:t>Loop</a:t>
            </a:r>
          </a:p>
        </p:txBody>
      </p:sp>
      <p:sp>
        <p:nvSpPr>
          <p:cNvPr id="814" name="Req1"/>
          <p:cNvSpPr txBox="1"/>
          <p:nvPr/>
        </p:nvSpPr>
        <p:spPr>
          <a:xfrm>
            <a:off x="10865292" y="6183343"/>
            <a:ext cx="716535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Req1</a:t>
            </a:r>
          </a:p>
        </p:txBody>
      </p:sp>
      <p:sp>
        <p:nvSpPr>
          <p:cNvPr id="815" name="Req2"/>
          <p:cNvSpPr txBox="1"/>
          <p:nvPr/>
        </p:nvSpPr>
        <p:spPr>
          <a:xfrm>
            <a:off x="10880348" y="6497472"/>
            <a:ext cx="686424" cy="386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Req2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mph" nodeType="clickEffect" presetSubtype="0" presetID="8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21540000">
                                      <p:cBhvr>
                                        <p:cTn id="21" dur="3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clickEffect" presetSubtype="0" presetID="8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21540000">
                                      <p:cBhvr>
                                        <p:cTn id="29" dur="5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xit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10" grpId="1"/>
      <p:bldP build="whole" bldLvl="1" animBg="1" rev="0" advAuto="0" spid="811" grpId="2"/>
      <p:bldP build="whole" bldLvl="1" animBg="1" rev="0" advAuto="0" spid="815" grpId="4"/>
      <p:bldP build="whole" bldLvl="1" animBg="1" rev="0" advAuto="0" spid="814" grpId="3"/>
      <p:bldP build="whole" bldLvl="1" animBg="1" rev="0" advAuto="0" spid="811" grpId="5"/>
      <p:bldP build="whole" bldLvl="1" animBg="1" rev="0" advAuto="0" spid="814" grpId="6"/>
      <p:bldP build="whole" bldLvl="1" animBg="1" rev="0" advAuto="0" spid="811" grpId="7"/>
      <p:bldP build="whole" bldLvl="1" animBg="1" rev="0" advAuto="0" spid="815" grpId="8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How Channel and EventLoop linked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Channel and EventLoop linked ?</a:t>
            </a:r>
          </a:p>
        </p:txBody>
      </p:sp>
      <p:sp>
        <p:nvSpPr>
          <p:cNvPr id="818" name="Any time a channel is created it gets assigned to an EventLoop…"/>
          <p:cNvSpPr txBox="1"/>
          <p:nvPr>
            <p:ph type="body" idx="1"/>
          </p:nvPr>
        </p:nvSpPr>
        <p:spPr>
          <a:xfrm>
            <a:off x="1206500" y="3056203"/>
            <a:ext cx="21971000" cy="94483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50000"/>
              </a:lnSpc>
            </a:pPr>
            <a:r>
              <a:t>Any time a channel is created it gets assigned to an EventLoop</a:t>
            </a:r>
          </a:p>
          <a:p>
            <a:pPr>
              <a:lnSpc>
                <a:spcPct val="250000"/>
              </a:lnSpc>
            </a:pPr>
            <a:r>
              <a:t>This </a:t>
            </a:r>
            <a:r>
              <a:rPr b="1"/>
              <a:t>EventLoop</a:t>
            </a:r>
            <a:r>
              <a:t> is responsible for handling the different events that occurs in the lifetime of a channel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18" grpId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Channel Lifecycle"/>
          <p:cNvSpPr txBox="1"/>
          <p:nvPr>
            <p:ph type="title"/>
          </p:nvPr>
        </p:nvSpPr>
        <p:spPr>
          <a:xfrm>
            <a:off x="1206500" y="446149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Channel Lifecycle</a:t>
            </a:r>
          </a:p>
        </p:txBody>
      </p:sp>
      <p:sp>
        <p:nvSpPr>
          <p:cNvPr id="821" name="Slide bullet text"/>
          <p:cNvSpPr txBox="1"/>
          <p:nvPr>
            <p:ph type="body" idx="1"/>
          </p:nvPr>
        </p:nvSpPr>
        <p:spPr>
          <a:xfrm rot="19794">
            <a:off x="1151863" y="2305994"/>
            <a:ext cx="21971001" cy="1055789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2" name="ChannelUnregistered"/>
          <p:cNvSpPr/>
          <p:nvPr/>
        </p:nvSpPr>
        <p:spPr>
          <a:xfrm>
            <a:off x="3893044" y="3327682"/>
            <a:ext cx="4229066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ChannelUnregistered</a:t>
            </a:r>
          </a:p>
        </p:txBody>
      </p:sp>
      <p:sp>
        <p:nvSpPr>
          <p:cNvPr id="823" name="Rounded Rectangle"/>
          <p:cNvSpPr/>
          <p:nvPr/>
        </p:nvSpPr>
        <p:spPr>
          <a:xfrm>
            <a:off x="3893044" y="5524382"/>
            <a:ext cx="4229066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24" name="Rounded Rectangle"/>
          <p:cNvSpPr/>
          <p:nvPr/>
        </p:nvSpPr>
        <p:spPr>
          <a:xfrm>
            <a:off x="3893044" y="7636257"/>
            <a:ext cx="4229066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25" name="ChannelInActive"/>
          <p:cNvSpPr/>
          <p:nvPr/>
        </p:nvSpPr>
        <p:spPr>
          <a:xfrm>
            <a:off x="3893044" y="9748132"/>
            <a:ext cx="4229066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ChannelInActive</a:t>
            </a:r>
          </a:p>
        </p:txBody>
      </p:sp>
      <p:sp>
        <p:nvSpPr>
          <p:cNvPr id="826" name="ChannelRegistered"/>
          <p:cNvSpPr txBox="1"/>
          <p:nvPr/>
        </p:nvSpPr>
        <p:spPr>
          <a:xfrm>
            <a:off x="4162267" y="5866826"/>
            <a:ext cx="3690621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ChannelRegistered</a:t>
            </a:r>
          </a:p>
        </p:txBody>
      </p:sp>
      <p:sp>
        <p:nvSpPr>
          <p:cNvPr id="827" name="ChannelActive"/>
          <p:cNvSpPr txBox="1"/>
          <p:nvPr/>
        </p:nvSpPr>
        <p:spPr>
          <a:xfrm>
            <a:off x="4595286" y="7978701"/>
            <a:ext cx="282458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ChannelActive</a:t>
            </a:r>
          </a:p>
        </p:txBody>
      </p:sp>
      <p:sp>
        <p:nvSpPr>
          <p:cNvPr id="828" name="1"/>
          <p:cNvSpPr/>
          <p:nvPr/>
        </p:nvSpPr>
        <p:spPr>
          <a:xfrm>
            <a:off x="2690090" y="3487919"/>
            <a:ext cx="981421" cy="949527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29" name="2"/>
          <p:cNvSpPr/>
          <p:nvPr/>
        </p:nvSpPr>
        <p:spPr>
          <a:xfrm>
            <a:off x="2690090" y="5684618"/>
            <a:ext cx="981421" cy="949528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30" name="3"/>
          <p:cNvSpPr/>
          <p:nvPr/>
        </p:nvSpPr>
        <p:spPr>
          <a:xfrm>
            <a:off x="2690090" y="7796493"/>
            <a:ext cx="981421" cy="949528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31" name="4"/>
          <p:cNvSpPr/>
          <p:nvPr/>
        </p:nvSpPr>
        <p:spPr>
          <a:xfrm>
            <a:off x="2690090" y="9908369"/>
            <a:ext cx="981421" cy="949528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32" name="Channel is Created and its not registered with the Eventloop"/>
          <p:cNvSpPr txBox="1"/>
          <p:nvPr/>
        </p:nvSpPr>
        <p:spPr>
          <a:xfrm>
            <a:off x="9168625" y="3670127"/>
            <a:ext cx="11384992" cy="58511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Channel is Created and its not registered with the Eventloop</a:t>
            </a:r>
          </a:p>
        </p:txBody>
      </p:sp>
      <p:sp>
        <p:nvSpPr>
          <p:cNvPr id="833" name="Channel is registered with the Eventloop"/>
          <p:cNvSpPr txBox="1"/>
          <p:nvPr/>
        </p:nvSpPr>
        <p:spPr>
          <a:xfrm>
            <a:off x="9278876" y="5866826"/>
            <a:ext cx="7681062" cy="58511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Channel is registered with the Eventloop</a:t>
            </a:r>
          </a:p>
        </p:txBody>
      </p:sp>
      <p:sp>
        <p:nvSpPr>
          <p:cNvPr id="834" name="Channel is active and its now possible to send and receive the data"/>
          <p:cNvSpPr txBox="1"/>
          <p:nvPr/>
        </p:nvSpPr>
        <p:spPr>
          <a:xfrm>
            <a:off x="9264469" y="8063525"/>
            <a:ext cx="12748464" cy="585113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Channel is active and its now possible to send and receive the data</a:t>
            </a:r>
          </a:p>
        </p:txBody>
      </p:sp>
      <p:sp>
        <p:nvSpPr>
          <p:cNvPr id="835" name="Channel is not connected to the client anymore and ready to be closed"/>
          <p:cNvSpPr txBox="1"/>
          <p:nvPr/>
        </p:nvSpPr>
        <p:spPr>
          <a:xfrm>
            <a:off x="9248933" y="10090577"/>
            <a:ext cx="13395453" cy="58511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Channel is not connected to the client anymore and ready to be closed</a:t>
            </a:r>
          </a:p>
        </p:txBody>
      </p:sp>
      <p:sp>
        <p:nvSpPr>
          <p:cNvPr id="836" name="All these Lifecycle changes are treated as events"/>
          <p:cNvSpPr txBox="1"/>
          <p:nvPr/>
        </p:nvSpPr>
        <p:spPr>
          <a:xfrm>
            <a:off x="7556347" y="11541770"/>
            <a:ext cx="10992474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All these Lifecycle changes are treated as events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6" grpId="9"/>
      <p:bldP build="whole" bldLvl="1" animBg="1" rev="0" advAuto="0" spid="828" grpId="1"/>
      <p:bldP build="whole" bldLvl="1" animBg="1" rev="0" advAuto="0" spid="829" grpId="3"/>
      <p:bldP build="whole" bldLvl="1" animBg="1" rev="0" advAuto="0" spid="832" grpId="2"/>
      <p:bldP build="whole" bldLvl="1" animBg="1" rev="0" advAuto="0" spid="834" grpId="6"/>
      <p:bldP build="whole" bldLvl="1" animBg="1" rev="0" advAuto="0" spid="833" grpId="4"/>
      <p:bldP build="whole" bldLvl="1" animBg="1" rev="0" advAuto="0" spid="835" grpId="8"/>
      <p:bldP build="whole" bldLvl="1" animBg="1" rev="0" advAuto="0" spid="830" grpId="5"/>
      <p:bldP build="whole" bldLvl="1" animBg="1" rev="0" advAuto="0" spid="831" grpId="7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How Netty handles the request ?"/>
          <p:cNvSpPr txBox="1"/>
          <p:nvPr>
            <p:ph type="title"/>
          </p:nvPr>
        </p:nvSpPr>
        <p:spPr>
          <a:xfrm>
            <a:off x="1206500" y="625985"/>
            <a:ext cx="21971000" cy="1713564"/>
          </a:xfrm>
          <a:prstGeom prst="rect">
            <a:avLst/>
          </a:prstGeom>
        </p:spPr>
        <p:txBody>
          <a:bodyPr/>
          <a:lstStyle/>
          <a:p>
            <a:pPr/>
            <a:r>
              <a:t>How Netty handles the request ?</a:t>
            </a:r>
          </a:p>
        </p:txBody>
      </p:sp>
      <p:sp>
        <p:nvSpPr>
          <p:cNvPr id="839" name="Netty had two EventloopGroups…"/>
          <p:cNvSpPr txBox="1"/>
          <p:nvPr>
            <p:ph type="body" idx="1"/>
          </p:nvPr>
        </p:nvSpPr>
        <p:spPr>
          <a:xfrm>
            <a:off x="1206500" y="2660236"/>
            <a:ext cx="21971000" cy="9844280"/>
          </a:xfrm>
          <a:prstGeom prst="rect">
            <a:avLst/>
          </a:prstGeom>
        </p:spPr>
        <p:txBody>
          <a:bodyPr/>
          <a:lstStyle/>
          <a:p>
            <a:pPr/>
            <a:r>
              <a:t>Netty had two EventloopGroups</a:t>
            </a:r>
          </a:p>
          <a:p>
            <a:pPr/>
            <a:r>
              <a:t>One to just accept connections</a:t>
            </a:r>
          </a:p>
          <a:p>
            <a:pPr/>
            <a:r>
              <a:t>Other one to handle them</a:t>
            </a:r>
          </a:p>
        </p:txBody>
      </p:sp>
      <p:grpSp>
        <p:nvGrpSpPr>
          <p:cNvPr id="845" name="Group"/>
          <p:cNvGrpSpPr/>
          <p:nvPr/>
        </p:nvGrpSpPr>
        <p:grpSpPr>
          <a:xfrm>
            <a:off x="11058414" y="3081697"/>
            <a:ext cx="10272065" cy="9654980"/>
            <a:chOff x="0" y="0"/>
            <a:chExt cx="10272064" cy="9654979"/>
          </a:xfrm>
        </p:grpSpPr>
        <p:grpSp>
          <p:nvGrpSpPr>
            <p:cNvPr id="842" name="Group"/>
            <p:cNvGrpSpPr/>
            <p:nvPr/>
          </p:nvGrpSpPr>
          <p:grpSpPr>
            <a:xfrm>
              <a:off x="0" y="0"/>
              <a:ext cx="10272065" cy="9654980"/>
              <a:chOff x="0" y="0"/>
              <a:chExt cx="10272064" cy="9654979"/>
            </a:xfrm>
          </p:grpSpPr>
          <p:sp>
            <p:nvSpPr>
              <p:cNvPr id="840" name="Rounded Rectangle"/>
              <p:cNvSpPr/>
              <p:nvPr/>
            </p:nvSpPr>
            <p:spPr>
              <a:xfrm>
                <a:off x="0" y="0"/>
                <a:ext cx="10272065" cy="9654980"/>
              </a:xfrm>
              <a:prstGeom prst="roundRect">
                <a:avLst>
                  <a:gd name="adj" fmla="val 15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41" name="Spring WebFlux App"/>
              <p:cNvSpPr txBox="1"/>
              <p:nvPr/>
            </p:nvSpPr>
            <p:spPr>
              <a:xfrm>
                <a:off x="1504313" y="510502"/>
                <a:ext cx="7263443" cy="10984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Spring WebFlux App</a:t>
                </a:r>
              </a:p>
            </p:txBody>
          </p:sp>
        </p:grpSp>
        <p:sp>
          <p:nvSpPr>
            <p:cNvPr id="843" name="Rounded Rectangle"/>
            <p:cNvSpPr/>
            <p:nvPr/>
          </p:nvSpPr>
          <p:spPr>
            <a:xfrm>
              <a:off x="573005" y="4667129"/>
              <a:ext cx="5335335" cy="4338123"/>
            </a:xfrm>
            <a:prstGeom prst="roundRect">
              <a:avLst>
                <a:gd name="adj" fmla="val 10764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44" name="Netty"/>
            <p:cNvSpPr/>
            <p:nvPr/>
          </p:nvSpPr>
          <p:spPr>
            <a:xfrm>
              <a:off x="2597065" y="4831453"/>
              <a:ext cx="128721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Netty</a:t>
              </a:r>
            </a:p>
          </p:txBody>
        </p:sp>
      </p:grpSp>
      <p:sp>
        <p:nvSpPr>
          <p:cNvPr id="846" name="Client"/>
          <p:cNvSpPr/>
          <p:nvPr/>
        </p:nvSpPr>
        <p:spPr>
          <a:xfrm>
            <a:off x="4025897" y="7044407"/>
            <a:ext cx="1597209" cy="1433163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847" name="Line"/>
          <p:cNvSpPr/>
          <p:nvPr/>
        </p:nvSpPr>
        <p:spPr>
          <a:xfrm>
            <a:off x="5717472" y="7760988"/>
            <a:ext cx="5246576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55" name="Group"/>
          <p:cNvGrpSpPr/>
          <p:nvPr/>
        </p:nvGrpSpPr>
        <p:grpSpPr>
          <a:xfrm>
            <a:off x="11975446" y="8949042"/>
            <a:ext cx="1346305" cy="2717904"/>
            <a:chOff x="0" y="0"/>
            <a:chExt cx="1346304" cy="2717902"/>
          </a:xfrm>
        </p:grpSpPr>
        <p:sp>
          <p:nvSpPr>
            <p:cNvPr id="848" name="Rectangle"/>
            <p:cNvSpPr/>
            <p:nvPr/>
          </p:nvSpPr>
          <p:spPr>
            <a:xfrm>
              <a:off x="0" y="393283"/>
              <a:ext cx="1346305" cy="396241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49" name="Rectangle"/>
            <p:cNvSpPr/>
            <p:nvPr/>
          </p:nvSpPr>
          <p:spPr>
            <a:xfrm>
              <a:off x="0" y="748527"/>
              <a:ext cx="1346305" cy="396241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50" name="Rectangle"/>
            <p:cNvSpPr/>
            <p:nvPr/>
          </p:nvSpPr>
          <p:spPr>
            <a:xfrm>
              <a:off x="0" y="1160831"/>
              <a:ext cx="1346305" cy="396241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51" name="Rectangle"/>
            <p:cNvSpPr/>
            <p:nvPr/>
          </p:nvSpPr>
          <p:spPr>
            <a:xfrm>
              <a:off x="0" y="1535095"/>
              <a:ext cx="1346305" cy="396241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52" name="Rectangle"/>
            <p:cNvSpPr/>
            <p:nvPr/>
          </p:nvSpPr>
          <p:spPr>
            <a:xfrm>
              <a:off x="0" y="1928379"/>
              <a:ext cx="1346305" cy="396241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53" name="Rectangle"/>
            <p:cNvSpPr/>
            <p:nvPr/>
          </p:nvSpPr>
          <p:spPr>
            <a:xfrm>
              <a:off x="0" y="2321662"/>
              <a:ext cx="1346305" cy="396241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54" name="Rectangle"/>
            <p:cNvSpPr/>
            <p:nvPr/>
          </p:nvSpPr>
          <p:spPr>
            <a:xfrm>
              <a:off x="0" y="0"/>
              <a:ext cx="1346305" cy="396241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7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56" name="Event Queue"/>
          <p:cNvSpPr txBox="1"/>
          <p:nvPr/>
        </p:nvSpPr>
        <p:spPr>
          <a:xfrm>
            <a:off x="11858258" y="11660633"/>
            <a:ext cx="1580681" cy="399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FFFFFF"/>
                </a:solidFill>
              </a:defRPr>
            </a:lvl1pPr>
          </a:lstStyle>
          <a:p>
            <a:pPr/>
            <a:r>
              <a:t>Event Queue</a:t>
            </a:r>
          </a:p>
        </p:txBody>
      </p:sp>
      <p:sp>
        <p:nvSpPr>
          <p:cNvPr id="857" name="Loop"/>
          <p:cNvSpPr txBox="1"/>
          <p:nvPr/>
        </p:nvSpPr>
        <p:spPr>
          <a:xfrm>
            <a:off x="14522482" y="11660633"/>
            <a:ext cx="766776" cy="399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FFFFFF"/>
                </a:solidFill>
              </a:defRPr>
            </a:lvl1pPr>
          </a:lstStyle>
          <a:p>
            <a:pPr/>
            <a:r>
              <a:t> Loop</a:t>
            </a:r>
          </a:p>
        </p:txBody>
      </p:sp>
      <p:sp>
        <p:nvSpPr>
          <p:cNvPr id="858" name="Arrow 2"/>
          <p:cNvSpPr/>
          <p:nvPr/>
        </p:nvSpPr>
        <p:spPr>
          <a:xfrm>
            <a:off x="14210447" y="10140137"/>
            <a:ext cx="1390848" cy="1119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59" name="Req1"/>
          <p:cNvSpPr txBox="1"/>
          <p:nvPr/>
        </p:nvSpPr>
        <p:spPr>
          <a:xfrm>
            <a:off x="12325567" y="8959414"/>
            <a:ext cx="646063" cy="36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700">
                <a:solidFill>
                  <a:srgbClr val="FFFFFF"/>
                </a:solidFill>
              </a:defRPr>
            </a:lvl1pPr>
          </a:lstStyle>
          <a:p>
            <a:pPr/>
            <a:r>
              <a:t>Req1</a:t>
            </a:r>
          </a:p>
        </p:txBody>
      </p:sp>
      <p:grpSp>
        <p:nvGrpSpPr>
          <p:cNvPr id="866" name="Group"/>
          <p:cNvGrpSpPr/>
          <p:nvPr/>
        </p:nvGrpSpPr>
        <p:grpSpPr>
          <a:xfrm>
            <a:off x="13343988" y="5393336"/>
            <a:ext cx="9433371" cy="1271902"/>
            <a:chOff x="0" y="0"/>
            <a:chExt cx="9433369" cy="1271901"/>
          </a:xfrm>
        </p:grpSpPr>
        <p:grpSp>
          <p:nvGrpSpPr>
            <p:cNvPr id="862" name="Group"/>
            <p:cNvGrpSpPr/>
            <p:nvPr/>
          </p:nvGrpSpPr>
          <p:grpSpPr>
            <a:xfrm>
              <a:off x="-1" y="220389"/>
              <a:ext cx="4639217" cy="831123"/>
              <a:chOff x="0" y="0"/>
              <a:chExt cx="4639215" cy="831121"/>
            </a:xfrm>
          </p:grpSpPr>
          <p:sp>
            <p:nvSpPr>
              <p:cNvPr id="860" name="Controller"/>
              <p:cNvSpPr/>
              <p:nvPr/>
            </p:nvSpPr>
            <p:spPr>
              <a:xfrm>
                <a:off x="0" y="0"/>
                <a:ext cx="2030069" cy="831122"/>
              </a:xfrm>
              <a:prstGeom prst="roundRect">
                <a:avLst>
                  <a:gd name="adj" fmla="val 22921"/>
                </a:avLst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Controller</a:t>
                </a:r>
              </a:p>
            </p:txBody>
          </p:sp>
          <p:sp>
            <p:nvSpPr>
              <p:cNvPr id="861" name="Service"/>
              <p:cNvSpPr/>
              <p:nvPr/>
            </p:nvSpPr>
            <p:spPr>
              <a:xfrm>
                <a:off x="2609146" y="0"/>
                <a:ext cx="2030070" cy="831122"/>
              </a:xfrm>
              <a:prstGeom prst="roundRect">
                <a:avLst>
                  <a:gd name="adj" fmla="val 22921"/>
                </a:avLst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Service</a:t>
                </a:r>
              </a:p>
            </p:txBody>
          </p:sp>
        </p:grpSp>
        <p:grpSp>
          <p:nvGrpSpPr>
            <p:cNvPr id="865" name="Group"/>
            <p:cNvGrpSpPr/>
            <p:nvPr/>
          </p:nvGrpSpPr>
          <p:grpSpPr>
            <a:xfrm>
              <a:off x="5108793" y="0"/>
              <a:ext cx="4324577" cy="1271902"/>
              <a:chOff x="0" y="0"/>
              <a:chExt cx="4324576" cy="1271901"/>
            </a:xfrm>
          </p:grpSpPr>
          <p:sp>
            <p:nvSpPr>
              <p:cNvPr id="863" name="Dao"/>
              <p:cNvSpPr/>
              <p:nvPr/>
            </p:nvSpPr>
            <p:spPr>
              <a:xfrm>
                <a:off x="0" y="220389"/>
                <a:ext cx="2030069" cy="831123"/>
              </a:xfrm>
              <a:prstGeom prst="roundRect">
                <a:avLst>
                  <a:gd name="adj" fmla="val 22921"/>
                </a:avLst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Dao</a:t>
                </a:r>
              </a:p>
            </p:txBody>
          </p:sp>
          <p:sp>
            <p:nvSpPr>
              <p:cNvPr id="864" name="Coins"/>
              <p:cNvSpPr/>
              <p:nvPr/>
            </p:nvSpPr>
            <p:spPr>
              <a:xfrm>
                <a:off x="3056483" y="0"/>
                <a:ext cx="1268094" cy="1271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1" y="0"/>
                    </a:moveTo>
                    <a:cubicBezTo>
                      <a:pt x="7949" y="0"/>
                      <a:pt x="5266" y="392"/>
                      <a:pt x="3255" y="1111"/>
                    </a:cubicBezTo>
                    <a:cubicBezTo>
                      <a:pt x="1360" y="1787"/>
                      <a:pt x="273" y="2685"/>
                      <a:pt x="273" y="3572"/>
                    </a:cubicBezTo>
                    <a:cubicBezTo>
                      <a:pt x="273" y="4460"/>
                      <a:pt x="1360" y="5360"/>
                      <a:pt x="3255" y="6035"/>
                    </a:cubicBezTo>
                    <a:cubicBezTo>
                      <a:pt x="5266" y="6749"/>
                      <a:pt x="7949" y="7147"/>
                      <a:pt x="10801" y="7147"/>
                    </a:cubicBezTo>
                    <a:cubicBezTo>
                      <a:pt x="13652" y="7147"/>
                      <a:pt x="16334" y="6754"/>
                      <a:pt x="18345" y="6035"/>
                    </a:cubicBezTo>
                    <a:cubicBezTo>
                      <a:pt x="20240" y="5360"/>
                      <a:pt x="21327" y="4460"/>
                      <a:pt x="21327" y="3572"/>
                    </a:cubicBezTo>
                    <a:cubicBezTo>
                      <a:pt x="21327" y="2685"/>
                      <a:pt x="20240" y="1787"/>
                      <a:pt x="18345" y="1111"/>
                    </a:cubicBezTo>
                    <a:cubicBezTo>
                      <a:pt x="16334" y="398"/>
                      <a:pt x="13652" y="0"/>
                      <a:pt x="10801" y="0"/>
                    </a:cubicBezTo>
                    <a:close/>
                    <a:moveTo>
                      <a:pt x="12" y="4505"/>
                    </a:moveTo>
                    <a:lnTo>
                      <a:pt x="12" y="5914"/>
                    </a:lnTo>
                    <a:cubicBezTo>
                      <a:pt x="12" y="8033"/>
                      <a:pt x="4846" y="9754"/>
                      <a:pt x="10811" y="9754"/>
                    </a:cubicBezTo>
                    <a:cubicBezTo>
                      <a:pt x="16776" y="9754"/>
                      <a:pt x="21600" y="8039"/>
                      <a:pt x="21600" y="5914"/>
                    </a:cubicBezTo>
                    <a:lnTo>
                      <a:pt x="21600" y="4505"/>
                    </a:lnTo>
                    <a:cubicBezTo>
                      <a:pt x="21136" y="5284"/>
                      <a:pt x="20088" y="5991"/>
                      <a:pt x="18531" y="6541"/>
                    </a:cubicBezTo>
                    <a:cubicBezTo>
                      <a:pt x="16460" y="7276"/>
                      <a:pt x="13718" y="7679"/>
                      <a:pt x="10806" y="7679"/>
                    </a:cubicBezTo>
                    <a:cubicBezTo>
                      <a:pt x="7894" y="7679"/>
                      <a:pt x="5146" y="7276"/>
                      <a:pt x="3081" y="6541"/>
                    </a:cubicBezTo>
                    <a:cubicBezTo>
                      <a:pt x="1524" y="5985"/>
                      <a:pt x="476" y="5284"/>
                      <a:pt x="12" y="4505"/>
                    </a:cubicBezTo>
                    <a:close/>
                    <a:moveTo>
                      <a:pt x="0" y="7320"/>
                    </a:moveTo>
                    <a:lnTo>
                      <a:pt x="0" y="8284"/>
                    </a:lnTo>
                    <a:cubicBezTo>
                      <a:pt x="0" y="10402"/>
                      <a:pt x="4836" y="12123"/>
                      <a:pt x="10801" y="12123"/>
                    </a:cubicBezTo>
                    <a:cubicBezTo>
                      <a:pt x="16766" y="12123"/>
                      <a:pt x="21600" y="10408"/>
                      <a:pt x="21600" y="8284"/>
                    </a:cubicBezTo>
                    <a:lnTo>
                      <a:pt x="21600" y="7320"/>
                    </a:lnTo>
                    <a:cubicBezTo>
                      <a:pt x="21458" y="7495"/>
                      <a:pt x="21295" y="7664"/>
                      <a:pt x="21098" y="7827"/>
                    </a:cubicBezTo>
                    <a:cubicBezTo>
                      <a:pt x="20508" y="8329"/>
                      <a:pt x="19672" y="8769"/>
                      <a:pt x="18618" y="9145"/>
                    </a:cubicBezTo>
                    <a:cubicBezTo>
                      <a:pt x="16520" y="9891"/>
                      <a:pt x="13745" y="10299"/>
                      <a:pt x="10801" y="10299"/>
                    </a:cubicBezTo>
                    <a:cubicBezTo>
                      <a:pt x="7856" y="10299"/>
                      <a:pt x="5080" y="9891"/>
                      <a:pt x="2982" y="9145"/>
                    </a:cubicBezTo>
                    <a:cubicBezTo>
                      <a:pt x="1928" y="8769"/>
                      <a:pt x="1099" y="8329"/>
                      <a:pt x="504" y="7827"/>
                    </a:cubicBezTo>
                    <a:cubicBezTo>
                      <a:pt x="307" y="7664"/>
                      <a:pt x="142" y="7495"/>
                      <a:pt x="0" y="7320"/>
                    </a:cubicBezTo>
                    <a:close/>
                    <a:moveTo>
                      <a:pt x="0" y="9689"/>
                    </a:moveTo>
                    <a:lnTo>
                      <a:pt x="0" y="10653"/>
                    </a:lnTo>
                    <a:cubicBezTo>
                      <a:pt x="0" y="12771"/>
                      <a:pt x="4836" y="14492"/>
                      <a:pt x="10801" y="14492"/>
                    </a:cubicBezTo>
                    <a:cubicBezTo>
                      <a:pt x="16766" y="14492"/>
                      <a:pt x="21600" y="12777"/>
                      <a:pt x="21600" y="10653"/>
                    </a:cubicBezTo>
                    <a:lnTo>
                      <a:pt x="21600" y="9689"/>
                    </a:lnTo>
                    <a:cubicBezTo>
                      <a:pt x="21458" y="9864"/>
                      <a:pt x="21295" y="10033"/>
                      <a:pt x="21098" y="10197"/>
                    </a:cubicBezTo>
                    <a:cubicBezTo>
                      <a:pt x="20508" y="10698"/>
                      <a:pt x="19672" y="11138"/>
                      <a:pt x="18618" y="11514"/>
                    </a:cubicBezTo>
                    <a:cubicBezTo>
                      <a:pt x="16520" y="12260"/>
                      <a:pt x="13745" y="12668"/>
                      <a:pt x="10801" y="12668"/>
                    </a:cubicBezTo>
                    <a:cubicBezTo>
                      <a:pt x="7856" y="12668"/>
                      <a:pt x="5080" y="12260"/>
                      <a:pt x="2982" y="11514"/>
                    </a:cubicBezTo>
                    <a:cubicBezTo>
                      <a:pt x="1928" y="11138"/>
                      <a:pt x="1099" y="10698"/>
                      <a:pt x="504" y="10197"/>
                    </a:cubicBezTo>
                    <a:cubicBezTo>
                      <a:pt x="307" y="10033"/>
                      <a:pt x="142" y="9864"/>
                      <a:pt x="0" y="9689"/>
                    </a:cubicBezTo>
                    <a:close/>
                    <a:moveTo>
                      <a:pt x="0" y="12059"/>
                    </a:moveTo>
                    <a:lnTo>
                      <a:pt x="0" y="13022"/>
                    </a:lnTo>
                    <a:cubicBezTo>
                      <a:pt x="0" y="15141"/>
                      <a:pt x="4836" y="16862"/>
                      <a:pt x="10801" y="16862"/>
                    </a:cubicBezTo>
                    <a:cubicBezTo>
                      <a:pt x="16766" y="16862"/>
                      <a:pt x="21600" y="15146"/>
                      <a:pt x="21600" y="13022"/>
                    </a:cubicBezTo>
                    <a:lnTo>
                      <a:pt x="21600" y="12059"/>
                    </a:lnTo>
                    <a:cubicBezTo>
                      <a:pt x="21458" y="12233"/>
                      <a:pt x="21295" y="12402"/>
                      <a:pt x="21098" y="12566"/>
                    </a:cubicBezTo>
                    <a:cubicBezTo>
                      <a:pt x="20508" y="13067"/>
                      <a:pt x="19672" y="13507"/>
                      <a:pt x="18618" y="13883"/>
                    </a:cubicBezTo>
                    <a:cubicBezTo>
                      <a:pt x="16520" y="14629"/>
                      <a:pt x="13745" y="15037"/>
                      <a:pt x="10801" y="15037"/>
                    </a:cubicBezTo>
                    <a:cubicBezTo>
                      <a:pt x="7856" y="15037"/>
                      <a:pt x="5080" y="14629"/>
                      <a:pt x="2982" y="13883"/>
                    </a:cubicBezTo>
                    <a:cubicBezTo>
                      <a:pt x="1928" y="13507"/>
                      <a:pt x="1099" y="13067"/>
                      <a:pt x="504" y="12566"/>
                    </a:cubicBezTo>
                    <a:cubicBezTo>
                      <a:pt x="307" y="12402"/>
                      <a:pt x="142" y="12233"/>
                      <a:pt x="0" y="12059"/>
                    </a:cubicBezTo>
                    <a:close/>
                    <a:moveTo>
                      <a:pt x="0" y="14428"/>
                    </a:moveTo>
                    <a:lnTo>
                      <a:pt x="0" y="15391"/>
                    </a:lnTo>
                    <a:cubicBezTo>
                      <a:pt x="0" y="17510"/>
                      <a:pt x="4836" y="19231"/>
                      <a:pt x="10801" y="19231"/>
                    </a:cubicBezTo>
                    <a:cubicBezTo>
                      <a:pt x="16766" y="19231"/>
                      <a:pt x="21600" y="17515"/>
                      <a:pt x="21600" y="15391"/>
                    </a:cubicBezTo>
                    <a:lnTo>
                      <a:pt x="21600" y="14428"/>
                    </a:lnTo>
                    <a:cubicBezTo>
                      <a:pt x="21458" y="14602"/>
                      <a:pt x="21295" y="14772"/>
                      <a:pt x="21098" y="14935"/>
                    </a:cubicBezTo>
                    <a:cubicBezTo>
                      <a:pt x="20508" y="15436"/>
                      <a:pt x="19672" y="15877"/>
                      <a:pt x="18618" y="16252"/>
                    </a:cubicBezTo>
                    <a:cubicBezTo>
                      <a:pt x="16520" y="16998"/>
                      <a:pt x="13745" y="17406"/>
                      <a:pt x="10801" y="17406"/>
                    </a:cubicBezTo>
                    <a:cubicBezTo>
                      <a:pt x="7856" y="17406"/>
                      <a:pt x="5080" y="16998"/>
                      <a:pt x="2982" y="16252"/>
                    </a:cubicBezTo>
                    <a:cubicBezTo>
                      <a:pt x="1928" y="15877"/>
                      <a:pt x="1099" y="15436"/>
                      <a:pt x="504" y="14935"/>
                    </a:cubicBezTo>
                    <a:cubicBezTo>
                      <a:pt x="307" y="14772"/>
                      <a:pt x="142" y="14602"/>
                      <a:pt x="0" y="14428"/>
                    </a:cubicBezTo>
                    <a:close/>
                    <a:moveTo>
                      <a:pt x="0" y="16797"/>
                    </a:moveTo>
                    <a:lnTo>
                      <a:pt x="0" y="17760"/>
                    </a:lnTo>
                    <a:cubicBezTo>
                      <a:pt x="0" y="19879"/>
                      <a:pt x="4836" y="21600"/>
                      <a:pt x="10801" y="21600"/>
                    </a:cubicBezTo>
                    <a:cubicBezTo>
                      <a:pt x="16766" y="21600"/>
                      <a:pt x="21600" y="19879"/>
                      <a:pt x="21600" y="17760"/>
                    </a:cubicBezTo>
                    <a:lnTo>
                      <a:pt x="21600" y="16797"/>
                    </a:lnTo>
                    <a:cubicBezTo>
                      <a:pt x="21458" y="16971"/>
                      <a:pt x="21295" y="17141"/>
                      <a:pt x="21098" y="17304"/>
                    </a:cubicBezTo>
                    <a:cubicBezTo>
                      <a:pt x="20508" y="17805"/>
                      <a:pt x="19672" y="18246"/>
                      <a:pt x="18618" y="18622"/>
                    </a:cubicBezTo>
                    <a:cubicBezTo>
                      <a:pt x="16520" y="19368"/>
                      <a:pt x="13745" y="19775"/>
                      <a:pt x="10801" y="19775"/>
                    </a:cubicBezTo>
                    <a:cubicBezTo>
                      <a:pt x="7856" y="19775"/>
                      <a:pt x="5080" y="19368"/>
                      <a:pt x="2982" y="18622"/>
                    </a:cubicBezTo>
                    <a:cubicBezTo>
                      <a:pt x="1928" y="18246"/>
                      <a:pt x="1099" y="17805"/>
                      <a:pt x="504" y="17304"/>
                    </a:cubicBezTo>
                    <a:cubicBezTo>
                      <a:pt x="307" y="17141"/>
                      <a:pt x="142" y="16971"/>
                      <a:pt x="0" y="167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sp>
        <p:nvSpPr>
          <p:cNvPr id="867" name="Thread1"/>
          <p:cNvSpPr txBox="1"/>
          <p:nvPr/>
        </p:nvSpPr>
        <p:spPr>
          <a:xfrm>
            <a:off x="13316408" y="8959414"/>
            <a:ext cx="954152" cy="36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700">
                <a:solidFill>
                  <a:srgbClr val="FFFFFF"/>
                </a:solidFill>
              </a:defRPr>
            </a:lvl1pPr>
          </a:lstStyle>
          <a:p>
            <a:pPr/>
            <a:r>
              <a:t>Thread1</a:t>
            </a:r>
          </a:p>
        </p:txBody>
      </p:sp>
      <p:sp>
        <p:nvSpPr>
          <p:cNvPr id="868" name="Response"/>
          <p:cNvSpPr txBox="1"/>
          <p:nvPr/>
        </p:nvSpPr>
        <p:spPr>
          <a:xfrm>
            <a:off x="12596046" y="10407540"/>
            <a:ext cx="2226726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3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mph" nodeType="clickEffect" presetSubtype="0" presetID="8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21540000">
                                      <p:cBhvr>
                                        <p:cTn id="45" dur="3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63223 -0.179205" origin="layout" pathEditMode="relative">
                                      <p:cBhvr>
                                        <p:cTn id="49" dur="10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path" nodeType="after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63223 -0.179205" origin="layout" pathEditMode="relative">
                                      <p:cBhvr>
                                        <p:cTn id="55" dur="1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path" nodeType="click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63223 -0.179205 L 0.181215 -0.179895" origin="layout" pathEditMode="relative">
                                      <p:cBhvr>
                                        <p:cTn id="59" dur="3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path" nodeType="with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63223 -0.179205 L 0.181215 -0.179895" origin="layout" pathEditMode="relative">
                                      <p:cBhvr>
                                        <p:cTn id="62" dur="3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path" nodeType="click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81215 -0.179895 L 0.279895 -0.180458" origin="layout" pathEditMode="relative">
                                      <p:cBhvr>
                                        <p:cTn id="66" dur="3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path" nodeType="after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81215 -0.179895 L 0.279895 -0.180458" origin="layout" pathEditMode="relative">
                                      <p:cBhvr>
                                        <p:cTn id="69" dur="3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path" nodeType="click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79895 -0.180458 L 0.045620 0.055381" origin="layout" pathEditMode="relative">
                                      <p:cBhvr>
                                        <p:cTn id="73" dur="1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path" nodeType="clickEffect" presetSubtype="0" presetID="-1" grpId="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79895 -0.180458 L -0.000554 0.029321" origin="layout" pathEditMode="relative">
                                      <p:cBhvr>
                                        <p:cTn id="77" dur="10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xit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mph" nodeType="clickEffect" presetSubtype="0" presetID="8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-21000000">
                                      <p:cBhvr>
                                        <p:cTn id="85" dur="3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path" nodeType="click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57302 -0.130212" origin="layout" pathEditMode="relative">
                                      <p:cBhvr>
                                        <p:cTn id="93" dur="10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58" grpId="4"/>
      <p:bldP build="whole" bldLvl="1" animBg="1" rev="0" advAuto="0" spid="859" grpId="19"/>
      <p:bldP build="whole" bldLvl="1" animBg="1" rev="0" advAuto="0" spid="847" grpId="7"/>
      <p:bldP build="whole" bldLvl="1" animBg="1" rev="0" advAuto="0" spid="858" grpId="9"/>
      <p:bldP build="whole" bldLvl="1" animBg="1" rev="0" advAuto="0" spid="845" grpId="2"/>
      <p:bldP build="whole" bldLvl="1" animBg="1" rev="0" advAuto="0" spid="867" grpId="11"/>
      <p:bldP build="whole" bldLvl="1" animBg="1" rev="0" advAuto="0" spid="866" grpId="5"/>
      <p:bldP build="whole" bldLvl="1" animBg="1" rev="0" advAuto="0" spid="846" grpId="6"/>
      <p:bldP build="p" bldLvl="5" animBg="1" rev="0" advAuto="0" spid="839" grpId="1"/>
      <p:bldP build="whole" bldLvl="1" animBg="1" rev="0" advAuto="0" spid="859" grpId="8"/>
      <p:bldP build="whole" bldLvl="1" animBg="1" rev="0" advAuto="0" spid="858" grpId="20"/>
      <p:bldP build="whole" bldLvl="1" animBg="1" rev="0" advAuto="0" spid="868" grpId="21"/>
      <p:bldP build="whole" bldLvl="1" animBg="1" rev="0" advAuto="0" spid="855" grpId="3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Netty in 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Netty in Action</a:t>
            </a:r>
          </a:p>
        </p:txBody>
      </p:sp>
      <p:sp>
        <p:nvSpPr>
          <p:cNvPr id="87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72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873" name="netty-in-action.png" descr="netty-in-ac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4296" y="4161074"/>
            <a:ext cx="6733948" cy="78200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Functional Web…"/>
          <p:cNvSpPr txBox="1"/>
          <p:nvPr>
            <p:ph type="body" sz="half" idx="1"/>
          </p:nvPr>
        </p:nvSpPr>
        <p:spPr>
          <a:xfrm>
            <a:off x="1206500" y="4037031"/>
            <a:ext cx="21971000" cy="5641937"/>
          </a:xfrm>
          <a:prstGeom prst="rect">
            <a:avLst/>
          </a:prstGeom>
        </p:spPr>
        <p:txBody>
          <a:bodyPr/>
          <a:lstStyle/>
          <a:p>
            <a:pPr defTabSz="2413955">
              <a:defRPr spc="-275" sz="13761"/>
            </a:pPr>
            <a:r>
              <a:t>Functional Web</a:t>
            </a:r>
          </a:p>
          <a:p>
            <a:pPr defTabSz="2413955">
              <a:defRPr spc="-275" sz="13761"/>
            </a:pPr>
            <a:r>
              <a:t>In </a:t>
            </a:r>
          </a:p>
          <a:p>
            <a:pPr defTabSz="2413955">
              <a:defRPr spc="-275" sz="13761"/>
            </a:pPr>
            <a:r>
              <a:t>Spring WebFlux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Why Reactive Programming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Reactive Programming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Functional Web"/>
          <p:cNvSpPr txBox="1"/>
          <p:nvPr>
            <p:ph type="title"/>
          </p:nvPr>
        </p:nvSpPr>
        <p:spPr>
          <a:xfrm>
            <a:off x="1206500" y="699094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Functional Web</a:t>
            </a:r>
          </a:p>
        </p:txBody>
      </p:sp>
      <p:sp>
        <p:nvSpPr>
          <p:cNvPr id="878" name="This is an alternative programming model for building RESTFUL APIs in Spring WebFlux…"/>
          <p:cNvSpPr txBox="1"/>
          <p:nvPr>
            <p:ph type="body" idx="1"/>
          </p:nvPr>
        </p:nvSpPr>
        <p:spPr>
          <a:xfrm>
            <a:off x="1206500" y="2913295"/>
            <a:ext cx="21971000" cy="9591221"/>
          </a:xfrm>
          <a:prstGeom prst="rect">
            <a:avLst/>
          </a:prstGeom>
        </p:spPr>
        <p:txBody>
          <a:bodyPr/>
          <a:lstStyle/>
          <a:p>
            <a:pPr/>
            <a:r>
              <a:t>This is an alternative programming model for building RESTFUL APIs in Spring WebFlux</a:t>
            </a:r>
          </a:p>
          <a:p>
            <a:pPr/>
            <a:r>
              <a:t>Functional web module uses the functional programming aspects:</a:t>
            </a:r>
          </a:p>
          <a:p>
            <a:pPr lvl="1"/>
            <a:r>
              <a:t>Lambdas</a:t>
            </a:r>
          </a:p>
          <a:p>
            <a:pPr lvl="1"/>
            <a:r>
              <a:t>Method References</a:t>
            </a:r>
          </a:p>
          <a:p>
            <a:pPr lvl="1"/>
            <a:r>
              <a:t>Functional Interfaces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878" grpId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Functional Web"/>
          <p:cNvSpPr txBox="1"/>
          <p:nvPr>
            <p:ph type="title"/>
          </p:nvPr>
        </p:nvSpPr>
        <p:spPr>
          <a:xfrm>
            <a:off x="1206500" y="603992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Functional Web</a:t>
            </a:r>
          </a:p>
        </p:txBody>
      </p:sp>
      <p:sp>
        <p:nvSpPr>
          <p:cNvPr id="881" name="Slide bullet text"/>
          <p:cNvSpPr txBox="1"/>
          <p:nvPr>
            <p:ph type="body" idx="1"/>
          </p:nvPr>
        </p:nvSpPr>
        <p:spPr>
          <a:xfrm>
            <a:off x="1206500" y="3023999"/>
            <a:ext cx="21971000" cy="948051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82" name="Router"/>
          <p:cNvSpPr/>
          <p:nvPr/>
        </p:nvSpPr>
        <p:spPr>
          <a:xfrm>
            <a:off x="6867980" y="5191632"/>
            <a:ext cx="3334222" cy="162091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Router</a:t>
            </a:r>
          </a:p>
        </p:txBody>
      </p:sp>
      <p:sp>
        <p:nvSpPr>
          <p:cNvPr id="883" name="Handler"/>
          <p:cNvSpPr/>
          <p:nvPr/>
        </p:nvSpPr>
        <p:spPr>
          <a:xfrm>
            <a:off x="13069879" y="5191632"/>
            <a:ext cx="3136738" cy="162091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Handler</a:t>
            </a:r>
          </a:p>
        </p:txBody>
      </p:sp>
      <p:sp>
        <p:nvSpPr>
          <p:cNvPr id="884" name="Rest Endpoints are configured"/>
          <p:cNvSpPr txBox="1"/>
          <p:nvPr/>
        </p:nvSpPr>
        <p:spPr>
          <a:xfrm>
            <a:off x="5628060" y="3959665"/>
            <a:ext cx="5814061" cy="58511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Rest Endpoints are configured</a:t>
            </a:r>
          </a:p>
        </p:txBody>
      </p:sp>
      <p:sp>
        <p:nvSpPr>
          <p:cNvPr id="885" name="Code to handle the request…"/>
          <p:cNvSpPr txBox="1"/>
          <p:nvPr/>
        </p:nvSpPr>
        <p:spPr>
          <a:xfrm>
            <a:off x="12192642" y="3712015"/>
            <a:ext cx="5226000" cy="108041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Code to handle the request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is located</a:t>
            </a:r>
          </a:p>
        </p:txBody>
      </p:sp>
      <p:pic>
        <p:nvPicPr>
          <p:cNvPr id="886" name="rest-controller.png" descr="rest-controll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2349" y="7323200"/>
            <a:ext cx="15154437" cy="360637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89" name="Group"/>
          <p:cNvGrpSpPr/>
          <p:nvPr/>
        </p:nvGrpSpPr>
        <p:grpSpPr>
          <a:xfrm>
            <a:off x="6583951" y="6853876"/>
            <a:ext cx="6940571" cy="1344166"/>
            <a:chOff x="0" y="0"/>
            <a:chExt cx="6940570" cy="1344165"/>
          </a:xfrm>
        </p:grpSpPr>
        <p:sp>
          <p:nvSpPr>
            <p:cNvPr id="887" name="Line"/>
            <p:cNvSpPr/>
            <p:nvPr/>
          </p:nvSpPr>
          <p:spPr>
            <a:xfrm>
              <a:off x="1951139" y="0"/>
              <a:ext cx="1" cy="5641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88" name="Rectangle"/>
            <p:cNvSpPr/>
            <p:nvPr/>
          </p:nvSpPr>
          <p:spPr>
            <a:xfrm>
              <a:off x="0" y="822553"/>
              <a:ext cx="6940571" cy="521613"/>
            </a:xfrm>
            <a:prstGeom prst="rect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892" name="Group"/>
          <p:cNvGrpSpPr/>
          <p:nvPr/>
        </p:nvGrpSpPr>
        <p:grpSpPr>
          <a:xfrm>
            <a:off x="7261791" y="6978129"/>
            <a:ext cx="7810749" cy="3221360"/>
            <a:chOff x="0" y="0"/>
            <a:chExt cx="7810748" cy="3221359"/>
          </a:xfrm>
        </p:grpSpPr>
        <p:sp>
          <p:nvSpPr>
            <p:cNvPr id="890" name="Rectangle"/>
            <p:cNvSpPr/>
            <p:nvPr/>
          </p:nvSpPr>
          <p:spPr>
            <a:xfrm>
              <a:off x="0" y="1663949"/>
              <a:ext cx="7810749" cy="1557411"/>
            </a:xfrm>
            <a:prstGeom prst="rect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91" name="Line"/>
            <p:cNvSpPr/>
            <p:nvPr/>
          </p:nvSpPr>
          <p:spPr>
            <a:xfrm flipH="1">
              <a:off x="6783393" y="0"/>
              <a:ext cx="635670" cy="14280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5" grpId="4"/>
      <p:bldP build="whole" bldLvl="1" animBg="1" rev="0" advAuto="0" spid="889" grpId="6"/>
      <p:bldP build="whole" bldLvl="1" animBg="1" rev="0" advAuto="0" spid="882" grpId="1"/>
      <p:bldP build="whole" bldLvl="1" animBg="1" rev="0" advAuto="0" spid="886" grpId="5"/>
      <p:bldP build="whole" bldLvl="1" animBg="1" rev="0" advAuto="0" spid="883" grpId="2"/>
      <p:bldP build="whole" bldLvl="1" animBg="1" rev="0" advAuto="0" spid="892" grpId="7"/>
      <p:bldP build="whole" bldLvl="1" animBg="1" rev="0" advAuto="0" spid="884" grpId="3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Is there an advantage in building RestFul APIs using Functional Web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8" sz="10400"/>
            </a:lvl1pPr>
          </a:lstStyle>
          <a:p>
            <a:pPr/>
            <a:r>
              <a:t>Is there an advantage in building RestFul APIs using Functional Web?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Functional We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 Web</a:t>
            </a:r>
          </a:p>
        </p:txBody>
      </p:sp>
      <p:sp>
        <p:nvSpPr>
          <p:cNvPr id="897" name="Benefits:…"/>
          <p:cNvSpPr txBox="1"/>
          <p:nvPr>
            <p:ph type="body" idx="1"/>
          </p:nvPr>
        </p:nvSpPr>
        <p:spPr>
          <a:xfrm>
            <a:off x="1206500" y="2721904"/>
            <a:ext cx="21971000" cy="9782612"/>
          </a:xfrm>
          <a:prstGeom prst="rect">
            <a:avLst/>
          </a:prstGeom>
        </p:spPr>
        <p:txBody>
          <a:bodyPr/>
          <a:lstStyle/>
          <a:p>
            <a:pPr marL="512063" indent="-512063" defTabSz="2048204">
              <a:lnSpc>
                <a:spcPct val="170000"/>
              </a:lnSpc>
              <a:spcBef>
                <a:spcPts val="3700"/>
              </a:spcBef>
              <a:defRPr sz="4032"/>
            </a:pPr>
            <a:r>
              <a:t>Benefits:</a:t>
            </a:r>
          </a:p>
          <a:p>
            <a:pPr lvl="1" marL="1024127" indent="-512063" defTabSz="2048204">
              <a:lnSpc>
                <a:spcPct val="170000"/>
              </a:lnSpc>
              <a:spcBef>
                <a:spcPts val="3700"/>
              </a:spcBef>
              <a:defRPr sz="4032"/>
            </a:pPr>
            <a:r>
              <a:t>All the RestFul APIs  endpoints are configured in one single file</a:t>
            </a:r>
          </a:p>
          <a:p>
            <a:pPr lvl="1" marL="1024127" indent="-512063" defTabSz="2048204">
              <a:lnSpc>
                <a:spcPct val="170000"/>
              </a:lnSpc>
              <a:spcBef>
                <a:spcPts val="3700"/>
              </a:spcBef>
              <a:defRPr sz="4032"/>
            </a:pPr>
            <a:r>
              <a:t>Code is lightweight compared to the Controller alternative</a:t>
            </a:r>
          </a:p>
          <a:p>
            <a:pPr marL="512063" indent="-512063" defTabSz="2048204">
              <a:lnSpc>
                <a:spcPct val="170000"/>
              </a:lnSpc>
              <a:spcBef>
                <a:spcPts val="3700"/>
              </a:spcBef>
              <a:defRPr sz="4032"/>
            </a:pPr>
            <a:r>
              <a:t>Challenges:</a:t>
            </a:r>
          </a:p>
          <a:p>
            <a:pPr lvl="1" marL="1024127" indent="-512063" defTabSz="2048204">
              <a:lnSpc>
                <a:spcPct val="170000"/>
              </a:lnSpc>
              <a:spcBef>
                <a:spcPts val="3700"/>
              </a:spcBef>
              <a:defRPr sz="4032"/>
            </a:pPr>
            <a:r>
              <a:t>Need to have knowledge about functional programming</a:t>
            </a:r>
          </a:p>
          <a:p>
            <a:pPr lvl="1" marL="1024127" indent="-512063" defTabSz="2048204">
              <a:lnSpc>
                <a:spcPct val="170000"/>
              </a:lnSpc>
              <a:spcBef>
                <a:spcPts val="3700"/>
              </a:spcBef>
              <a:defRPr sz="4032"/>
            </a:pPr>
            <a:r>
              <a:t>Bean Validation is different in Functional Web</a:t>
            </a:r>
          </a:p>
          <a:p>
            <a:pPr lvl="1" marL="1024127" indent="-512063" defTabSz="2048204">
              <a:lnSpc>
                <a:spcPct val="170000"/>
              </a:lnSpc>
              <a:spcBef>
                <a:spcPts val="3700"/>
              </a:spcBef>
              <a:defRPr sz="4032"/>
            </a:pPr>
            <a:r>
              <a:t>Exception handling in Functional Web is different from the Controller 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97" grpId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Movies Application using MicroServices Pattern"/>
          <p:cNvSpPr txBox="1"/>
          <p:nvPr>
            <p:ph type="title"/>
          </p:nvPr>
        </p:nvSpPr>
        <p:spPr>
          <a:xfrm>
            <a:off x="1206500" y="642033"/>
            <a:ext cx="21971000" cy="1433164"/>
          </a:xfrm>
          <a:prstGeom prst="rect">
            <a:avLst/>
          </a:prstGeom>
        </p:spPr>
        <p:txBody>
          <a:bodyPr/>
          <a:lstStyle>
            <a:lvl1pPr defTabSz="1706837">
              <a:defRPr b="0" spc="-162" sz="8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 Application using MicroServices Pattern</a:t>
            </a:r>
          </a:p>
        </p:txBody>
      </p:sp>
      <p:sp>
        <p:nvSpPr>
          <p:cNvPr id="900" name="Slide bullet text"/>
          <p:cNvSpPr txBox="1"/>
          <p:nvPr>
            <p:ph type="body" idx="1"/>
          </p:nvPr>
        </p:nvSpPr>
        <p:spPr>
          <a:xfrm>
            <a:off x="1206500" y="2701249"/>
            <a:ext cx="21971000" cy="909951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1" name="MoviesService"/>
          <p:cNvSpPr/>
          <p:nvPr/>
        </p:nvSpPr>
        <p:spPr>
          <a:xfrm>
            <a:off x="8934801" y="6194254"/>
            <a:ext cx="3027371" cy="2113506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MoviesService</a:t>
            </a:r>
          </a:p>
        </p:txBody>
      </p:sp>
      <p:sp>
        <p:nvSpPr>
          <p:cNvPr id="902" name="MoviesInfo Service"/>
          <p:cNvSpPr/>
          <p:nvPr/>
        </p:nvSpPr>
        <p:spPr>
          <a:xfrm>
            <a:off x="14577682" y="4099188"/>
            <a:ext cx="3027371" cy="2113505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MoviesInfo Service</a:t>
            </a:r>
          </a:p>
        </p:txBody>
      </p:sp>
      <p:sp>
        <p:nvSpPr>
          <p:cNvPr id="903" name="MovieReview…"/>
          <p:cNvSpPr/>
          <p:nvPr/>
        </p:nvSpPr>
        <p:spPr>
          <a:xfrm>
            <a:off x="14577682" y="7878081"/>
            <a:ext cx="3027371" cy="2113506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MovieReview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904" name="Line"/>
          <p:cNvSpPr/>
          <p:nvPr/>
        </p:nvSpPr>
        <p:spPr>
          <a:xfrm flipV="1">
            <a:off x="12076798" y="5258704"/>
            <a:ext cx="2391837" cy="12315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05" name="Line"/>
          <p:cNvSpPr/>
          <p:nvPr/>
        </p:nvSpPr>
        <p:spPr>
          <a:xfrm>
            <a:off x="12076679" y="7994257"/>
            <a:ext cx="2391714" cy="11407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06" name="Phone"/>
          <p:cNvSpPr/>
          <p:nvPr/>
        </p:nvSpPr>
        <p:spPr>
          <a:xfrm>
            <a:off x="5829940" y="5536719"/>
            <a:ext cx="741343" cy="1526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07" name="Notebook"/>
          <p:cNvSpPr/>
          <p:nvPr/>
        </p:nvSpPr>
        <p:spPr>
          <a:xfrm>
            <a:off x="5446526" y="7954098"/>
            <a:ext cx="1508171" cy="84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08" name="Line"/>
          <p:cNvSpPr/>
          <p:nvPr/>
        </p:nvSpPr>
        <p:spPr>
          <a:xfrm>
            <a:off x="6997270" y="6346628"/>
            <a:ext cx="1828576" cy="2683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09" name="Line"/>
          <p:cNvSpPr/>
          <p:nvPr/>
        </p:nvSpPr>
        <p:spPr>
          <a:xfrm flipV="1">
            <a:off x="6999106" y="7765919"/>
            <a:ext cx="1826740" cy="553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12" name="Group"/>
          <p:cNvGrpSpPr/>
          <p:nvPr/>
        </p:nvGrpSpPr>
        <p:grpSpPr>
          <a:xfrm>
            <a:off x="17280112" y="5582155"/>
            <a:ext cx="2474662" cy="4935175"/>
            <a:chOff x="0" y="0"/>
            <a:chExt cx="2474660" cy="4935174"/>
          </a:xfrm>
        </p:grpSpPr>
        <p:pic>
          <p:nvPicPr>
            <p:cNvPr id="910" name="MongoDB-logo-color.png" descr="MongoDB-logo-color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19995"/>
              <a:ext cx="2328641" cy="13151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11" name="MongoDB-logo-color.png" descr="MongoDB-logo-color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6020" y="0"/>
              <a:ext cx="2328641" cy="13151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915" name="Group"/>
          <p:cNvGrpSpPr/>
          <p:nvPr/>
        </p:nvGrpSpPr>
        <p:grpSpPr>
          <a:xfrm>
            <a:off x="8820981" y="3387857"/>
            <a:ext cx="9047823" cy="2521439"/>
            <a:chOff x="0" y="0"/>
            <a:chExt cx="9047821" cy="2521438"/>
          </a:xfrm>
        </p:grpSpPr>
        <p:sp>
          <p:nvSpPr>
            <p:cNvPr id="913" name="Annotated Controller"/>
            <p:cNvSpPr txBox="1"/>
            <p:nvPr/>
          </p:nvSpPr>
          <p:spPr>
            <a:xfrm>
              <a:off x="5792811" y="0"/>
              <a:ext cx="3255011" cy="473391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Annotated Controller </a:t>
              </a:r>
            </a:p>
          </p:txBody>
        </p:sp>
        <p:sp>
          <p:nvSpPr>
            <p:cNvPr id="914" name="Annotated Controller"/>
            <p:cNvSpPr txBox="1"/>
            <p:nvPr/>
          </p:nvSpPr>
          <p:spPr>
            <a:xfrm>
              <a:off x="-1" y="2048048"/>
              <a:ext cx="3255011" cy="473391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Annotated Controller </a:t>
              </a:r>
            </a:p>
          </p:txBody>
        </p:sp>
      </p:grpSp>
      <p:sp>
        <p:nvSpPr>
          <p:cNvPr id="916" name="Functional Endpoints"/>
          <p:cNvSpPr txBox="1"/>
          <p:nvPr/>
        </p:nvSpPr>
        <p:spPr>
          <a:xfrm>
            <a:off x="14478625" y="7221956"/>
            <a:ext cx="3225483" cy="47339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Functional Endpoints</a:t>
            </a:r>
          </a:p>
        </p:txBody>
      </p:sp>
      <p:sp>
        <p:nvSpPr>
          <p:cNvPr id="917" name="Check Mark"/>
          <p:cNvSpPr/>
          <p:nvPr/>
        </p:nvSpPr>
        <p:spPr>
          <a:xfrm>
            <a:off x="18123827" y="4432803"/>
            <a:ext cx="1412502" cy="1084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fill="norm" stroke="1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18" name="Arrow"/>
          <p:cNvSpPr/>
          <p:nvPr/>
        </p:nvSpPr>
        <p:spPr>
          <a:xfrm flipH="1">
            <a:off x="18195078" y="829983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18" grpId="2"/>
      <p:bldP build="whole" bldLvl="1" animBg="1" rev="0" advAuto="0" spid="917" grpId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Movies Application using MicroServices Pattern"/>
          <p:cNvSpPr txBox="1"/>
          <p:nvPr>
            <p:ph type="title"/>
          </p:nvPr>
        </p:nvSpPr>
        <p:spPr>
          <a:xfrm>
            <a:off x="1206500" y="642033"/>
            <a:ext cx="21971000" cy="1433164"/>
          </a:xfrm>
          <a:prstGeom prst="rect">
            <a:avLst/>
          </a:prstGeom>
        </p:spPr>
        <p:txBody>
          <a:bodyPr/>
          <a:lstStyle>
            <a:lvl1pPr defTabSz="1706837">
              <a:defRPr b="0" spc="-162" sz="8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 Application using MicroServices Pattern</a:t>
            </a:r>
          </a:p>
        </p:txBody>
      </p:sp>
      <p:sp>
        <p:nvSpPr>
          <p:cNvPr id="921" name="Slide bullet text"/>
          <p:cNvSpPr txBox="1"/>
          <p:nvPr>
            <p:ph type="body" idx="1"/>
          </p:nvPr>
        </p:nvSpPr>
        <p:spPr>
          <a:xfrm>
            <a:off x="1206500" y="2701249"/>
            <a:ext cx="21971000" cy="909951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2" name="MoviesService"/>
          <p:cNvSpPr/>
          <p:nvPr/>
        </p:nvSpPr>
        <p:spPr>
          <a:xfrm>
            <a:off x="8934801" y="6194254"/>
            <a:ext cx="3027371" cy="2113506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MoviesService</a:t>
            </a:r>
          </a:p>
        </p:txBody>
      </p:sp>
      <p:sp>
        <p:nvSpPr>
          <p:cNvPr id="923" name="MoviesInfo Service"/>
          <p:cNvSpPr/>
          <p:nvPr/>
        </p:nvSpPr>
        <p:spPr>
          <a:xfrm>
            <a:off x="14577682" y="4099188"/>
            <a:ext cx="3027371" cy="2113505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MoviesInfo Service</a:t>
            </a:r>
          </a:p>
        </p:txBody>
      </p:sp>
      <p:sp>
        <p:nvSpPr>
          <p:cNvPr id="924" name="MovieReview…"/>
          <p:cNvSpPr/>
          <p:nvPr/>
        </p:nvSpPr>
        <p:spPr>
          <a:xfrm>
            <a:off x="14577682" y="7878081"/>
            <a:ext cx="3027371" cy="2113506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MovieReview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925" name="Line"/>
          <p:cNvSpPr/>
          <p:nvPr/>
        </p:nvSpPr>
        <p:spPr>
          <a:xfrm flipV="1">
            <a:off x="12076798" y="5258704"/>
            <a:ext cx="2391837" cy="12315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26" name="Line"/>
          <p:cNvSpPr/>
          <p:nvPr/>
        </p:nvSpPr>
        <p:spPr>
          <a:xfrm>
            <a:off x="12076679" y="7994257"/>
            <a:ext cx="2391714" cy="11407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27" name="Phone"/>
          <p:cNvSpPr/>
          <p:nvPr/>
        </p:nvSpPr>
        <p:spPr>
          <a:xfrm>
            <a:off x="5829940" y="5536719"/>
            <a:ext cx="741343" cy="1526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28" name="Notebook"/>
          <p:cNvSpPr/>
          <p:nvPr/>
        </p:nvSpPr>
        <p:spPr>
          <a:xfrm>
            <a:off x="5446526" y="7954098"/>
            <a:ext cx="1508171" cy="84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29" name="Line"/>
          <p:cNvSpPr/>
          <p:nvPr/>
        </p:nvSpPr>
        <p:spPr>
          <a:xfrm>
            <a:off x="6997270" y="6346628"/>
            <a:ext cx="1828576" cy="2683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30" name="Line"/>
          <p:cNvSpPr/>
          <p:nvPr/>
        </p:nvSpPr>
        <p:spPr>
          <a:xfrm flipV="1">
            <a:off x="6999106" y="7765919"/>
            <a:ext cx="1826740" cy="553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33" name="Group"/>
          <p:cNvGrpSpPr/>
          <p:nvPr/>
        </p:nvGrpSpPr>
        <p:grpSpPr>
          <a:xfrm>
            <a:off x="17280112" y="5582155"/>
            <a:ext cx="2474662" cy="4935175"/>
            <a:chOff x="0" y="0"/>
            <a:chExt cx="2474660" cy="4935174"/>
          </a:xfrm>
        </p:grpSpPr>
        <p:pic>
          <p:nvPicPr>
            <p:cNvPr id="931" name="MongoDB-logo-color.png" descr="MongoDB-logo-color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19995"/>
              <a:ext cx="2328641" cy="13151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2" name="MongoDB-logo-color.png" descr="MongoDB-logo-color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6020" y="0"/>
              <a:ext cx="2328641" cy="13151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936" name="Group"/>
          <p:cNvGrpSpPr/>
          <p:nvPr/>
        </p:nvGrpSpPr>
        <p:grpSpPr>
          <a:xfrm>
            <a:off x="8820981" y="3387857"/>
            <a:ext cx="9047823" cy="2521439"/>
            <a:chOff x="0" y="0"/>
            <a:chExt cx="9047821" cy="2521438"/>
          </a:xfrm>
        </p:grpSpPr>
        <p:sp>
          <p:nvSpPr>
            <p:cNvPr id="934" name="Annotated Controller"/>
            <p:cNvSpPr txBox="1"/>
            <p:nvPr/>
          </p:nvSpPr>
          <p:spPr>
            <a:xfrm>
              <a:off x="5792811" y="0"/>
              <a:ext cx="3255011" cy="473391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Annotated Controller </a:t>
              </a:r>
            </a:p>
          </p:txBody>
        </p:sp>
        <p:sp>
          <p:nvSpPr>
            <p:cNvPr id="935" name="Annotated Controller"/>
            <p:cNvSpPr txBox="1"/>
            <p:nvPr/>
          </p:nvSpPr>
          <p:spPr>
            <a:xfrm>
              <a:off x="-1" y="2048048"/>
              <a:ext cx="3255011" cy="473391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Annotated Controller </a:t>
              </a:r>
            </a:p>
          </p:txBody>
        </p:sp>
      </p:grpSp>
      <p:sp>
        <p:nvSpPr>
          <p:cNvPr id="937" name="Functional Endpoints"/>
          <p:cNvSpPr txBox="1"/>
          <p:nvPr/>
        </p:nvSpPr>
        <p:spPr>
          <a:xfrm>
            <a:off x="14478625" y="7221956"/>
            <a:ext cx="3225483" cy="47339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Functional Endpoints</a:t>
            </a:r>
          </a:p>
        </p:txBody>
      </p:sp>
      <p:sp>
        <p:nvSpPr>
          <p:cNvPr id="938" name="Check Mark"/>
          <p:cNvSpPr/>
          <p:nvPr/>
        </p:nvSpPr>
        <p:spPr>
          <a:xfrm>
            <a:off x="18250827" y="8392645"/>
            <a:ext cx="1412502" cy="1084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fill="norm" stroke="1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39" name="Arrow"/>
          <p:cNvSpPr/>
          <p:nvPr/>
        </p:nvSpPr>
        <p:spPr>
          <a:xfrm flipH="1" rot="16200000">
            <a:off x="9984139" y="4013576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40" name="Check Mark"/>
          <p:cNvSpPr/>
          <p:nvPr/>
        </p:nvSpPr>
        <p:spPr>
          <a:xfrm>
            <a:off x="18250827" y="4559803"/>
            <a:ext cx="1412502" cy="1084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fill="norm" stroke="1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41" name="WebClient"/>
          <p:cNvSpPr txBox="1"/>
          <p:nvPr/>
        </p:nvSpPr>
        <p:spPr>
          <a:xfrm>
            <a:off x="8726189" y="8944593"/>
            <a:ext cx="3444595" cy="647139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WebClient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38" grpId="2"/>
      <p:bldP build="whole" bldLvl="1" animBg="1" rev="0" advAuto="0" spid="940" grpId="1"/>
      <p:bldP build="whole" bldLvl="1" animBg="1" rev="0" advAuto="0" spid="939" grpId="3"/>
      <p:bldP build="whole" bldLvl="1" animBg="1" rev="0" advAuto="0" spid="941" grpId="4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Webclien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Webclient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WebCli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WebClient</a:t>
            </a:r>
          </a:p>
        </p:txBody>
      </p:sp>
      <p:sp>
        <p:nvSpPr>
          <p:cNvPr id="946" name="It is a reactive non-blocking Rest Client…"/>
          <p:cNvSpPr txBox="1"/>
          <p:nvPr>
            <p:ph type="body" idx="1"/>
          </p:nvPr>
        </p:nvSpPr>
        <p:spPr>
          <a:xfrm>
            <a:off x="1206500" y="3262626"/>
            <a:ext cx="21971000" cy="924189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It is a reactive non-blocking Rest Client</a:t>
            </a:r>
          </a:p>
          <a:p>
            <a:pPr>
              <a:lnSpc>
                <a:spcPct val="200000"/>
              </a:lnSpc>
            </a:pPr>
            <a:r>
              <a:t>It uses a functional style API </a:t>
            </a:r>
          </a:p>
          <a:p>
            <a:pPr>
              <a:lnSpc>
                <a:spcPct val="200000"/>
              </a:lnSpc>
            </a:pPr>
            <a:r>
              <a:t>It allows the application to interact with other services in a non-blocking fashion</a:t>
            </a:r>
          </a:p>
          <a:p>
            <a:pPr>
              <a:lnSpc>
                <a:spcPct val="200000"/>
              </a:lnSpc>
            </a:pPr>
            <a:r>
              <a:t>Its auto configured in to the application by Spring Boot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46" grpId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Exceptions…"/>
          <p:cNvSpPr txBox="1"/>
          <p:nvPr>
            <p:ph type="body" idx="1"/>
          </p:nvPr>
        </p:nvSpPr>
        <p:spPr>
          <a:xfrm>
            <a:off x="1206500" y="3152044"/>
            <a:ext cx="21971000" cy="7411912"/>
          </a:xfrm>
          <a:prstGeom prst="rect">
            <a:avLst/>
          </a:prstGeom>
        </p:spPr>
        <p:txBody>
          <a:bodyPr/>
          <a:lstStyle/>
          <a:p>
            <a:pPr/>
            <a:r>
              <a:t>Exceptions</a:t>
            </a:r>
          </a:p>
          <a:p>
            <a:pPr/>
            <a:r>
              <a:t> in</a:t>
            </a:r>
          </a:p>
          <a:p>
            <a:pPr/>
            <a:r>
              <a:t>Service to Service </a:t>
            </a:r>
          </a:p>
          <a:p>
            <a:pPr/>
            <a:r>
              <a:t>Communication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Movies Application using MicroServices Pattern"/>
          <p:cNvSpPr txBox="1"/>
          <p:nvPr>
            <p:ph type="title"/>
          </p:nvPr>
        </p:nvSpPr>
        <p:spPr>
          <a:xfrm>
            <a:off x="1206500" y="642033"/>
            <a:ext cx="21971000" cy="1433164"/>
          </a:xfrm>
          <a:prstGeom prst="rect">
            <a:avLst/>
          </a:prstGeom>
        </p:spPr>
        <p:txBody>
          <a:bodyPr/>
          <a:lstStyle>
            <a:lvl1pPr defTabSz="1706837">
              <a:defRPr b="0" spc="-162" sz="8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 Application using MicroServices Pattern</a:t>
            </a:r>
          </a:p>
        </p:txBody>
      </p:sp>
      <p:sp>
        <p:nvSpPr>
          <p:cNvPr id="951" name="Slide bullet text"/>
          <p:cNvSpPr txBox="1"/>
          <p:nvPr>
            <p:ph type="body" idx="1"/>
          </p:nvPr>
        </p:nvSpPr>
        <p:spPr>
          <a:xfrm>
            <a:off x="1206500" y="2701249"/>
            <a:ext cx="21971000" cy="909951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2" name="MoviesService"/>
          <p:cNvSpPr/>
          <p:nvPr/>
        </p:nvSpPr>
        <p:spPr>
          <a:xfrm>
            <a:off x="8934801" y="6194254"/>
            <a:ext cx="3027371" cy="2113506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MoviesService</a:t>
            </a:r>
          </a:p>
        </p:txBody>
      </p:sp>
      <p:sp>
        <p:nvSpPr>
          <p:cNvPr id="953" name="MoviesInfo Service"/>
          <p:cNvSpPr/>
          <p:nvPr/>
        </p:nvSpPr>
        <p:spPr>
          <a:xfrm>
            <a:off x="14577682" y="4099188"/>
            <a:ext cx="3027371" cy="2113505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MoviesInfo Service</a:t>
            </a:r>
          </a:p>
        </p:txBody>
      </p:sp>
      <p:sp>
        <p:nvSpPr>
          <p:cNvPr id="954" name="MovieReview…"/>
          <p:cNvSpPr/>
          <p:nvPr/>
        </p:nvSpPr>
        <p:spPr>
          <a:xfrm>
            <a:off x="14577682" y="7878081"/>
            <a:ext cx="3027371" cy="2113506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MovieReview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955" name="Line"/>
          <p:cNvSpPr/>
          <p:nvPr/>
        </p:nvSpPr>
        <p:spPr>
          <a:xfrm flipV="1">
            <a:off x="12076798" y="5258704"/>
            <a:ext cx="2391837" cy="12315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56" name="Line"/>
          <p:cNvSpPr/>
          <p:nvPr/>
        </p:nvSpPr>
        <p:spPr>
          <a:xfrm>
            <a:off x="12076679" y="7994257"/>
            <a:ext cx="2391714" cy="11407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57" name="Phone"/>
          <p:cNvSpPr/>
          <p:nvPr/>
        </p:nvSpPr>
        <p:spPr>
          <a:xfrm>
            <a:off x="5829940" y="5536719"/>
            <a:ext cx="741343" cy="1526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8" name="Notebook"/>
          <p:cNvSpPr/>
          <p:nvPr/>
        </p:nvSpPr>
        <p:spPr>
          <a:xfrm>
            <a:off x="5446526" y="7954098"/>
            <a:ext cx="1508171" cy="84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9" name="Line"/>
          <p:cNvSpPr/>
          <p:nvPr/>
        </p:nvSpPr>
        <p:spPr>
          <a:xfrm>
            <a:off x="6997270" y="6346628"/>
            <a:ext cx="1828576" cy="2683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60" name="Line"/>
          <p:cNvSpPr/>
          <p:nvPr/>
        </p:nvSpPr>
        <p:spPr>
          <a:xfrm flipV="1">
            <a:off x="6999106" y="7765919"/>
            <a:ext cx="1826740" cy="553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63" name="Group"/>
          <p:cNvGrpSpPr/>
          <p:nvPr/>
        </p:nvGrpSpPr>
        <p:grpSpPr>
          <a:xfrm>
            <a:off x="17280112" y="5582155"/>
            <a:ext cx="2474662" cy="4935175"/>
            <a:chOff x="0" y="0"/>
            <a:chExt cx="2474660" cy="4935174"/>
          </a:xfrm>
        </p:grpSpPr>
        <p:pic>
          <p:nvPicPr>
            <p:cNvPr id="961" name="MongoDB-logo-color.png" descr="MongoDB-logo-color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19995"/>
              <a:ext cx="2328641" cy="13151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2" name="MongoDB-logo-color.png" descr="MongoDB-logo-color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6020" y="0"/>
              <a:ext cx="2328641" cy="13151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64" name="Multiplication Sign"/>
          <p:cNvSpPr/>
          <p:nvPr/>
        </p:nvSpPr>
        <p:spPr>
          <a:xfrm>
            <a:off x="12847398" y="5457705"/>
            <a:ext cx="844823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65" name="Multiplication Sign"/>
          <p:cNvSpPr/>
          <p:nvPr/>
        </p:nvSpPr>
        <p:spPr>
          <a:xfrm>
            <a:off x="12847398" y="8137738"/>
            <a:ext cx="844823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4" grpId="1"/>
      <p:bldP build="whole" bldLvl="1" animBg="1" rev="0" advAuto="0" spid="965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Evolution of Programming"/>
          <p:cNvSpPr txBox="1"/>
          <p:nvPr>
            <p:ph type="title"/>
          </p:nvPr>
        </p:nvSpPr>
        <p:spPr>
          <a:xfrm>
            <a:off x="1206500" y="375749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Evolution of Programming</a:t>
            </a:r>
          </a:p>
        </p:txBody>
      </p:sp>
      <p:sp>
        <p:nvSpPr>
          <p:cNvPr id="173" name="Monolith Applications…"/>
          <p:cNvSpPr txBox="1"/>
          <p:nvPr>
            <p:ph type="body" sz="half" idx="1"/>
          </p:nvPr>
        </p:nvSpPr>
        <p:spPr>
          <a:xfrm>
            <a:off x="959236" y="3463843"/>
            <a:ext cx="10858476" cy="899587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Monolith Applications</a:t>
            </a:r>
          </a:p>
          <a:p>
            <a:pPr>
              <a:lnSpc>
                <a:spcPct val="200000"/>
              </a:lnSpc>
            </a:pPr>
            <a:r>
              <a:t>Deployed in Application Server</a:t>
            </a:r>
          </a:p>
          <a:p>
            <a:pPr>
              <a:lnSpc>
                <a:spcPct val="110000"/>
              </a:lnSpc>
            </a:pPr>
            <a:r>
              <a:t>Does not embrace distributed systems</a:t>
            </a:r>
          </a:p>
        </p:txBody>
      </p:sp>
      <p:sp>
        <p:nvSpPr>
          <p:cNvPr id="174" name="Microservices Applications…"/>
          <p:cNvSpPr txBox="1"/>
          <p:nvPr/>
        </p:nvSpPr>
        <p:spPr>
          <a:xfrm>
            <a:off x="12992932" y="3463843"/>
            <a:ext cx="10758471" cy="8995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209999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Microservices Applications</a:t>
            </a:r>
          </a:p>
          <a:p>
            <a:pPr marL="609600" indent="-609600" algn="l">
              <a:lnSpc>
                <a:spcPct val="209999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Deployed in Cloud Environments</a:t>
            </a:r>
          </a:p>
          <a:p>
            <a:pPr marL="609600" indent="-609600" algn="l">
              <a:lnSpc>
                <a:spcPct val="209999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Embrace Distributed Systems</a:t>
            </a:r>
          </a:p>
        </p:txBody>
      </p:sp>
      <p:sp>
        <p:nvSpPr>
          <p:cNvPr id="175" name="Line"/>
          <p:cNvSpPr/>
          <p:nvPr/>
        </p:nvSpPr>
        <p:spPr>
          <a:xfrm flipV="1">
            <a:off x="12405322" y="2218156"/>
            <a:ext cx="1" cy="107697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" name="Past (10 -15 ) years ago"/>
          <p:cNvSpPr txBox="1"/>
          <p:nvPr/>
        </p:nvSpPr>
        <p:spPr>
          <a:xfrm>
            <a:off x="3079666" y="2162369"/>
            <a:ext cx="6617616" cy="795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600">
                <a:solidFill>
                  <a:srgbClr val="000000"/>
                </a:solidFill>
              </a:defRPr>
            </a:lvl1pPr>
          </a:lstStyle>
          <a:p>
            <a:pPr/>
            <a:r>
              <a:t>Past (10 -15 ) years ago</a:t>
            </a:r>
          </a:p>
        </p:txBody>
      </p:sp>
      <p:sp>
        <p:nvSpPr>
          <p:cNvPr id="177" name="Current"/>
          <p:cNvSpPr txBox="1"/>
          <p:nvPr/>
        </p:nvSpPr>
        <p:spPr>
          <a:xfrm>
            <a:off x="17282602" y="2168535"/>
            <a:ext cx="2179130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500">
                <a:solidFill>
                  <a:srgbClr val="000000"/>
                </a:solidFill>
              </a:defRPr>
            </a:lvl1pPr>
          </a:lstStyle>
          <a:p>
            <a:pPr/>
            <a:r>
              <a:t>Current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3" grpId="1"/>
      <p:bldP build="p" bldLvl="5" animBg="1" rev="0" advAuto="0" spid="174" grpId="2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Http Fail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Failures</a:t>
            </a:r>
          </a:p>
        </p:txBody>
      </p:sp>
      <p:sp>
        <p:nvSpPr>
          <p:cNvPr id="968" name="Http Failure falls in to two categories:…"/>
          <p:cNvSpPr txBox="1"/>
          <p:nvPr>
            <p:ph type="body" idx="1"/>
          </p:nvPr>
        </p:nvSpPr>
        <p:spPr>
          <a:xfrm>
            <a:off x="1206500" y="3338311"/>
            <a:ext cx="21971000" cy="916620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Http Failure falls in to two categories:</a:t>
            </a:r>
          </a:p>
          <a:p>
            <a:pPr lvl="1">
              <a:lnSpc>
                <a:spcPct val="110000"/>
              </a:lnSpc>
            </a:pPr>
            <a:r>
              <a:t>4xx - Client Error</a:t>
            </a:r>
          </a:p>
          <a:p>
            <a:pPr lvl="2">
              <a:lnSpc>
                <a:spcPct val="110000"/>
              </a:lnSpc>
            </a:pPr>
            <a:r>
              <a:t>400(Bad Request), 404 (Not Found) and  etc., </a:t>
            </a:r>
          </a:p>
          <a:p>
            <a:pPr lvl="1">
              <a:lnSpc>
                <a:spcPct val="110000"/>
              </a:lnSpc>
            </a:pPr>
            <a:r>
              <a:t>5xx - Server Error</a:t>
            </a:r>
          </a:p>
          <a:p>
            <a:pPr lvl="2">
              <a:lnSpc>
                <a:spcPct val="110000"/>
              </a:lnSpc>
            </a:pPr>
            <a:r>
              <a:t>500(Internal Server Error), 503 (Service Unavailable) and etc.,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68" grpId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Introduction to Wiremock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Wiremock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Movies Application using MicroServices Pattern"/>
          <p:cNvSpPr txBox="1"/>
          <p:nvPr>
            <p:ph type="title"/>
          </p:nvPr>
        </p:nvSpPr>
        <p:spPr>
          <a:xfrm>
            <a:off x="1206500" y="642033"/>
            <a:ext cx="21971000" cy="1433164"/>
          </a:xfrm>
          <a:prstGeom prst="rect">
            <a:avLst/>
          </a:prstGeom>
        </p:spPr>
        <p:txBody>
          <a:bodyPr/>
          <a:lstStyle>
            <a:lvl1pPr defTabSz="1706837">
              <a:defRPr b="0" spc="-162" sz="8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 Application using MicroServices Pattern</a:t>
            </a:r>
          </a:p>
        </p:txBody>
      </p:sp>
      <p:sp>
        <p:nvSpPr>
          <p:cNvPr id="973" name="Slide bullet text"/>
          <p:cNvSpPr txBox="1"/>
          <p:nvPr>
            <p:ph type="body" idx="1"/>
          </p:nvPr>
        </p:nvSpPr>
        <p:spPr>
          <a:xfrm>
            <a:off x="1206500" y="2701249"/>
            <a:ext cx="21971000" cy="909951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74" name="MoviesService"/>
          <p:cNvSpPr/>
          <p:nvPr/>
        </p:nvSpPr>
        <p:spPr>
          <a:xfrm>
            <a:off x="8934801" y="6194254"/>
            <a:ext cx="3027371" cy="2113506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MoviesService</a:t>
            </a:r>
          </a:p>
        </p:txBody>
      </p:sp>
      <p:sp>
        <p:nvSpPr>
          <p:cNvPr id="975" name="MoviesInfo Service"/>
          <p:cNvSpPr/>
          <p:nvPr/>
        </p:nvSpPr>
        <p:spPr>
          <a:xfrm>
            <a:off x="14577682" y="4099188"/>
            <a:ext cx="3027371" cy="2113505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MoviesInfo Service</a:t>
            </a:r>
          </a:p>
        </p:txBody>
      </p:sp>
      <p:sp>
        <p:nvSpPr>
          <p:cNvPr id="976" name="MovieReview…"/>
          <p:cNvSpPr/>
          <p:nvPr/>
        </p:nvSpPr>
        <p:spPr>
          <a:xfrm>
            <a:off x="14577682" y="7878081"/>
            <a:ext cx="3027371" cy="2113506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MovieReview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977" name="Line"/>
          <p:cNvSpPr/>
          <p:nvPr/>
        </p:nvSpPr>
        <p:spPr>
          <a:xfrm flipV="1">
            <a:off x="12076798" y="5258704"/>
            <a:ext cx="2391837" cy="12315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78" name="Line"/>
          <p:cNvSpPr/>
          <p:nvPr/>
        </p:nvSpPr>
        <p:spPr>
          <a:xfrm>
            <a:off x="12076679" y="7994257"/>
            <a:ext cx="2391714" cy="11407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79" name="Phone"/>
          <p:cNvSpPr/>
          <p:nvPr/>
        </p:nvSpPr>
        <p:spPr>
          <a:xfrm>
            <a:off x="5829940" y="5536719"/>
            <a:ext cx="741343" cy="1526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80" name="Notebook"/>
          <p:cNvSpPr/>
          <p:nvPr/>
        </p:nvSpPr>
        <p:spPr>
          <a:xfrm>
            <a:off x="5446526" y="7954098"/>
            <a:ext cx="1508171" cy="84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81" name="Line"/>
          <p:cNvSpPr/>
          <p:nvPr/>
        </p:nvSpPr>
        <p:spPr>
          <a:xfrm>
            <a:off x="6997270" y="6346628"/>
            <a:ext cx="1828576" cy="2683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82" name="Line"/>
          <p:cNvSpPr/>
          <p:nvPr/>
        </p:nvSpPr>
        <p:spPr>
          <a:xfrm flipV="1">
            <a:off x="6999106" y="7765919"/>
            <a:ext cx="1826740" cy="553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85" name="Group"/>
          <p:cNvGrpSpPr/>
          <p:nvPr/>
        </p:nvGrpSpPr>
        <p:grpSpPr>
          <a:xfrm>
            <a:off x="17280112" y="5582155"/>
            <a:ext cx="2474662" cy="4935175"/>
            <a:chOff x="0" y="0"/>
            <a:chExt cx="2474660" cy="4935174"/>
          </a:xfrm>
        </p:grpSpPr>
        <p:pic>
          <p:nvPicPr>
            <p:cNvPr id="983" name="MongoDB-logo-color.png" descr="MongoDB-logo-color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19995"/>
              <a:ext cx="2328641" cy="13151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4" name="MongoDB-logo-color.png" descr="MongoDB-logo-color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6020" y="0"/>
              <a:ext cx="2328641" cy="13151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86" name="Arrow"/>
          <p:cNvSpPr/>
          <p:nvPr/>
        </p:nvSpPr>
        <p:spPr>
          <a:xfrm rot="10800000">
            <a:off x="17882443" y="432294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87" name="Arrow"/>
          <p:cNvSpPr/>
          <p:nvPr/>
        </p:nvSpPr>
        <p:spPr>
          <a:xfrm rot="10800000">
            <a:off x="17882443" y="829983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990" name="Group"/>
          <p:cNvGrpSpPr/>
          <p:nvPr/>
        </p:nvGrpSpPr>
        <p:grpSpPr>
          <a:xfrm>
            <a:off x="19968336" y="5925205"/>
            <a:ext cx="1060399" cy="4428024"/>
            <a:chOff x="0" y="0"/>
            <a:chExt cx="1060398" cy="4428022"/>
          </a:xfrm>
        </p:grpSpPr>
        <p:sp>
          <p:nvSpPr>
            <p:cNvPr id="988" name="Arrow"/>
            <p:cNvSpPr/>
            <p:nvPr/>
          </p:nvSpPr>
          <p:spPr>
            <a:xfrm flipH="1">
              <a:off x="0" y="0"/>
              <a:ext cx="1060399" cy="749736"/>
            </a:xfrm>
            <a:prstGeom prst="rightArrow">
              <a:avLst>
                <a:gd name="adj1" fmla="val 32000"/>
                <a:gd name="adj2" fmla="val 90519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89" name="Arrow"/>
            <p:cNvSpPr/>
            <p:nvPr/>
          </p:nvSpPr>
          <p:spPr>
            <a:xfrm flipH="1">
              <a:off x="0" y="3678287"/>
              <a:ext cx="1060399" cy="749736"/>
            </a:xfrm>
            <a:prstGeom prst="rightArrow">
              <a:avLst>
                <a:gd name="adj1" fmla="val 32000"/>
                <a:gd name="adj2" fmla="val 90519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87" grpId="2"/>
      <p:bldP build="whole" bldLvl="1" animBg="1" rev="0" advAuto="0" spid="990" grpId="5"/>
      <p:bldP build="whole" bldLvl="1" animBg="1" rev="0" advAuto="0" spid="987" grpId="4"/>
      <p:bldP build="whole" bldLvl="1" animBg="1" rev="0" advAuto="0" spid="986" grpId="1"/>
      <p:bldP build="whole" bldLvl="1" animBg="1" rev="0" advAuto="0" spid="986" grpId="3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Movies Application using MicroServices Pattern"/>
          <p:cNvSpPr txBox="1"/>
          <p:nvPr>
            <p:ph type="title"/>
          </p:nvPr>
        </p:nvSpPr>
        <p:spPr>
          <a:xfrm>
            <a:off x="1206500" y="642033"/>
            <a:ext cx="21971000" cy="1433164"/>
          </a:xfrm>
          <a:prstGeom prst="rect">
            <a:avLst/>
          </a:prstGeom>
        </p:spPr>
        <p:txBody>
          <a:bodyPr/>
          <a:lstStyle>
            <a:lvl1pPr defTabSz="1706837">
              <a:defRPr b="0" spc="-162" sz="8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 Application using MicroServices Pattern</a:t>
            </a:r>
          </a:p>
        </p:txBody>
      </p:sp>
      <p:sp>
        <p:nvSpPr>
          <p:cNvPr id="993" name="Slide bullet text"/>
          <p:cNvSpPr txBox="1"/>
          <p:nvPr>
            <p:ph type="body" idx="1"/>
          </p:nvPr>
        </p:nvSpPr>
        <p:spPr>
          <a:xfrm>
            <a:off x="1206500" y="2701249"/>
            <a:ext cx="21971000" cy="909951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4" name="MoviesService"/>
          <p:cNvSpPr/>
          <p:nvPr/>
        </p:nvSpPr>
        <p:spPr>
          <a:xfrm>
            <a:off x="8934801" y="6194254"/>
            <a:ext cx="3027371" cy="2113506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MoviesService</a:t>
            </a:r>
          </a:p>
        </p:txBody>
      </p:sp>
      <p:sp>
        <p:nvSpPr>
          <p:cNvPr id="995" name="MoviesInfo Service"/>
          <p:cNvSpPr/>
          <p:nvPr/>
        </p:nvSpPr>
        <p:spPr>
          <a:xfrm>
            <a:off x="14577682" y="4099188"/>
            <a:ext cx="3027371" cy="2113505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MoviesInfo Service</a:t>
            </a:r>
          </a:p>
        </p:txBody>
      </p:sp>
      <p:sp>
        <p:nvSpPr>
          <p:cNvPr id="996" name="Line"/>
          <p:cNvSpPr/>
          <p:nvPr/>
        </p:nvSpPr>
        <p:spPr>
          <a:xfrm flipV="1">
            <a:off x="12076798" y="5258704"/>
            <a:ext cx="2391837" cy="12315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97" name="Line"/>
          <p:cNvSpPr/>
          <p:nvPr/>
        </p:nvSpPr>
        <p:spPr>
          <a:xfrm>
            <a:off x="12076679" y="7994257"/>
            <a:ext cx="2391714" cy="11407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98" name="Phone"/>
          <p:cNvSpPr/>
          <p:nvPr/>
        </p:nvSpPr>
        <p:spPr>
          <a:xfrm>
            <a:off x="5829940" y="5536719"/>
            <a:ext cx="741343" cy="1526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99" name="Notebook"/>
          <p:cNvSpPr/>
          <p:nvPr/>
        </p:nvSpPr>
        <p:spPr>
          <a:xfrm>
            <a:off x="5446526" y="7954098"/>
            <a:ext cx="1508171" cy="84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00" name="Line"/>
          <p:cNvSpPr/>
          <p:nvPr/>
        </p:nvSpPr>
        <p:spPr>
          <a:xfrm>
            <a:off x="6997270" y="6346628"/>
            <a:ext cx="1828576" cy="2683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01" name="Line"/>
          <p:cNvSpPr/>
          <p:nvPr/>
        </p:nvSpPr>
        <p:spPr>
          <a:xfrm flipV="1">
            <a:off x="6999106" y="7765919"/>
            <a:ext cx="1826740" cy="553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04" name="Group"/>
          <p:cNvGrpSpPr/>
          <p:nvPr/>
        </p:nvGrpSpPr>
        <p:grpSpPr>
          <a:xfrm>
            <a:off x="17280112" y="5582155"/>
            <a:ext cx="2474662" cy="4935175"/>
            <a:chOff x="0" y="0"/>
            <a:chExt cx="2474660" cy="4935174"/>
          </a:xfrm>
        </p:grpSpPr>
        <p:pic>
          <p:nvPicPr>
            <p:cNvPr id="1002" name="MongoDB-logo-color.png" descr="MongoDB-logo-color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19995"/>
              <a:ext cx="2328641" cy="13151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3" name="MongoDB-logo-color.png" descr="MongoDB-logo-color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6020" y="0"/>
              <a:ext cx="2328641" cy="13151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07" name="Group"/>
          <p:cNvGrpSpPr/>
          <p:nvPr/>
        </p:nvGrpSpPr>
        <p:grpSpPr>
          <a:xfrm>
            <a:off x="14577682" y="4085658"/>
            <a:ext cx="3027704" cy="5892399"/>
            <a:chOff x="0" y="0"/>
            <a:chExt cx="3027703" cy="5892398"/>
          </a:xfrm>
        </p:grpSpPr>
        <p:sp>
          <p:nvSpPr>
            <p:cNvPr id="1005" name="Mock…"/>
            <p:cNvSpPr/>
            <p:nvPr/>
          </p:nvSpPr>
          <p:spPr>
            <a:xfrm>
              <a:off x="333" y="3778893"/>
              <a:ext cx="3027371" cy="2113506"/>
            </a:xfrm>
            <a:prstGeom prst="roundRect">
              <a:avLst>
                <a:gd name="adj" fmla="val 15000"/>
              </a:avLst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Mock</a:t>
              </a:r>
            </a:p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MovieReview</a:t>
              </a:r>
            </a:p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Service</a:t>
              </a:r>
            </a:p>
          </p:txBody>
        </p:sp>
        <p:sp>
          <p:nvSpPr>
            <p:cNvPr id="1006" name="Mock MoviesInfo Service"/>
            <p:cNvSpPr/>
            <p:nvPr/>
          </p:nvSpPr>
          <p:spPr>
            <a:xfrm>
              <a:off x="0" y="0"/>
              <a:ext cx="3027370" cy="2113505"/>
            </a:xfrm>
            <a:prstGeom prst="roundRect">
              <a:avLst>
                <a:gd name="adj" fmla="val 15000"/>
              </a:avLst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Mock MoviesInfo Service</a:t>
              </a:r>
            </a:p>
          </p:txBody>
        </p:sp>
      </p:grpSp>
      <p:sp>
        <p:nvSpPr>
          <p:cNvPr id="1008" name="MoviesReview…"/>
          <p:cNvSpPr/>
          <p:nvPr/>
        </p:nvSpPr>
        <p:spPr>
          <a:xfrm>
            <a:off x="14577682" y="7800095"/>
            <a:ext cx="3027371" cy="2113505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MoviesReview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009" name="Wiremock to the Rescue"/>
          <p:cNvSpPr txBox="1"/>
          <p:nvPr/>
        </p:nvSpPr>
        <p:spPr>
          <a:xfrm>
            <a:off x="8047875" y="10513398"/>
            <a:ext cx="8718356" cy="795855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4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Wiremock to the Rescue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500" fill="hold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Class="exit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" dur="600" fill="hold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Class="exit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4" dur="1500" fill="hold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08" grpId="3"/>
      <p:bldP build="whole" bldLvl="1" animBg="1" rev="0" advAuto="0" spid="1007" grpId="4"/>
      <p:bldP build="whole" bldLvl="1" animBg="1" rev="0" advAuto="0" spid="1004" grpId="2"/>
      <p:bldP build="whole" bldLvl="1" animBg="1" rev="0" advAuto="0" spid="995" grpId="1"/>
      <p:bldP build="whole" bldLvl="1" animBg="1" rev="0" advAuto="0" spid="1009" grpId="5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Benefits of WireMo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Benefits of WireMock</a:t>
            </a:r>
          </a:p>
        </p:txBody>
      </p:sp>
      <p:sp>
        <p:nvSpPr>
          <p:cNvPr id="1012" name="Easy to test the success scenarios (2xx)…"/>
          <p:cNvSpPr txBox="1"/>
          <p:nvPr>
            <p:ph type="body" idx="1"/>
          </p:nvPr>
        </p:nvSpPr>
        <p:spPr>
          <a:xfrm>
            <a:off x="1206500" y="3181306"/>
            <a:ext cx="21971000" cy="9323210"/>
          </a:xfrm>
          <a:prstGeom prst="rect">
            <a:avLst/>
          </a:prstGeom>
        </p:spPr>
        <p:txBody>
          <a:bodyPr/>
          <a:lstStyle/>
          <a:p>
            <a:pPr/>
            <a:r>
              <a:t>Easy to test the success scenarios (2xx)</a:t>
            </a:r>
          </a:p>
          <a:p>
            <a:pPr lvl="1"/>
            <a:r>
              <a:t>Test the contract</a:t>
            </a:r>
          </a:p>
          <a:p>
            <a:pPr lvl="1"/>
            <a:r>
              <a:t>Serialization/Deserialization</a:t>
            </a:r>
          </a:p>
          <a:p>
            <a:pPr/>
            <a:r>
              <a:t>Easy to simulate error scenarios</a:t>
            </a:r>
          </a:p>
          <a:p>
            <a:pPr lvl="1"/>
            <a:r>
              <a:t>4xx</a:t>
            </a:r>
          </a:p>
          <a:p>
            <a:pPr lvl="1"/>
            <a:r>
              <a:t>5xx </a:t>
            </a:r>
          </a:p>
          <a:p>
            <a:pPr lvl="1"/>
            <a:r>
              <a:t>SocketTimeout Exceptions and more..,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12" grpId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Why Retry failed HTTP calls 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Retry failed HTTP calls ?</a:t>
            </a:r>
            <a:endParaRPr b="1" spc="-36" sz="18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Movies Application using MicroServices Pattern"/>
          <p:cNvSpPr txBox="1"/>
          <p:nvPr>
            <p:ph type="title"/>
          </p:nvPr>
        </p:nvSpPr>
        <p:spPr>
          <a:xfrm>
            <a:off x="1206500" y="642033"/>
            <a:ext cx="21971000" cy="1433164"/>
          </a:xfrm>
          <a:prstGeom prst="rect">
            <a:avLst/>
          </a:prstGeom>
        </p:spPr>
        <p:txBody>
          <a:bodyPr/>
          <a:lstStyle>
            <a:lvl1pPr defTabSz="1706837">
              <a:defRPr b="0" spc="-162" sz="8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 Application using MicroServices Pattern</a:t>
            </a:r>
          </a:p>
        </p:txBody>
      </p:sp>
      <p:sp>
        <p:nvSpPr>
          <p:cNvPr id="1017" name="Slide bullet text"/>
          <p:cNvSpPr txBox="1"/>
          <p:nvPr>
            <p:ph type="body" idx="1"/>
          </p:nvPr>
        </p:nvSpPr>
        <p:spPr>
          <a:xfrm>
            <a:off x="1206500" y="2701249"/>
            <a:ext cx="21971000" cy="10268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8" name="MoviesService"/>
          <p:cNvSpPr/>
          <p:nvPr/>
        </p:nvSpPr>
        <p:spPr>
          <a:xfrm>
            <a:off x="8934801" y="6194254"/>
            <a:ext cx="3027371" cy="2113506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MoviesService</a:t>
            </a:r>
          </a:p>
        </p:txBody>
      </p:sp>
      <p:sp>
        <p:nvSpPr>
          <p:cNvPr id="1019" name="MoviesInfo Service"/>
          <p:cNvSpPr/>
          <p:nvPr/>
        </p:nvSpPr>
        <p:spPr>
          <a:xfrm>
            <a:off x="14577682" y="4099188"/>
            <a:ext cx="3027371" cy="2113505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MoviesInfo Service</a:t>
            </a:r>
          </a:p>
        </p:txBody>
      </p:sp>
      <p:sp>
        <p:nvSpPr>
          <p:cNvPr id="1020" name="MovieReview…"/>
          <p:cNvSpPr/>
          <p:nvPr/>
        </p:nvSpPr>
        <p:spPr>
          <a:xfrm>
            <a:off x="14577682" y="7878081"/>
            <a:ext cx="3027371" cy="2113506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MovieReview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021" name="Line"/>
          <p:cNvSpPr/>
          <p:nvPr/>
        </p:nvSpPr>
        <p:spPr>
          <a:xfrm flipV="1">
            <a:off x="12076798" y="5258704"/>
            <a:ext cx="2391837" cy="12315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22" name="Line"/>
          <p:cNvSpPr/>
          <p:nvPr/>
        </p:nvSpPr>
        <p:spPr>
          <a:xfrm>
            <a:off x="12076679" y="7994257"/>
            <a:ext cx="2391714" cy="11407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23" name="Phone"/>
          <p:cNvSpPr/>
          <p:nvPr/>
        </p:nvSpPr>
        <p:spPr>
          <a:xfrm>
            <a:off x="5829940" y="5536719"/>
            <a:ext cx="741343" cy="1526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24" name="Notebook"/>
          <p:cNvSpPr/>
          <p:nvPr/>
        </p:nvSpPr>
        <p:spPr>
          <a:xfrm>
            <a:off x="5446526" y="7954098"/>
            <a:ext cx="1508171" cy="84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25" name="Line"/>
          <p:cNvSpPr/>
          <p:nvPr/>
        </p:nvSpPr>
        <p:spPr>
          <a:xfrm>
            <a:off x="6997270" y="6346628"/>
            <a:ext cx="1828576" cy="2683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26" name="Line"/>
          <p:cNvSpPr/>
          <p:nvPr/>
        </p:nvSpPr>
        <p:spPr>
          <a:xfrm flipV="1">
            <a:off x="6999106" y="7765919"/>
            <a:ext cx="1826740" cy="553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29" name="Group"/>
          <p:cNvGrpSpPr/>
          <p:nvPr/>
        </p:nvGrpSpPr>
        <p:grpSpPr>
          <a:xfrm>
            <a:off x="17280112" y="5582155"/>
            <a:ext cx="2474662" cy="4935175"/>
            <a:chOff x="0" y="0"/>
            <a:chExt cx="2474660" cy="4935174"/>
          </a:xfrm>
        </p:grpSpPr>
        <p:pic>
          <p:nvPicPr>
            <p:cNvPr id="1027" name="MongoDB-logo-color.png" descr="MongoDB-logo-color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19995"/>
              <a:ext cx="2328641" cy="13151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8" name="MongoDB-logo-color.png" descr="MongoDB-logo-color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6020" y="0"/>
              <a:ext cx="2328641" cy="13151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30" name="Multiplication Sign"/>
          <p:cNvSpPr/>
          <p:nvPr/>
        </p:nvSpPr>
        <p:spPr>
          <a:xfrm>
            <a:off x="12847398" y="5457705"/>
            <a:ext cx="844823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31" name="Multiplication Sign"/>
          <p:cNvSpPr/>
          <p:nvPr/>
        </p:nvSpPr>
        <p:spPr>
          <a:xfrm>
            <a:off x="12847398" y="8137738"/>
            <a:ext cx="844823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32" name="Intermittent Network Issues…"/>
          <p:cNvSpPr txBox="1"/>
          <p:nvPr/>
        </p:nvSpPr>
        <p:spPr>
          <a:xfrm>
            <a:off x="2412174" y="9922135"/>
            <a:ext cx="10205239" cy="2593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75487" indent="-475487" algn="l" defTabSz="1901904">
              <a:lnSpc>
                <a:spcPct val="90000"/>
              </a:lnSpc>
              <a:spcBef>
                <a:spcPts val="3500"/>
              </a:spcBef>
              <a:buSzPct val="123000"/>
              <a:buChar char="•"/>
              <a:defRPr sz="3743">
                <a:solidFill>
                  <a:srgbClr val="000000"/>
                </a:solidFill>
              </a:defRPr>
            </a:pPr>
            <a:r>
              <a:t>Intermittent Network Issues</a:t>
            </a:r>
          </a:p>
          <a:p>
            <a:pPr marL="475487" indent="-475487" algn="l" defTabSz="1901904">
              <a:lnSpc>
                <a:spcPct val="90000"/>
              </a:lnSpc>
              <a:spcBef>
                <a:spcPts val="3500"/>
              </a:spcBef>
              <a:buSzPct val="123000"/>
              <a:buChar char="•"/>
              <a:defRPr sz="3743">
                <a:solidFill>
                  <a:srgbClr val="000000"/>
                </a:solidFill>
              </a:defRPr>
            </a:pPr>
            <a:r>
              <a:t>Slow Network</a:t>
            </a:r>
          </a:p>
          <a:p>
            <a:pPr marL="475487" indent="-475487" algn="l" defTabSz="1901904">
              <a:lnSpc>
                <a:spcPct val="90000"/>
              </a:lnSpc>
              <a:spcBef>
                <a:spcPts val="3500"/>
              </a:spcBef>
              <a:buSzPct val="123000"/>
              <a:buChar char="•"/>
              <a:defRPr sz="3743">
                <a:solidFill>
                  <a:srgbClr val="000000"/>
                </a:solidFill>
              </a:defRPr>
            </a:pPr>
            <a:r>
              <a:t>External Service is down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30" grpId="1"/>
      <p:bldP build="whole" bldLvl="1" animBg="1" rev="0" advAuto="0" spid="1031" grpId="2"/>
      <p:bldP build="p" bldLvl="5" animBg="1" rev="0" advAuto="0" spid="1032" grpId="3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Handle Network Err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Handle Network Errors</a:t>
            </a:r>
          </a:p>
        </p:txBody>
      </p:sp>
      <p:sp>
        <p:nvSpPr>
          <p:cNvPr id="1035" name="Retrying Failed Calls…"/>
          <p:cNvSpPr txBox="1"/>
          <p:nvPr>
            <p:ph type="body" idx="1"/>
          </p:nvPr>
        </p:nvSpPr>
        <p:spPr>
          <a:xfrm>
            <a:off x="1206500" y="3464649"/>
            <a:ext cx="21971000" cy="903986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Retrying Failed Calls</a:t>
            </a:r>
          </a:p>
          <a:p>
            <a:pPr lvl="1">
              <a:lnSpc>
                <a:spcPct val="200000"/>
              </a:lnSpc>
            </a:pPr>
            <a:r>
              <a:t>Retry the failed call N number of times before giving up</a:t>
            </a:r>
          </a:p>
          <a:p>
            <a:pPr lvl="1">
              <a:lnSpc>
                <a:spcPct val="200000"/>
              </a:lnSpc>
            </a:pPr>
            <a:r>
              <a:t>Retry the failed call with a backoff</a:t>
            </a:r>
          </a:p>
          <a:p>
            <a:pPr lvl="1">
              <a:lnSpc>
                <a:spcPct val="200000"/>
              </a:lnSpc>
            </a:pPr>
            <a:r>
              <a:t>Retry Specific Exceptions</a:t>
            </a:r>
          </a:p>
          <a:p>
            <a:pPr lvl="2">
              <a:lnSpc>
                <a:spcPct val="200000"/>
              </a:lnSpc>
            </a:pPr>
            <a:r>
              <a:t>Retry only 5xx not 4xx exceptions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35" grpId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erver Sent Events (SSE)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 Sent Events (SSE)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ever Sent Events"/>
          <p:cNvSpPr txBox="1"/>
          <p:nvPr>
            <p:ph type="title"/>
          </p:nvPr>
        </p:nvSpPr>
        <p:spPr>
          <a:xfrm>
            <a:off x="1206500" y="581867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Sever Sent Events</a:t>
            </a:r>
          </a:p>
        </p:txBody>
      </p:sp>
      <p:sp>
        <p:nvSpPr>
          <p:cNvPr id="1040" name="Slide bullet text"/>
          <p:cNvSpPr txBox="1"/>
          <p:nvPr>
            <p:ph type="body" idx="1"/>
          </p:nvPr>
        </p:nvSpPr>
        <p:spPr>
          <a:xfrm>
            <a:off x="1206500" y="2462483"/>
            <a:ext cx="21971000" cy="1004203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1" name="Server…"/>
          <p:cNvSpPr/>
          <p:nvPr/>
        </p:nvSpPr>
        <p:spPr>
          <a:xfrm>
            <a:off x="14120321" y="3700362"/>
            <a:ext cx="3346157" cy="4602256"/>
          </a:xfrm>
          <a:prstGeom prst="roundRect">
            <a:avLst>
              <a:gd name="adj" fmla="val 9008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Server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(API)</a:t>
            </a:r>
          </a:p>
        </p:txBody>
      </p:sp>
      <p:sp>
        <p:nvSpPr>
          <p:cNvPr id="1042" name="Client"/>
          <p:cNvSpPr/>
          <p:nvPr/>
        </p:nvSpPr>
        <p:spPr>
          <a:xfrm>
            <a:off x="5453989" y="4451881"/>
            <a:ext cx="3178542" cy="3099217"/>
          </a:xfrm>
          <a:prstGeom prst="roundRect">
            <a:avLst>
              <a:gd name="adj" fmla="val 9726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043" name="Line"/>
          <p:cNvSpPr/>
          <p:nvPr/>
        </p:nvSpPr>
        <p:spPr>
          <a:xfrm>
            <a:off x="9027703" y="5694828"/>
            <a:ext cx="490458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4" name="Data is sent in the form of events…"/>
          <p:cNvSpPr txBox="1"/>
          <p:nvPr/>
        </p:nvSpPr>
        <p:spPr>
          <a:xfrm>
            <a:off x="7517423" y="8478001"/>
            <a:ext cx="9349154" cy="3745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85215" indent="-585215" algn="l" defTabSz="2340805">
              <a:lnSpc>
                <a:spcPct val="90000"/>
              </a:lnSpc>
              <a:spcBef>
                <a:spcPts val="4300"/>
              </a:spcBef>
              <a:buSzPct val="123000"/>
              <a:buChar char="•"/>
              <a:defRPr sz="3648">
                <a:solidFill>
                  <a:srgbClr val="000000"/>
                </a:solidFill>
              </a:defRPr>
            </a:pPr>
            <a:r>
              <a:t>Data is sent in the form of events</a:t>
            </a:r>
          </a:p>
          <a:p>
            <a:pPr marL="585215" indent="-585215" algn="l" defTabSz="2340805">
              <a:lnSpc>
                <a:spcPct val="90000"/>
              </a:lnSpc>
              <a:spcBef>
                <a:spcPts val="4300"/>
              </a:spcBef>
              <a:buSzPct val="123000"/>
              <a:buChar char="•"/>
              <a:defRPr sz="3648">
                <a:solidFill>
                  <a:srgbClr val="000000"/>
                </a:solidFill>
              </a:defRPr>
            </a:pPr>
            <a:r>
              <a:t>Its Unidirectional once the connection is established between the client and server</a:t>
            </a:r>
          </a:p>
          <a:p>
            <a:pPr marL="585215" indent="-585215" algn="l" defTabSz="2340805">
              <a:lnSpc>
                <a:spcPct val="90000"/>
              </a:lnSpc>
              <a:spcBef>
                <a:spcPts val="4300"/>
              </a:spcBef>
              <a:buSzPct val="123000"/>
              <a:buChar char="•"/>
              <a:defRPr sz="3648">
                <a:solidFill>
                  <a:srgbClr val="000000"/>
                </a:solidFill>
              </a:defRPr>
            </a:pPr>
            <a:r>
              <a:t>Long live client connections</a:t>
            </a:r>
          </a:p>
        </p:txBody>
      </p:sp>
      <p:sp>
        <p:nvSpPr>
          <p:cNvPr id="1045" name="Uber App - Realtime updates of the driver location…"/>
          <p:cNvSpPr txBox="1"/>
          <p:nvPr/>
        </p:nvSpPr>
        <p:spPr>
          <a:xfrm>
            <a:off x="1905690" y="8197295"/>
            <a:ext cx="5051736" cy="1732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Uber App - Realtime updates of the driver location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Dominos, DoorDash etc.</a:t>
            </a:r>
          </a:p>
        </p:txBody>
      </p:sp>
      <p:sp>
        <p:nvSpPr>
          <p:cNvPr id="1046" name="Line"/>
          <p:cNvSpPr/>
          <p:nvPr/>
        </p:nvSpPr>
        <p:spPr>
          <a:xfrm>
            <a:off x="9027703" y="6256551"/>
            <a:ext cx="4904582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7" name="Line"/>
          <p:cNvSpPr/>
          <p:nvPr/>
        </p:nvSpPr>
        <p:spPr>
          <a:xfrm>
            <a:off x="9027703" y="6858000"/>
            <a:ext cx="4904582" cy="0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44" grpId="4"/>
      <p:bldP build="whole" bldLvl="1" animBg="1" rev="0" advAuto="0" spid="1046" grpId="2"/>
      <p:bldP build="p" bldLvl="5" animBg="1" rev="0" advAuto="0" spid="1045" grpId="5"/>
      <p:bldP build="whole" bldLvl="1" animBg="1" rev="0" advAuto="0" spid="1043" grpId="1"/>
      <p:bldP build="whole" bldLvl="1" animBg="1" rev="0" advAuto="0" spid="1047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