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</p:sldIdLst>
  <p:sldSz cx="18288000" cy="10287000"/>
  <p:notesSz cx="6858000" cy="9144000"/>
  <p:embeddedFontLst>
    <p:embeddedFont>
      <p:font typeface="Glacial Indifference" charset="1" panose="00000000000000000000"/>
      <p:regular r:id="rId6"/>
    </p:embeddedFont>
    <p:embeddedFont>
      <p:font typeface="Glacial Indifference Bold" charset="1" panose="00000800000000000000"/>
      <p:regular r:id="rId7"/>
    </p:embeddedFont>
    <p:embeddedFont>
      <p:font typeface="Glacial Indifference Italics" charset="1" panose="00000000000000000000"/>
      <p:regular r:id="rId8"/>
    </p:embeddedFont>
    <p:embeddedFont>
      <p:font typeface="Glacial Indifference Bold Italics" charset="1" panose="00000800000000000000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15" Target="slides/slide2.xml" Type="http://schemas.openxmlformats.org/officeDocument/2006/relationships/slide"/><Relationship Id="rId16" Target="slides/slide3.xml" Type="http://schemas.openxmlformats.org/officeDocument/2006/relationships/slide"/><Relationship Id="rId17" Target="slides/slide4.xml" Type="http://schemas.openxmlformats.org/officeDocument/2006/relationships/slide"/><Relationship Id="rId18" Target="slides/slide5.xml" Type="http://schemas.openxmlformats.org/officeDocument/2006/relationships/slide"/><Relationship Id="rId19" Target="slides/slide6.xml" Type="http://schemas.openxmlformats.org/officeDocument/2006/relationships/slide"/><Relationship Id="rId2" Target="presProps.xml" Type="http://schemas.openxmlformats.org/officeDocument/2006/relationships/presProps"/><Relationship Id="rId20" Target="slides/slide7.xml" Type="http://schemas.openxmlformats.org/officeDocument/2006/relationships/slide"/><Relationship Id="rId21" Target="slides/slide8.xml" Type="http://schemas.openxmlformats.org/officeDocument/2006/relationships/slide"/><Relationship Id="rId22" Target="slides/slide9.xml" Type="http://schemas.openxmlformats.org/officeDocument/2006/relationships/slide"/><Relationship Id="rId23" Target="slides/slide10.xml" Type="http://schemas.openxmlformats.org/officeDocument/2006/relationships/slide"/><Relationship Id="rId24" Target="slides/slide11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24.png" Type="http://schemas.openxmlformats.org/officeDocument/2006/relationships/image"/><Relationship Id="rId5" Target="../media/image2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svg" Type="http://schemas.openxmlformats.org/officeDocument/2006/relationships/image"/><Relationship Id="rId11" Target="../media/image15.png" Type="http://schemas.openxmlformats.org/officeDocument/2006/relationships/image"/><Relationship Id="rId12" Target="../media/image16.svg" Type="http://schemas.openxmlformats.org/officeDocument/2006/relationships/image"/><Relationship Id="rId13" Target="../media/image17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png" Type="http://schemas.openxmlformats.org/officeDocument/2006/relationships/image"/><Relationship Id="rId8" Target="../media/image12.svg" Type="http://schemas.openxmlformats.org/officeDocument/2006/relationships/image"/><Relationship Id="rId9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18.png" Type="http://schemas.openxmlformats.org/officeDocument/2006/relationships/image"/><Relationship Id="rId5" Target="../media/image1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2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21.jpeg" Type="http://schemas.openxmlformats.org/officeDocument/2006/relationships/image"/><Relationship Id="rId5" Target="../media/VAF_m8Kbt1g.mp4" Type="http://schemas.openxmlformats.org/officeDocument/2006/relationships/video"/><Relationship Id="rId6" Target="../media/VAF_m8Kbt1g.mp4" Type="http://schemas.microsoft.com/office/2007/relationships/media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2940160" y="9415462"/>
            <a:ext cx="22432359" cy="19050"/>
          </a:xfrm>
          <a:prstGeom prst="line">
            <a:avLst/>
          </a:prstGeom>
          <a:ln cap="flat" w="85725">
            <a:solidFill>
              <a:srgbClr val="EA141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757905" y="-193257"/>
            <a:ext cx="2433053" cy="2443915"/>
          </a:xfrm>
          <a:custGeom>
            <a:avLst/>
            <a:gdLst/>
            <a:ahLst/>
            <a:cxnLst/>
            <a:rect r="r" b="b" t="t" l="l"/>
            <a:pathLst>
              <a:path h="2443915" w="2433053">
                <a:moveTo>
                  <a:pt x="0" y="0"/>
                </a:moveTo>
                <a:lnTo>
                  <a:pt x="2433053" y="0"/>
                </a:lnTo>
                <a:lnTo>
                  <a:pt x="2433053" y="2443914"/>
                </a:lnTo>
                <a:lnTo>
                  <a:pt x="0" y="24439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flipH="true" flipV="true">
            <a:off x="302268" y="-2055819"/>
            <a:ext cx="46065" cy="14398639"/>
          </a:xfrm>
          <a:prstGeom prst="line">
            <a:avLst/>
          </a:prstGeom>
          <a:ln cap="flat" w="952500">
            <a:solidFill>
              <a:srgbClr val="EA141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834105" y="8784526"/>
            <a:ext cx="2144118" cy="1614298"/>
          </a:xfrm>
          <a:custGeom>
            <a:avLst/>
            <a:gdLst/>
            <a:ahLst/>
            <a:cxnLst/>
            <a:rect r="r" b="b" t="t" l="l"/>
            <a:pathLst>
              <a:path h="1614298" w="2144118">
                <a:moveTo>
                  <a:pt x="0" y="0"/>
                </a:moveTo>
                <a:lnTo>
                  <a:pt x="2144119" y="0"/>
                </a:lnTo>
                <a:lnTo>
                  <a:pt x="2144119" y="1614298"/>
                </a:lnTo>
                <a:lnTo>
                  <a:pt x="0" y="16142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 flipV="true">
            <a:off x="17240250" y="968155"/>
            <a:ext cx="0" cy="6492240"/>
          </a:xfrm>
          <a:prstGeom prst="line">
            <a:avLst/>
          </a:prstGeom>
          <a:ln cap="flat" w="38100">
            <a:solidFill>
              <a:srgbClr val="EA141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H="true" flipV="true">
            <a:off x="17236268" y="-8327437"/>
            <a:ext cx="46065" cy="14398639"/>
          </a:xfrm>
          <a:prstGeom prst="line">
            <a:avLst/>
          </a:prstGeom>
          <a:ln cap="flat" w="952500">
            <a:solidFill>
              <a:srgbClr val="08336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true" flipV="false" rot="0">
            <a:off x="10120800" y="2187171"/>
            <a:ext cx="6953243" cy="6953243"/>
          </a:xfrm>
          <a:custGeom>
            <a:avLst/>
            <a:gdLst/>
            <a:ahLst/>
            <a:cxnLst/>
            <a:rect r="r" b="b" t="t" l="l"/>
            <a:pathLst>
              <a:path h="6953243" w="6953243">
                <a:moveTo>
                  <a:pt x="6953243" y="0"/>
                </a:moveTo>
                <a:lnTo>
                  <a:pt x="0" y="0"/>
                </a:lnTo>
                <a:lnTo>
                  <a:pt x="0" y="6953244"/>
                </a:lnTo>
                <a:lnTo>
                  <a:pt x="6953243" y="6953244"/>
                </a:lnTo>
                <a:lnTo>
                  <a:pt x="6953243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987749" y="9102315"/>
            <a:ext cx="4098429" cy="27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29"/>
              </a:lnSpc>
            </a:pPr>
            <a:r>
              <a:rPr lang="en-US" sz="1592">
                <a:solidFill>
                  <a:srgbClr val="08336B"/>
                </a:solidFill>
                <a:latin typeface="Glacial Indifference Bold"/>
              </a:rPr>
              <a:t>PROFESSOR ORIENTADOR:  ANDREA CORREA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987749" y="9494632"/>
            <a:ext cx="4276725" cy="27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29"/>
              </a:lnSpc>
            </a:pPr>
            <a:r>
              <a:rPr lang="en-US" sz="1592">
                <a:solidFill>
                  <a:srgbClr val="08336B"/>
                </a:solidFill>
                <a:latin typeface="Glacial Indifference Bold"/>
              </a:rPr>
              <a:t>PROJETO FINAL MONITORAMENTO DA ESTUFA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987749" y="9730403"/>
            <a:ext cx="2646611" cy="27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29"/>
              </a:lnSpc>
            </a:pPr>
            <a:r>
              <a:rPr lang="en-US" sz="1592">
                <a:solidFill>
                  <a:srgbClr val="08336B"/>
                </a:solidFill>
                <a:latin typeface="Glacial Indifference Bold"/>
              </a:rPr>
              <a:t>JOSÉ WILLYAN; LAIS CARLA.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906164" y="3632451"/>
            <a:ext cx="12292939" cy="1731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4109"/>
              </a:lnSpc>
            </a:pPr>
            <a:r>
              <a:rPr lang="en-US" sz="10078">
                <a:solidFill>
                  <a:srgbClr val="25408D"/>
                </a:solidFill>
                <a:latin typeface="Glacial Indifference Bold"/>
              </a:rPr>
              <a:t>PROJETO FINAL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906164" y="5124450"/>
            <a:ext cx="6936804" cy="579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93"/>
              </a:lnSpc>
            </a:pPr>
            <a:r>
              <a:rPr lang="en-US" sz="3423">
                <a:solidFill>
                  <a:srgbClr val="EA1415"/>
                </a:solidFill>
                <a:latin typeface="Glacial Indifference Bold"/>
              </a:rPr>
              <a:t>MONITORAMENTO DA ESTUFA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57905" y="-193257"/>
            <a:ext cx="2433053" cy="2443915"/>
          </a:xfrm>
          <a:custGeom>
            <a:avLst/>
            <a:gdLst/>
            <a:ahLst/>
            <a:cxnLst/>
            <a:rect r="r" b="b" t="t" l="l"/>
            <a:pathLst>
              <a:path h="2443915" w="2433053">
                <a:moveTo>
                  <a:pt x="0" y="0"/>
                </a:moveTo>
                <a:lnTo>
                  <a:pt x="2433053" y="0"/>
                </a:lnTo>
                <a:lnTo>
                  <a:pt x="2433053" y="2443914"/>
                </a:lnTo>
                <a:lnTo>
                  <a:pt x="0" y="24439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flipH="true" flipV="true">
            <a:off x="302268" y="-2055819"/>
            <a:ext cx="46065" cy="14398639"/>
          </a:xfrm>
          <a:prstGeom prst="line">
            <a:avLst/>
          </a:prstGeom>
          <a:ln cap="flat" w="952500">
            <a:solidFill>
              <a:srgbClr val="EA141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V="true">
            <a:off x="17240250" y="968155"/>
            <a:ext cx="0" cy="6492240"/>
          </a:xfrm>
          <a:prstGeom prst="line">
            <a:avLst/>
          </a:prstGeom>
          <a:ln cap="flat" w="38100">
            <a:solidFill>
              <a:srgbClr val="EA141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flipH="true" flipV="true">
            <a:off x="17236268" y="-8327437"/>
            <a:ext cx="46065" cy="14398639"/>
          </a:xfrm>
          <a:prstGeom prst="line">
            <a:avLst/>
          </a:prstGeom>
          <a:ln cap="flat" w="952500">
            <a:solidFill>
              <a:srgbClr val="08336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2940160" y="9415462"/>
            <a:ext cx="22432359" cy="19050"/>
          </a:xfrm>
          <a:prstGeom prst="line">
            <a:avLst/>
          </a:prstGeom>
          <a:ln cap="flat" w="85725">
            <a:solidFill>
              <a:srgbClr val="EA141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834105" y="8784526"/>
            <a:ext cx="2144118" cy="1614298"/>
          </a:xfrm>
          <a:custGeom>
            <a:avLst/>
            <a:gdLst/>
            <a:ahLst/>
            <a:cxnLst/>
            <a:rect r="r" b="b" t="t" l="l"/>
            <a:pathLst>
              <a:path h="1614298" w="2144118">
                <a:moveTo>
                  <a:pt x="0" y="0"/>
                </a:moveTo>
                <a:lnTo>
                  <a:pt x="2144119" y="0"/>
                </a:lnTo>
                <a:lnTo>
                  <a:pt x="2144119" y="1614298"/>
                </a:lnTo>
                <a:lnTo>
                  <a:pt x="0" y="16142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435307" y="2563640"/>
            <a:ext cx="4874947" cy="4830629"/>
          </a:xfrm>
          <a:custGeom>
            <a:avLst/>
            <a:gdLst/>
            <a:ahLst/>
            <a:cxnLst/>
            <a:rect r="r" b="b" t="t" l="l"/>
            <a:pathLst>
              <a:path h="4830629" w="4874947">
                <a:moveTo>
                  <a:pt x="0" y="0"/>
                </a:moveTo>
                <a:lnTo>
                  <a:pt x="4874946" y="0"/>
                </a:lnTo>
                <a:lnTo>
                  <a:pt x="4874946" y="4830629"/>
                </a:lnTo>
                <a:lnTo>
                  <a:pt x="0" y="48306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844113" y="1945964"/>
            <a:ext cx="7983247" cy="1111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84"/>
              </a:lnSpc>
            </a:pPr>
            <a:r>
              <a:rPr lang="en-US" sz="6489">
                <a:solidFill>
                  <a:srgbClr val="08336B"/>
                </a:solidFill>
                <a:latin typeface="Glacial Indifference Bold"/>
              </a:rPr>
              <a:t>SOFTWARE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987749" y="9102315"/>
            <a:ext cx="4098429" cy="27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29"/>
              </a:lnSpc>
            </a:pPr>
            <a:r>
              <a:rPr lang="en-US" sz="1592">
                <a:solidFill>
                  <a:srgbClr val="08336B"/>
                </a:solidFill>
                <a:latin typeface="Glacial Indifference Bold"/>
              </a:rPr>
              <a:t>PROFESSOR ORIENTADOR:  ANDREA CORREA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987749" y="9494632"/>
            <a:ext cx="4276725" cy="27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29"/>
              </a:lnSpc>
            </a:pPr>
            <a:r>
              <a:rPr lang="en-US" sz="1592">
                <a:solidFill>
                  <a:srgbClr val="08336B"/>
                </a:solidFill>
                <a:latin typeface="Glacial Indifference Bold"/>
              </a:rPr>
              <a:t>PROJETO FINAL MONITORAMENTO DA ESTUFA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987749" y="9730403"/>
            <a:ext cx="2646611" cy="27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29"/>
              </a:lnSpc>
            </a:pPr>
            <a:r>
              <a:rPr lang="en-US" sz="1592">
                <a:solidFill>
                  <a:srgbClr val="08336B"/>
                </a:solidFill>
                <a:latin typeface="Glacial Indifference Bold"/>
              </a:rPr>
              <a:t>JOSÉ WILLYAN; LAIS CARLA.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318630" y="7336570"/>
            <a:ext cx="7983247" cy="1111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84"/>
              </a:lnSpc>
            </a:pPr>
            <a:r>
              <a:rPr lang="en-US" sz="6489">
                <a:solidFill>
                  <a:srgbClr val="08336B"/>
                </a:solidFill>
                <a:latin typeface="Glacial Indifference Bold"/>
              </a:rPr>
              <a:t>MC STOVE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373695" y="3315216"/>
            <a:ext cx="6014711" cy="2369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94"/>
              </a:lnSpc>
            </a:pPr>
            <a:r>
              <a:rPr lang="en-US" sz="2710">
                <a:solidFill>
                  <a:srgbClr val="08336B"/>
                </a:solidFill>
                <a:latin typeface="Glacial Indifference"/>
              </a:rPr>
              <a:t>TECNOLOGIAS UTILIZADAS: </a:t>
            </a:r>
          </a:p>
          <a:p>
            <a:pPr algn="just" marL="585220" indent="-292610" lvl="1">
              <a:lnSpc>
                <a:spcPts val="3794"/>
              </a:lnSpc>
              <a:buFont typeface="Arial"/>
              <a:buChar char="•"/>
            </a:pPr>
            <a:r>
              <a:rPr lang="en-US" sz="2710">
                <a:solidFill>
                  <a:srgbClr val="08336B"/>
                </a:solidFill>
                <a:latin typeface="Glacial Indifference"/>
              </a:rPr>
              <a:t>Linguagem de programação GO</a:t>
            </a:r>
          </a:p>
          <a:p>
            <a:pPr algn="just" marL="585220" indent="-292610" lvl="1">
              <a:lnSpc>
                <a:spcPts val="3794"/>
              </a:lnSpc>
              <a:buFont typeface="Arial"/>
              <a:buChar char="•"/>
            </a:pPr>
            <a:r>
              <a:rPr lang="en-US" sz="2710">
                <a:solidFill>
                  <a:srgbClr val="08336B"/>
                </a:solidFill>
                <a:latin typeface="Glacial Indifference"/>
              </a:rPr>
              <a:t>Banco de dados postegreSql</a:t>
            </a:r>
          </a:p>
          <a:p>
            <a:pPr algn="just" marL="585220" indent="-292610" lvl="1">
              <a:lnSpc>
                <a:spcPts val="3794"/>
              </a:lnSpc>
              <a:buFont typeface="Arial"/>
              <a:buChar char="•"/>
            </a:pPr>
            <a:r>
              <a:rPr lang="en-US" sz="2710">
                <a:solidFill>
                  <a:srgbClr val="08336B"/>
                </a:solidFill>
                <a:latin typeface="Glacial Indifference"/>
              </a:rPr>
              <a:t>IDEs VScode e Platformio</a:t>
            </a:r>
          </a:p>
          <a:p>
            <a:pPr algn="just">
              <a:lnSpc>
                <a:spcPts val="3794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57905" y="-193257"/>
            <a:ext cx="2433053" cy="2443915"/>
          </a:xfrm>
          <a:custGeom>
            <a:avLst/>
            <a:gdLst/>
            <a:ahLst/>
            <a:cxnLst/>
            <a:rect r="r" b="b" t="t" l="l"/>
            <a:pathLst>
              <a:path h="2443915" w="2433053">
                <a:moveTo>
                  <a:pt x="0" y="0"/>
                </a:moveTo>
                <a:lnTo>
                  <a:pt x="2433053" y="0"/>
                </a:lnTo>
                <a:lnTo>
                  <a:pt x="2433053" y="2443914"/>
                </a:lnTo>
                <a:lnTo>
                  <a:pt x="0" y="24439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flipH="true" flipV="true">
            <a:off x="302268" y="-2055819"/>
            <a:ext cx="46065" cy="14398639"/>
          </a:xfrm>
          <a:prstGeom prst="line">
            <a:avLst/>
          </a:prstGeom>
          <a:ln cap="flat" w="952500">
            <a:solidFill>
              <a:srgbClr val="EA141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V="true">
            <a:off x="17240250" y="968155"/>
            <a:ext cx="0" cy="6492240"/>
          </a:xfrm>
          <a:prstGeom prst="line">
            <a:avLst/>
          </a:prstGeom>
          <a:ln cap="flat" w="38100">
            <a:solidFill>
              <a:srgbClr val="EA141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flipH="true" flipV="true">
            <a:off x="17236268" y="-8327437"/>
            <a:ext cx="46065" cy="14398639"/>
          </a:xfrm>
          <a:prstGeom prst="line">
            <a:avLst/>
          </a:prstGeom>
          <a:ln cap="flat" w="952500">
            <a:solidFill>
              <a:srgbClr val="08336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2940160" y="9415462"/>
            <a:ext cx="22432359" cy="19050"/>
          </a:xfrm>
          <a:prstGeom prst="line">
            <a:avLst/>
          </a:prstGeom>
          <a:ln cap="flat" w="85725">
            <a:solidFill>
              <a:srgbClr val="EA141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834105" y="8784526"/>
            <a:ext cx="2144118" cy="1614298"/>
          </a:xfrm>
          <a:custGeom>
            <a:avLst/>
            <a:gdLst/>
            <a:ahLst/>
            <a:cxnLst/>
            <a:rect r="r" b="b" t="t" l="l"/>
            <a:pathLst>
              <a:path h="1614298" w="2144118">
                <a:moveTo>
                  <a:pt x="0" y="0"/>
                </a:moveTo>
                <a:lnTo>
                  <a:pt x="2144119" y="0"/>
                </a:lnTo>
                <a:lnTo>
                  <a:pt x="2144119" y="1614298"/>
                </a:lnTo>
                <a:lnTo>
                  <a:pt x="0" y="16142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533424" y="2250657"/>
            <a:ext cx="5520533" cy="5430197"/>
          </a:xfrm>
          <a:custGeom>
            <a:avLst/>
            <a:gdLst/>
            <a:ahLst/>
            <a:cxnLst/>
            <a:rect r="r" b="b" t="t" l="l"/>
            <a:pathLst>
              <a:path h="5430197" w="5520533">
                <a:moveTo>
                  <a:pt x="0" y="0"/>
                </a:moveTo>
                <a:lnTo>
                  <a:pt x="5520532" y="0"/>
                </a:lnTo>
                <a:lnTo>
                  <a:pt x="5520532" y="5430197"/>
                </a:lnTo>
                <a:lnTo>
                  <a:pt x="0" y="54301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844113" y="1945964"/>
            <a:ext cx="7983247" cy="1111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84"/>
              </a:lnSpc>
            </a:pPr>
            <a:r>
              <a:rPr lang="en-US" sz="6489">
                <a:solidFill>
                  <a:srgbClr val="08336B"/>
                </a:solidFill>
                <a:latin typeface="Glacial Indifference Bold"/>
              </a:rPr>
              <a:t>VANTAGENS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987749" y="9102315"/>
            <a:ext cx="4098429" cy="27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29"/>
              </a:lnSpc>
            </a:pPr>
            <a:r>
              <a:rPr lang="en-US" sz="1592">
                <a:solidFill>
                  <a:srgbClr val="08336B"/>
                </a:solidFill>
                <a:latin typeface="Glacial Indifference Bold"/>
              </a:rPr>
              <a:t>PROFESSOR ORIENTADOR:  ANDREA CORREA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987749" y="9494632"/>
            <a:ext cx="4276725" cy="27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29"/>
              </a:lnSpc>
            </a:pPr>
            <a:r>
              <a:rPr lang="en-US" sz="1592">
                <a:solidFill>
                  <a:srgbClr val="08336B"/>
                </a:solidFill>
                <a:latin typeface="Glacial Indifference Bold"/>
              </a:rPr>
              <a:t>PROJETO FINAL MONITORAMENTO DA ESTUFA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987749" y="9730403"/>
            <a:ext cx="2646611" cy="27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29"/>
              </a:lnSpc>
            </a:pPr>
            <a:r>
              <a:rPr lang="en-US" sz="1592">
                <a:solidFill>
                  <a:srgbClr val="08336B"/>
                </a:solidFill>
                <a:latin typeface="Glacial Indifference Bold"/>
              </a:rPr>
              <a:t>JOSÉ WILLYAN; LAIS CARLA.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373695" y="3315216"/>
            <a:ext cx="6014711" cy="2845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94"/>
              </a:lnSpc>
            </a:pPr>
          </a:p>
          <a:p>
            <a:pPr algn="just" marL="585220" indent="-292610" lvl="1">
              <a:lnSpc>
                <a:spcPts val="3794"/>
              </a:lnSpc>
              <a:buFont typeface="Arial"/>
              <a:buChar char="•"/>
            </a:pPr>
            <a:r>
              <a:rPr lang="en-US" sz="2710">
                <a:solidFill>
                  <a:srgbClr val="08336B"/>
                </a:solidFill>
                <a:latin typeface="Glacial Indifference"/>
              </a:rPr>
              <a:t>Desacoplamento</a:t>
            </a:r>
          </a:p>
          <a:p>
            <a:pPr algn="just" marL="585220" indent="-292610" lvl="1">
              <a:lnSpc>
                <a:spcPts val="3794"/>
              </a:lnSpc>
              <a:buFont typeface="Arial"/>
              <a:buChar char="•"/>
            </a:pPr>
            <a:r>
              <a:rPr lang="en-US" sz="2710">
                <a:solidFill>
                  <a:srgbClr val="08336B"/>
                </a:solidFill>
                <a:latin typeface="Glacial Indifference"/>
              </a:rPr>
              <a:t>Velocidade</a:t>
            </a:r>
          </a:p>
          <a:p>
            <a:pPr algn="just" marL="585220" indent="-292610" lvl="1">
              <a:lnSpc>
                <a:spcPts val="3794"/>
              </a:lnSpc>
              <a:buFont typeface="Arial"/>
              <a:buChar char="•"/>
            </a:pPr>
            <a:r>
              <a:rPr lang="en-US" sz="2710">
                <a:solidFill>
                  <a:srgbClr val="08336B"/>
                </a:solidFill>
                <a:latin typeface="Glacial Indifference"/>
              </a:rPr>
              <a:t>Expansível</a:t>
            </a:r>
          </a:p>
          <a:p>
            <a:pPr algn="just">
              <a:lnSpc>
                <a:spcPts val="3794"/>
              </a:lnSpc>
            </a:pPr>
          </a:p>
          <a:p>
            <a:pPr algn="just">
              <a:lnSpc>
                <a:spcPts val="3794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57905" y="-193257"/>
            <a:ext cx="2433053" cy="2443915"/>
          </a:xfrm>
          <a:custGeom>
            <a:avLst/>
            <a:gdLst/>
            <a:ahLst/>
            <a:cxnLst/>
            <a:rect r="r" b="b" t="t" l="l"/>
            <a:pathLst>
              <a:path h="2443915" w="2433053">
                <a:moveTo>
                  <a:pt x="0" y="0"/>
                </a:moveTo>
                <a:lnTo>
                  <a:pt x="2433053" y="0"/>
                </a:lnTo>
                <a:lnTo>
                  <a:pt x="2433053" y="2443914"/>
                </a:lnTo>
                <a:lnTo>
                  <a:pt x="0" y="24439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flipH="true" flipV="true">
            <a:off x="302268" y="-2055819"/>
            <a:ext cx="46065" cy="14398639"/>
          </a:xfrm>
          <a:prstGeom prst="line">
            <a:avLst/>
          </a:prstGeom>
          <a:ln cap="flat" w="952500">
            <a:solidFill>
              <a:srgbClr val="EA141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V="true">
            <a:off x="17240250" y="968155"/>
            <a:ext cx="0" cy="6492240"/>
          </a:xfrm>
          <a:prstGeom prst="line">
            <a:avLst/>
          </a:prstGeom>
          <a:ln cap="flat" w="38100">
            <a:solidFill>
              <a:srgbClr val="EA141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flipH="true" flipV="true">
            <a:off x="17236268" y="-8327437"/>
            <a:ext cx="46065" cy="14398639"/>
          </a:xfrm>
          <a:prstGeom prst="line">
            <a:avLst/>
          </a:prstGeom>
          <a:ln cap="flat" w="952500">
            <a:solidFill>
              <a:srgbClr val="08336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2940160" y="9415462"/>
            <a:ext cx="22432359" cy="19050"/>
          </a:xfrm>
          <a:prstGeom prst="line">
            <a:avLst/>
          </a:prstGeom>
          <a:ln cap="flat" w="85725">
            <a:solidFill>
              <a:srgbClr val="EA141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834105" y="8784526"/>
            <a:ext cx="2144118" cy="1614298"/>
          </a:xfrm>
          <a:custGeom>
            <a:avLst/>
            <a:gdLst/>
            <a:ahLst/>
            <a:cxnLst/>
            <a:rect r="r" b="b" t="t" l="l"/>
            <a:pathLst>
              <a:path h="1614298" w="2144118">
                <a:moveTo>
                  <a:pt x="0" y="0"/>
                </a:moveTo>
                <a:lnTo>
                  <a:pt x="2144119" y="0"/>
                </a:lnTo>
                <a:lnTo>
                  <a:pt x="2144119" y="1614298"/>
                </a:lnTo>
                <a:lnTo>
                  <a:pt x="0" y="16142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509538" y="3345595"/>
            <a:ext cx="3658431" cy="4114800"/>
          </a:xfrm>
          <a:custGeom>
            <a:avLst/>
            <a:gdLst/>
            <a:ahLst/>
            <a:cxnLst/>
            <a:rect r="r" b="b" t="t" l="l"/>
            <a:pathLst>
              <a:path h="4114800" w="3658431">
                <a:moveTo>
                  <a:pt x="0" y="0"/>
                </a:moveTo>
                <a:lnTo>
                  <a:pt x="3658432" y="0"/>
                </a:lnTo>
                <a:lnTo>
                  <a:pt x="365843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906164" y="2126832"/>
            <a:ext cx="4586232" cy="1111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84"/>
              </a:lnSpc>
            </a:pPr>
            <a:r>
              <a:rPr lang="en-US" sz="6489">
                <a:solidFill>
                  <a:srgbClr val="08336B"/>
                </a:solidFill>
                <a:latin typeface="Glacial Indifference Bold"/>
              </a:rPr>
              <a:t>IDEIA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987749" y="9102315"/>
            <a:ext cx="4098429" cy="27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29"/>
              </a:lnSpc>
            </a:pPr>
            <a:r>
              <a:rPr lang="en-US" sz="1592">
                <a:solidFill>
                  <a:srgbClr val="08336B"/>
                </a:solidFill>
                <a:latin typeface="Glacial Indifference Bold"/>
              </a:rPr>
              <a:t>PROFESSOR ORIENTADOR:  ANDREA CORREA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987749" y="9494632"/>
            <a:ext cx="4276725" cy="27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29"/>
              </a:lnSpc>
            </a:pPr>
            <a:r>
              <a:rPr lang="en-US" sz="1592">
                <a:solidFill>
                  <a:srgbClr val="08336B"/>
                </a:solidFill>
                <a:latin typeface="Glacial Indifference Bold"/>
              </a:rPr>
              <a:t>PROJETO FINAL MONITORAMENTO DA ESTUFA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987749" y="9730403"/>
            <a:ext cx="2646611" cy="27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29"/>
              </a:lnSpc>
            </a:pPr>
            <a:r>
              <a:rPr lang="en-US" sz="1592">
                <a:solidFill>
                  <a:srgbClr val="08336B"/>
                </a:solidFill>
                <a:latin typeface="Glacial Indifference Bold"/>
              </a:rPr>
              <a:t>JOSÉ WILLYAN; LAIS CARLA.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974432" y="3681390"/>
            <a:ext cx="9943056" cy="24721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5"/>
              </a:lnSpc>
            </a:pPr>
            <a:r>
              <a:rPr lang="en-US" sz="2796">
                <a:solidFill>
                  <a:srgbClr val="08336B"/>
                </a:solidFill>
                <a:latin typeface="Glacial Indifference"/>
              </a:rPr>
              <a:t>A IDEIA INICIAL SERIA REALIZAR O MONITORAMENTO DE SISTEMAS DE RESFRIAMENTO DE RESSONÂNCIAS MAGNÉTICAS, CONTUDO, DEVIDO AO TEMPO ESCASSO, DECIDIMOS MONTAR UM MONITORAMENTO DE UMIDADE E TEMPERATURA DE ESTUFAS.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57905" y="-193257"/>
            <a:ext cx="2433053" cy="2443915"/>
          </a:xfrm>
          <a:custGeom>
            <a:avLst/>
            <a:gdLst/>
            <a:ahLst/>
            <a:cxnLst/>
            <a:rect r="r" b="b" t="t" l="l"/>
            <a:pathLst>
              <a:path h="2443915" w="2433053">
                <a:moveTo>
                  <a:pt x="0" y="0"/>
                </a:moveTo>
                <a:lnTo>
                  <a:pt x="2433053" y="0"/>
                </a:lnTo>
                <a:lnTo>
                  <a:pt x="2433053" y="2443914"/>
                </a:lnTo>
                <a:lnTo>
                  <a:pt x="0" y="24439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flipH="true" flipV="true">
            <a:off x="302268" y="-2055819"/>
            <a:ext cx="46065" cy="14398639"/>
          </a:xfrm>
          <a:prstGeom prst="line">
            <a:avLst/>
          </a:prstGeom>
          <a:ln cap="flat" w="952500">
            <a:solidFill>
              <a:srgbClr val="EA141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V="true">
            <a:off x="17240250" y="968155"/>
            <a:ext cx="0" cy="6492240"/>
          </a:xfrm>
          <a:prstGeom prst="line">
            <a:avLst/>
          </a:prstGeom>
          <a:ln cap="flat" w="38100">
            <a:solidFill>
              <a:srgbClr val="EA141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flipH="true" flipV="true">
            <a:off x="17236268" y="-8327437"/>
            <a:ext cx="46065" cy="14398639"/>
          </a:xfrm>
          <a:prstGeom prst="line">
            <a:avLst/>
          </a:prstGeom>
          <a:ln cap="flat" w="952500">
            <a:solidFill>
              <a:srgbClr val="08336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2940160" y="9415462"/>
            <a:ext cx="22432359" cy="19050"/>
          </a:xfrm>
          <a:prstGeom prst="line">
            <a:avLst/>
          </a:prstGeom>
          <a:ln cap="flat" w="85725">
            <a:solidFill>
              <a:srgbClr val="EA141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834105" y="8784526"/>
            <a:ext cx="2144118" cy="1614298"/>
          </a:xfrm>
          <a:custGeom>
            <a:avLst/>
            <a:gdLst/>
            <a:ahLst/>
            <a:cxnLst/>
            <a:rect r="r" b="b" t="t" l="l"/>
            <a:pathLst>
              <a:path h="1614298" w="2144118">
                <a:moveTo>
                  <a:pt x="0" y="0"/>
                </a:moveTo>
                <a:lnTo>
                  <a:pt x="2144119" y="0"/>
                </a:lnTo>
                <a:lnTo>
                  <a:pt x="2144119" y="1614298"/>
                </a:lnTo>
                <a:lnTo>
                  <a:pt x="0" y="16142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657321" y="2893394"/>
            <a:ext cx="4252470" cy="4114800"/>
          </a:xfrm>
          <a:custGeom>
            <a:avLst/>
            <a:gdLst/>
            <a:ahLst/>
            <a:cxnLst/>
            <a:rect r="r" b="b" t="t" l="l"/>
            <a:pathLst>
              <a:path h="4114800" w="4252470">
                <a:moveTo>
                  <a:pt x="0" y="0"/>
                </a:moveTo>
                <a:lnTo>
                  <a:pt x="4252470" y="0"/>
                </a:lnTo>
                <a:lnTo>
                  <a:pt x="42524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906164" y="2126832"/>
            <a:ext cx="6106086" cy="1111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84"/>
              </a:lnSpc>
            </a:pPr>
            <a:r>
              <a:rPr lang="en-US" sz="6489">
                <a:solidFill>
                  <a:srgbClr val="08336B"/>
                </a:solidFill>
                <a:latin typeface="Glacial Indifference Bold"/>
              </a:rPr>
              <a:t>IMPORTÂNCIA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987749" y="9102315"/>
            <a:ext cx="4098429" cy="27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29"/>
              </a:lnSpc>
            </a:pPr>
            <a:r>
              <a:rPr lang="en-US" sz="1592">
                <a:solidFill>
                  <a:srgbClr val="08336B"/>
                </a:solidFill>
                <a:latin typeface="Glacial Indifference Bold"/>
              </a:rPr>
              <a:t>PROFESSOR ORIENTADOR:  ANDREA CORREA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987749" y="9494632"/>
            <a:ext cx="4276725" cy="27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29"/>
              </a:lnSpc>
            </a:pPr>
            <a:r>
              <a:rPr lang="en-US" sz="1592">
                <a:solidFill>
                  <a:srgbClr val="08336B"/>
                </a:solidFill>
                <a:latin typeface="Glacial Indifference Bold"/>
              </a:rPr>
              <a:t>PROJETO FINAL MONITORAMENTO DA ESTUFA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987749" y="9730403"/>
            <a:ext cx="2646611" cy="27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29"/>
              </a:lnSpc>
            </a:pPr>
            <a:r>
              <a:rPr lang="en-US" sz="1592">
                <a:solidFill>
                  <a:srgbClr val="08336B"/>
                </a:solidFill>
                <a:latin typeface="Glacial Indifference Bold"/>
              </a:rPr>
              <a:t>JOSÉ WILLYAN; LAIS CARLA.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974432" y="3171685"/>
            <a:ext cx="9291322" cy="24721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5"/>
              </a:lnSpc>
            </a:pPr>
            <a:r>
              <a:rPr lang="en-US" sz="2796">
                <a:solidFill>
                  <a:srgbClr val="08336B"/>
                </a:solidFill>
                <a:latin typeface="Glacial Indifference"/>
              </a:rPr>
              <a:t>A estufa mantém a temperatura adequada para o desenvolvimento das plantas, facilitando que cresçam mais rapidamente. Estufas são estruturas montadas para criar um ambiente de calor, principalmente, durante os períodos de inverno. Alguns outros pontos são: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618813" y="5426569"/>
            <a:ext cx="9291322" cy="2967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5"/>
              </a:lnSpc>
            </a:pPr>
          </a:p>
          <a:p>
            <a:pPr algn="just" marL="603864" indent="-301932" lvl="1">
              <a:lnSpc>
                <a:spcPts val="3915"/>
              </a:lnSpc>
              <a:buFont typeface="Arial"/>
              <a:buChar char="•"/>
            </a:pPr>
            <a:r>
              <a:rPr lang="en-US" sz="2796">
                <a:solidFill>
                  <a:srgbClr val="08336B"/>
                </a:solidFill>
                <a:latin typeface="Glacial Indifference"/>
              </a:rPr>
              <a:t>Produção de Alimentos</a:t>
            </a:r>
          </a:p>
          <a:p>
            <a:pPr algn="just" marL="603864" indent="-301932" lvl="1">
              <a:lnSpc>
                <a:spcPts val="3915"/>
              </a:lnSpc>
              <a:buFont typeface="Arial"/>
              <a:buChar char="•"/>
            </a:pPr>
            <a:r>
              <a:rPr lang="en-US" sz="2796">
                <a:solidFill>
                  <a:srgbClr val="08336B"/>
                </a:solidFill>
                <a:latin typeface="Glacial Indifference"/>
              </a:rPr>
              <a:t>Diversificação Agrícola e estabilidade econômica</a:t>
            </a:r>
          </a:p>
          <a:p>
            <a:pPr algn="just" marL="603864" indent="-301932" lvl="1">
              <a:lnSpc>
                <a:spcPts val="3915"/>
              </a:lnSpc>
              <a:buFont typeface="Arial"/>
              <a:buChar char="•"/>
            </a:pPr>
            <a:r>
              <a:rPr lang="en-US" sz="2796">
                <a:solidFill>
                  <a:srgbClr val="08336B"/>
                </a:solidFill>
                <a:latin typeface="Glacial Indifference"/>
              </a:rPr>
              <a:t>Sustentabilidade Ambiental</a:t>
            </a:r>
          </a:p>
          <a:p>
            <a:pPr algn="just" marL="603864" indent="-301932" lvl="1">
              <a:lnSpc>
                <a:spcPts val="3915"/>
              </a:lnSpc>
              <a:buFont typeface="Arial"/>
              <a:buChar char="•"/>
            </a:pPr>
            <a:r>
              <a:rPr lang="en-US" sz="2796">
                <a:solidFill>
                  <a:srgbClr val="08336B"/>
                </a:solidFill>
                <a:latin typeface="Glacial Indifference"/>
              </a:rPr>
              <a:t>Pesquisa e Desenvolvimento Agrícola</a:t>
            </a:r>
          </a:p>
          <a:p>
            <a:pPr algn="just">
              <a:lnSpc>
                <a:spcPts val="3915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57905" y="-193257"/>
            <a:ext cx="2433053" cy="2443915"/>
          </a:xfrm>
          <a:custGeom>
            <a:avLst/>
            <a:gdLst/>
            <a:ahLst/>
            <a:cxnLst/>
            <a:rect r="r" b="b" t="t" l="l"/>
            <a:pathLst>
              <a:path h="2443915" w="2433053">
                <a:moveTo>
                  <a:pt x="0" y="0"/>
                </a:moveTo>
                <a:lnTo>
                  <a:pt x="2433053" y="0"/>
                </a:lnTo>
                <a:lnTo>
                  <a:pt x="2433053" y="2443914"/>
                </a:lnTo>
                <a:lnTo>
                  <a:pt x="0" y="24439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flipH="true" flipV="true">
            <a:off x="302268" y="-2055819"/>
            <a:ext cx="46065" cy="14398639"/>
          </a:xfrm>
          <a:prstGeom prst="line">
            <a:avLst/>
          </a:prstGeom>
          <a:ln cap="flat" w="952500">
            <a:solidFill>
              <a:srgbClr val="EA141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V="true">
            <a:off x="17240250" y="968155"/>
            <a:ext cx="0" cy="6492240"/>
          </a:xfrm>
          <a:prstGeom prst="line">
            <a:avLst/>
          </a:prstGeom>
          <a:ln cap="flat" w="38100">
            <a:solidFill>
              <a:srgbClr val="EA141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flipH="true" flipV="true">
            <a:off x="17236268" y="-8327437"/>
            <a:ext cx="46065" cy="14398639"/>
          </a:xfrm>
          <a:prstGeom prst="line">
            <a:avLst/>
          </a:prstGeom>
          <a:ln cap="flat" w="952500">
            <a:solidFill>
              <a:srgbClr val="08336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2940160" y="9415462"/>
            <a:ext cx="22432359" cy="19050"/>
          </a:xfrm>
          <a:prstGeom prst="line">
            <a:avLst/>
          </a:prstGeom>
          <a:ln cap="flat" w="85725">
            <a:solidFill>
              <a:srgbClr val="EA141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834105" y="8784526"/>
            <a:ext cx="2144118" cy="1614298"/>
          </a:xfrm>
          <a:custGeom>
            <a:avLst/>
            <a:gdLst/>
            <a:ahLst/>
            <a:cxnLst/>
            <a:rect r="r" b="b" t="t" l="l"/>
            <a:pathLst>
              <a:path h="1614298" w="2144118">
                <a:moveTo>
                  <a:pt x="0" y="0"/>
                </a:moveTo>
                <a:lnTo>
                  <a:pt x="2144119" y="0"/>
                </a:lnTo>
                <a:lnTo>
                  <a:pt x="2144119" y="1614298"/>
                </a:lnTo>
                <a:lnTo>
                  <a:pt x="0" y="16142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906164" y="2126832"/>
            <a:ext cx="7983247" cy="1111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84"/>
              </a:lnSpc>
            </a:pPr>
            <a:r>
              <a:rPr lang="en-US" sz="6489">
                <a:solidFill>
                  <a:srgbClr val="08336B"/>
                </a:solidFill>
                <a:latin typeface="Glacial Indifference Bold"/>
              </a:rPr>
              <a:t>DESENVOLVIMENTO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987749" y="9102315"/>
            <a:ext cx="4098429" cy="27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29"/>
              </a:lnSpc>
            </a:pPr>
            <a:r>
              <a:rPr lang="en-US" sz="1592">
                <a:solidFill>
                  <a:srgbClr val="08336B"/>
                </a:solidFill>
                <a:latin typeface="Glacial Indifference Bold"/>
              </a:rPr>
              <a:t>PROFESSOR ORIENTADOR:  ANDREA CORREA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987749" y="9494632"/>
            <a:ext cx="4276725" cy="27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29"/>
              </a:lnSpc>
            </a:pPr>
            <a:r>
              <a:rPr lang="en-US" sz="1592">
                <a:solidFill>
                  <a:srgbClr val="08336B"/>
                </a:solidFill>
                <a:latin typeface="Glacial Indifference Bold"/>
              </a:rPr>
              <a:t>PROJETO FINAL MONITORAMENTO DA ESTUFA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987749" y="9730403"/>
            <a:ext cx="2646611" cy="27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29"/>
              </a:lnSpc>
            </a:pPr>
            <a:r>
              <a:rPr lang="en-US" sz="1592">
                <a:solidFill>
                  <a:srgbClr val="08336B"/>
                </a:solidFill>
                <a:latin typeface="Glacial Indifference Bold"/>
              </a:rPr>
              <a:t>JOSÉ WILLYAN; LAIS CARLA.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974432" y="3681390"/>
            <a:ext cx="9943056" cy="3958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5"/>
              </a:lnSpc>
            </a:pPr>
            <a:r>
              <a:rPr lang="en-US" sz="2796">
                <a:solidFill>
                  <a:srgbClr val="08336B"/>
                </a:solidFill>
                <a:latin typeface="Glacial Indifference"/>
              </a:rPr>
              <a:t>PARA A REALIZAÇÃO DESSE PROJETO UTILIZAREMOS DAS SEGUINTES PLATAFORMAS:</a:t>
            </a:r>
          </a:p>
          <a:p>
            <a:pPr algn="just" marL="603864" indent="-301932" lvl="1">
              <a:lnSpc>
                <a:spcPts val="3915"/>
              </a:lnSpc>
              <a:buFont typeface="Arial"/>
              <a:buChar char="•"/>
            </a:pPr>
            <a:r>
              <a:rPr lang="en-US" sz="2796">
                <a:solidFill>
                  <a:srgbClr val="08336B"/>
                </a:solidFill>
                <a:latin typeface="Glacial Indifference"/>
              </a:rPr>
              <a:t>GIT HUB</a:t>
            </a:r>
          </a:p>
          <a:p>
            <a:pPr algn="just" marL="603864" indent="-301932" lvl="1">
              <a:lnSpc>
                <a:spcPts val="3915"/>
              </a:lnSpc>
              <a:buFont typeface="Arial"/>
              <a:buChar char="•"/>
            </a:pPr>
            <a:r>
              <a:rPr lang="en-US" sz="2796">
                <a:solidFill>
                  <a:srgbClr val="08336B"/>
                </a:solidFill>
                <a:latin typeface="Glacial Indifference"/>
              </a:rPr>
              <a:t>CANVA</a:t>
            </a:r>
          </a:p>
          <a:p>
            <a:pPr algn="just" marL="603864" indent="-301932" lvl="1">
              <a:lnSpc>
                <a:spcPts val="3915"/>
              </a:lnSpc>
              <a:buFont typeface="Arial"/>
              <a:buChar char="•"/>
            </a:pPr>
            <a:r>
              <a:rPr lang="en-US" sz="2796">
                <a:solidFill>
                  <a:srgbClr val="08336B"/>
                </a:solidFill>
                <a:latin typeface="Glacial Indifference"/>
              </a:rPr>
              <a:t>TINKERCAD</a:t>
            </a:r>
          </a:p>
          <a:p>
            <a:pPr algn="just" marL="603864" indent="-301932" lvl="1">
              <a:lnSpc>
                <a:spcPts val="3915"/>
              </a:lnSpc>
              <a:buFont typeface="Arial"/>
              <a:buChar char="•"/>
            </a:pPr>
            <a:r>
              <a:rPr lang="en-US" sz="2796">
                <a:solidFill>
                  <a:srgbClr val="08336B"/>
                </a:solidFill>
                <a:latin typeface="Glacial Indifference"/>
              </a:rPr>
              <a:t>VISUAL STUDIO CODE </a:t>
            </a:r>
          </a:p>
          <a:p>
            <a:pPr algn="just" marL="603864" indent="-301932" lvl="1">
              <a:lnSpc>
                <a:spcPts val="3915"/>
              </a:lnSpc>
              <a:buFont typeface="Arial"/>
              <a:buChar char="•"/>
            </a:pPr>
            <a:r>
              <a:rPr lang="en-US" sz="2796">
                <a:solidFill>
                  <a:srgbClr val="08336B"/>
                </a:solidFill>
                <a:latin typeface="Glacial Indifference"/>
              </a:rPr>
              <a:t>DROW IO</a:t>
            </a:r>
          </a:p>
          <a:p>
            <a:pPr algn="just" marL="603864" indent="-301932" lvl="1">
              <a:lnSpc>
                <a:spcPts val="3915"/>
              </a:lnSpc>
              <a:buFont typeface="Arial"/>
              <a:buChar char="•"/>
            </a:pPr>
            <a:r>
              <a:rPr lang="en-US" sz="2796">
                <a:solidFill>
                  <a:srgbClr val="08336B"/>
                </a:solidFill>
                <a:latin typeface="Glacial Indifference"/>
              </a:rPr>
              <a:t>JOTFORM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57905" y="-193257"/>
            <a:ext cx="2433053" cy="2443915"/>
          </a:xfrm>
          <a:custGeom>
            <a:avLst/>
            <a:gdLst/>
            <a:ahLst/>
            <a:cxnLst/>
            <a:rect r="r" b="b" t="t" l="l"/>
            <a:pathLst>
              <a:path h="2443915" w="2433053">
                <a:moveTo>
                  <a:pt x="0" y="0"/>
                </a:moveTo>
                <a:lnTo>
                  <a:pt x="2433053" y="0"/>
                </a:lnTo>
                <a:lnTo>
                  <a:pt x="2433053" y="2443914"/>
                </a:lnTo>
                <a:lnTo>
                  <a:pt x="0" y="24439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flipH="true" flipV="true">
            <a:off x="302268" y="-2055819"/>
            <a:ext cx="46065" cy="14398639"/>
          </a:xfrm>
          <a:prstGeom prst="line">
            <a:avLst/>
          </a:prstGeom>
          <a:ln cap="flat" w="952500">
            <a:solidFill>
              <a:srgbClr val="EA141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V="true">
            <a:off x="17240250" y="968155"/>
            <a:ext cx="0" cy="6492240"/>
          </a:xfrm>
          <a:prstGeom prst="line">
            <a:avLst/>
          </a:prstGeom>
          <a:ln cap="flat" w="38100">
            <a:solidFill>
              <a:srgbClr val="EA141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flipH="true" flipV="true">
            <a:off x="17236268" y="-8327437"/>
            <a:ext cx="46065" cy="14398639"/>
          </a:xfrm>
          <a:prstGeom prst="line">
            <a:avLst/>
          </a:prstGeom>
          <a:ln cap="flat" w="952500">
            <a:solidFill>
              <a:srgbClr val="08336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2940160" y="9415462"/>
            <a:ext cx="22432359" cy="19050"/>
          </a:xfrm>
          <a:prstGeom prst="line">
            <a:avLst/>
          </a:prstGeom>
          <a:ln cap="flat" w="85725">
            <a:solidFill>
              <a:srgbClr val="EA141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834105" y="8784526"/>
            <a:ext cx="2144118" cy="1614298"/>
          </a:xfrm>
          <a:custGeom>
            <a:avLst/>
            <a:gdLst/>
            <a:ahLst/>
            <a:cxnLst/>
            <a:rect r="r" b="b" t="t" l="l"/>
            <a:pathLst>
              <a:path h="1614298" w="2144118">
                <a:moveTo>
                  <a:pt x="0" y="0"/>
                </a:moveTo>
                <a:lnTo>
                  <a:pt x="2144119" y="0"/>
                </a:lnTo>
                <a:lnTo>
                  <a:pt x="2144119" y="1614298"/>
                </a:lnTo>
                <a:lnTo>
                  <a:pt x="0" y="16142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906164" y="1941275"/>
            <a:ext cx="7983247" cy="1111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84"/>
              </a:lnSpc>
            </a:pPr>
            <a:r>
              <a:rPr lang="en-US" sz="6489">
                <a:solidFill>
                  <a:srgbClr val="08336B"/>
                </a:solidFill>
                <a:latin typeface="Glacial Indifference Bold"/>
              </a:rPr>
              <a:t>MATERIAIS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987749" y="9102315"/>
            <a:ext cx="4098429" cy="27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29"/>
              </a:lnSpc>
            </a:pPr>
            <a:r>
              <a:rPr lang="en-US" sz="1592">
                <a:solidFill>
                  <a:srgbClr val="08336B"/>
                </a:solidFill>
                <a:latin typeface="Glacial Indifference Bold"/>
              </a:rPr>
              <a:t>PROFESSOR ORIENTADOR:  ANDREA CORREA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987749" y="9494632"/>
            <a:ext cx="4276725" cy="27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29"/>
              </a:lnSpc>
            </a:pPr>
            <a:r>
              <a:rPr lang="en-US" sz="1592">
                <a:solidFill>
                  <a:srgbClr val="08336B"/>
                </a:solidFill>
                <a:latin typeface="Glacial Indifference Bold"/>
              </a:rPr>
              <a:t>PROJETO FINAL MONITORAMENTO DA ESTUFA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987749" y="9730403"/>
            <a:ext cx="2646611" cy="27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29"/>
              </a:lnSpc>
            </a:pPr>
            <a:r>
              <a:rPr lang="en-US" sz="1592">
                <a:solidFill>
                  <a:srgbClr val="08336B"/>
                </a:solidFill>
                <a:latin typeface="Glacial Indifference Bold"/>
              </a:rPr>
              <a:t>JOSÉ WILLYAN; LAIS CARLA.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906164" y="3305395"/>
            <a:ext cx="7237836" cy="5355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39"/>
              </a:lnSpc>
            </a:pPr>
            <a:r>
              <a:rPr lang="en-US" sz="2528">
                <a:solidFill>
                  <a:srgbClr val="08336B"/>
                </a:solidFill>
                <a:latin typeface="Glacial Indifference"/>
              </a:rPr>
              <a:t>ATÉ O PRESENTE MOMENTO, VERIFICAMOS A NECESSIDADE DOS SEGUINTES ITENS:</a:t>
            </a:r>
          </a:p>
          <a:p>
            <a:pPr algn="just" marL="545828" indent="-272914" lvl="1">
              <a:lnSpc>
                <a:spcPts val="3539"/>
              </a:lnSpc>
              <a:buFont typeface="Arial"/>
              <a:buChar char="•"/>
            </a:pPr>
            <a:r>
              <a:rPr lang="en-US" sz="2528">
                <a:solidFill>
                  <a:srgbClr val="08336B"/>
                </a:solidFill>
                <a:latin typeface="Glacial Indifference"/>
              </a:rPr>
              <a:t>PROTOBOARD</a:t>
            </a:r>
          </a:p>
          <a:p>
            <a:pPr algn="just" marL="545828" indent="-272914" lvl="1">
              <a:lnSpc>
                <a:spcPts val="3539"/>
              </a:lnSpc>
              <a:buFont typeface="Arial"/>
              <a:buChar char="•"/>
            </a:pPr>
            <a:r>
              <a:rPr lang="en-US" sz="2528">
                <a:solidFill>
                  <a:srgbClr val="08336B"/>
                </a:solidFill>
                <a:latin typeface="Glacial Indifference"/>
              </a:rPr>
              <a:t>CONECTOR</a:t>
            </a:r>
          </a:p>
          <a:p>
            <a:pPr algn="just" marL="545828" indent="-272914" lvl="1">
              <a:lnSpc>
                <a:spcPts val="3539"/>
              </a:lnSpc>
              <a:buFont typeface="Arial"/>
              <a:buChar char="•"/>
            </a:pPr>
            <a:r>
              <a:rPr lang="en-US" sz="2528">
                <a:solidFill>
                  <a:srgbClr val="08336B"/>
                </a:solidFill>
                <a:latin typeface="Glacial Indifference"/>
              </a:rPr>
              <a:t>RESISTOR</a:t>
            </a:r>
          </a:p>
          <a:p>
            <a:pPr algn="just" marL="545828" indent="-272914" lvl="1">
              <a:lnSpc>
                <a:spcPts val="3539"/>
              </a:lnSpc>
              <a:buFont typeface="Arial"/>
              <a:buChar char="•"/>
            </a:pPr>
            <a:r>
              <a:rPr lang="en-US" sz="2528">
                <a:solidFill>
                  <a:srgbClr val="08336B"/>
                </a:solidFill>
                <a:latin typeface="Glacial Indifference"/>
              </a:rPr>
              <a:t>CONTEINER ORGANIZADOR OU CAIXA DE ACRÍLICO</a:t>
            </a:r>
          </a:p>
          <a:p>
            <a:pPr algn="just" marL="545828" indent="-272914" lvl="1">
              <a:lnSpc>
                <a:spcPts val="3539"/>
              </a:lnSpc>
              <a:buFont typeface="Arial"/>
              <a:buChar char="•"/>
            </a:pPr>
            <a:r>
              <a:rPr lang="en-US" sz="2528">
                <a:solidFill>
                  <a:srgbClr val="08336B"/>
                </a:solidFill>
                <a:latin typeface="Glacial Indifference"/>
              </a:rPr>
              <a:t>MANGUEIRA</a:t>
            </a:r>
          </a:p>
          <a:p>
            <a:pPr algn="just" marL="545828" indent="-272914" lvl="1">
              <a:lnSpc>
                <a:spcPts val="3539"/>
              </a:lnSpc>
              <a:buFont typeface="Arial"/>
              <a:buChar char="•"/>
            </a:pPr>
            <a:r>
              <a:rPr lang="en-US" sz="2528">
                <a:solidFill>
                  <a:srgbClr val="08336B"/>
                </a:solidFill>
                <a:latin typeface="Glacial Indifference"/>
              </a:rPr>
              <a:t>MOTOR </a:t>
            </a:r>
          </a:p>
          <a:p>
            <a:pPr algn="just">
              <a:lnSpc>
                <a:spcPts val="3539"/>
              </a:lnSpc>
            </a:pPr>
          </a:p>
          <a:p>
            <a:pPr algn="just">
              <a:lnSpc>
                <a:spcPts val="3539"/>
              </a:lnSpc>
            </a:pPr>
          </a:p>
          <a:p>
            <a:pPr algn="just">
              <a:lnSpc>
                <a:spcPts val="3539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9770714" y="2981044"/>
            <a:ext cx="6991578" cy="5355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39"/>
              </a:lnSpc>
            </a:pPr>
          </a:p>
          <a:p>
            <a:pPr algn="just" marL="545828" indent="-272914" lvl="1">
              <a:lnSpc>
                <a:spcPts val="3539"/>
              </a:lnSpc>
              <a:buFont typeface="Arial"/>
              <a:buChar char="•"/>
            </a:pPr>
            <a:r>
              <a:rPr lang="en-US" sz="2528">
                <a:solidFill>
                  <a:srgbClr val="08336B"/>
                </a:solidFill>
                <a:latin typeface="Glacial Indifference"/>
              </a:rPr>
              <a:t>LÂMPADA</a:t>
            </a:r>
          </a:p>
          <a:p>
            <a:pPr algn="just" marL="545828" indent="-272914" lvl="1">
              <a:lnSpc>
                <a:spcPts val="3539"/>
              </a:lnSpc>
              <a:buFont typeface="Arial"/>
              <a:buChar char="•"/>
            </a:pPr>
            <a:r>
              <a:rPr lang="en-US" sz="2528">
                <a:solidFill>
                  <a:srgbClr val="08336B"/>
                </a:solidFill>
                <a:latin typeface="Glacial Indifference"/>
              </a:rPr>
              <a:t>SENDORES: UMIDADE e TEMPERATURA </a:t>
            </a:r>
          </a:p>
          <a:p>
            <a:pPr algn="just" marL="545828" indent="-272914" lvl="1">
              <a:lnSpc>
                <a:spcPts val="3539"/>
              </a:lnSpc>
              <a:buFont typeface="Arial"/>
              <a:buChar char="•"/>
            </a:pPr>
            <a:r>
              <a:rPr lang="en-US" sz="2528">
                <a:solidFill>
                  <a:srgbClr val="08336B"/>
                </a:solidFill>
                <a:latin typeface="Glacial Indifference"/>
              </a:rPr>
              <a:t>TERRA</a:t>
            </a:r>
          </a:p>
          <a:p>
            <a:pPr algn="just" marL="545828" indent="-272914" lvl="1">
              <a:lnSpc>
                <a:spcPts val="3539"/>
              </a:lnSpc>
              <a:buFont typeface="Arial"/>
              <a:buChar char="•"/>
            </a:pPr>
            <a:r>
              <a:rPr lang="en-US" sz="2528">
                <a:solidFill>
                  <a:srgbClr val="08336B"/>
                </a:solidFill>
                <a:latin typeface="Glacial Indifference"/>
              </a:rPr>
              <a:t>ESP 32</a:t>
            </a:r>
          </a:p>
          <a:p>
            <a:pPr algn="just" marL="545828" indent="-272914" lvl="1">
              <a:lnSpc>
                <a:spcPts val="3539"/>
              </a:lnSpc>
              <a:buFont typeface="Arial"/>
              <a:buChar char="•"/>
            </a:pPr>
            <a:r>
              <a:rPr lang="en-US" sz="2528">
                <a:solidFill>
                  <a:srgbClr val="08336B"/>
                </a:solidFill>
                <a:latin typeface="Glacial Indifference"/>
              </a:rPr>
              <a:t>LED </a:t>
            </a:r>
          </a:p>
          <a:p>
            <a:pPr algn="just" marL="545828" indent="-272914" lvl="1">
              <a:lnSpc>
                <a:spcPts val="3539"/>
              </a:lnSpc>
              <a:buFont typeface="Arial"/>
              <a:buChar char="•"/>
            </a:pPr>
            <a:r>
              <a:rPr lang="en-US" sz="2528">
                <a:solidFill>
                  <a:srgbClr val="08336B"/>
                </a:solidFill>
                <a:latin typeface="Glacial Indifference"/>
              </a:rPr>
              <a:t>COLA QUENTE </a:t>
            </a:r>
          </a:p>
          <a:p>
            <a:pPr algn="just" marL="545828" indent="-272914" lvl="1">
              <a:lnSpc>
                <a:spcPts val="3539"/>
              </a:lnSpc>
              <a:buFont typeface="Arial"/>
              <a:buChar char="•"/>
            </a:pPr>
            <a:r>
              <a:rPr lang="en-US" sz="2528">
                <a:solidFill>
                  <a:srgbClr val="08336B"/>
                </a:solidFill>
                <a:latin typeface="Glacial Indifference"/>
              </a:rPr>
              <a:t>SEMENTES </a:t>
            </a:r>
          </a:p>
          <a:p>
            <a:pPr algn="just" marL="545828" indent="-272914" lvl="1">
              <a:lnSpc>
                <a:spcPts val="3539"/>
              </a:lnSpc>
              <a:buFont typeface="Arial"/>
              <a:buChar char="•"/>
            </a:pPr>
            <a:r>
              <a:rPr lang="en-US" sz="2528">
                <a:solidFill>
                  <a:srgbClr val="08336B"/>
                </a:solidFill>
                <a:latin typeface="Glacial Indifference"/>
              </a:rPr>
              <a:t>RECIPIENTE TAMANHO PEQUENO</a:t>
            </a:r>
          </a:p>
          <a:p>
            <a:pPr algn="just">
              <a:lnSpc>
                <a:spcPts val="3539"/>
              </a:lnSpc>
            </a:pPr>
          </a:p>
          <a:p>
            <a:pPr algn="just">
              <a:lnSpc>
                <a:spcPts val="353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57905" y="-193257"/>
            <a:ext cx="2433053" cy="2443915"/>
          </a:xfrm>
          <a:custGeom>
            <a:avLst/>
            <a:gdLst/>
            <a:ahLst/>
            <a:cxnLst/>
            <a:rect r="r" b="b" t="t" l="l"/>
            <a:pathLst>
              <a:path h="2443915" w="2433053">
                <a:moveTo>
                  <a:pt x="0" y="0"/>
                </a:moveTo>
                <a:lnTo>
                  <a:pt x="2433053" y="0"/>
                </a:lnTo>
                <a:lnTo>
                  <a:pt x="2433053" y="2443914"/>
                </a:lnTo>
                <a:lnTo>
                  <a:pt x="0" y="24439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flipH="true" flipV="true">
            <a:off x="302268" y="-2055819"/>
            <a:ext cx="46065" cy="14398639"/>
          </a:xfrm>
          <a:prstGeom prst="line">
            <a:avLst/>
          </a:prstGeom>
          <a:ln cap="flat" w="952500">
            <a:solidFill>
              <a:srgbClr val="EA141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V="true">
            <a:off x="17240250" y="968155"/>
            <a:ext cx="0" cy="6492240"/>
          </a:xfrm>
          <a:prstGeom prst="line">
            <a:avLst/>
          </a:prstGeom>
          <a:ln cap="flat" w="38100">
            <a:solidFill>
              <a:srgbClr val="EA141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flipH="true" flipV="true">
            <a:off x="17236268" y="-8327437"/>
            <a:ext cx="46065" cy="14398639"/>
          </a:xfrm>
          <a:prstGeom prst="line">
            <a:avLst/>
          </a:prstGeom>
          <a:ln cap="flat" w="952500">
            <a:solidFill>
              <a:srgbClr val="08336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2940160" y="9415462"/>
            <a:ext cx="22432359" cy="19050"/>
          </a:xfrm>
          <a:prstGeom prst="line">
            <a:avLst/>
          </a:prstGeom>
          <a:ln cap="flat" w="85725">
            <a:solidFill>
              <a:srgbClr val="EA141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834105" y="8784526"/>
            <a:ext cx="2144118" cy="1614298"/>
          </a:xfrm>
          <a:custGeom>
            <a:avLst/>
            <a:gdLst/>
            <a:ahLst/>
            <a:cxnLst/>
            <a:rect r="r" b="b" t="t" l="l"/>
            <a:pathLst>
              <a:path h="1614298" w="2144118">
                <a:moveTo>
                  <a:pt x="0" y="0"/>
                </a:moveTo>
                <a:lnTo>
                  <a:pt x="2144119" y="0"/>
                </a:lnTo>
                <a:lnTo>
                  <a:pt x="2144119" y="1614298"/>
                </a:lnTo>
                <a:lnTo>
                  <a:pt x="0" y="16142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708135">
            <a:off x="2087042" y="4064219"/>
            <a:ext cx="1706235" cy="2896386"/>
          </a:xfrm>
          <a:custGeom>
            <a:avLst/>
            <a:gdLst/>
            <a:ahLst/>
            <a:cxnLst/>
            <a:rect r="r" b="b" t="t" l="l"/>
            <a:pathLst>
              <a:path h="2896386" w="1706235">
                <a:moveTo>
                  <a:pt x="0" y="0"/>
                </a:moveTo>
                <a:lnTo>
                  <a:pt x="1706235" y="0"/>
                </a:lnTo>
                <a:lnTo>
                  <a:pt x="1706235" y="2896386"/>
                </a:lnTo>
                <a:lnTo>
                  <a:pt x="0" y="28963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9" id="9"/>
          <p:cNvSpPr/>
          <p:nvPr/>
        </p:nvSpPr>
        <p:spPr>
          <a:xfrm>
            <a:off x="4114577" y="5493362"/>
            <a:ext cx="1844772" cy="0"/>
          </a:xfrm>
          <a:prstGeom prst="line">
            <a:avLst/>
          </a:prstGeom>
          <a:ln cap="flat" w="38100">
            <a:solidFill>
              <a:srgbClr val="EA1415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6113958" y="6071202"/>
            <a:ext cx="2696058" cy="2417253"/>
          </a:xfrm>
          <a:custGeom>
            <a:avLst/>
            <a:gdLst/>
            <a:ahLst/>
            <a:cxnLst/>
            <a:rect r="r" b="b" t="t" l="l"/>
            <a:pathLst>
              <a:path h="2417253" w="2696058">
                <a:moveTo>
                  <a:pt x="0" y="0"/>
                </a:moveTo>
                <a:lnTo>
                  <a:pt x="2696059" y="0"/>
                </a:lnTo>
                <a:lnTo>
                  <a:pt x="2696059" y="2417253"/>
                </a:lnTo>
                <a:lnTo>
                  <a:pt x="0" y="241725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5766" r="0" b="-5766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906164" y="1941275"/>
            <a:ext cx="8639184" cy="1111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84"/>
              </a:lnSpc>
            </a:pPr>
            <a:r>
              <a:rPr lang="en-US" sz="6489">
                <a:solidFill>
                  <a:srgbClr val="08336B"/>
                </a:solidFill>
                <a:latin typeface="Glacial Indifference Bold"/>
              </a:rPr>
              <a:t>DIAGRAMA DE BLOCO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6113958" y="4303785"/>
            <a:ext cx="2696058" cy="2417253"/>
          </a:xfrm>
          <a:custGeom>
            <a:avLst/>
            <a:gdLst/>
            <a:ahLst/>
            <a:cxnLst/>
            <a:rect r="r" b="b" t="t" l="l"/>
            <a:pathLst>
              <a:path h="2417253" w="2696058">
                <a:moveTo>
                  <a:pt x="0" y="0"/>
                </a:moveTo>
                <a:lnTo>
                  <a:pt x="2696059" y="0"/>
                </a:lnTo>
                <a:lnTo>
                  <a:pt x="2696059" y="2417253"/>
                </a:lnTo>
                <a:lnTo>
                  <a:pt x="0" y="241725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5766" r="0" b="-5766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6113958" y="2558951"/>
            <a:ext cx="2696058" cy="2417253"/>
          </a:xfrm>
          <a:custGeom>
            <a:avLst/>
            <a:gdLst/>
            <a:ahLst/>
            <a:cxnLst/>
            <a:rect r="r" b="b" t="t" l="l"/>
            <a:pathLst>
              <a:path h="2417253" w="2696058">
                <a:moveTo>
                  <a:pt x="0" y="0"/>
                </a:moveTo>
                <a:lnTo>
                  <a:pt x="2696059" y="0"/>
                </a:lnTo>
                <a:lnTo>
                  <a:pt x="2696059" y="2417253"/>
                </a:lnTo>
                <a:lnTo>
                  <a:pt x="0" y="241725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5766" r="0" b="-5766"/>
            </a:stretch>
          </a:blipFill>
        </p:spPr>
      </p:sp>
      <p:sp>
        <p:nvSpPr>
          <p:cNvPr name="AutoShape 14" id="14"/>
          <p:cNvSpPr/>
          <p:nvPr/>
        </p:nvSpPr>
        <p:spPr>
          <a:xfrm>
            <a:off x="9144000" y="3748528"/>
            <a:ext cx="1092844" cy="19050"/>
          </a:xfrm>
          <a:prstGeom prst="line">
            <a:avLst/>
          </a:prstGeom>
          <a:ln cap="flat" w="38100">
            <a:solidFill>
              <a:srgbClr val="EA1415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5" id="15"/>
          <p:cNvSpPr/>
          <p:nvPr/>
        </p:nvSpPr>
        <p:spPr>
          <a:xfrm>
            <a:off x="9144332" y="5455265"/>
            <a:ext cx="1092844" cy="19050"/>
          </a:xfrm>
          <a:prstGeom prst="line">
            <a:avLst/>
          </a:prstGeom>
          <a:ln cap="flat" w="38100">
            <a:solidFill>
              <a:srgbClr val="EA1415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6" id="16"/>
          <p:cNvSpPr/>
          <p:nvPr/>
        </p:nvSpPr>
        <p:spPr>
          <a:xfrm>
            <a:off x="9144664" y="7123529"/>
            <a:ext cx="1092844" cy="19050"/>
          </a:xfrm>
          <a:prstGeom prst="line">
            <a:avLst/>
          </a:prstGeom>
          <a:ln cap="flat" w="38100">
            <a:solidFill>
              <a:srgbClr val="EA1415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7" id="17"/>
          <p:cNvSpPr/>
          <p:nvPr/>
        </p:nvSpPr>
        <p:spPr>
          <a:xfrm>
            <a:off x="13228010" y="3786625"/>
            <a:ext cx="1092844" cy="19050"/>
          </a:xfrm>
          <a:prstGeom prst="line">
            <a:avLst/>
          </a:prstGeom>
          <a:ln cap="flat" w="38100">
            <a:solidFill>
              <a:srgbClr val="EA1415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8" id="18"/>
          <p:cNvSpPr/>
          <p:nvPr/>
        </p:nvSpPr>
        <p:spPr>
          <a:xfrm>
            <a:off x="13227678" y="5531459"/>
            <a:ext cx="1092844" cy="19050"/>
          </a:xfrm>
          <a:prstGeom prst="line">
            <a:avLst/>
          </a:prstGeom>
          <a:ln cap="flat" w="38100">
            <a:solidFill>
              <a:srgbClr val="EA1415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9" id="19"/>
          <p:cNvSpPr/>
          <p:nvPr/>
        </p:nvSpPr>
        <p:spPr>
          <a:xfrm>
            <a:off x="13227346" y="7241731"/>
            <a:ext cx="1092844" cy="19050"/>
          </a:xfrm>
          <a:prstGeom prst="line">
            <a:avLst/>
          </a:prstGeom>
          <a:ln cap="flat" w="38100">
            <a:solidFill>
              <a:srgbClr val="EA1415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6095561" y="2889002"/>
            <a:ext cx="2732853" cy="1833346"/>
          </a:xfrm>
          <a:custGeom>
            <a:avLst/>
            <a:gdLst/>
            <a:ahLst/>
            <a:cxnLst/>
            <a:rect r="r" b="b" t="t" l="l"/>
            <a:pathLst>
              <a:path h="1833346" w="2732853">
                <a:moveTo>
                  <a:pt x="0" y="0"/>
                </a:moveTo>
                <a:lnTo>
                  <a:pt x="2732853" y="0"/>
                </a:lnTo>
                <a:lnTo>
                  <a:pt x="2732853" y="1833346"/>
                </a:lnTo>
                <a:lnTo>
                  <a:pt x="0" y="183334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6077164" y="4722348"/>
            <a:ext cx="2732853" cy="1833346"/>
          </a:xfrm>
          <a:custGeom>
            <a:avLst/>
            <a:gdLst/>
            <a:ahLst/>
            <a:cxnLst/>
            <a:rect r="r" b="b" t="t" l="l"/>
            <a:pathLst>
              <a:path h="1833346" w="2732853">
                <a:moveTo>
                  <a:pt x="0" y="0"/>
                </a:moveTo>
                <a:lnTo>
                  <a:pt x="2732853" y="0"/>
                </a:lnTo>
                <a:lnTo>
                  <a:pt x="2732853" y="1833346"/>
                </a:lnTo>
                <a:lnTo>
                  <a:pt x="0" y="183334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6087629" y="6543722"/>
            <a:ext cx="2732853" cy="1833346"/>
          </a:xfrm>
          <a:custGeom>
            <a:avLst/>
            <a:gdLst/>
            <a:ahLst/>
            <a:cxnLst/>
            <a:rect r="r" b="b" t="t" l="l"/>
            <a:pathLst>
              <a:path h="1833346" w="2732853">
                <a:moveTo>
                  <a:pt x="0" y="0"/>
                </a:moveTo>
                <a:lnTo>
                  <a:pt x="2732853" y="0"/>
                </a:lnTo>
                <a:lnTo>
                  <a:pt x="2732853" y="1833346"/>
                </a:lnTo>
                <a:lnTo>
                  <a:pt x="0" y="183334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10545348" y="3473480"/>
            <a:ext cx="1996529" cy="1102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29"/>
              </a:lnSpc>
            </a:pPr>
            <a:r>
              <a:rPr lang="en-US" sz="1592">
                <a:solidFill>
                  <a:srgbClr val="08336B"/>
                </a:solidFill>
                <a:latin typeface="Glacial Indifference Bold"/>
              </a:rPr>
              <a:t>TEMPERATURA ATUAL: 25ºC:</a:t>
            </a:r>
          </a:p>
          <a:p>
            <a:pPr algn="ctr">
              <a:lnSpc>
                <a:spcPts val="2229"/>
              </a:lnSpc>
            </a:pPr>
            <a:r>
              <a:rPr lang="en-US" sz="1592">
                <a:solidFill>
                  <a:srgbClr val="08336B"/>
                </a:solidFill>
                <a:latin typeface="Glacial Indifference Bold"/>
              </a:rPr>
              <a:t>UMIDADE ATUAL: 60%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545348" y="5161167"/>
            <a:ext cx="1758072" cy="1102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29"/>
              </a:lnSpc>
            </a:pPr>
            <a:r>
              <a:rPr lang="en-US" sz="1592">
                <a:solidFill>
                  <a:srgbClr val="08336B"/>
                </a:solidFill>
                <a:latin typeface="Glacial Indifference Bold"/>
              </a:rPr>
              <a:t>TEMPERATURA ATUAL: 25ºC:</a:t>
            </a:r>
          </a:p>
          <a:p>
            <a:pPr algn="ctr">
              <a:lnSpc>
                <a:spcPts val="2229"/>
              </a:lnSpc>
            </a:pPr>
            <a:r>
              <a:rPr lang="en-US" sz="1592">
                <a:solidFill>
                  <a:srgbClr val="08336B"/>
                </a:solidFill>
                <a:latin typeface="Glacial Indifference Bold"/>
              </a:rPr>
              <a:t>UMIDADE ATUAL: 50%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714044" y="6844737"/>
            <a:ext cx="1617620" cy="1102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29"/>
              </a:lnSpc>
            </a:pPr>
            <a:r>
              <a:rPr lang="en-US" sz="1592">
                <a:solidFill>
                  <a:srgbClr val="08336B"/>
                </a:solidFill>
                <a:latin typeface="Glacial Indifference Bold"/>
              </a:rPr>
              <a:t>TEMPERATURA ATUAL: 10ºC:</a:t>
            </a:r>
          </a:p>
          <a:p>
            <a:pPr algn="ctr">
              <a:lnSpc>
                <a:spcPts val="2229"/>
              </a:lnSpc>
            </a:pPr>
            <a:r>
              <a:rPr lang="en-US" sz="1592">
                <a:solidFill>
                  <a:srgbClr val="08336B"/>
                </a:solidFill>
                <a:latin typeface="Glacial Indifference Bold"/>
              </a:rPr>
              <a:t>UMIDADE ATUAL: 60%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10361464" y="3136249"/>
            <a:ext cx="2364298" cy="1586099"/>
          </a:xfrm>
          <a:custGeom>
            <a:avLst/>
            <a:gdLst/>
            <a:ahLst/>
            <a:cxnLst/>
            <a:rect r="r" b="b" t="t" l="l"/>
            <a:pathLst>
              <a:path h="1586099" w="2364298">
                <a:moveTo>
                  <a:pt x="0" y="0"/>
                </a:moveTo>
                <a:lnTo>
                  <a:pt x="2364298" y="0"/>
                </a:lnTo>
                <a:lnTo>
                  <a:pt x="2364298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0361464" y="4845971"/>
            <a:ext cx="2364298" cy="1586099"/>
          </a:xfrm>
          <a:custGeom>
            <a:avLst/>
            <a:gdLst/>
            <a:ahLst/>
            <a:cxnLst/>
            <a:rect r="r" b="b" t="t" l="l"/>
            <a:pathLst>
              <a:path h="1586099" w="2364298">
                <a:moveTo>
                  <a:pt x="0" y="0"/>
                </a:moveTo>
                <a:lnTo>
                  <a:pt x="2364298" y="0"/>
                </a:lnTo>
                <a:lnTo>
                  <a:pt x="2364298" y="1586100"/>
                </a:lnTo>
                <a:lnTo>
                  <a:pt x="0" y="15861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0405848" y="6622010"/>
            <a:ext cx="2364298" cy="1586099"/>
          </a:xfrm>
          <a:custGeom>
            <a:avLst/>
            <a:gdLst/>
            <a:ahLst/>
            <a:cxnLst/>
            <a:rect r="r" b="b" t="t" l="l"/>
            <a:pathLst>
              <a:path h="1586099" w="2364298">
                <a:moveTo>
                  <a:pt x="0" y="0"/>
                </a:moveTo>
                <a:lnTo>
                  <a:pt x="2364298" y="0"/>
                </a:lnTo>
                <a:lnTo>
                  <a:pt x="2364298" y="1586100"/>
                </a:lnTo>
                <a:lnTo>
                  <a:pt x="0" y="15861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4757285" y="4896465"/>
            <a:ext cx="1339167" cy="1339167"/>
          </a:xfrm>
          <a:custGeom>
            <a:avLst/>
            <a:gdLst/>
            <a:ahLst/>
            <a:cxnLst/>
            <a:rect r="r" b="b" t="t" l="l"/>
            <a:pathLst>
              <a:path h="1339167" w="1339167">
                <a:moveTo>
                  <a:pt x="0" y="0"/>
                </a:moveTo>
                <a:lnTo>
                  <a:pt x="1339167" y="0"/>
                </a:lnTo>
                <a:lnTo>
                  <a:pt x="1339167" y="1339167"/>
                </a:lnTo>
                <a:lnTo>
                  <a:pt x="0" y="133916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14777721" y="6486963"/>
            <a:ext cx="1319637" cy="1890104"/>
          </a:xfrm>
          <a:custGeom>
            <a:avLst/>
            <a:gdLst/>
            <a:ahLst/>
            <a:cxnLst/>
            <a:rect r="r" b="b" t="t" l="l"/>
            <a:pathLst>
              <a:path h="1890104" w="1319637">
                <a:moveTo>
                  <a:pt x="0" y="0"/>
                </a:moveTo>
                <a:lnTo>
                  <a:pt x="1319637" y="0"/>
                </a:lnTo>
                <a:lnTo>
                  <a:pt x="1319637" y="1890105"/>
                </a:lnTo>
                <a:lnTo>
                  <a:pt x="0" y="189010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14777721" y="3136249"/>
            <a:ext cx="1139726" cy="1139726"/>
          </a:xfrm>
          <a:custGeom>
            <a:avLst/>
            <a:gdLst/>
            <a:ahLst/>
            <a:cxnLst/>
            <a:rect r="r" b="b" t="t" l="l"/>
            <a:pathLst>
              <a:path h="1139726" w="1139726">
                <a:moveTo>
                  <a:pt x="0" y="0"/>
                </a:moveTo>
                <a:lnTo>
                  <a:pt x="1139727" y="0"/>
                </a:lnTo>
                <a:lnTo>
                  <a:pt x="1139727" y="1139726"/>
                </a:lnTo>
                <a:lnTo>
                  <a:pt x="0" y="1139726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2987749" y="9102315"/>
            <a:ext cx="4098429" cy="27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29"/>
              </a:lnSpc>
            </a:pPr>
            <a:r>
              <a:rPr lang="en-US" sz="1592">
                <a:solidFill>
                  <a:srgbClr val="08336B"/>
                </a:solidFill>
                <a:latin typeface="Glacial Indifference Bold"/>
              </a:rPr>
              <a:t>PROFESSOR ORIENTADOR:  ANDREA CORREA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2987749" y="9494632"/>
            <a:ext cx="4276725" cy="27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29"/>
              </a:lnSpc>
            </a:pPr>
            <a:r>
              <a:rPr lang="en-US" sz="1592">
                <a:solidFill>
                  <a:srgbClr val="08336B"/>
                </a:solidFill>
                <a:latin typeface="Glacial Indifference Bold"/>
              </a:rPr>
              <a:t>PROJETO FINAL MONITORAMENTO DA ESTUFA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2987749" y="9730403"/>
            <a:ext cx="2646611" cy="27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29"/>
              </a:lnSpc>
            </a:pPr>
            <a:r>
              <a:rPr lang="en-US" sz="1592">
                <a:solidFill>
                  <a:srgbClr val="08336B"/>
                </a:solidFill>
                <a:latin typeface="Glacial Indifference Bold"/>
              </a:rPr>
              <a:t>JOSÉ WILLYAN; LAIS CARLA.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57905" y="-193257"/>
            <a:ext cx="2433053" cy="2443915"/>
          </a:xfrm>
          <a:custGeom>
            <a:avLst/>
            <a:gdLst/>
            <a:ahLst/>
            <a:cxnLst/>
            <a:rect r="r" b="b" t="t" l="l"/>
            <a:pathLst>
              <a:path h="2443915" w="2433053">
                <a:moveTo>
                  <a:pt x="0" y="0"/>
                </a:moveTo>
                <a:lnTo>
                  <a:pt x="2433053" y="0"/>
                </a:lnTo>
                <a:lnTo>
                  <a:pt x="2433053" y="2443914"/>
                </a:lnTo>
                <a:lnTo>
                  <a:pt x="0" y="24439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flipH="true" flipV="true">
            <a:off x="302268" y="-2055819"/>
            <a:ext cx="46065" cy="14398639"/>
          </a:xfrm>
          <a:prstGeom prst="line">
            <a:avLst/>
          </a:prstGeom>
          <a:ln cap="flat" w="952500">
            <a:solidFill>
              <a:srgbClr val="EA141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V="true">
            <a:off x="17240250" y="968155"/>
            <a:ext cx="0" cy="6492240"/>
          </a:xfrm>
          <a:prstGeom prst="line">
            <a:avLst/>
          </a:prstGeom>
          <a:ln cap="flat" w="38100">
            <a:solidFill>
              <a:srgbClr val="EA141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flipH="true" flipV="true">
            <a:off x="17236268" y="-8327437"/>
            <a:ext cx="46065" cy="14398639"/>
          </a:xfrm>
          <a:prstGeom prst="line">
            <a:avLst/>
          </a:prstGeom>
          <a:ln cap="flat" w="952500">
            <a:solidFill>
              <a:srgbClr val="08336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2940160" y="9415462"/>
            <a:ext cx="22432359" cy="19050"/>
          </a:xfrm>
          <a:prstGeom prst="line">
            <a:avLst/>
          </a:prstGeom>
          <a:ln cap="flat" w="85725">
            <a:solidFill>
              <a:srgbClr val="EA141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834105" y="8784526"/>
            <a:ext cx="2144118" cy="1614298"/>
          </a:xfrm>
          <a:custGeom>
            <a:avLst/>
            <a:gdLst/>
            <a:ahLst/>
            <a:cxnLst/>
            <a:rect r="r" b="b" t="t" l="l"/>
            <a:pathLst>
              <a:path h="1614298" w="2144118">
                <a:moveTo>
                  <a:pt x="0" y="0"/>
                </a:moveTo>
                <a:lnTo>
                  <a:pt x="2144119" y="0"/>
                </a:lnTo>
                <a:lnTo>
                  <a:pt x="2144119" y="1614298"/>
                </a:lnTo>
                <a:lnTo>
                  <a:pt x="0" y="16142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987749" y="9102315"/>
            <a:ext cx="4098429" cy="27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29"/>
              </a:lnSpc>
            </a:pPr>
            <a:r>
              <a:rPr lang="en-US" sz="1592">
                <a:solidFill>
                  <a:srgbClr val="08336B"/>
                </a:solidFill>
                <a:latin typeface="Glacial Indifference Bold"/>
              </a:rPr>
              <a:t>PROFESSOR ORIENTADOR:  ANDREA CORREA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987749" y="9494632"/>
            <a:ext cx="4276725" cy="27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29"/>
              </a:lnSpc>
            </a:pPr>
            <a:r>
              <a:rPr lang="en-US" sz="1592">
                <a:solidFill>
                  <a:srgbClr val="08336B"/>
                </a:solidFill>
                <a:latin typeface="Glacial Indifference Bold"/>
              </a:rPr>
              <a:t>PROJETO FINAL MONITORAMENTO DA ESTUFA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987749" y="9730403"/>
            <a:ext cx="2646611" cy="27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29"/>
              </a:lnSpc>
            </a:pPr>
            <a:r>
              <a:rPr lang="en-US" sz="1592">
                <a:solidFill>
                  <a:srgbClr val="08336B"/>
                </a:solidFill>
                <a:latin typeface="Glacial Indifference Bold"/>
              </a:rPr>
              <a:t>JOSÉ WILLYAN; LAIS CARLA.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0352213" y="668119"/>
            <a:ext cx="4271581" cy="7970145"/>
          </a:xfrm>
          <a:custGeom>
            <a:avLst/>
            <a:gdLst/>
            <a:ahLst/>
            <a:cxnLst/>
            <a:rect r="r" b="b" t="t" l="l"/>
            <a:pathLst>
              <a:path h="7970145" w="4271581">
                <a:moveTo>
                  <a:pt x="0" y="0"/>
                </a:moveTo>
                <a:lnTo>
                  <a:pt x="4271581" y="0"/>
                </a:lnTo>
                <a:lnTo>
                  <a:pt x="4271581" y="7970146"/>
                </a:lnTo>
                <a:lnTo>
                  <a:pt x="0" y="79701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165457" y="3406578"/>
            <a:ext cx="6253988" cy="5082673"/>
          </a:xfrm>
          <a:custGeom>
            <a:avLst/>
            <a:gdLst/>
            <a:ahLst/>
            <a:cxnLst/>
            <a:rect r="r" b="b" t="t" l="l"/>
            <a:pathLst>
              <a:path h="5082673" w="6253988">
                <a:moveTo>
                  <a:pt x="0" y="0"/>
                </a:moveTo>
                <a:lnTo>
                  <a:pt x="6253988" y="0"/>
                </a:lnTo>
                <a:lnTo>
                  <a:pt x="6253988" y="5082673"/>
                </a:lnTo>
                <a:lnTo>
                  <a:pt x="0" y="508267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844113" y="1945964"/>
            <a:ext cx="7983247" cy="1111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84"/>
              </a:lnSpc>
            </a:pPr>
            <a:r>
              <a:rPr lang="en-US" sz="6489">
                <a:solidFill>
                  <a:srgbClr val="08336B"/>
                </a:solidFill>
                <a:latin typeface="Glacial Indifference Bold"/>
              </a:rPr>
              <a:t>FLUXOGRAMA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57905" y="-193257"/>
            <a:ext cx="2433053" cy="2443915"/>
          </a:xfrm>
          <a:custGeom>
            <a:avLst/>
            <a:gdLst/>
            <a:ahLst/>
            <a:cxnLst/>
            <a:rect r="r" b="b" t="t" l="l"/>
            <a:pathLst>
              <a:path h="2443915" w="2433053">
                <a:moveTo>
                  <a:pt x="0" y="0"/>
                </a:moveTo>
                <a:lnTo>
                  <a:pt x="2433053" y="0"/>
                </a:lnTo>
                <a:lnTo>
                  <a:pt x="2433053" y="2443914"/>
                </a:lnTo>
                <a:lnTo>
                  <a:pt x="0" y="24439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flipH="true" flipV="true">
            <a:off x="302268" y="-2055819"/>
            <a:ext cx="46065" cy="14398639"/>
          </a:xfrm>
          <a:prstGeom prst="line">
            <a:avLst/>
          </a:prstGeom>
          <a:ln cap="flat" w="952500">
            <a:solidFill>
              <a:srgbClr val="EA141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V="true">
            <a:off x="17240250" y="968155"/>
            <a:ext cx="0" cy="6492240"/>
          </a:xfrm>
          <a:prstGeom prst="line">
            <a:avLst/>
          </a:prstGeom>
          <a:ln cap="flat" w="38100">
            <a:solidFill>
              <a:srgbClr val="EA141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flipH="true" flipV="true">
            <a:off x="17236268" y="-8327437"/>
            <a:ext cx="46065" cy="14398639"/>
          </a:xfrm>
          <a:prstGeom prst="line">
            <a:avLst/>
          </a:prstGeom>
          <a:ln cap="flat" w="952500">
            <a:solidFill>
              <a:srgbClr val="08336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2940160" y="9415462"/>
            <a:ext cx="22432359" cy="19050"/>
          </a:xfrm>
          <a:prstGeom prst="line">
            <a:avLst/>
          </a:prstGeom>
          <a:ln cap="flat" w="85725">
            <a:solidFill>
              <a:srgbClr val="EA141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834105" y="8784526"/>
            <a:ext cx="2144118" cy="1614298"/>
          </a:xfrm>
          <a:custGeom>
            <a:avLst/>
            <a:gdLst/>
            <a:ahLst/>
            <a:cxnLst/>
            <a:rect r="r" b="b" t="t" l="l"/>
            <a:pathLst>
              <a:path h="1614298" w="2144118">
                <a:moveTo>
                  <a:pt x="0" y="0"/>
                </a:moveTo>
                <a:lnTo>
                  <a:pt x="2144119" y="0"/>
                </a:lnTo>
                <a:lnTo>
                  <a:pt x="2144119" y="1614298"/>
                </a:lnTo>
                <a:lnTo>
                  <a:pt x="0" y="16142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844113" y="3352767"/>
            <a:ext cx="7580492" cy="4917724"/>
          </a:xfrm>
          <a:custGeom>
            <a:avLst/>
            <a:gdLst/>
            <a:ahLst/>
            <a:cxnLst/>
            <a:rect r="r" b="b" t="t" l="l"/>
            <a:pathLst>
              <a:path h="4917724" w="7580492">
                <a:moveTo>
                  <a:pt x="0" y="0"/>
                </a:moveTo>
                <a:lnTo>
                  <a:pt x="7580492" y="0"/>
                </a:lnTo>
                <a:lnTo>
                  <a:pt x="7580492" y="4917724"/>
                </a:lnTo>
                <a:lnTo>
                  <a:pt x="0" y="49177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844113" y="1945964"/>
            <a:ext cx="7983247" cy="1111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84"/>
              </a:lnSpc>
            </a:pPr>
            <a:r>
              <a:rPr lang="en-US" sz="6489">
                <a:solidFill>
                  <a:srgbClr val="08336B"/>
                </a:solidFill>
                <a:latin typeface="Glacial Indifference Bold"/>
              </a:rPr>
              <a:t>SIMULAÇÃO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987749" y="9102315"/>
            <a:ext cx="4098429" cy="27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29"/>
              </a:lnSpc>
            </a:pPr>
            <a:r>
              <a:rPr lang="en-US" sz="1592">
                <a:solidFill>
                  <a:srgbClr val="08336B"/>
                </a:solidFill>
                <a:latin typeface="Glacial Indifference Bold"/>
              </a:rPr>
              <a:t>PROFESSOR ORIENTADOR:  ANDREA CORREA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987749" y="9494632"/>
            <a:ext cx="4276725" cy="27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29"/>
              </a:lnSpc>
            </a:pPr>
            <a:r>
              <a:rPr lang="en-US" sz="1592">
                <a:solidFill>
                  <a:srgbClr val="08336B"/>
                </a:solidFill>
                <a:latin typeface="Glacial Indifference Bold"/>
              </a:rPr>
              <a:t>PROJETO FINAL MONITORAMENTO DA ESTUFA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987749" y="9730403"/>
            <a:ext cx="2646611" cy="27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29"/>
              </a:lnSpc>
            </a:pPr>
            <a:r>
              <a:rPr lang="en-US" sz="1592">
                <a:solidFill>
                  <a:srgbClr val="08336B"/>
                </a:solidFill>
                <a:latin typeface="Glacial Indifference Bold"/>
              </a:rPr>
              <a:t>JOSÉ WILLYAN; LAIS CARLA.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084957" y="3715177"/>
            <a:ext cx="6014711" cy="14283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94"/>
              </a:lnSpc>
            </a:pPr>
            <a:r>
              <a:rPr lang="en-US" sz="2710">
                <a:solidFill>
                  <a:srgbClr val="08336B"/>
                </a:solidFill>
                <a:latin typeface="Glacial Indifference"/>
              </a:rPr>
              <a:t>NA SIMULAÇÃO NÃO LOCALIZAMOS NO TINKERCAD O SENSOR DE PH DO SOLO.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57905" y="-193257"/>
            <a:ext cx="2433053" cy="2443915"/>
          </a:xfrm>
          <a:custGeom>
            <a:avLst/>
            <a:gdLst/>
            <a:ahLst/>
            <a:cxnLst/>
            <a:rect r="r" b="b" t="t" l="l"/>
            <a:pathLst>
              <a:path h="2443915" w="2433053">
                <a:moveTo>
                  <a:pt x="0" y="0"/>
                </a:moveTo>
                <a:lnTo>
                  <a:pt x="2433053" y="0"/>
                </a:lnTo>
                <a:lnTo>
                  <a:pt x="2433053" y="2443914"/>
                </a:lnTo>
                <a:lnTo>
                  <a:pt x="0" y="24439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flipH="true" flipV="true">
            <a:off x="302268" y="-2055819"/>
            <a:ext cx="46065" cy="14398639"/>
          </a:xfrm>
          <a:prstGeom prst="line">
            <a:avLst/>
          </a:prstGeom>
          <a:ln cap="flat" w="952500">
            <a:solidFill>
              <a:srgbClr val="EA141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V="true">
            <a:off x="17240250" y="968155"/>
            <a:ext cx="0" cy="6492240"/>
          </a:xfrm>
          <a:prstGeom prst="line">
            <a:avLst/>
          </a:prstGeom>
          <a:ln cap="flat" w="38100">
            <a:solidFill>
              <a:srgbClr val="EA141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flipH="true" flipV="true">
            <a:off x="17236268" y="-8327437"/>
            <a:ext cx="46065" cy="14398639"/>
          </a:xfrm>
          <a:prstGeom prst="line">
            <a:avLst/>
          </a:prstGeom>
          <a:ln cap="flat" w="952500">
            <a:solidFill>
              <a:srgbClr val="08336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2940160" y="9415462"/>
            <a:ext cx="22432359" cy="19050"/>
          </a:xfrm>
          <a:prstGeom prst="line">
            <a:avLst/>
          </a:prstGeom>
          <a:ln cap="flat" w="85725">
            <a:solidFill>
              <a:srgbClr val="EA141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834105" y="8784526"/>
            <a:ext cx="2144118" cy="1614298"/>
          </a:xfrm>
          <a:custGeom>
            <a:avLst/>
            <a:gdLst/>
            <a:ahLst/>
            <a:cxnLst/>
            <a:rect r="r" b="b" t="t" l="l"/>
            <a:pathLst>
              <a:path h="1614298" w="2144118">
                <a:moveTo>
                  <a:pt x="0" y="0"/>
                </a:moveTo>
                <a:lnTo>
                  <a:pt x="2144119" y="0"/>
                </a:lnTo>
                <a:lnTo>
                  <a:pt x="2144119" y="1614298"/>
                </a:lnTo>
                <a:lnTo>
                  <a:pt x="0" y="16142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pic>
        <p:nvPicPr>
          <p:cNvPr name="Picture 8" id="8">
            <a:hlinkClick action="ppaction://media"/>
          </p:cNvPr>
          <p:cNvPicPr>
            <a:picLocks noChangeAspect="true"/>
          </p:cNvPicPr>
          <p:nvPr>
            <a:videoFile r:link="rId5"/>
            <p:extLst>
              <p:ext uri="{DAA4B4D4-6D71-4841-9C94-3DE7FCFB9230}">
                <p14:media xmlns:p14="http://schemas.microsoft.com/office/powerpoint/2010/main" r:embed="rId6">
                  <p14:trim st="8240.0000" end="8390.0000"/>
                </p14:media>
              </p:ext>
            </p:extLst>
          </p:nvPr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5566848" y="2940100"/>
            <a:ext cx="8521025" cy="5809790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1844113" y="1945964"/>
            <a:ext cx="7983247" cy="1111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84"/>
              </a:lnSpc>
            </a:pPr>
            <a:r>
              <a:rPr lang="en-US" sz="6489">
                <a:solidFill>
                  <a:srgbClr val="08336B"/>
                </a:solidFill>
                <a:latin typeface="Glacial Indifference Bold"/>
              </a:rPr>
              <a:t>SIMULAÇÃO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987749" y="9102315"/>
            <a:ext cx="4098429" cy="27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29"/>
              </a:lnSpc>
            </a:pPr>
            <a:r>
              <a:rPr lang="en-US" sz="1592">
                <a:solidFill>
                  <a:srgbClr val="08336B"/>
                </a:solidFill>
                <a:latin typeface="Glacial Indifference Bold"/>
              </a:rPr>
              <a:t>PROFESSOR ORIENTADOR:  ANDREA CORREA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987749" y="9494632"/>
            <a:ext cx="4276725" cy="27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29"/>
              </a:lnSpc>
            </a:pPr>
            <a:r>
              <a:rPr lang="en-US" sz="1592">
                <a:solidFill>
                  <a:srgbClr val="08336B"/>
                </a:solidFill>
                <a:latin typeface="Glacial Indifference Bold"/>
              </a:rPr>
              <a:t>PROJETO FINAL MONITORAMENTO DA ESTUFA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987749" y="9730403"/>
            <a:ext cx="2646611" cy="27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29"/>
              </a:lnSpc>
            </a:pPr>
            <a:r>
              <a:rPr lang="en-US" sz="1592">
                <a:solidFill>
                  <a:srgbClr val="08336B"/>
                </a:solidFill>
                <a:latin typeface="Glacial Indifference Bold"/>
              </a:rPr>
              <a:t>JOSÉ WILLYAN; LAIS CARLA.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DAF-TYTN6qM</dc:identifier>
  <dcterms:modified xsi:type="dcterms:W3CDTF">2011-08-01T06:04:30Z</dcterms:modified>
  <cp:revision>1</cp:revision>
  <dc:title>Cópia de PROFESSOR ORIENTADOR: METHODY VAREJÃO GODOY</dc:title>
</cp:coreProperties>
</file>