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57" r:id="rId4"/>
    <p:sldId id="258" r:id="rId5"/>
    <p:sldId id="260" r:id="rId6"/>
    <p:sldId id="261" r:id="rId7"/>
    <p:sldId id="267" r:id="rId8"/>
    <p:sldId id="262" r:id="rId9"/>
    <p:sldId id="264" r:id="rId10"/>
    <p:sldId id="265" r:id="rId11"/>
    <p:sldId id="263"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106DADF-BB1B-F746-932E-5D47D1ED300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190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05353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272398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231238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14B6D42-FA4A-544F-992E-668F4367741D}" type="datetimeFigureOut">
              <a:rPr lang="en-US" smtClean="0"/>
              <a:t>8/14/19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106DADF-BB1B-F746-932E-5D47D1ED300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254643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B6D42-FA4A-544F-992E-668F4367741D}" type="datetimeFigureOut">
              <a:rPr lang="en-US" smtClean="0"/>
              <a:t>8/14/19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369442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B6D42-FA4A-544F-992E-668F4367741D}" type="datetimeFigureOut">
              <a:rPr lang="en-US" smtClean="0"/>
              <a:t>8/14/19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3945013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B6D42-FA4A-544F-992E-668F4367741D}" type="datetimeFigureOut">
              <a:rPr lang="en-US" smtClean="0"/>
              <a:t>8/14/19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213713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B6D42-FA4A-544F-992E-668F4367741D}" type="datetimeFigureOut">
              <a:rPr lang="en-US" smtClean="0"/>
              <a:t>8/14/19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61030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14B6D42-FA4A-544F-992E-668F4367741D}" type="datetimeFigureOut">
              <a:rPr lang="en-US" smtClean="0"/>
              <a:t>8/14/19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106DADF-BB1B-F746-932E-5D47D1ED300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68104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14B6D42-FA4A-544F-992E-668F4367741D}" type="datetimeFigureOut">
              <a:rPr lang="en-US" smtClean="0"/>
              <a:t>8/14/19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106DADF-BB1B-F746-932E-5D47D1ED3004}" type="slidenum">
              <a:rPr lang="en-US" smtClean="0"/>
              <a:t>‹#›</a:t>
            </a:fld>
            <a:endParaRPr lang="en-US"/>
          </a:p>
        </p:txBody>
      </p:sp>
    </p:spTree>
    <p:extLst>
      <p:ext uri="{BB962C8B-B14F-4D97-AF65-F5344CB8AC3E}">
        <p14:creationId xmlns:p14="http://schemas.microsoft.com/office/powerpoint/2010/main" val="190067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14B6D42-FA4A-544F-992E-668F4367741D}" type="datetimeFigureOut">
              <a:rPr lang="en-US" smtClean="0"/>
              <a:t>8/14/19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106DADF-BB1B-F746-932E-5D47D1ED300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1279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www.kaggle.com/nicapotato/multivar-lstm-ts-regression-ker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competitive-data-science-predict-future-sale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2404-1FD2-7D40-B812-4B065EBDC7B4}"/>
              </a:ext>
            </a:extLst>
          </p:cNvPr>
          <p:cNvSpPr>
            <a:spLocks noGrp="1"/>
          </p:cNvSpPr>
          <p:nvPr>
            <p:ph type="ctrTitle"/>
          </p:nvPr>
        </p:nvSpPr>
        <p:spPr/>
        <p:txBody>
          <a:bodyPr/>
          <a:lstStyle/>
          <a:p>
            <a:r>
              <a:rPr lang="en-US" dirty="0"/>
              <a:t>Sale Prediction</a:t>
            </a:r>
          </a:p>
        </p:txBody>
      </p:sp>
      <p:sp>
        <p:nvSpPr>
          <p:cNvPr id="3" name="Subtitle 2">
            <a:extLst>
              <a:ext uri="{FF2B5EF4-FFF2-40B4-BE49-F238E27FC236}">
                <a16:creationId xmlns:a16="http://schemas.microsoft.com/office/drawing/2014/main" id="{4B5DD876-D55B-E54F-98C1-8A251B544951}"/>
              </a:ext>
            </a:extLst>
          </p:cNvPr>
          <p:cNvSpPr>
            <a:spLocks noGrp="1"/>
          </p:cNvSpPr>
          <p:nvPr>
            <p:ph type="subTitle" idx="1"/>
          </p:nvPr>
        </p:nvSpPr>
        <p:spPr>
          <a:xfrm>
            <a:off x="1524000" y="4033838"/>
            <a:ext cx="9144000" cy="1655762"/>
          </a:xfrm>
        </p:spPr>
        <p:txBody>
          <a:bodyPr/>
          <a:lstStyle/>
          <a:p>
            <a:r>
              <a:rPr lang="en-US" dirty="0"/>
              <a:t>Zening Li, </a:t>
            </a:r>
            <a:r>
              <a:rPr lang="en-US" dirty="0" err="1"/>
              <a:t>Qingxu</a:t>
            </a:r>
            <a:r>
              <a:rPr lang="en-US" dirty="0"/>
              <a:t> Wang</a:t>
            </a:r>
          </a:p>
        </p:txBody>
      </p:sp>
    </p:spTree>
    <p:extLst>
      <p:ext uri="{BB962C8B-B14F-4D97-AF65-F5344CB8AC3E}">
        <p14:creationId xmlns:p14="http://schemas.microsoft.com/office/powerpoint/2010/main" val="11208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84D3-3937-3342-8B94-6480FB9AFD51}"/>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Results from Visualization</a:t>
            </a:r>
          </a:p>
        </p:txBody>
      </p:sp>
      <p:sp>
        <p:nvSpPr>
          <p:cNvPr id="3" name="Content Placeholder 2">
            <a:extLst>
              <a:ext uri="{FF2B5EF4-FFF2-40B4-BE49-F238E27FC236}">
                <a16:creationId xmlns:a16="http://schemas.microsoft.com/office/drawing/2014/main" id="{2B62D022-6E2F-6645-A296-9C40FFE9C64D}"/>
              </a:ext>
            </a:extLst>
          </p:cNvPr>
          <p:cNvSpPr>
            <a:spLocks noGrp="1"/>
          </p:cNvSpPr>
          <p:nvPr>
            <p:ph idx="1"/>
          </p:nvPr>
        </p:nvSpPr>
        <p:spPr/>
        <p:txBody>
          <a:bodyPr/>
          <a:lstStyle/>
          <a:p>
            <a:r>
              <a:rPr lang="en-US" dirty="0"/>
              <a:t>As we can see, the trend is the higher the price is the lower the sales amount is, vice versa.</a:t>
            </a:r>
          </a:p>
          <a:p>
            <a:r>
              <a:rPr lang="en-US" dirty="0"/>
              <a:t>(This means sales amount is highly associated with price, we first tried to predict amount without using price factor, and fall very behind in the competition, after seeing the plot we decided to use LSTM method which takes price into account.</a:t>
            </a:r>
          </a:p>
          <a:p>
            <a:endParaRPr lang="en-US" dirty="0"/>
          </a:p>
          <a:p>
            <a:r>
              <a:rPr lang="en-US" dirty="0"/>
              <a:t>Another thing we found is that the trend of Russian goods prices are raising, it is shown in pictures, hope their salaries follow the expenditures!</a:t>
            </a:r>
          </a:p>
        </p:txBody>
      </p:sp>
      <p:sp>
        <p:nvSpPr>
          <p:cNvPr id="4" name="Oval 3">
            <a:extLst>
              <a:ext uri="{FF2B5EF4-FFF2-40B4-BE49-F238E27FC236}">
                <a16:creationId xmlns:a16="http://schemas.microsoft.com/office/drawing/2014/main" id="{2D2F1649-199A-41B4-8896-6D7CEB7E643D}"/>
              </a:ext>
            </a:extLst>
          </p:cNvPr>
          <p:cNvSpPr/>
          <p:nvPr/>
        </p:nvSpPr>
        <p:spPr>
          <a:xfrm>
            <a:off x="7137647" y="4983484"/>
            <a:ext cx="1455937" cy="982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C124F94-0F47-44B9-9AE4-39D2ADEACB5B}"/>
              </a:ext>
            </a:extLst>
          </p:cNvPr>
          <p:cNvSpPr/>
          <p:nvPr/>
        </p:nvSpPr>
        <p:spPr>
          <a:xfrm>
            <a:off x="7455024" y="5127498"/>
            <a:ext cx="244135" cy="23841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FA5029E-1BA4-4472-BA6C-D1D5A6700EBC}"/>
              </a:ext>
            </a:extLst>
          </p:cNvPr>
          <p:cNvSpPr/>
          <p:nvPr/>
        </p:nvSpPr>
        <p:spPr>
          <a:xfrm>
            <a:off x="8016536" y="5127498"/>
            <a:ext cx="239697" cy="2384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C52E194-C170-49AD-8FF9-8850305D58D5}"/>
              </a:ext>
            </a:extLst>
          </p:cNvPr>
          <p:cNvSpPr/>
          <p:nvPr/>
        </p:nvSpPr>
        <p:spPr>
          <a:xfrm>
            <a:off x="7461681" y="5382442"/>
            <a:ext cx="807868" cy="49715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36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5BBF-7423-FF40-BB6A-F19642ECF13B}"/>
              </a:ext>
            </a:extLst>
          </p:cNvPr>
          <p:cNvSpPr>
            <a:spLocks noGrp="1"/>
          </p:cNvSpPr>
          <p:nvPr>
            <p:ph type="title"/>
          </p:nvPr>
        </p:nvSpPr>
        <p:spPr/>
        <p:txBody>
          <a:bodyPr>
            <a:normAutofit fontScale="90000"/>
          </a:bodyPr>
          <a:lstStyle/>
          <a:p>
            <a:r>
              <a:rPr lang="en-US" dirty="0" err="1"/>
              <a:t>VisualizatioN</a:t>
            </a:r>
            <a:br>
              <a:rPr lang="en-US" dirty="0"/>
            </a:br>
            <a:br>
              <a:rPr lang="en-US" dirty="0"/>
            </a:br>
            <a:r>
              <a:rPr lang="en-US" sz="2000" dirty="0">
                <a:solidFill>
                  <a:schemeClr val="tx2">
                    <a:lumMod val="50000"/>
                    <a:lumOff val="50000"/>
                  </a:schemeClr>
                </a:solidFill>
              </a:rPr>
              <a:t>Time series decomposition:</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2809567B-E57A-458E-BBDE-C08A24D1B63B}"/>
              </a:ext>
            </a:extLst>
          </p:cNvPr>
          <p:cNvPicPr>
            <a:picLocks noGrp="1" noChangeAspect="1"/>
          </p:cNvPicPr>
          <p:nvPr>
            <p:ph idx="1"/>
          </p:nvPr>
        </p:nvPicPr>
        <p:blipFill>
          <a:blip r:embed="rId2"/>
          <a:stretch>
            <a:fillRect/>
          </a:stretch>
        </p:blipFill>
        <p:spPr>
          <a:xfrm>
            <a:off x="5844073" y="528933"/>
            <a:ext cx="5173081" cy="2531508"/>
          </a:xfrm>
        </p:spPr>
      </p:pic>
      <p:pic>
        <p:nvPicPr>
          <p:cNvPr id="8" name="Picture 7" descr="A screenshot of a social media post&#10;&#10;Description automatically generated">
            <a:extLst>
              <a:ext uri="{FF2B5EF4-FFF2-40B4-BE49-F238E27FC236}">
                <a16:creationId xmlns:a16="http://schemas.microsoft.com/office/drawing/2014/main" id="{0A0A0A51-69F2-4823-8DF0-79DAC4315C6B}"/>
              </a:ext>
            </a:extLst>
          </p:cNvPr>
          <p:cNvPicPr>
            <a:picLocks noChangeAspect="1"/>
          </p:cNvPicPr>
          <p:nvPr/>
        </p:nvPicPr>
        <p:blipFill>
          <a:blip r:embed="rId3"/>
          <a:stretch>
            <a:fillRect/>
          </a:stretch>
        </p:blipFill>
        <p:spPr>
          <a:xfrm>
            <a:off x="1281010" y="2636384"/>
            <a:ext cx="5059829" cy="23471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5B677F1-0A4F-47F7-BB79-E267193E8949}"/>
              </a:ext>
            </a:extLst>
          </p:cNvPr>
          <p:cNvPicPr>
            <a:picLocks noChangeAspect="1"/>
          </p:cNvPicPr>
          <p:nvPr/>
        </p:nvPicPr>
        <p:blipFill>
          <a:blip r:embed="rId4"/>
          <a:stretch>
            <a:fillRect/>
          </a:stretch>
        </p:blipFill>
        <p:spPr>
          <a:xfrm>
            <a:off x="5062230" y="3553074"/>
            <a:ext cx="6100605" cy="2860820"/>
          </a:xfrm>
          <a:prstGeom prst="rect">
            <a:avLst/>
          </a:prstGeom>
        </p:spPr>
      </p:pic>
      <p:sp>
        <p:nvSpPr>
          <p:cNvPr id="11" name="TextBox 10">
            <a:extLst>
              <a:ext uri="{FF2B5EF4-FFF2-40B4-BE49-F238E27FC236}">
                <a16:creationId xmlns:a16="http://schemas.microsoft.com/office/drawing/2014/main" id="{FAAC9590-867A-492D-A217-F1BCF5EC35F4}"/>
              </a:ext>
            </a:extLst>
          </p:cNvPr>
          <p:cNvSpPr txBox="1"/>
          <p:nvPr/>
        </p:nvSpPr>
        <p:spPr>
          <a:xfrm>
            <a:off x="1473693" y="5202315"/>
            <a:ext cx="3116062" cy="923330"/>
          </a:xfrm>
          <a:prstGeom prst="rect">
            <a:avLst/>
          </a:prstGeom>
          <a:noFill/>
        </p:spPr>
        <p:txBody>
          <a:bodyPr wrap="square" rtlCol="0">
            <a:spAutoFit/>
          </a:bodyPr>
          <a:lstStyle/>
          <a:p>
            <a:r>
              <a:rPr lang="en-US" dirty="0" err="1">
                <a:solidFill>
                  <a:schemeClr val="accent2">
                    <a:lumMod val="60000"/>
                    <a:lumOff val="40000"/>
                  </a:schemeClr>
                </a:solidFill>
              </a:rPr>
              <a:t>Accracy</a:t>
            </a:r>
            <a:r>
              <a:rPr lang="en-US" dirty="0">
                <a:solidFill>
                  <a:schemeClr val="accent2">
                    <a:lumMod val="60000"/>
                    <a:lumOff val="40000"/>
                  </a:schemeClr>
                </a:solidFill>
              </a:rPr>
              <a:t> was not so good using Arima, we are not using it to compete then.</a:t>
            </a:r>
          </a:p>
        </p:txBody>
      </p:sp>
    </p:spTree>
    <p:extLst>
      <p:ext uri="{BB962C8B-B14F-4D97-AF65-F5344CB8AC3E}">
        <p14:creationId xmlns:p14="http://schemas.microsoft.com/office/powerpoint/2010/main" val="234989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F434-E5A1-C843-B7CD-209E016812F6}"/>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F54A01A6-9803-8149-83F6-8FEAB4658B84}"/>
              </a:ext>
            </a:extLst>
          </p:cNvPr>
          <p:cNvSpPr>
            <a:spLocks noGrp="1"/>
          </p:cNvSpPr>
          <p:nvPr>
            <p:ph idx="1"/>
          </p:nvPr>
        </p:nvSpPr>
        <p:spPr/>
        <p:txBody>
          <a:bodyPr/>
          <a:lstStyle/>
          <a:p>
            <a:r>
              <a:rPr lang="en-US" dirty="0"/>
              <a:t>We use LSTM from </a:t>
            </a:r>
            <a:r>
              <a:rPr lang="en-US" dirty="0" err="1"/>
              <a:t>keras</a:t>
            </a:r>
            <a:r>
              <a:rPr lang="en-US" dirty="0"/>
              <a:t>.</a:t>
            </a:r>
          </a:p>
          <a:p>
            <a:pPr marL="0" indent="0">
              <a:buNone/>
            </a:pPr>
            <a:r>
              <a:rPr lang="en-US" dirty="0"/>
              <a:t>LSTM refers to </a:t>
            </a:r>
            <a:r>
              <a:rPr lang="en-US" b="1" dirty="0"/>
              <a:t>Long short-term memory:</a:t>
            </a:r>
          </a:p>
          <a:p>
            <a:pPr marL="0" indent="0">
              <a:buNone/>
            </a:pPr>
            <a:r>
              <a:rPr lang="en-US" dirty="0"/>
              <a:t>It is an artificial recurrent neural network (RNN) architecture used in the field of deep learning.</a:t>
            </a:r>
          </a:p>
          <a:p>
            <a:pPr marL="0" indent="0">
              <a:buNone/>
            </a:pPr>
            <a:r>
              <a:rPr lang="en-US" dirty="0"/>
              <a:t>It can not only process single data points, but also </a:t>
            </a:r>
            <a:r>
              <a:rPr lang="en-US" b="1" dirty="0"/>
              <a:t>entire sequences of data</a:t>
            </a:r>
            <a:r>
              <a:rPr lang="en-US" dirty="0"/>
              <a:t>. </a:t>
            </a:r>
          </a:p>
          <a:p>
            <a:pPr marL="0" indent="0">
              <a:buNone/>
            </a:pPr>
            <a:r>
              <a:rPr lang="en-US" dirty="0"/>
              <a:t>A common LSTM unit is composed of a </a:t>
            </a:r>
            <a:r>
              <a:rPr lang="en-US" b="1" dirty="0"/>
              <a:t>cell</a:t>
            </a:r>
            <a:r>
              <a:rPr lang="en-US" dirty="0"/>
              <a:t>, an </a:t>
            </a:r>
            <a:r>
              <a:rPr lang="en-US" b="1" dirty="0"/>
              <a:t>input gate</a:t>
            </a:r>
            <a:r>
              <a:rPr lang="en-US" dirty="0"/>
              <a:t>, an </a:t>
            </a:r>
            <a:r>
              <a:rPr lang="en-US" b="1" dirty="0"/>
              <a:t>output gate</a:t>
            </a:r>
            <a:r>
              <a:rPr lang="en-US" dirty="0"/>
              <a:t> and a </a:t>
            </a:r>
            <a:r>
              <a:rPr lang="en-US" b="1" dirty="0"/>
              <a:t>forget gate</a:t>
            </a:r>
            <a:r>
              <a:rPr lang="en-US" dirty="0"/>
              <a:t>.</a:t>
            </a:r>
          </a:p>
          <a:p>
            <a:pPr marL="0" indent="0">
              <a:buNone/>
            </a:pPr>
            <a:endParaRPr lang="en-US" dirty="0"/>
          </a:p>
          <a:p>
            <a:pPr marL="0" indent="0">
              <a:buNone/>
            </a:pPr>
            <a:endParaRPr lang="en-US" dirty="0"/>
          </a:p>
          <a:p>
            <a:pPr marL="0" indent="0">
              <a:buNone/>
            </a:pPr>
            <a:r>
              <a:rPr lang="en-US" sz="1400" dirty="0"/>
              <a:t>Information from Wikipedia: </a:t>
            </a:r>
            <a:r>
              <a:rPr lang="en-US" sz="1400" dirty="0">
                <a:hlinkClick r:id="rId2"/>
              </a:rPr>
              <a:t>https://en.wikipedia.org/wiki/Long_short-term_memory</a:t>
            </a:r>
            <a:endParaRPr lang="en-US" sz="1400" dirty="0"/>
          </a:p>
        </p:txBody>
      </p:sp>
    </p:spTree>
    <p:extLst>
      <p:ext uri="{BB962C8B-B14F-4D97-AF65-F5344CB8AC3E}">
        <p14:creationId xmlns:p14="http://schemas.microsoft.com/office/powerpoint/2010/main" val="78252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D5F0-289E-4E92-8EEA-0507D13C0B5B}"/>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FAF5BAB-5228-4D58-A0B0-EE220A6BF55F}"/>
              </a:ext>
            </a:extLst>
          </p:cNvPr>
          <p:cNvSpPr>
            <a:spLocks noGrp="1"/>
          </p:cNvSpPr>
          <p:nvPr>
            <p:ph idx="1"/>
          </p:nvPr>
        </p:nvSpPr>
        <p:spPr/>
        <p:txBody>
          <a:bodyPr/>
          <a:lstStyle/>
          <a:p>
            <a:r>
              <a:rPr lang="en-US" dirty="0"/>
              <a:t>Our independent variables are </a:t>
            </a:r>
            <a:r>
              <a:rPr lang="en-US" dirty="0" err="1"/>
              <a:t>item_cnt_month</a:t>
            </a:r>
            <a:r>
              <a:rPr lang="en-US" dirty="0"/>
              <a:t> and </a:t>
            </a:r>
            <a:r>
              <a:rPr lang="en-US" dirty="0" err="1"/>
              <a:t>item_price</a:t>
            </a:r>
            <a:r>
              <a:rPr lang="en-US" dirty="0"/>
              <a:t>, using LSTM doesn’t need serious hypothesis test, it can process missing values itself, assigning all of them to one, it knows how to process those data.</a:t>
            </a:r>
          </a:p>
          <a:p>
            <a:r>
              <a:rPr lang="en-US" dirty="0"/>
              <a:t>After fitting the model, we can use the model to predict future </a:t>
            </a:r>
            <a:r>
              <a:rPr lang="en-US" dirty="0" err="1"/>
              <a:t>item_cnt</a:t>
            </a:r>
            <a:r>
              <a:rPr lang="en-US" dirty="0"/>
              <a:t>, it uses some inner processes to convert price data to relate to item counts and finally helps predicting future item counts.  </a:t>
            </a:r>
          </a:p>
          <a:p>
            <a:r>
              <a:rPr lang="en-US" dirty="0"/>
              <a:t>Basic time series can only predict future values given one column of data, however LSTM can use more than one column, it gives better prediction basically.</a:t>
            </a:r>
          </a:p>
        </p:txBody>
      </p:sp>
    </p:spTree>
    <p:extLst>
      <p:ext uri="{BB962C8B-B14F-4D97-AF65-F5344CB8AC3E}">
        <p14:creationId xmlns:p14="http://schemas.microsoft.com/office/powerpoint/2010/main" val="128227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09C-01B8-4352-AE82-9664B76A3514}"/>
              </a:ext>
            </a:extLst>
          </p:cNvPr>
          <p:cNvSpPr>
            <a:spLocks noGrp="1"/>
          </p:cNvSpPr>
          <p:nvPr>
            <p:ph type="title"/>
          </p:nvPr>
        </p:nvSpPr>
        <p:spPr/>
        <p:txBody>
          <a:bodyPr/>
          <a:lstStyle/>
          <a:p>
            <a:r>
              <a:rPr lang="en-US" dirty="0" err="1"/>
              <a:t>RESULts</a:t>
            </a:r>
            <a:r>
              <a:rPr lang="en-US" dirty="0"/>
              <a:t> of the model</a:t>
            </a:r>
          </a:p>
        </p:txBody>
      </p:sp>
      <p:sp>
        <p:nvSpPr>
          <p:cNvPr id="7" name="Content Placeholder 6">
            <a:extLst>
              <a:ext uri="{FF2B5EF4-FFF2-40B4-BE49-F238E27FC236}">
                <a16:creationId xmlns:a16="http://schemas.microsoft.com/office/drawing/2014/main" id="{6E2D9C33-44A4-4EA8-8B1A-F3B1083D2AF5}"/>
              </a:ext>
            </a:extLst>
          </p:cNvPr>
          <p:cNvSpPr>
            <a:spLocks noGrp="1"/>
          </p:cNvSpPr>
          <p:nvPr>
            <p:ph idx="1"/>
          </p:nvPr>
        </p:nvSpPr>
        <p:spPr/>
        <p:txBody>
          <a:bodyPr/>
          <a:lstStyle/>
          <a:p>
            <a:r>
              <a:rPr lang="en-US" dirty="0"/>
              <a:t>RMSE = 5.227 for the whole training data, for this test we used the first 33 month data to predict the 34</a:t>
            </a:r>
            <a:r>
              <a:rPr lang="en-US" baseline="30000" dirty="0"/>
              <a:t>th</a:t>
            </a:r>
            <a:r>
              <a:rPr lang="en-US" dirty="0"/>
              <a:t> month, where we have the data( because we don’t have the 35</a:t>
            </a:r>
            <a:r>
              <a:rPr lang="en-US" baseline="30000" dirty="0"/>
              <a:t>th</a:t>
            </a:r>
            <a:r>
              <a:rPr lang="en-US" dirty="0"/>
              <a:t> month data, it can only be tested after submission).</a:t>
            </a:r>
          </a:p>
          <a:p>
            <a:r>
              <a:rPr lang="en-US" dirty="0"/>
              <a:t>Now we can happily submit our prediction csv file, the file looks like:</a:t>
            </a:r>
          </a:p>
          <a:p>
            <a:endParaRPr lang="en-US" dirty="0"/>
          </a:p>
        </p:txBody>
      </p:sp>
      <p:pic>
        <p:nvPicPr>
          <p:cNvPr id="8" name="Picture 7">
            <a:extLst>
              <a:ext uri="{FF2B5EF4-FFF2-40B4-BE49-F238E27FC236}">
                <a16:creationId xmlns:a16="http://schemas.microsoft.com/office/drawing/2014/main" id="{310A9721-09E8-4065-8136-18F668CB3809}"/>
              </a:ext>
            </a:extLst>
          </p:cNvPr>
          <p:cNvPicPr>
            <a:picLocks noChangeAspect="1"/>
          </p:cNvPicPr>
          <p:nvPr/>
        </p:nvPicPr>
        <p:blipFill>
          <a:blip r:embed="rId2"/>
          <a:stretch>
            <a:fillRect/>
          </a:stretch>
        </p:blipFill>
        <p:spPr>
          <a:xfrm>
            <a:off x="4735876" y="3830666"/>
            <a:ext cx="3209925" cy="2943225"/>
          </a:xfrm>
          <a:prstGeom prst="rect">
            <a:avLst/>
          </a:prstGeom>
        </p:spPr>
      </p:pic>
    </p:spTree>
    <p:extLst>
      <p:ext uri="{BB962C8B-B14F-4D97-AF65-F5344CB8AC3E}">
        <p14:creationId xmlns:p14="http://schemas.microsoft.com/office/powerpoint/2010/main" val="354012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0C20FA-C5AF-4589-B73D-465A371BF64E}"/>
              </a:ext>
            </a:extLst>
          </p:cNvPr>
          <p:cNvPicPr>
            <a:picLocks noChangeAspect="1"/>
          </p:cNvPicPr>
          <p:nvPr/>
        </p:nvPicPr>
        <p:blipFill>
          <a:blip r:embed="rId2"/>
          <a:stretch>
            <a:fillRect/>
          </a:stretch>
        </p:blipFill>
        <p:spPr>
          <a:xfrm>
            <a:off x="1552575" y="1128451"/>
            <a:ext cx="9086850" cy="1990725"/>
          </a:xfrm>
          <a:prstGeom prst="rect">
            <a:avLst/>
          </a:prstGeom>
        </p:spPr>
      </p:pic>
      <p:sp>
        <p:nvSpPr>
          <p:cNvPr id="2" name="Title 1">
            <a:extLst>
              <a:ext uri="{FF2B5EF4-FFF2-40B4-BE49-F238E27FC236}">
                <a16:creationId xmlns:a16="http://schemas.microsoft.com/office/drawing/2014/main" id="{B3FB698B-41A8-44D9-A648-3BF629C74AD1}"/>
              </a:ext>
            </a:extLst>
          </p:cNvPr>
          <p:cNvSpPr>
            <a:spLocks noGrp="1"/>
          </p:cNvSpPr>
          <p:nvPr>
            <p:ph type="title"/>
          </p:nvPr>
        </p:nvSpPr>
        <p:spPr/>
        <p:txBody>
          <a:bodyPr/>
          <a:lstStyle/>
          <a:p>
            <a:r>
              <a:rPr lang="en-US" dirty="0"/>
              <a:t>Submission:</a:t>
            </a:r>
          </a:p>
        </p:txBody>
      </p:sp>
      <p:pic>
        <p:nvPicPr>
          <p:cNvPr id="5" name="Content Placeholder 4">
            <a:extLst>
              <a:ext uri="{FF2B5EF4-FFF2-40B4-BE49-F238E27FC236}">
                <a16:creationId xmlns:a16="http://schemas.microsoft.com/office/drawing/2014/main" id="{C3AB6B21-82DB-4FC8-B8F3-242AF104023B}"/>
              </a:ext>
            </a:extLst>
          </p:cNvPr>
          <p:cNvPicPr>
            <a:picLocks noGrp="1" noChangeAspect="1"/>
          </p:cNvPicPr>
          <p:nvPr>
            <p:ph idx="1"/>
          </p:nvPr>
        </p:nvPicPr>
        <p:blipFill>
          <a:blip r:embed="rId3"/>
          <a:stretch>
            <a:fillRect/>
          </a:stretch>
        </p:blipFill>
        <p:spPr>
          <a:xfrm>
            <a:off x="1901268" y="3119176"/>
            <a:ext cx="8128206" cy="1317625"/>
          </a:xfrm>
          <a:prstGeom prst="rect">
            <a:avLst/>
          </a:prstGeom>
        </p:spPr>
      </p:pic>
      <p:sp>
        <p:nvSpPr>
          <p:cNvPr id="6" name="TextBox 5">
            <a:extLst>
              <a:ext uri="{FF2B5EF4-FFF2-40B4-BE49-F238E27FC236}">
                <a16:creationId xmlns:a16="http://schemas.microsoft.com/office/drawing/2014/main" id="{E9A86C0F-8A97-4618-8537-BDAF299D43E5}"/>
              </a:ext>
            </a:extLst>
          </p:cNvPr>
          <p:cNvSpPr txBox="1"/>
          <p:nvPr/>
        </p:nvSpPr>
        <p:spPr>
          <a:xfrm>
            <a:off x="1552575" y="4571999"/>
            <a:ext cx="9086850" cy="646331"/>
          </a:xfrm>
          <a:prstGeom prst="rect">
            <a:avLst/>
          </a:prstGeom>
          <a:noFill/>
        </p:spPr>
        <p:txBody>
          <a:bodyPr wrap="square" rtlCol="0">
            <a:spAutoFit/>
          </a:bodyPr>
          <a:lstStyle/>
          <a:p>
            <a:r>
              <a:rPr lang="en-US" b="1" dirty="0">
                <a:solidFill>
                  <a:schemeClr val="accent3">
                    <a:lumMod val="75000"/>
                  </a:schemeClr>
                </a:solidFill>
              </a:rPr>
              <a:t>The score is not too good, however, we improved a great deal! (though for our first version, there might be something wrong in data cleaning).</a:t>
            </a:r>
          </a:p>
        </p:txBody>
      </p:sp>
      <p:sp>
        <p:nvSpPr>
          <p:cNvPr id="7" name="TextBox 6">
            <a:extLst>
              <a:ext uri="{FF2B5EF4-FFF2-40B4-BE49-F238E27FC236}">
                <a16:creationId xmlns:a16="http://schemas.microsoft.com/office/drawing/2014/main" id="{A110CF8F-1ABB-44CA-A3F1-9D6C76D07BA3}"/>
              </a:ext>
            </a:extLst>
          </p:cNvPr>
          <p:cNvSpPr txBox="1"/>
          <p:nvPr/>
        </p:nvSpPr>
        <p:spPr>
          <a:xfrm>
            <a:off x="1474237" y="5290457"/>
            <a:ext cx="9165188" cy="523220"/>
          </a:xfrm>
          <a:prstGeom prst="rect">
            <a:avLst/>
          </a:prstGeom>
          <a:solidFill>
            <a:schemeClr val="tx2">
              <a:lumMod val="50000"/>
              <a:lumOff val="50000"/>
            </a:schemeClr>
          </a:solidFill>
        </p:spPr>
        <p:txBody>
          <a:bodyPr wrap="square" rtlCol="0">
            <a:spAutoFit/>
          </a:bodyPr>
          <a:lstStyle/>
          <a:p>
            <a:r>
              <a:rPr lang="en-US" sz="2800" dirty="0"/>
              <a:t>                                      Thank you!</a:t>
            </a:r>
          </a:p>
        </p:txBody>
      </p:sp>
      <p:sp>
        <p:nvSpPr>
          <p:cNvPr id="3" name="TextBox 2">
            <a:extLst>
              <a:ext uri="{FF2B5EF4-FFF2-40B4-BE49-F238E27FC236}">
                <a16:creationId xmlns:a16="http://schemas.microsoft.com/office/drawing/2014/main" id="{34DD61CA-E5CF-D645-8E9C-89FE8569DAA8}"/>
              </a:ext>
            </a:extLst>
          </p:cNvPr>
          <p:cNvSpPr txBox="1"/>
          <p:nvPr/>
        </p:nvSpPr>
        <p:spPr>
          <a:xfrm>
            <a:off x="2254988" y="6106283"/>
            <a:ext cx="7603685" cy="369332"/>
          </a:xfrm>
          <a:prstGeom prst="rect">
            <a:avLst/>
          </a:prstGeom>
          <a:noFill/>
        </p:spPr>
        <p:txBody>
          <a:bodyPr wrap="none" rtlCol="0">
            <a:spAutoFit/>
          </a:bodyPr>
          <a:lstStyle/>
          <a:p>
            <a:r>
              <a:rPr lang="en-US" dirty="0"/>
              <a:t>Reference: </a:t>
            </a:r>
            <a:r>
              <a:rPr lang="en-US" dirty="0">
                <a:hlinkClick r:id="rId4"/>
              </a:rPr>
              <a:t>https://www.kaggle.com/nicapotato/multivar-lstm-ts-regression-keras</a:t>
            </a:r>
            <a:endParaRPr lang="en-US" dirty="0"/>
          </a:p>
        </p:txBody>
      </p:sp>
    </p:spTree>
    <p:extLst>
      <p:ext uri="{BB962C8B-B14F-4D97-AF65-F5344CB8AC3E}">
        <p14:creationId xmlns:p14="http://schemas.microsoft.com/office/powerpoint/2010/main" val="320050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1998-9CE7-7D4A-A169-F49328C7CAF4}"/>
              </a:ext>
            </a:extLst>
          </p:cNvPr>
          <p:cNvSpPr>
            <a:spLocks noGrp="1"/>
          </p:cNvSpPr>
          <p:nvPr>
            <p:ph type="title"/>
          </p:nvPr>
        </p:nvSpPr>
        <p:spPr/>
        <p:txBody>
          <a:bodyPr/>
          <a:lstStyle/>
          <a:p>
            <a:r>
              <a:rPr lang="en-US" dirty="0"/>
              <a:t>Research </a:t>
            </a:r>
            <a:r>
              <a:rPr lang="en-US" dirty="0" err="1"/>
              <a:t>QuestionS</a:t>
            </a:r>
            <a:r>
              <a:rPr lang="zh-CN" altLang="en-US" dirty="0"/>
              <a:t>：</a:t>
            </a:r>
            <a:endParaRPr lang="en-US" dirty="0"/>
          </a:p>
        </p:txBody>
      </p:sp>
      <p:sp>
        <p:nvSpPr>
          <p:cNvPr id="3" name="Content Placeholder 2">
            <a:extLst>
              <a:ext uri="{FF2B5EF4-FFF2-40B4-BE49-F238E27FC236}">
                <a16:creationId xmlns:a16="http://schemas.microsoft.com/office/drawing/2014/main" id="{97670BEC-27A3-004E-A073-C99069A60ECC}"/>
              </a:ext>
            </a:extLst>
          </p:cNvPr>
          <p:cNvSpPr>
            <a:spLocks noGrp="1"/>
          </p:cNvSpPr>
          <p:nvPr>
            <p:ph idx="1"/>
          </p:nvPr>
        </p:nvSpPr>
        <p:spPr/>
        <p:txBody>
          <a:bodyPr>
            <a:normAutofit/>
          </a:bodyPr>
          <a:lstStyle/>
          <a:p>
            <a:r>
              <a:rPr lang="en-US" dirty="0"/>
              <a:t>Problem: Merchants need a model to predict future sales in order to </a:t>
            </a:r>
            <a:r>
              <a:rPr lang="en-US" altLang="zh-CN" dirty="0"/>
              <a:t>manage production and purchases to minimize loss and maximize profit.</a:t>
            </a:r>
          </a:p>
          <a:p>
            <a:r>
              <a:rPr lang="en-US" dirty="0"/>
              <a:t>Objective: Using historical sales time-series data from January 2013 to October 2015 to predict November 2015 product sales for each type of product and in a specific store.</a:t>
            </a:r>
          </a:p>
          <a:p>
            <a:r>
              <a:rPr lang="en-US" dirty="0"/>
              <a:t>Case: If the game merchants use our model. They will know that although accessories for </a:t>
            </a:r>
            <a:r>
              <a:rPr lang="en-US" dirty="0" err="1"/>
              <a:t>Playstation</a:t>
            </a:r>
            <a:r>
              <a:rPr lang="en-US" dirty="0"/>
              <a:t> 2 have a huge sales volume for the year, however, they do not need to import them because it is not going to be sold many in the future. Our model forecasts the result by time series so it will understand</a:t>
            </a:r>
            <a:r>
              <a:rPr lang="zh-CN" altLang="en-US" dirty="0"/>
              <a:t> </a:t>
            </a:r>
            <a:r>
              <a:rPr lang="en-US" altLang="zh-CN" dirty="0"/>
              <a:t>the decreasing in sales of the</a:t>
            </a:r>
            <a:r>
              <a:rPr lang="en-US" dirty="0"/>
              <a:t> accessories for </a:t>
            </a:r>
            <a:r>
              <a:rPr lang="en-US" dirty="0" err="1"/>
              <a:t>Playstation</a:t>
            </a:r>
            <a:r>
              <a:rPr lang="en-US" dirty="0"/>
              <a:t> 2.</a:t>
            </a:r>
          </a:p>
          <a:p>
            <a:r>
              <a:rPr lang="en-US" dirty="0"/>
              <a:t>This model can use to forecast not only November 2015 but also future data.</a:t>
            </a:r>
          </a:p>
        </p:txBody>
      </p:sp>
    </p:spTree>
    <p:extLst>
      <p:ext uri="{BB962C8B-B14F-4D97-AF65-F5344CB8AC3E}">
        <p14:creationId xmlns:p14="http://schemas.microsoft.com/office/powerpoint/2010/main" val="145184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F309-6BD7-6D4B-865A-06BB13D62101}"/>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C6CB80CF-7A25-AD49-A5C5-E00C3A36FD55}"/>
              </a:ext>
            </a:extLst>
          </p:cNvPr>
          <p:cNvSpPr>
            <a:spLocks noGrp="1"/>
          </p:cNvSpPr>
          <p:nvPr>
            <p:ph idx="1"/>
          </p:nvPr>
        </p:nvSpPr>
        <p:spPr>
          <a:xfrm>
            <a:off x="838200" y="1384300"/>
            <a:ext cx="10515600" cy="4351338"/>
          </a:xfrm>
        </p:spPr>
        <p:txBody>
          <a:bodyPr/>
          <a:lstStyle/>
          <a:p>
            <a:r>
              <a:rPr lang="en-US" dirty="0">
                <a:hlinkClick r:id="rId2"/>
              </a:rPr>
              <a:t>https://www.kaggle.com/c/competitive-data-science-predict-future-sales</a:t>
            </a:r>
            <a:endParaRPr lang="en-US" dirty="0"/>
          </a:p>
          <a:p>
            <a:pPr marL="0" indent="0">
              <a:buNone/>
            </a:pPr>
            <a:r>
              <a:rPr lang="en-US" dirty="0"/>
              <a:t>	</a:t>
            </a:r>
          </a:p>
          <a:p>
            <a:pPr marL="0" indent="0">
              <a:buNone/>
            </a:pPr>
            <a:r>
              <a:rPr lang="en-US" dirty="0"/>
              <a:t>    Dataset was collected and uploaded to Kaggle to let people practice.</a:t>
            </a:r>
          </a:p>
          <a:p>
            <a:endParaRPr lang="en-US" dirty="0"/>
          </a:p>
          <a:p>
            <a:r>
              <a:rPr lang="en-US" dirty="0"/>
              <a:t>This is train </a:t>
            </a:r>
            <a:r>
              <a:rPr lang="en-US" dirty="0" err="1"/>
              <a:t>dataframe</a:t>
            </a:r>
            <a:r>
              <a:rPr lang="en-US" dirty="0"/>
              <a:t>:                         This is test </a:t>
            </a:r>
            <a:r>
              <a:rPr lang="en-US" dirty="0" err="1"/>
              <a:t>dataframe</a:t>
            </a:r>
            <a:r>
              <a:rPr lang="en-US" dirty="0"/>
              <a:t>:       This is sample submission:</a:t>
            </a:r>
          </a:p>
        </p:txBody>
      </p:sp>
      <p:pic>
        <p:nvPicPr>
          <p:cNvPr id="5" name="Picture 4">
            <a:extLst>
              <a:ext uri="{FF2B5EF4-FFF2-40B4-BE49-F238E27FC236}">
                <a16:creationId xmlns:a16="http://schemas.microsoft.com/office/drawing/2014/main" id="{1E5989CE-BBB4-A347-A65A-7F3972F25E54}"/>
              </a:ext>
            </a:extLst>
          </p:cNvPr>
          <p:cNvPicPr>
            <a:picLocks noChangeAspect="1"/>
          </p:cNvPicPr>
          <p:nvPr/>
        </p:nvPicPr>
        <p:blipFill>
          <a:blip r:embed="rId3"/>
          <a:stretch>
            <a:fillRect/>
          </a:stretch>
        </p:blipFill>
        <p:spPr>
          <a:xfrm>
            <a:off x="1003177" y="3679208"/>
            <a:ext cx="4643021" cy="2120900"/>
          </a:xfrm>
          <a:prstGeom prst="rect">
            <a:avLst/>
          </a:prstGeom>
        </p:spPr>
      </p:pic>
      <p:pic>
        <p:nvPicPr>
          <p:cNvPr id="7" name="Picture 6">
            <a:extLst>
              <a:ext uri="{FF2B5EF4-FFF2-40B4-BE49-F238E27FC236}">
                <a16:creationId xmlns:a16="http://schemas.microsoft.com/office/drawing/2014/main" id="{0A2F725F-F523-7D44-8756-A9FB690B7112}"/>
              </a:ext>
            </a:extLst>
          </p:cNvPr>
          <p:cNvPicPr>
            <a:picLocks noChangeAspect="1"/>
          </p:cNvPicPr>
          <p:nvPr/>
        </p:nvPicPr>
        <p:blipFill>
          <a:blip r:embed="rId4"/>
          <a:stretch>
            <a:fillRect/>
          </a:stretch>
        </p:blipFill>
        <p:spPr>
          <a:xfrm>
            <a:off x="5943452" y="3690938"/>
            <a:ext cx="2006600" cy="20447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D0EA6F7E-60D5-467F-BE22-55762A1B331D}"/>
              </a:ext>
            </a:extLst>
          </p:cNvPr>
          <p:cNvPicPr>
            <a:picLocks noChangeAspect="1"/>
          </p:cNvPicPr>
          <p:nvPr/>
        </p:nvPicPr>
        <p:blipFill>
          <a:blip r:embed="rId5"/>
          <a:stretch>
            <a:fillRect/>
          </a:stretch>
        </p:blipFill>
        <p:spPr>
          <a:xfrm>
            <a:off x="8247307" y="3690938"/>
            <a:ext cx="2473566" cy="2044699"/>
          </a:xfrm>
          <a:prstGeom prst="rect">
            <a:avLst/>
          </a:prstGeom>
        </p:spPr>
      </p:pic>
    </p:spTree>
    <p:extLst>
      <p:ext uri="{BB962C8B-B14F-4D97-AF65-F5344CB8AC3E}">
        <p14:creationId xmlns:p14="http://schemas.microsoft.com/office/powerpoint/2010/main" val="271806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45B-7A4A-744B-813B-6C4A516F1576}"/>
              </a:ext>
            </a:extLst>
          </p:cNvPr>
          <p:cNvSpPr>
            <a:spLocks noGrp="1"/>
          </p:cNvSpPr>
          <p:nvPr>
            <p:ph type="title"/>
          </p:nvPr>
        </p:nvSpPr>
        <p:spPr/>
        <p:txBody>
          <a:bodyPr/>
          <a:lstStyle/>
          <a:p>
            <a:r>
              <a:rPr lang="en-US" dirty="0"/>
              <a:t>Dataset </a:t>
            </a:r>
            <a:r>
              <a:rPr lang="en-US" dirty="0" err="1"/>
              <a:t>Decription</a:t>
            </a:r>
            <a:r>
              <a:rPr lang="en-US" dirty="0"/>
              <a:t> (train file)</a:t>
            </a:r>
          </a:p>
        </p:txBody>
      </p:sp>
      <p:sp>
        <p:nvSpPr>
          <p:cNvPr id="3" name="Content Placeholder 2">
            <a:extLst>
              <a:ext uri="{FF2B5EF4-FFF2-40B4-BE49-F238E27FC236}">
                <a16:creationId xmlns:a16="http://schemas.microsoft.com/office/drawing/2014/main" id="{649D4F7B-5C4C-9E45-B1FB-E646B98D1934}"/>
              </a:ext>
            </a:extLst>
          </p:cNvPr>
          <p:cNvSpPr>
            <a:spLocks noGrp="1"/>
          </p:cNvSpPr>
          <p:nvPr>
            <p:ph idx="1"/>
          </p:nvPr>
        </p:nvSpPr>
        <p:spPr/>
        <p:txBody>
          <a:bodyPr/>
          <a:lstStyle/>
          <a:p>
            <a:r>
              <a:rPr lang="en-US" dirty="0"/>
              <a:t>date: sales date</a:t>
            </a:r>
          </a:p>
          <a:p>
            <a:r>
              <a:rPr lang="en-US" dirty="0" err="1"/>
              <a:t>date_block_num</a:t>
            </a:r>
            <a:r>
              <a:rPr lang="en-US" dirty="0"/>
              <a:t>: The month from 0 to 33, for example 0 means Jan, 2013</a:t>
            </a:r>
          </a:p>
          <a:p>
            <a:r>
              <a:rPr lang="en-US" dirty="0" err="1"/>
              <a:t>shop_id</a:t>
            </a:r>
            <a:r>
              <a:rPr lang="en-US" dirty="0"/>
              <a:t>: unique ID for shops</a:t>
            </a:r>
          </a:p>
          <a:p>
            <a:r>
              <a:rPr lang="en-US" dirty="0" err="1"/>
              <a:t>item_id</a:t>
            </a:r>
            <a:r>
              <a:rPr lang="en-US" dirty="0"/>
              <a:t>: unique ID for products</a:t>
            </a:r>
          </a:p>
          <a:p>
            <a:r>
              <a:rPr lang="en-US" dirty="0" err="1"/>
              <a:t>item_price</a:t>
            </a:r>
            <a:r>
              <a:rPr lang="en-US" dirty="0"/>
              <a:t>: price of products at the day</a:t>
            </a:r>
          </a:p>
          <a:p>
            <a:r>
              <a:rPr lang="en-US" dirty="0" err="1"/>
              <a:t>item_cnt_day</a:t>
            </a:r>
            <a:r>
              <a:rPr lang="en-US" dirty="0"/>
              <a:t>: number of items sold on that day</a:t>
            </a:r>
          </a:p>
        </p:txBody>
      </p:sp>
    </p:spTree>
    <p:extLst>
      <p:ext uri="{BB962C8B-B14F-4D97-AF65-F5344CB8AC3E}">
        <p14:creationId xmlns:p14="http://schemas.microsoft.com/office/powerpoint/2010/main" val="8550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161B-D279-2E45-848C-87DFEA0F6942}"/>
              </a:ext>
            </a:extLst>
          </p:cNvPr>
          <p:cNvSpPr>
            <a:spLocks noGrp="1"/>
          </p:cNvSpPr>
          <p:nvPr>
            <p:ph type="title"/>
          </p:nvPr>
        </p:nvSpPr>
        <p:spPr/>
        <p:txBody>
          <a:bodyPr/>
          <a:lstStyle/>
          <a:p>
            <a:r>
              <a:rPr lang="en-US" dirty="0"/>
              <a:t>Dataset </a:t>
            </a:r>
            <a:r>
              <a:rPr lang="en-US" dirty="0" err="1"/>
              <a:t>Decription</a:t>
            </a:r>
            <a:r>
              <a:rPr lang="en-US" dirty="0"/>
              <a:t> (test file)</a:t>
            </a:r>
          </a:p>
        </p:txBody>
      </p:sp>
      <p:sp>
        <p:nvSpPr>
          <p:cNvPr id="3" name="Content Placeholder 2">
            <a:extLst>
              <a:ext uri="{FF2B5EF4-FFF2-40B4-BE49-F238E27FC236}">
                <a16:creationId xmlns:a16="http://schemas.microsoft.com/office/drawing/2014/main" id="{7B5D5ED9-F145-FA48-A79A-DF41AC073AF7}"/>
              </a:ext>
            </a:extLst>
          </p:cNvPr>
          <p:cNvSpPr>
            <a:spLocks noGrp="1"/>
          </p:cNvSpPr>
          <p:nvPr>
            <p:ph idx="1"/>
          </p:nvPr>
        </p:nvSpPr>
        <p:spPr/>
        <p:txBody>
          <a:bodyPr/>
          <a:lstStyle/>
          <a:p>
            <a:r>
              <a:rPr lang="en-US" dirty="0"/>
              <a:t>ID: unique ID for specific shop and specific product</a:t>
            </a:r>
          </a:p>
          <a:p>
            <a:r>
              <a:rPr lang="en-US" dirty="0" err="1"/>
              <a:t>shop_id</a:t>
            </a:r>
            <a:r>
              <a:rPr lang="en-US" dirty="0"/>
              <a:t>: unique ID for shops, the same with that in train file</a:t>
            </a:r>
          </a:p>
          <a:p>
            <a:r>
              <a:rPr lang="en-US" dirty="0" err="1"/>
              <a:t>item_id</a:t>
            </a:r>
            <a:r>
              <a:rPr lang="en-US" dirty="0"/>
              <a:t>: unique ID for products, the same with that in train file</a:t>
            </a:r>
          </a:p>
          <a:p>
            <a:endParaRPr lang="en-US" dirty="0"/>
          </a:p>
        </p:txBody>
      </p:sp>
    </p:spTree>
    <p:extLst>
      <p:ext uri="{BB962C8B-B14F-4D97-AF65-F5344CB8AC3E}">
        <p14:creationId xmlns:p14="http://schemas.microsoft.com/office/powerpoint/2010/main" val="249641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5B7C-969F-4B43-AD59-5CAE38082731}"/>
              </a:ext>
            </a:extLst>
          </p:cNvPr>
          <p:cNvSpPr>
            <a:spLocks noGrp="1"/>
          </p:cNvSpPr>
          <p:nvPr>
            <p:ph type="title"/>
          </p:nvPr>
        </p:nvSpPr>
        <p:spPr/>
        <p:txBody>
          <a:bodyPr/>
          <a:lstStyle/>
          <a:p>
            <a:r>
              <a:rPr lang="en-US" dirty="0">
                <a:solidFill>
                  <a:schemeClr val="tx2">
                    <a:lumMod val="50000"/>
                    <a:lumOff val="50000"/>
                  </a:schemeClr>
                </a:solidFill>
              </a:rPr>
              <a:t>Data Munging</a:t>
            </a:r>
          </a:p>
        </p:txBody>
      </p:sp>
      <p:sp>
        <p:nvSpPr>
          <p:cNvPr id="3" name="Content Placeholder 2">
            <a:extLst>
              <a:ext uri="{FF2B5EF4-FFF2-40B4-BE49-F238E27FC236}">
                <a16:creationId xmlns:a16="http://schemas.microsoft.com/office/drawing/2014/main" id="{F3E6B7E3-B621-C741-9315-8A69FB862166}"/>
              </a:ext>
            </a:extLst>
          </p:cNvPr>
          <p:cNvSpPr>
            <a:spLocks noGrp="1"/>
          </p:cNvSpPr>
          <p:nvPr>
            <p:ph idx="1"/>
          </p:nvPr>
        </p:nvSpPr>
        <p:spPr>
          <a:xfrm>
            <a:off x="1158372" y="1436363"/>
            <a:ext cx="10178322" cy="4581882"/>
          </a:xfrm>
        </p:spPr>
        <p:txBody>
          <a:bodyPr>
            <a:noAutofit/>
          </a:bodyPr>
          <a:lstStyle/>
          <a:p>
            <a:r>
              <a:rPr lang="en-US" sz="2400" dirty="0"/>
              <a:t>Drop “date” and “</a:t>
            </a:r>
            <a:r>
              <a:rPr lang="en-US" sz="2400" dirty="0" err="1"/>
              <a:t>item_price</a:t>
            </a:r>
            <a:r>
              <a:rPr lang="en-US" sz="2400" dirty="0"/>
              <a:t>” columns.</a:t>
            </a:r>
          </a:p>
          <a:p>
            <a:r>
              <a:rPr lang="en-US" sz="2400" dirty="0"/>
              <a:t>Merge train and test file to find the specific sales happen in real.</a:t>
            </a:r>
          </a:p>
          <a:p>
            <a:r>
              <a:rPr lang="en-US" sz="2400" dirty="0"/>
              <a:t>Drop </a:t>
            </a:r>
            <a:r>
              <a:rPr lang="en-US" sz="2400" dirty="0" err="1"/>
              <a:t>shop_id</a:t>
            </a:r>
            <a:r>
              <a:rPr lang="en-US" sz="2400" dirty="0"/>
              <a:t> and </a:t>
            </a:r>
            <a:r>
              <a:rPr lang="en-US" sz="2400" dirty="0" err="1"/>
              <a:t>item_id</a:t>
            </a:r>
            <a:r>
              <a:rPr lang="en-US" sz="2400" dirty="0"/>
              <a:t> because ID can presents both </a:t>
            </a:r>
            <a:r>
              <a:rPr lang="en-US" sz="2400" dirty="0" err="1"/>
              <a:t>shop_id</a:t>
            </a:r>
            <a:r>
              <a:rPr lang="en-US" sz="2400" dirty="0"/>
              <a:t> and </a:t>
            </a:r>
            <a:r>
              <a:rPr lang="en-US" sz="2400" dirty="0" err="1"/>
              <a:t>item_id</a:t>
            </a:r>
            <a:r>
              <a:rPr lang="en-US" sz="2400" dirty="0"/>
              <a:t>.</a:t>
            </a:r>
          </a:p>
          <a:p>
            <a:r>
              <a:rPr lang="en-US" sz="2400" dirty="0"/>
              <a:t>For each ID get the total items per each month.</a:t>
            </a:r>
          </a:p>
          <a:p>
            <a:r>
              <a:rPr lang="en-US" sz="2400" dirty="0"/>
              <a:t>Add zero to the total items for the month which the ID sell nothing to make the data consecutive.</a:t>
            </a:r>
          </a:p>
          <a:p>
            <a:r>
              <a:rPr lang="en-US" sz="2400" dirty="0"/>
              <a:t>Remove data not being sale for the resent 6 month and the ID is missing.</a:t>
            </a:r>
          </a:p>
          <a:p>
            <a:r>
              <a:rPr lang="en-US" sz="2400" dirty="0"/>
              <a:t>Interpolate the data</a:t>
            </a:r>
          </a:p>
        </p:txBody>
      </p:sp>
    </p:spTree>
    <p:extLst>
      <p:ext uri="{BB962C8B-B14F-4D97-AF65-F5344CB8AC3E}">
        <p14:creationId xmlns:p14="http://schemas.microsoft.com/office/powerpoint/2010/main" val="28464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046E71-C9A9-4117-9579-EEF233D92936}"/>
              </a:ext>
            </a:extLst>
          </p:cNvPr>
          <p:cNvPicPr>
            <a:picLocks noChangeAspect="1"/>
          </p:cNvPicPr>
          <p:nvPr/>
        </p:nvPicPr>
        <p:blipFill>
          <a:blip r:embed="rId2"/>
          <a:stretch>
            <a:fillRect/>
          </a:stretch>
        </p:blipFill>
        <p:spPr>
          <a:xfrm>
            <a:off x="2719045" y="2075507"/>
            <a:ext cx="6194073" cy="1591194"/>
          </a:xfrm>
          <a:prstGeom prst="rect">
            <a:avLst/>
          </a:prstGeom>
        </p:spPr>
      </p:pic>
      <p:sp>
        <p:nvSpPr>
          <p:cNvPr id="2" name="Title 1">
            <a:extLst>
              <a:ext uri="{FF2B5EF4-FFF2-40B4-BE49-F238E27FC236}">
                <a16:creationId xmlns:a16="http://schemas.microsoft.com/office/drawing/2014/main" id="{4C65D9B2-EFDA-4ABB-9281-27797929F857}"/>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Count </a:t>
            </a:r>
            <a:r>
              <a:rPr lang="en-US" cap="none" spc="0" dirty="0" err="1">
                <a:ln w="0"/>
                <a:solidFill>
                  <a:schemeClr val="accent1"/>
                </a:solidFill>
                <a:effectLst>
                  <a:outerShdw blurRad="38100" dist="25400" dir="5400000" algn="ctr" rotWithShape="0">
                    <a:srgbClr val="6E747A">
                      <a:alpha val="43000"/>
                    </a:srgbClr>
                  </a:outerShdw>
                </a:effectLst>
              </a:rPr>
              <a:t>dataframe</a:t>
            </a:r>
            <a:r>
              <a:rPr lang="en-US" cap="none" spc="0" dirty="0">
                <a:ln w="0"/>
                <a:solidFill>
                  <a:schemeClr val="accent1"/>
                </a:solidFill>
                <a:effectLst>
                  <a:outerShdw blurRad="38100" dist="25400" dir="5400000" algn="ctr" rotWithShape="0">
                    <a:srgbClr val="6E747A">
                      <a:alpha val="43000"/>
                    </a:srgbClr>
                  </a:outerShdw>
                </a:effectLst>
              </a:rPr>
              <a:t> and</a:t>
            </a:r>
            <a:br>
              <a:rPr lang="en-US" cap="none" spc="0" dirty="0">
                <a:ln w="0"/>
                <a:solidFill>
                  <a:schemeClr val="accent1"/>
                </a:solidFill>
                <a:effectLst>
                  <a:outerShdw blurRad="38100" dist="25400" dir="5400000" algn="ctr" rotWithShape="0">
                    <a:srgbClr val="6E747A">
                      <a:alpha val="43000"/>
                    </a:srgbClr>
                  </a:outerShdw>
                </a:effectLst>
              </a:rPr>
            </a:br>
            <a:r>
              <a:rPr lang="en-US" cap="none" spc="0" dirty="0">
                <a:ln w="0"/>
                <a:solidFill>
                  <a:schemeClr val="accent1"/>
                </a:solidFill>
                <a:effectLst>
                  <a:outerShdw blurRad="38100" dist="25400" dir="5400000" algn="ctr" rotWithShape="0">
                    <a:srgbClr val="6E747A">
                      <a:alpha val="43000"/>
                    </a:srgbClr>
                  </a:outerShdw>
                </a:effectLst>
              </a:rPr>
              <a:t>PRICE DATAFRAME</a:t>
            </a:r>
          </a:p>
        </p:txBody>
      </p:sp>
      <p:sp>
        <p:nvSpPr>
          <p:cNvPr id="3" name="Content Placeholder 2">
            <a:extLst>
              <a:ext uri="{FF2B5EF4-FFF2-40B4-BE49-F238E27FC236}">
                <a16:creationId xmlns:a16="http://schemas.microsoft.com/office/drawing/2014/main" id="{5E3060B4-C068-4A0E-965E-913455993C0D}"/>
              </a:ext>
            </a:extLst>
          </p:cNvPr>
          <p:cNvSpPr>
            <a:spLocks noGrp="1"/>
          </p:cNvSpPr>
          <p:nvPr>
            <p:ph idx="1"/>
          </p:nvPr>
        </p:nvSpPr>
        <p:spPr>
          <a:xfrm>
            <a:off x="1251678" y="6848670"/>
            <a:ext cx="10178322" cy="3593591"/>
          </a:xfrm>
        </p:spPr>
        <p:txBody>
          <a:bodyPr/>
          <a:lstStyle/>
          <a:p>
            <a:endParaRPr lang="en-US" dirty="0"/>
          </a:p>
        </p:txBody>
      </p:sp>
      <p:pic>
        <p:nvPicPr>
          <p:cNvPr id="7" name="Picture 6">
            <a:extLst>
              <a:ext uri="{FF2B5EF4-FFF2-40B4-BE49-F238E27FC236}">
                <a16:creationId xmlns:a16="http://schemas.microsoft.com/office/drawing/2014/main" id="{9A172318-DA7D-4A83-A73C-EE7295D38F48}"/>
              </a:ext>
            </a:extLst>
          </p:cNvPr>
          <p:cNvPicPr>
            <a:picLocks noChangeAspect="1"/>
          </p:cNvPicPr>
          <p:nvPr/>
        </p:nvPicPr>
        <p:blipFill>
          <a:blip r:embed="rId3"/>
          <a:stretch>
            <a:fillRect/>
          </a:stretch>
        </p:blipFill>
        <p:spPr>
          <a:xfrm>
            <a:off x="2270428" y="3973591"/>
            <a:ext cx="7651143" cy="1560711"/>
          </a:xfrm>
          <a:prstGeom prst="rect">
            <a:avLst/>
          </a:prstGeom>
        </p:spPr>
      </p:pic>
    </p:spTree>
    <p:extLst>
      <p:ext uri="{BB962C8B-B14F-4D97-AF65-F5344CB8AC3E}">
        <p14:creationId xmlns:p14="http://schemas.microsoft.com/office/powerpoint/2010/main" val="347420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997C-2EA9-C24D-9745-49F9D1D78EE3}"/>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Statistical Summary</a:t>
            </a:r>
          </a:p>
        </p:txBody>
      </p:sp>
      <p:sp>
        <p:nvSpPr>
          <p:cNvPr id="7" name="Content Placeholder 2">
            <a:extLst>
              <a:ext uri="{FF2B5EF4-FFF2-40B4-BE49-F238E27FC236}">
                <a16:creationId xmlns:a16="http://schemas.microsoft.com/office/drawing/2014/main" id="{C83DA626-FBE5-934B-B195-E5FC299C03A2}"/>
              </a:ext>
            </a:extLst>
          </p:cNvPr>
          <p:cNvSpPr txBox="1">
            <a:spLocks/>
          </p:cNvSpPr>
          <p:nvPr/>
        </p:nvSpPr>
        <p:spPr>
          <a:xfrm>
            <a:off x="2365131" y="1375396"/>
            <a:ext cx="74617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Mainly focus on item-price and </a:t>
            </a:r>
            <a:r>
              <a:rPr lang="en-US" sz="2400" dirty="0" err="1"/>
              <a:t>item_cnt_day</a:t>
            </a:r>
            <a:r>
              <a:rPr lang="en-US" sz="2400" dirty="0"/>
              <a:t>, we can see there are more than a million lines of data, prices for products varies from really cheap to more than 600000 per item!  (</a:t>
            </a:r>
            <a:r>
              <a:rPr lang="en-US" sz="1400" dirty="0"/>
              <a:t>In Ruble, so around 1000 dollars</a:t>
            </a:r>
            <a:r>
              <a:rPr lang="en-US" sz="2400" dirty="0"/>
              <a:t>)</a:t>
            </a:r>
            <a:r>
              <a:rPr lang="en-US" sz="1400" dirty="0"/>
              <a:t>.</a:t>
            </a:r>
          </a:p>
          <a:p>
            <a:r>
              <a:rPr lang="en-US" sz="2400" dirty="0"/>
              <a:t>Minimum </a:t>
            </a:r>
            <a:r>
              <a:rPr lang="en-US" sz="2400" dirty="0" err="1"/>
              <a:t>item_cnt_day</a:t>
            </a:r>
            <a:r>
              <a:rPr lang="en-US" sz="2400" dirty="0"/>
              <a:t> can be negative, we explain them as returns.  25% to 75% fall into 1 and 2, most items are sold one or two per day, fair enough.</a:t>
            </a:r>
          </a:p>
          <a:p>
            <a:endParaRPr lang="en-US" dirty="0"/>
          </a:p>
        </p:txBody>
      </p:sp>
      <p:pic>
        <p:nvPicPr>
          <p:cNvPr id="3" name="Picture 2">
            <a:extLst>
              <a:ext uri="{FF2B5EF4-FFF2-40B4-BE49-F238E27FC236}">
                <a16:creationId xmlns:a16="http://schemas.microsoft.com/office/drawing/2014/main" id="{C90F91B2-DB99-401D-AB97-D89E275B7937}"/>
              </a:ext>
            </a:extLst>
          </p:cNvPr>
          <p:cNvPicPr>
            <a:picLocks noChangeAspect="1"/>
          </p:cNvPicPr>
          <p:nvPr/>
        </p:nvPicPr>
        <p:blipFill>
          <a:blip r:embed="rId2"/>
          <a:stretch>
            <a:fillRect/>
          </a:stretch>
        </p:blipFill>
        <p:spPr>
          <a:xfrm>
            <a:off x="3048707" y="3941683"/>
            <a:ext cx="5713554" cy="2621576"/>
          </a:xfrm>
          <a:prstGeom prst="rect">
            <a:avLst/>
          </a:prstGeom>
        </p:spPr>
      </p:pic>
    </p:spTree>
    <p:extLst>
      <p:ext uri="{BB962C8B-B14F-4D97-AF65-F5344CB8AC3E}">
        <p14:creationId xmlns:p14="http://schemas.microsoft.com/office/powerpoint/2010/main" val="51598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3128-5BEE-9D4A-8F5F-D1B3CADFCB69}"/>
              </a:ext>
            </a:extLst>
          </p:cNvPr>
          <p:cNvSpPr>
            <a:spLocks noGrp="1"/>
          </p:cNvSpPr>
          <p:nvPr>
            <p:ph type="title"/>
          </p:nvPr>
        </p:nvSpPr>
        <p:spPr/>
        <p:txBody>
          <a:bodyPr/>
          <a:lstStyle/>
          <a:p>
            <a:r>
              <a:rPr lang="en-US" cap="none" spc="0" dirty="0">
                <a:ln w="0"/>
                <a:solidFill>
                  <a:schemeClr val="accent1"/>
                </a:solidFill>
                <a:effectLst>
                  <a:outerShdw blurRad="38100" dist="25400" dir="5400000" algn="ctr" rotWithShape="0">
                    <a:srgbClr val="6E747A">
                      <a:alpha val="43000"/>
                    </a:srgbClr>
                  </a:outerShdw>
                </a:effectLst>
              </a:rPr>
              <a:t>Visualization</a:t>
            </a:r>
          </a:p>
        </p:txBody>
      </p:sp>
      <p:pic>
        <p:nvPicPr>
          <p:cNvPr id="11" name="Content Placeholder 10" descr="A close up of a piece of paper&#10;&#10;Description automatically generated">
            <a:extLst>
              <a:ext uri="{FF2B5EF4-FFF2-40B4-BE49-F238E27FC236}">
                <a16:creationId xmlns:a16="http://schemas.microsoft.com/office/drawing/2014/main" id="{6D116A6E-EE3F-46EE-9FFE-BAFDFFB34386}"/>
              </a:ext>
            </a:extLst>
          </p:cNvPr>
          <p:cNvPicPr>
            <a:picLocks noGrp="1" noChangeAspect="1"/>
          </p:cNvPicPr>
          <p:nvPr>
            <p:ph idx="1"/>
          </p:nvPr>
        </p:nvPicPr>
        <p:blipFill>
          <a:blip r:embed="rId2"/>
          <a:stretch>
            <a:fillRect/>
          </a:stretch>
        </p:blipFill>
        <p:spPr>
          <a:xfrm>
            <a:off x="1251678" y="1128451"/>
            <a:ext cx="4867954" cy="2591162"/>
          </a:xfrm>
        </p:spPr>
      </p:pic>
      <p:pic>
        <p:nvPicPr>
          <p:cNvPr id="13" name="Picture 12" descr="A close up of a map&#10;&#10;Description automatically generated">
            <a:extLst>
              <a:ext uri="{FF2B5EF4-FFF2-40B4-BE49-F238E27FC236}">
                <a16:creationId xmlns:a16="http://schemas.microsoft.com/office/drawing/2014/main" id="{A1C4CC66-264D-401B-9D66-3DB7790B444A}"/>
              </a:ext>
            </a:extLst>
          </p:cNvPr>
          <p:cNvPicPr>
            <a:picLocks noChangeAspect="1"/>
          </p:cNvPicPr>
          <p:nvPr/>
        </p:nvPicPr>
        <p:blipFill>
          <a:blip r:embed="rId3"/>
          <a:stretch>
            <a:fillRect/>
          </a:stretch>
        </p:blipFill>
        <p:spPr>
          <a:xfrm>
            <a:off x="6023924" y="3797559"/>
            <a:ext cx="5406076" cy="2678056"/>
          </a:xfrm>
          <a:prstGeom prst="rect">
            <a:avLst/>
          </a:prstGeom>
        </p:spPr>
      </p:pic>
      <p:sp>
        <p:nvSpPr>
          <p:cNvPr id="14" name="TextBox 13">
            <a:extLst>
              <a:ext uri="{FF2B5EF4-FFF2-40B4-BE49-F238E27FC236}">
                <a16:creationId xmlns:a16="http://schemas.microsoft.com/office/drawing/2014/main" id="{CBDF2E84-1BE4-4CFB-AAA7-E236BEFFD0CC}"/>
              </a:ext>
            </a:extLst>
          </p:cNvPr>
          <p:cNvSpPr txBox="1"/>
          <p:nvPr/>
        </p:nvSpPr>
        <p:spPr>
          <a:xfrm rot="419229">
            <a:off x="6470574" y="1585647"/>
            <a:ext cx="3704253" cy="646331"/>
          </a:xfrm>
          <a:prstGeom prst="rect">
            <a:avLst/>
          </a:prstGeom>
          <a:noFill/>
        </p:spPr>
        <p:txBody>
          <a:bodyPr wrap="square" rtlCol="0">
            <a:spAutoFit/>
          </a:bodyPr>
          <a:lstStyle/>
          <a:p>
            <a:r>
              <a:rPr lang="en-US" sz="3600" dirty="0">
                <a:solidFill>
                  <a:srgbClr val="FF0000"/>
                </a:solidFill>
              </a:rPr>
              <a:t>Item count </a:t>
            </a:r>
          </a:p>
        </p:txBody>
      </p:sp>
      <p:sp>
        <p:nvSpPr>
          <p:cNvPr id="15" name="TextBox 14">
            <a:extLst>
              <a:ext uri="{FF2B5EF4-FFF2-40B4-BE49-F238E27FC236}">
                <a16:creationId xmlns:a16="http://schemas.microsoft.com/office/drawing/2014/main" id="{17EF897D-F2E0-4454-810C-1A855FD560CD}"/>
              </a:ext>
            </a:extLst>
          </p:cNvPr>
          <p:cNvSpPr txBox="1"/>
          <p:nvPr/>
        </p:nvSpPr>
        <p:spPr>
          <a:xfrm rot="392461">
            <a:off x="3836970" y="4904679"/>
            <a:ext cx="4606061" cy="646331"/>
          </a:xfrm>
          <a:prstGeom prst="rect">
            <a:avLst/>
          </a:prstGeom>
          <a:noFill/>
        </p:spPr>
        <p:txBody>
          <a:bodyPr wrap="square" rtlCol="0">
            <a:spAutoFit/>
          </a:bodyPr>
          <a:lstStyle/>
          <a:p>
            <a:r>
              <a:rPr lang="en-US" sz="3600" dirty="0">
                <a:solidFill>
                  <a:srgbClr val="FF0000"/>
                </a:solidFill>
              </a:rPr>
              <a:t>Item price</a:t>
            </a:r>
          </a:p>
        </p:txBody>
      </p:sp>
      <p:sp>
        <p:nvSpPr>
          <p:cNvPr id="18" name="Arrow: Down 17">
            <a:extLst>
              <a:ext uri="{FF2B5EF4-FFF2-40B4-BE49-F238E27FC236}">
                <a16:creationId xmlns:a16="http://schemas.microsoft.com/office/drawing/2014/main" id="{418BA1AF-5F9B-4953-99E6-A8937B44E646}"/>
              </a:ext>
            </a:extLst>
          </p:cNvPr>
          <p:cNvSpPr/>
          <p:nvPr/>
        </p:nvSpPr>
        <p:spPr>
          <a:xfrm>
            <a:off x="7918882" y="4154750"/>
            <a:ext cx="545971" cy="621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EC4F70EE-B959-4FB2-9408-CB51F5E0A7FE}"/>
              </a:ext>
            </a:extLst>
          </p:cNvPr>
          <p:cNvSpPr/>
          <p:nvPr/>
        </p:nvSpPr>
        <p:spPr>
          <a:xfrm>
            <a:off x="9028590" y="3071674"/>
            <a:ext cx="408373" cy="647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 21">
            <a:extLst>
              <a:ext uri="{FF2B5EF4-FFF2-40B4-BE49-F238E27FC236}">
                <a16:creationId xmlns:a16="http://schemas.microsoft.com/office/drawing/2014/main" id="{12532614-AD49-4050-8571-0962FF9EE34B}"/>
              </a:ext>
            </a:extLst>
          </p:cNvPr>
          <p:cNvSpPr/>
          <p:nvPr/>
        </p:nvSpPr>
        <p:spPr>
          <a:xfrm>
            <a:off x="3231472" y="3071674"/>
            <a:ext cx="257452" cy="4882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A3112315-BCC4-44C0-BE63-1A4AC5193E8F}"/>
              </a:ext>
            </a:extLst>
          </p:cNvPr>
          <p:cNvSpPr/>
          <p:nvPr/>
        </p:nvSpPr>
        <p:spPr>
          <a:xfrm>
            <a:off x="4421080" y="3071674"/>
            <a:ext cx="328473" cy="6479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63920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243</TotalTime>
  <Words>843</Words>
  <Application>Microsoft Macintosh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Impact</vt:lpstr>
      <vt:lpstr>Badge</vt:lpstr>
      <vt:lpstr>Sale Prediction</vt:lpstr>
      <vt:lpstr>Research QuestionS：</vt:lpstr>
      <vt:lpstr>Dataset</vt:lpstr>
      <vt:lpstr>Dataset Decription (train file)</vt:lpstr>
      <vt:lpstr>Dataset Decription (test file)</vt:lpstr>
      <vt:lpstr>Data Munging</vt:lpstr>
      <vt:lpstr>Count dataframe and PRICE DATAFRAME</vt:lpstr>
      <vt:lpstr>Statistical Summary</vt:lpstr>
      <vt:lpstr>Visualization</vt:lpstr>
      <vt:lpstr>Results from Visualization</vt:lpstr>
      <vt:lpstr>VisualizatioN  Time series decomposition:</vt:lpstr>
      <vt:lpstr>Model</vt:lpstr>
      <vt:lpstr>MODEL</vt:lpstr>
      <vt:lpstr>RESULts of the model</vt:lpstr>
      <vt:lpstr>Submission: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 Prediction</dc:title>
  <dc:creator>Zening Li</dc:creator>
  <cp:lastModifiedBy>Zening Li</cp:lastModifiedBy>
  <cp:revision>36</cp:revision>
  <dcterms:created xsi:type="dcterms:W3CDTF">2019-08-12T20:30:10Z</dcterms:created>
  <dcterms:modified xsi:type="dcterms:W3CDTF">2019-08-14T17:59:01Z</dcterms:modified>
</cp:coreProperties>
</file>