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7" r:id="rId3"/>
    <p:sldId id="258" r:id="rId4"/>
    <p:sldId id="305" r:id="rId5"/>
    <p:sldId id="281" r:id="rId6"/>
    <p:sldId id="259" r:id="rId7"/>
    <p:sldId id="288" r:id="rId8"/>
    <p:sldId id="265" r:id="rId9"/>
    <p:sldId id="300" r:id="rId10"/>
    <p:sldId id="263" r:id="rId11"/>
    <p:sldId id="262" r:id="rId12"/>
    <p:sldId id="301" r:id="rId13"/>
    <p:sldId id="261" r:id="rId14"/>
    <p:sldId id="266" r:id="rId15"/>
    <p:sldId id="302" r:id="rId16"/>
    <p:sldId id="287" r:id="rId17"/>
    <p:sldId id="290" r:id="rId18"/>
    <p:sldId id="303" r:id="rId19"/>
    <p:sldId id="304" r:id="rId20"/>
    <p:sldId id="291" r:id="rId21"/>
    <p:sldId id="292" r:id="rId22"/>
    <p:sldId id="293" r:id="rId23"/>
    <p:sldId id="294" r:id="rId24"/>
    <p:sldId id="295" r:id="rId25"/>
    <p:sldId id="296" r:id="rId26"/>
    <p:sldId id="297" r:id="rId27"/>
    <p:sldId id="298" r:id="rId28"/>
    <p:sldId id="283" r:id="rId29"/>
    <p:sldId id="268" r:id="rId30"/>
    <p:sldId id="260" r:id="rId31"/>
    <p:sldId id="274" r:id="rId32"/>
    <p:sldId id="282" r:id="rId33"/>
    <p:sldId id="285" r:id="rId34"/>
    <p:sldId id="273" r:id="rId35"/>
    <p:sldId id="275" r:id="rId36"/>
    <p:sldId id="276" r:id="rId37"/>
    <p:sldId id="279" r:id="rId38"/>
    <p:sldId id="277"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12" autoAdjust="0"/>
  </p:normalViewPr>
  <p:slideViewPr>
    <p:cSldViewPr>
      <p:cViewPr varScale="1">
        <p:scale>
          <a:sx n="84" d="100"/>
          <a:sy n="84" d="100"/>
        </p:scale>
        <p:origin x="1440" y="77"/>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0B6-578D-4308-BDCC-FF8F9A144333}" type="datetimeFigureOut">
              <a:rPr lang="en-US" smtClean="0"/>
              <a:pPr/>
              <a:t>2/2/2017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5FA45E-9EFB-4699-B2F2-E9179F320671}" type="slidenum">
              <a:rPr lang="en-US" smtClean="0"/>
              <a:pPr/>
              <a:t>‹#›</a:t>
            </a:fld>
            <a:endParaRPr lang="en-US"/>
          </a:p>
        </p:txBody>
      </p:sp>
    </p:spTree>
    <p:extLst>
      <p:ext uri="{BB962C8B-B14F-4D97-AF65-F5344CB8AC3E}">
        <p14:creationId xmlns:p14="http://schemas.microsoft.com/office/powerpoint/2010/main" val="988139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694346-FE38-4D71-90D3-ECC298A195E2}" type="datetimeFigureOut">
              <a:rPr lang="en-US" smtClean="0"/>
              <a:pPr/>
              <a:t>2/2/2017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47386-C939-4B04-929A-B00911450234}" type="slidenum">
              <a:rPr lang="en-US" smtClean="0"/>
              <a:pPr/>
              <a:t>‹#›</a:t>
            </a:fld>
            <a:endParaRPr lang="en-US"/>
          </a:p>
        </p:txBody>
      </p:sp>
    </p:spTree>
    <p:extLst>
      <p:ext uri="{BB962C8B-B14F-4D97-AF65-F5344CB8AC3E}">
        <p14:creationId xmlns:p14="http://schemas.microsoft.com/office/powerpoint/2010/main" val="416077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a:t>
            </a:fld>
            <a:endParaRPr lang="en-US" dirty="0"/>
          </a:p>
        </p:txBody>
      </p:sp>
    </p:spTree>
    <p:extLst>
      <p:ext uri="{BB962C8B-B14F-4D97-AF65-F5344CB8AC3E}">
        <p14:creationId xmlns:p14="http://schemas.microsoft.com/office/powerpoint/2010/main" val="3385650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27</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35</a:t>
            </a:fld>
            <a:endParaRPr lang="en-US"/>
          </a:p>
        </p:txBody>
      </p:sp>
    </p:spTree>
    <p:extLst>
      <p:ext uri="{BB962C8B-B14F-4D97-AF65-F5344CB8AC3E}">
        <p14:creationId xmlns:p14="http://schemas.microsoft.com/office/powerpoint/2010/main" val="327394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17</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20</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21</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22</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23</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24</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25</a:t>
            </a:fld>
            <a:endParaRPr lang="en-US"/>
          </a:p>
        </p:txBody>
      </p:sp>
    </p:spTree>
    <p:extLst>
      <p:ext uri="{BB962C8B-B14F-4D97-AF65-F5344CB8AC3E}">
        <p14:creationId xmlns:p14="http://schemas.microsoft.com/office/powerpoint/2010/main" val="197026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2147386-C939-4B04-929A-B00911450234}" type="slidenum">
              <a:rPr lang="en-US" smtClean="0"/>
              <a:pPr/>
              <a:t>26</a:t>
            </a:fld>
            <a:endParaRPr lang="en-US"/>
          </a:p>
        </p:txBody>
      </p:sp>
    </p:spTree>
    <p:extLst>
      <p:ext uri="{BB962C8B-B14F-4D97-AF65-F5344CB8AC3E}">
        <p14:creationId xmlns:p14="http://schemas.microsoft.com/office/powerpoint/2010/main" val="197026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extLst>
      <p:ext uri="{BB962C8B-B14F-4D97-AF65-F5344CB8AC3E}">
        <p14:creationId xmlns:p14="http://schemas.microsoft.com/office/powerpoint/2010/main" val="91508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F4716E-0A7F-4996-9395-E7BB3510BF5E}" type="datetimeFigureOut">
              <a:rPr lang="en-US" smtClean="0"/>
              <a:pPr/>
              <a:t>2/2/2017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75FE9E8-86F3-46DB-88EF-2427DA3EB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4716E-0A7F-4996-9395-E7BB3510BF5E}" type="datetimeFigureOut">
              <a:rPr lang="en-US" smtClean="0"/>
              <a:pPr/>
              <a:t>2/2/2017</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FE9E8-86F3-46DB-88EF-2427DA3EB84D}" type="slidenum">
              <a:rPr lang="en-US" smtClean="0"/>
              <a:pPr/>
              <a:t>‹#›</a:t>
            </a:fld>
            <a:endParaRPr lang="en-US"/>
          </a:p>
        </p:txBody>
      </p:sp>
      <p:pic>
        <p:nvPicPr>
          <p:cNvPr id="8" name="Picture 2" descr="C:\wavecrafters\design\band1.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400" y="6619875"/>
            <a:ext cx="9169400" cy="2381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nvidia.com/nvidia-gpu-computing-documentation" TargetMode="External"/><Relationship Id="rId2" Type="http://schemas.openxmlformats.org/officeDocument/2006/relationships/hyperlink" Target="http://www.modergpu.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latin typeface="Ubuntu" pitchFamily="34" charset="0"/>
              </a:rPr>
              <a:t>Massive Parallel Programing</a:t>
            </a:r>
            <a:endParaRPr lang="en-US" dirty="0">
              <a:latin typeface="Ubuntu" pitchFamily="34" charset="0"/>
            </a:endParaRPr>
          </a:p>
        </p:txBody>
      </p:sp>
      <p:sp>
        <p:nvSpPr>
          <p:cNvPr id="3" name="2 Subtítulo"/>
          <p:cNvSpPr>
            <a:spLocks noGrp="1"/>
          </p:cNvSpPr>
          <p:nvPr>
            <p:ph type="subTitle" idx="1"/>
          </p:nvPr>
        </p:nvSpPr>
        <p:spPr/>
        <p:txBody>
          <a:bodyPr/>
          <a:lstStyle/>
          <a:p>
            <a:r>
              <a:rPr lang="en-US" dirty="0" smtClean="0">
                <a:latin typeface="Ubuntu" pitchFamily="34" charset="0"/>
              </a:rPr>
              <a:t>With Java &amp; CUDA</a:t>
            </a:r>
            <a:endParaRPr lang="en-US" dirty="0">
              <a:latin typeface="Ubuntu"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715962"/>
          </a:xfrm>
        </p:spPr>
        <p:txBody>
          <a:bodyPr>
            <a:normAutofit/>
          </a:bodyPr>
          <a:lstStyle/>
          <a:p>
            <a:r>
              <a:rPr lang="en-US" sz="3200" dirty="0" smtClean="0">
                <a:latin typeface="Ubuntu" pitchFamily="34" charset="0"/>
              </a:rPr>
              <a:t>NVIDIA CUDA</a:t>
            </a:r>
            <a:endParaRPr lang="en-US" sz="3200" dirty="0">
              <a:latin typeface="Ubuntu" pitchFamily="34" charset="0"/>
            </a:endParaRPr>
          </a:p>
        </p:txBody>
      </p:sp>
      <p:sp>
        <p:nvSpPr>
          <p:cNvPr id="3" name="2 Marcador de contenido"/>
          <p:cNvSpPr>
            <a:spLocks noGrp="1"/>
          </p:cNvSpPr>
          <p:nvPr>
            <p:ph idx="1"/>
          </p:nvPr>
        </p:nvSpPr>
        <p:spPr>
          <a:xfrm>
            <a:off x="457200" y="838200"/>
            <a:ext cx="8229600" cy="4495801"/>
          </a:xfrm>
        </p:spPr>
        <p:txBody>
          <a:bodyPr>
            <a:normAutofit/>
          </a:bodyPr>
          <a:lstStyle/>
          <a:p>
            <a:r>
              <a:rPr lang="en-US" sz="2000" dirty="0" smtClean="0">
                <a:latin typeface="Ubuntu" pitchFamily="34" charset="0"/>
              </a:rPr>
              <a:t>It is a extension of C, few keywords are needed.</a:t>
            </a:r>
          </a:p>
          <a:p>
            <a:r>
              <a:rPr lang="en-US" sz="2000" dirty="0" smtClean="0">
                <a:latin typeface="Ubuntu" pitchFamily="34" charset="0"/>
              </a:rPr>
              <a:t>Although proprietary in nature it is free,  the compiler is based on LLVM.</a:t>
            </a:r>
          </a:p>
          <a:p>
            <a:r>
              <a:rPr lang="en-US" sz="2000" dirty="0" smtClean="0">
                <a:latin typeface="Ubuntu" pitchFamily="34" charset="0"/>
              </a:rPr>
              <a:t>There are bindings for Python, </a:t>
            </a:r>
            <a:r>
              <a:rPr lang="en-US" sz="2000" dirty="0" err="1" smtClean="0">
                <a:latin typeface="Ubuntu" pitchFamily="34" charset="0"/>
              </a:rPr>
              <a:t>Fortan</a:t>
            </a:r>
            <a:r>
              <a:rPr lang="en-US" sz="2000" dirty="0" smtClean="0">
                <a:latin typeface="Ubuntu" pitchFamily="34" charset="0"/>
              </a:rPr>
              <a:t>, Java, Ruby, .NET, etc…  </a:t>
            </a:r>
          </a:p>
          <a:p>
            <a:r>
              <a:rPr lang="en-US" sz="2000" dirty="0" smtClean="0">
                <a:latin typeface="Ubuntu" pitchFamily="34" charset="0"/>
              </a:rPr>
              <a:t>Alternatives:</a:t>
            </a:r>
          </a:p>
          <a:p>
            <a:pPr lvl="1"/>
            <a:r>
              <a:rPr lang="en-US" sz="1600" b="1" dirty="0" smtClean="0">
                <a:latin typeface="Ubuntu" pitchFamily="34" charset="0"/>
              </a:rPr>
              <a:t>OpenCL</a:t>
            </a:r>
            <a:r>
              <a:rPr lang="en-US" sz="1600" dirty="0" smtClean="0">
                <a:latin typeface="Ubuntu" pitchFamily="34" charset="0"/>
              </a:rPr>
              <a:t>: Open version, slower improvement of the language. It needs some more lines of code but translation from CUDA is almost automatic*.</a:t>
            </a:r>
          </a:p>
          <a:p>
            <a:pPr lvl="1"/>
            <a:r>
              <a:rPr lang="en-US" sz="1600" dirty="0" err="1" smtClean="0">
                <a:latin typeface="Ubuntu" pitchFamily="34" charset="0"/>
              </a:rPr>
              <a:t>CloseToMetal</a:t>
            </a:r>
            <a:r>
              <a:rPr lang="en-US" sz="1600" dirty="0" smtClean="0">
                <a:latin typeface="Ubuntu" pitchFamily="34" charset="0"/>
              </a:rPr>
              <a:t>/Stream SDK. ATI/AMD, abandoned for OpenCL…</a:t>
            </a:r>
          </a:p>
          <a:p>
            <a:pPr lvl="1"/>
            <a:r>
              <a:rPr lang="en-US" sz="1600" dirty="0" err="1" smtClean="0">
                <a:latin typeface="Ubuntu" pitchFamily="34" charset="0"/>
              </a:rPr>
              <a:t>DirectCompute</a:t>
            </a:r>
            <a:r>
              <a:rPr lang="en-US" sz="1600" dirty="0" smtClean="0">
                <a:latin typeface="Ubuntu" pitchFamily="34" charset="0"/>
              </a:rPr>
              <a:t>  Microsoft, Microsoft seems to  integrate with CUDA  with C++ AMP. Compiler directive</a:t>
            </a:r>
          </a:p>
          <a:p>
            <a:pPr lvl="1"/>
            <a:r>
              <a:rPr lang="en-US" sz="1600" dirty="0" smtClean="0">
                <a:latin typeface="Ubuntu" pitchFamily="34" charset="0"/>
              </a:rPr>
              <a:t>Intel has released the Intel Xeon Phi coprocessor, based on x86 arch. Problem is it doesn´t bring a programming model on its own… you can use </a:t>
            </a:r>
            <a:r>
              <a:rPr lang="en-US" sz="1600" dirty="0" err="1" smtClean="0">
                <a:latin typeface="Ubuntu" pitchFamily="34" charset="0"/>
              </a:rPr>
              <a:t>OpenMP</a:t>
            </a:r>
            <a:r>
              <a:rPr lang="en-US" sz="1600" dirty="0" smtClean="0">
                <a:latin typeface="Ubuntu" pitchFamily="34" charset="0"/>
              </a:rPr>
              <a:t>, </a:t>
            </a:r>
            <a:r>
              <a:rPr lang="en-US" sz="1600" dirty="0" err="1" smtClean="0">
                <a:latin typeface="Ubuntu" pitchFamily="34" charset="0"/>
              </a:rPr>
              <a:t>Pthreads</a:t>
            </a:r>
            <a:r>
              <a:rPr lang="en-US" sz="1600" dirty="0" smtClean="0">
                <a:latin typeface="Ubuntu" pitchFamily="34" charset="0"/>
              </a:rPr>
              <a:t>. </a:t>
            </a:r>
          </a:p>
          <a:p>
            <a:pPr lvl="1"/>
            <a:r>
              <a:rPr lang="en-US" sz="1600" dirty="0" smtClean="0">
                <a:latin typeface="Ubuntu" pitchFamily="34" charset="0"/>
              </a:rPr>
              <a:t>Open ACC. </a:t>
            </a:r>
            <a:r>
              <a:rPr lang="en-US" sz="1600" dirty="0">
                <a:latin typeface="Ubuntu" pitchFamily="34" charset="0"/>
              </a:rPr>
              <a:t> </a:t>
            </a:r>
            <a:r>
              <a:rPr lang="en-US" sz="1600" dirty="0" smtClean="0">
                <a:latin typeface="Ubuntu" pitchFamily="34" charset="0"/>
              </a:rPr>
              <a:t>Compiler directive based (</a:t>
            </a:r>
            <a:r>
              <a:rPr lang="en-US" sz="1600" dirty="0" err="1" smtClean="0">
                <a:latin typeface="Ubuntu" pitchFamily="34" charset="0"/>
              </a:rPr>
              <a:t>ike</a:t>
            </a:r>
            <a:r>
              <a:rPr lang="en-US" sz="1600" dirty="0" smtClean="0">
                <a:latin typeface="Ubuntu" pitchFamily="34" charset="0"/>
              </a:rPr>
              <a:t> </a:t>
            </a:r>
            <a:r>
              <a:rPr lang="en-US" sz="1600" dirty="0" err="1" smtClean="0">
                <a:latin typeface="Ubuntu" pitchFamily="34" charset="0"/>
              </a:rPr>
              <a:t>OpenMP</a:t>
            </a:r>
            <a:r>
              <a:rPr lang="en-US" sz="1600" dirty="0" smtClean="0">
                <a:latin typeface="Ubuntu" pitchFamily="34" charset="0"/>
              </a:rPr>
              <a:t>) using pragmas.</a:t>
            </a:r>
            <a:endParaRPr lang="en-US" sz="1600" dirty="0">
              <a:latin typeface="Ubuntu" pitchFamily="34" charset="0"/>
            </a:endParaRPr>
          </a:p>
        </p:txBody>
      </p:sp>
      <p:sp>
        <p:nvSpPr>
          <p:cNvPr id="4" name="3 CuadroTexto"/>
          <p:cNvSpPr txBox="1"/>
          <p:nvPr/>
        </p:nvSpPr>
        <p:spPr>
          <a:xfrm>
            <a:off x="609600" y="5429071"/>
            <a:ext cx="8001000" cy="830997"/>
          </a:xfrm>
          <a:prstGeom prst="rect">
            <a:avLst/>
          </a:prstGeom>
          <a:solidFill>
            <a:schemeClr val="accent6">
              <a:lumMod val="75000"/>
            </a:schemeClr>
          </a:solidFill>
        </p:spPr>
        <p:txBody>
          <a:bodyPr wrap="square" rtlCol="0">
            <a:spAutoFit/>
          </a:bodyPr>
          <a:lstStyle/>
          <a:p>
            <a:pPr algn="ctr"/>
            <a:r>
              <a:rPr lang="en-US" sz="2400" b="1" dirty="0" smtClean="0">
                <a:solidFill>
                  <a:schemeClr val="bg1"/>
                </a:solidFill>
              </a:rPr>
              <a:t>For the time being only real options are OpenCL and CUDA, and the distinction is not that important…</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762000"/>
          </a:xfrm>
        </p:spPr>
        <p:txBody>
          <a:bodyPr>
            <a:normAutofit/>
          </a:bodyPr>
          <a:lstStyle/>
          <a:p>
            <a:r>
              <a:rPr lang="en-US" sz="3600" dirty="0" smtClean="0">
                <a:latin typeface="Ubuntu" pitchFamily="34" charset="0"/>
              </a:rPr>
              <a:t>Flow in a CUDA/OpenCL program</a:t>
            </a:r>
            <a:endParaRPr lang="en-US" sz="3600" dirty="0">
              <a:latin typeface="Ubuntu" pitchFamily="34" charset="0"/>
            </a:endParaRPr>
          </a:p>
        </p:txBody>
      </p:sp>
      <p:sp>
        <p:nvSpPr>
          <p:cNvPr id="4" name="3 Rectángulo"/>
          <p:cNvSpPr/>
          <p:nvPr/>
        </p:nvSpPr>
        <p:spPr>
          <a:xfrm>
            <a:off x="228600" y="1219200"/>
            <a:ext cx="3429000" cy="518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Rectángulo"/>
          <p:cNvSpPr/>
          <p:nvPr/>
        </p:nvSpPr>
        <p:spPr>
          <a:xfrm>
            <a:off x="5105400" y="1219200"/>
            <a:ext cx="3200400" cy="518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762000" y="838200"/>
            <a:ext cx="2286000" cy="369332"/>
          </a:xfrm>
          <a:prstGeom prst="rect">
            <a:avLst/>
          </a:prstGeom>
          <a:noFill/>
        </p:spPr>
        <p:txBody>
          <a:bodyPr wrap="square" rtlCol="0">
            <a:spAutoFit/>
          </a:bodyPr>
          <a:lstStyle/>
          <a:p>
            <a:pPr algn="ctr"/>
            <a:r>
              <a:rPr lang="en-US" b="1" dirty="0" smtClean="0">
                <a:latin typeface="Ubuntu" pitchFamily="34" charset="0"/>
              </a:rPr>
              <a:t>“Host” = CPU</a:t>
            </a:r>
            <a:endParaRPr lang="en-US" b="1" dirty="0">
              <a:latin typeface="Ubuntu" pitchFamily="34" charset="0"/>
            </a:endParaRPr>
          </a:p>
        </p:txBody>
      </p:sp>
      <p:sp>
        <p:nvSpPr>
          <p:cNvPr id="7" name="6 CuadroTexto"/>
          <p:cNvSpPr txBox="1"/>
          <p:nvPr/>
        </p:nvSpPr>
        <p:spPr>
          <a:xfrm>
            <a:off x="5486400" y="838200"/>
            <a:ext cx="2514600" cy="369332"/>
          </a:xfrm>
          <a:prstGeom prst="rect">
            <a:avLst/>
          </a:prstGeom>
          <a:noFill/>
        </p:spPr>
        <p:txBody>
          <a:bodyPr wrap="square" rtlCol="0">
            <a:spAutoFit/>
          </a:bodyPr>
          <a:lstStyle/>
          <a:p>
            <a:pPr algn="ctr"/>
            <a:r>
              <a:rPr lang="en-US" b="1" dirty="0" smtClean="0">
                <a:latin typeface="Ubuntu" pitchFamily="34" charset="0"/>
              </a:rPr>
              <a:t>“Device” = GPU</a:t>
            </a:r>
            <a:endParaRPr lang="en-US" b="1" dirty="0">
              <a:latin typeface="Ubuntu" pitchFamily="34" charset="0"/>
            </a:endParaRPr>
          </a:p>
        </p:txBody>
      </p:sp>
      <p:sp>
        <p:nvSpPr>
          <p:cNvPr id="8" name="7 Rectángulo"/>
          <p:cNvSpPr/>
          <p:nvPr/>
        </p:nvSpPr>
        <p:spPr>
          <a:xfrm>
            <a:off x="533400" y="1371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Ubuntu" pitchFamily="34" charset="0"/>
              </a:rPr>
              <a:t>Secuential</a:t>
            </a:r>
            <a:r>
              <a:rPr lang="en-US" b="1" dirty="0" smtClean="0">
                <a:latin typeface="Ubuntu" pitchFamily="34" charset="0"/>
              </a:rPr>
              <a:t> code</a:t>
            </a:r>
            <a:endParaRPr lang="en-US" b="1" dirty="0">
              <a:latin typeface="Ubuntu" pitchFamily="34" charset="0"/>
            </a:endParaRPr>
          </a:p>
        </p:txBody>
      </p:sp>
      <p:sp>
        <p:nvSpPr>
          <p:cNvPr id="9" name="8 Rectángulo"/>
          <p:cNvSpPr/>
          <p:nvPr/>
        </p:nvSpPr>
        <p:spPr>
          <a:xfrm>
            <a:off x="533400" y="19812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reserve in GPU</a:t>
            </a:r>
            <a:endParaRPr lang="en-US" sz="1600" b="1" dirty="0">
              <a:latin typeface="Ubuntu" pitchFamily="34" charset="0"/>
            </a:endParaRPr>
          </a:p>
        </p:txBody>
      </p:sp>
      <p:sp>
        <p:nvSpPr>
          <p:cNvPr id="10" name="9 Rectángulo"/>
          <p:cNvSpPr/>
          <p:nvPr/>
        </p:nvSpPr>
        <p:spPr>
          <a:xfrm>
            <a:off x="5334000" y="19812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reserved</a:t>
            </a:r>
            <a:endParaRPr lang="en-US" b="1" dirty="0">
              <a:latin typeface="Ubuntu" pitchFamily="34" charset="0"/>
            </a:endParaRPr>
          </a:p>
        </p:txBody>
      </p:sp>
      <p:cxnSp>
        <p:nvCxnSpPr>
          <p:cNvPr id="12" name="11 Conector recto de flecha"/>
          <p:cNvCxnSpPr>
            <a:stCxn id="9" idx="3"/>
            <a:endCxn id="10" idx="1"/>
          </p:cNvCxnSpPr>
          <p:nvPr/>
        </p:nvCxnSpPr>
        <p:spPr>
          <a:xfrm>
            <a:off x="3352800" y="22098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533400" y="25908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14" name="13 Rectángulo"/>
          <p:cNvSpPr/>
          <p:nvPr/>
        </p:nvSpPr>
        <p:spPr>
          <a:xfrm>
            <a:off x="5334000" y="2590800"/>
            <a:ext cx="2819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Received</a:t>
            </a:r>
            <a:endParaRPr lang="en-US" sz="1600" b="1" dirty="0">
              <a:latin typeface="Ubuntu" pitchFamily="34" charset="0"/>
            </a:endParaRPr>
          </a:p>
        </p:txBody>
      </p:sp>
      <p:sp>
        <p:nvSpPr>
          <p:cNvPr id="15" name="14 Flecha derecha"/>
          <p:cNvSpPr/>
          <p:nvPr/>
        </p:nvSpPr>
        <p:spPr>
          <a:xfrm>
            <a:off x="3429000" y="2590800"/>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5 Rectángulo"/>
          <p:cNvSpPr/>
          <p:nvPr/>
        </p:nvSpPr>
        <p:spPr>
          <a:xfrm>
            <a:off x="533400" y="3733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launch</a:t>
            </a:r>
            <a:endParaRPr lang="en-US" b="1" dirty="0">
              <a:latin typeface="Ubuntu" pitchFamily="34" charset="0"/>
            </a:endParaRPr>
          </a:p>
        </p:txBody>
      </p:sp>
      <p:sp>
        <p:nvSpPr>
          <p:cNvPr id="17" name="16 Rectángulo"/>
          <p:cNvSpPr/>
          <p:nvPr/>
        </p:nvSpPr>
        <p:spPr>
          <a:xfrm>
            <a:off x="5334000" y="3276600"/>
            <a:ext cx="2819400" cy="1371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buntu" pitchFamily="34" charset="0"/>
              </a:rPr>
              <a:t>K</a:t>
            </a:r>
            <a:r>
              <a:rPr lang="en-US" b="1" dirty="0" smtClean="0">
                <a:latin typeface="Ubuntu" pitchFamily="34" charset="0"/>
              </a:rPr>
              <a:t>ernel execution</a:t>
            </a:r>
            <a:endParaRPr lang="en-US" b="1" dirty="0">
              <a:latin typeface="Ubuntu" pitchFamily="34" charset="0"/>
            </a:endParaRPr>
          </a:p>
        </p:txBody>
      </p:sp>
      <p:cxnSp>
        <p:nvCxnSpPr>
          <p:cNvPr id="19" name="18 Conector recto de flecha"/>
          <p:cNvCxnSpPr>
            <a:stCxn id="16" idx="3"/>
            <a:endCxn id="17" idx="1"/>
          </p:cNvCxnSpPr>
          <p:nvPr/>
        </p:nvCxnSpPr>
        <p:spPr>
          <a:xfrm>
            <a:off x="3352800" y="39624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334000" y="48006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23" name="22 Flecha derecha"/>
          <p:cNvSpPr/>
          <p:nvPr/>
        </p:nvSpPr>
        <p:spPr>
          <a:xfrm rot="10800000">
            <a:off x="3352801" y="4800599"/>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533400" y="4800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copy received</a:t>
            </a:r>
            <a:endParaRPr lang="en-US" b="1" dirty="0">
              <a:latin typeface="Ubuntu" pitchFamily="34" charset="0"/>
            </a:endParaRPr>
          </a:p>
        </p:txBody>
      </p:sp>
      <p:sp>
        <p:nvSpPr>
          <p:cNvPr id="25" name="24 Rectángulo"/>
          <p:cNvSpPr/>
          <p:nvPr/>
        </p:nvSpPr>
        <p:spPr>
          <a:xfrm>
            <a:off x="533400" y="5638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Free GPU memory</a:t>
            </a:r>
            <a:endParaRPr lang="en-US" b="1" dirty="0">
              <a:latin typeface="Ubuntu" pitchFamily="34" charset="0"/>
            </a:endParaRPr>
          </a:p>
        </p:txBody>
      </p:sp>
      <p:sp>
        <p:nvSpPr>
          <p:cNvPr id="26" name="25 Rectángulo"/>
          <p:cNvSpPr/>
          <p:nvPr/>
        </p:nvSpPr>
        <p:spPr>
          <a:xfrm>
            <a:off x="5334000" y="56388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a:t>
            </a:r>
            <a:r>
              <a:rPr lang="en-US" b="1" dirty="0" err="1" smtClean="0">
                <a:latin typeface="Ubuntu" pitchFamily="34" charset="0"/>
              </a:rPr>
              <a:t>deallocated</a:t>
            </a:r>
            <a:endParaRPr lang="en-US" b="1" dirty="0">
              <a:latin typeface="Ubuntu" pitchFamily="34" charset="0"/>
            </a:endParaRPr>
          </a:p>
        </p:txBody>
      </p:sp>
      <p:cxnSp>
        <p:nvCxnSpPr>
          <p:cNvPr id="27" name="26 Conector recto de flecha"/>
          <p:cNvCxnSpPr>
            <a:stCxn id="25" idx="3"/>
            <a:endCxn id="26" idx="1"/>
          </p:cNvCxnSpPr>
          <p:nvPr/>
        </p:nvCxnSpPr>
        <p:spPr>
          <a:xfrm>
            <a:off x="3352800" y="58674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39762"/>
          </a:xfrm>
        </p:spPr>
        <p:txBody>
          <a:bodyPr>
            <a:noAutofit/>
          </a:bodyPr>
          <a:lstStyle/>
          <a:p>
            <a:r>
              <a:rPr lang="en-US" sz="2800" dirty="0" smtClean="0">
                <a:latin typeface="Ubuntu" pitchFamily="34" charset="0"/>
              </a:rPr>
              <a:t>CUDA Threads &amp; Blocks. Parallelism Granularity</a:t>
            </a:r>
            <a:endParaRPr lang="en-US" sz="2800" dirty="0">
              <a:latin typeface="Ubuntu" pitchFamily="34" charset="0"/>
            </a:endParaRPr>
          </a:p>
        </p:txBody>
      </p:sp>
      <p:sp>
        <p:nvSpPr>
          <p:cNvPr id="4" name="3 CuadroTexto"/>
          <p:cNvSpPr txBox="1"/>
          <p:nvPr/>
        </p:nvSpPr>
        <p:spPr>
          <a:xfrm>
            <a:off x="228600" y="2514600"/>
            <a:ext cx="4572000" cy="3139321"/>
          </a:xfrm>
          <a:prstGeom prst="rect">
            <a:avLst/>
          </a:prstGeom>
          <a:noFill/>
        </p:spPr>
        <p:txBody>
          <a:bodyPr wrap="square" rtlCol="0">
            <a:spAutoFit/>
          </a:bodyPr>
          <a:lstStyle/>
          <a:p>
            <a:r>
              <a:rPr lang="en-US" dirty="0" smtClean="0">
                <a:latin typeface="Ubuntu" pitchFamily="34" charset="0"/>
              </a:rPr>
              <a:t>We can “visualize” threads and blocks spatially.</a:t>
            </a:r>
          </a:p>
          <a:p>
            <a:endParaRPr lang="en-US" dirty="0" smtClean="0">
              <a:latin typeface="Ubuntu" pitchFamily="34" charset="0"/>
            </a:endParaRPr>
          </a:p>
          <a:p>
            <a:r>
              <a:rPr lang="en-US" dirty="0" smtClean="0">
                <a:latin typeface="Ubuntu" pitchFamily="34" charset="0"/>
              </a:rPr>
              <a:t>The GRID is the set of all blocks, each block has a set of threads.</a:t>
            </a:r>
          </a:p>
          <a:p>
            <a:r>
              <a:rPr lang="en-US" dirty="0" smtClean="0">
                <a:latin typeface="Ubuntu" pitchFamily="34" charset="0"/>
              </a:rPr>
              <a:t>Each thread has one </a:t>
            </a:r>
            <a:r>
              <a:rPr lang="en-US" b="1" dirty="0" smtClean="0">
                <a:latin typeface="Ubuntu" pitchFamily="34" charset="0"/>
              </a:rPr>
              <a:t>3D id </a:t>
            </a:r>
            <a:r>
              <a:rPr lang="en-US" dirty="0" smtClean="0">
                <a:latin typeface="Ubuntu" pitchFamily="34" charset="0"/>
              </a:rPr>
              <a:t>within its block.</a:t>
            </a:r>
          </a:p>
          <a:p>
            <a:r>
              <a:rPr lang="en-US" dirty="0" smtClean="0">
                <a:latin typeface="Ubuntu" pitchFamily="34" charset="0"/>
              </a:rPr>
              <a:t>Each block has one </a:t>
            </a:r>
            <a:r>
              <a:rPr lang="en-US" b="1" dirty="0" smtClean="0">
                <a:latin typeface="Ubuntu" pitchFamily="34" charset="0"/>
              </a:rPr>
              <a:t>3D id </a:t>
            </a:r>
            <a:r>
              <a:rPr lang="en-US" dirty="0" smtClean="0">
                <a:latin typeface="Ubuntu" pitchFamily="34" charset="0"/>
              </a:rPr>
              <a:t>within its grid.</a:t>
            </a:r>
          </a:p>
          <a:p>
            <a:endParaRPr lang="en-US" dirty="0">
              <a:latin typeface="Ubuntu" pitchFamily="34" charset="0"/>
            </a:endParaRPr>
          </a:p>
          <a:p>
            <a:r>
              <a:rPr lang="en-US" dirty="0" smtClean="0">
                <a:latin typeface="Ubuntu" pitchFamily="34" charset="0"/>
              </a:rPr>
              <a:t>Combining the </a:t>
            </a:r>
            <a:r>
              <a:rPr lang="en-US" b="1" dirty="0" smtClean="0">
                <a:latin typeface="Ubuntu" pitchFamily="34" charset="0"/>
              </a:rPr>
              <a:t>Thread id </a:t>
            </a:r>
            <a:r>
              <a:rPr lang="en-US" dirty="0" smtClean="0">
                <a:latin typeface="Ubuntu" pitchFamily="34" charset="0"/>
              </a:rPr>
              <a:t>and the </a:t>
            </a:r>
            <a:r>
              <a:rPr lang="en-US" b="1" dirty="0" smtClean="0">
                <a:latin typeface="Ubuntu" pitchFamily="34" charset="0"/>
              </a:rPr>
              <a:t>Block id </a:t>
            </a:r>
            <a:r>
              <a:rPr lang="en-US" dirty="0" smtClean="0">
                <a:latin typeface="Ubuntu" pitchFamily="34" charset="0"/>
              </a:rPr>
              <a:t>we have the GLOBAL thread identification. </a:t>
            </a:r>
            <a:endParaRPr lang="en-US" dirty="0">
              <a:latin typeface="Ubuntu" pitchFamily="34" charset="0"/>
            </a:endParaRPr>
          </a:p>
        </p:txBody>
      </p:sp>
      <p:sp>
        <p:nvSpPr>
          <p:cNvPr id="5" name="4 CuadroTexto"/>
          <p:cNvSpPr txBox="1"/>
          <p:nvPr/>
        </p:nvSpPr>
        <p:spPr>
          <a:xfrm>
            <a:off x="304800" y="990600"/>
            <a:ext cx="8534400" cy="923330"/>
          </a:xfrm>
          <a:prstGeom prst="rect">
            <a:avLst/>
          </a:prstGeom>
          <a:noFill/>
        </p:spPr>
        <p:txBody>
          <a:bodyPr wrap="square" rtlCol="0">
            <a:spAutoFit/>
          </a:bodyPr>
          <a:lstStyle/>
          <a:p>
            <a:r>
              <a:rPr lang="en-US" dirty="0" smtClean="0">
                <a:latin typeface="Ubuntu" pitchFamily="34" charset="0"/>
              </a:rPr>
              <a:t>In GPUs we have </a:t>
            </a:r>
            <a:r>
              <a:rPr lang="en-US" b="1" dirty="0" smtClean="0">
                <a:latin typeface="Ubuntu" pitchFamily="34" charset="0"/>
              </a:rPr>
              <a:t>two</a:t>
            </a:r>
            <a:r>
              <a:rPr lang="en-US" dirty="0" smtClean="0">
                <a:latin typeface="Ubuntu" pitchFamily="34" charset="0"/>
              </a:rPr>
              <a:t> levels of parallelism: </a:t>
            </a:r>
          </a:p>
          <a:p>
            <a:r>
              <a:rPr lang="en-US" b="1" dirty="0" smtClean="0">
                <a:latin typeface="Ubuntu" pitchFamily="34" charset="0"/>
              </a:rPr>
              <a:t>- Blocks</a:t>
            </a:r>
            <a:r>
              <a:rPr lang="en-US" dirty="0" smtClean="0">
                <a:latin typeface="Ubuntu" pitchFamily="34" charset="0"/>
              </a:rPr>
              <a:t>. Group of threads that go to the same  </a:t>
            </a:r>
            <a:r>
              <a:rPr lang="en-US" b="1" dirty="0" smtClean="0">
                <a:latin typeface="Ubuntu" pitchFamily="34" charset="0"/>
              </a:rPr>
              <a:t>SMx</a:t>
            </a:r>
            <a:r>
              <a:rPr lang="en-US" dirty="0" smtClean="0">
                <a:latin typeface="Ubuntu" pitchFamily="34" charset="0"/>
              </a:rPr>
              <a:t>.</a:t>
            </a:r>
          </a:p>
          <a:p>
            <a:r>
              <a:rPr lang="en-US" b="1" dirty="0" smtClean="0">
                <a:latin typeface="Ubuntu" pitchFamily="34" charset="0"/>
              </a:rPr>
              <a:t>- Threads. </a:t>
            </a:r>
            <a:r>
              <a:rPr lang="en-US" dirty="0">
                <a:latin typeface="Ubuntu" pitchFamily="34" charset="0"/>
              </a:rPr>
              <a:t> </a:t>
            </a:r>
            <a:r>
              <a:rPr lang="en-US" dirty="0" smtClean="0">
                <a:latin typeface="Ubuntu" pitchFamily="34" charset="0"/>
              </a:rPr>
              <a:t>Each thread will be executed in one streaming processor.</a:t>
            </a:r>
            <a:endParaRPr lang="en-US" b="1" dirty="0">
              <a:latin typeface="Ubuntu" pitchFamily="34" charset="0"/>
            </a:endParaRPr>
          </a:p>
        </p:txBody>
      </p:sp>
      <p:pic>
        <p:nvPicPr>
          <p:cNvPr id="6" name="Picture 2" descr="C:\images_and_stuff\brain_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74" y="2228850"/>
            <a:ext cx="1993973" cy="187446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12 Grupo"/>
          <p:cNvGrpSpPr/>
          <p:nvPr/>
        </p:nvGrpSpPr>
        <p:grpSpPr>
          <a:xfrm>
            <a:off x="5257800" y="4602718"/>
            <a:ext cx="3352800" cy="1569482"/>
            <a:chOff x="5257800" y="4602718"/>
            <a:chExt cx="3352800" cy="1569482"/>
          </a:xfrm>
        </p:grpSpPr>
        <p:sp>
          <p:nvSpPr>
            <p:cNvPr id="7" name="6 Rectángulo redondeado"/>
            <p:cNvSpPr/>
            <p:nvPr/>
          </p:nvSpPr>
          <p:spPr>
            <a:xfrm>
              <a:off x="5257800" y="4953000"/>
              <a:ext cx="3352800" cy="12192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Rayo"/>
            <p:cNvSpPr/>
            <p:nvPr/>
          </p:nvSpPr>
          <p:spPr>
            <a:xfrm rot="1227363">
              <a:off x="5380748" y="52141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ayo"/>
            <p:cNvSpPr/>
            <p:nvPr/>
          </p:nvSpPr>
          <p:spPr>
            <a:xfrm rot="1227363">
              <a:off x="61065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Rayo"/>
            <p:cNvSpPr/>
            <p:nvPr/>
          </p:nvSpPr>
          <p:spPr>
            <a:xfrm rot="1227363">
              <a:off x="67923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ayo"/>
            <p:cNvSpPr/>
            <p:nvPr/>
          </p:nvSpPr>
          <p:spPr>
            <a:xfrm rot="1227363">
              <a:off x="7935312" y="52252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6400800" y="4602718"/>
              <a:ext cx="1295400" cy="369332"/>
            </a:xfrm>
            <a:prstGeom prst="rect">
              <a:avLst/>
            </a:prstGeom>
            <a:noFill/>
          </p:spPr>
          <p:txBody>
            <a:bodyPr wrap="square" rtlCol="0">
              <a:spAutoFit/>
            </a:bodyPr>
            <a:lstStyle/>
            <a:p>
              <a:r>
                <a:rPr lang="en-US" b="1" dirty="0" smtClean="0">
                  <a:solidFill>
                    <a:schemeClr val="accent6">
                      <a:lumMod val="50000"/>
                    </a:schemeClr>
                  </a:solidFill>
                </a:rPr>
                <a:t>Block 0</a:t>
              </a:r>
              <a:endParaRPr lang="en-US" b="1" dirty="0">
                <a:solidFill>
                  <a:schemeClr val="accent6">
                    <a:lumMod val="50000"/>
                  </a:schemeClr>
                </a:solidFill>
              </a:endParaRPr>
            </a:p>
          </p:txBody>
        </p:sp>
        <p:sp>
          <p:nvSpPr>
            <p:cNvPr id="12" name="11 CuadroTexto"/>
            <p:cNvSpPr txBox="1"/>
            <p:nvPr/>
          </p:nvSpPr>
          <p:spPr>
            <a:xfrm>
              <a:off x="52578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0</a:t>
              </a:r>
              <a:endParaRPr lang="en-US" sz="1050" b="1" dirty="0">
                <a:solidFill>
                  <a:schemeClr val="accent1">
                    <a:lumMod val="75000"/>
                  </a:schemeClr>
                </a:solidFill>
              </a:endParaRPr>
            </a:p>
          </p:txBody>
        </p:sp>
        <p:sp>
          <p:nvSpPr>
            <p:cNvPr id="14" name="13 CuadroTexto"/>
            <p:cNvSpPr txBox="1"/>
            <p:nvPr/>
          </p:nvSpPr>
          <p:spPr>
            <a:xfrm>
              <a:off x="59436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1</a:t>
              </a:r>
              <a:endParaRPr lang="en-US" sz="1050" b="1" dirty="0">
                <a:solidFill>
                  <a:schemeClr val="accent1">
                    <a:lumMod val="75000"/>
                  </a:schemeClr>
                </a:solidFill>
              </a:endParaRPr>
            </a:p>
          </p:txBody>
        </p:sp>
        <p:sp>
          <p:nvSpPr>
            <p:cNvPr id="15" name="14 CuadroTexto"/>
            <p:cNvSpPr txBox="1"/>
            <p:nvPr/>
          </p:nvSpPr>
          <p:spPr>
            <a:xfrm>
              <a:off x="6629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2</a:t>
              </a:r>
              <a:endParaRPr lang="en-US" sz="1050" b="1" dirty="0">
                <a:solidFill>
                  <a:schemeClr val="accent1">
                    <a:lumMod val="75000"/>
                  </a:schemeClr>
                </a:solidFill>
              </a:endParaRPr>
            </a:p>
          </p:txBody>
        </p:sp>
        <p:sp>
          <p:nvSpPr>
            <p:cNvPr id="16" name="15 CuadroTexto"/>
            <p:cNvSpPr txBox="1"/>
            <p:nvPr/>
          </p:nvSpPr>
          <p:spPr>
            <a:xfrm>
              <a:off x="7772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n</a:t>
              </a:r>
              <a:endParaRPr lang="en-US" sz="1050" b="1" dirty="0">
                <a:solidFill>
                  <a:schemeClr val="accent1">
                    <a:lumMod val="75000"/>
                  </a:schemeClr>
                </a:solidFill>
              </a:endParaRPr>
            </a:p>
          </p:txBody>
        </p:sp>
        <p:sp>
          <p:nvSpPr>
            <p:cNvPr id="17" name="16 CuadroTexto"/>
            <p:cNvSpPr txBox="1"/>
            <p:nvPr/>
          </p:nvSpPr>
          <p:spPr>
            <a:xfrm>
              <a:off x="7315200" y="53148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grpSp>
      <p:cxnSp>
        <p:nvCxnSpPr>
          <p:cNvPr id="18" name="17 Conector recto"/>
          <p:cNvCxnSpPr>
            <a:endCxn id="6" idx="1"/>
          </p:cNvCxnSpPr>
          <p:nvPr/>
        </p:nvCxnSpPr>
        <p:spPr>
          <a:xfrm flipV="1">
            <a:off x="5334000" y="3166080"/>
            <a:ext cx="660474" cy="180597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6" idx="3"/>
          </p:cNvCxnSpPr>
          <p:nvPr/>
        </p:nvCxnSpPr>
        <p:spPr>
          <a:xfrm>
            <a:off x="7988447" y="3166080"/>
            <a:ext cx="622153" cy="19177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667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35 Grupo"/>
          <p:cNvGrpSpPr/>
          <p:nvPr/>
        </p:nvGrpSpPr>
        <p:grpSpPr>
          <a:xfrm>
            <a:off x="5029200" y="2088118"/>
            <a:ext cx="3352800" cy="1569482"/>
            <a:chOff x="5257800" y="4602718"/>
            <a:chExt cx="3352800" cy="1569482"/>
          </a:xfrm>
        </p:grpSpPr>
        <p:sp>
          <p:nvSpPr>
            <p:cNvPr id="37" name="36 Rectángulo redondeado"/>
            <p:cNvSpPr/>
            <p:nvPr/>
          </p:nvSpPr>
          <p:spPr>
            <a:xfrm>
              <a:off x="5257800" y="4953000"/>
              <a:ext cx="3352800" cy="12192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Rayo"/>
            <p:cNvSpPr/>
            <p:nvPr/>
          </p:nvSpPr>
          <p:spPr>
            <a:xfrm rot="1227363">
              <a:off x="5380748" y="52141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38 Rayo"/>
            <p:cNvSpPr/>
            <p:nvPr/>
          </p:nvSpPr>
          <p:spPr>
            <a:xfrm rot="1227363">
              <a:off x="61065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39 Rayo"/>
            <p:cNvSpPr/>
            <p:nvPr/>
          </p:nvSpPr>
          <p:spPr>
            <a:xfrm rot="1227363">
              <a:off x="67923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40 Rayo"/>
            <p:cNvSpPr/>
            <p:nvPr/>
          </p:nvSpPr>
          <p:spPr>
            <a:xfrm rot="1227363">
              <a:off x="7935312" y="52252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41 CuadroTexto"/>
            <p:cNvSpPr txBox="1"/>
            <p:nvPr/>
          </p:nvSpPr>
          <p:spPr>
            <a:xfrm>
              <a:off x="6400800" y="4602718"/>
              <a:ext cx="1295400" cy="369332"/>
            </a:xfrm>
            <a:prstGeom prst="rect">
              <a:avLst/>
            </a:prstGeom>
            <a:noFill/>
          </p:spPr>
          <p:txBody>
            <a:bodyPr wrap="square" rtlCol="0">
              <a:spAutoFit/>
            </a:bodyPr>
            <a:lstStyle/>
            <a:p>
              <a:r>
                <a:rPr lang="en-US" b="1" dirty="0" smtClean="0">
                  <a:solidFill>
                    <a:schemeClr val="accent6">
                      <a:lumMod val="50000"/>
                    </a:schemeClr>
                  </a:solidFill>
                </a:rPr>
                <a:t>Block 55</a:t>
              </a:r>
              <a:endParaRPr lang="en-US" b="1" dirty="0">
                <a:solidFill>
                  <a:schemeClr val="accent6">
                    <a:lumMod val="50000"/>
                  </a:schemeClr>
                </a:solidFill>
              </a:endParaRPr>
            </a:p>
          </p:txBody>
        </p:sp>
        <p:sp>
          <p:nvSpPr>
            <p:cNvPr id="43" name="42 CuadroTexto"/>
            <p:cNvSpPr txBox="1"/>
            <p:nvPr/>
          </p:nvSpPr>
          <p:spPr>
            <a:xfrm>
              <a:off x="52578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0</a:t>
              </a:r>
              <a:endParaRPr lang="en-US" sz="1050" b="1" dirty="0">
                <a:solidFill>
                  <a:schemeClr val="accent1">
                    <a:lumMod val="75000"/>
                  </a:schemeClr>
                </a:solidFill>
              </a:endParaRPr>
            </a:p>
          </p:txBody>
        </p:sp>
        <p:sp>
          <p:nvSpPr>
            <p:cNvPr id="44" name="43 CuadroTexto"/>
            <p:cNvSpPr txBox="1"/>
            <p:nvPr/>
          </p:nvSpPr>
          <p:spPr>
            <a:xfrm>
              <a:off x="59436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1</a:t>
              </a:r>
              <a:endParaRPr lang="en-US" sz="1050" b="1" dirty="0">
                <a:solidFill>
                  <a:schemeClr val="accent1">
                    <a:lumMod val="75000"/>
                  </a:schemeClr>
                </a:solidFill>
              </a:endParaRPr>
            </a:p>
          </p:txBody>
        </p:sp>
        <p:sp>
          <p:nvSpPr>
            <p:cNvPr id="45" name="44 CuadroTexto"/>
            <p:cNvSpPr txBox="1"/>
            <p:nvPr/>
          </p:nvSpPr>
          <p:spPr>
            <a:xfrm>
              <a:off x="6629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2</a:t>
              </a:r>
              <a:endParaRPr lang="en-US" sz="1050" b="1" dirty="0">
                <a:solidFill>
                  <a:schemeClr val="accent1">
                    <a:lumMod val="75000"/>
                  </a:schemeClr>
                </a:solidFill>
              </a:endParaRPr>
            </a:p>
          </p:txBody>
        </p:sp>
        <p:sp>
          <p:nvSpPr>
            <p:cNvPr id="46" name="45 CuadroTexto"/>
            <p:cNvSpPr txBox="1"/>
            <p:nvPr/>
          </p:nvSpPr>
          <p:spPr>
            <a:xfrm>
              <a:off x="7772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n</a:t>
              </a:r>
              <a:endParaRPr lang="en-US" sz="1050" b="1" dirty="0">
                <a:solidFill>
                  <a:schemeClr val="accent1">
                    <a:lumMod val="75000"/>
                  </a:schemeClr>
                </a:solidFill>
              </a:endParaRPr>
            </a:p>
          </p:txBody>
        </p:sp>
        <p:sp>
          <p:nvSpPr>
            <p:cNvPr id="47" name="46 CuadroTexto"/>
            <p:cNvSpPr txBox="1"/>
            <p:nvPr/>
          </p:nvSpPr>
          <p:spPr>
            <a:xfrm>
              <a:off x="7315200" y="53148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grpSp>
      <p:sp>
        <p:nvSpPr>
          <p:cNvPr id="2" name="1 Título"/>
          <p:cNvSpPr>
            <a:spLocks noGrp="1"/>
          </p:cNvSpPr>
          <p:nvPr>
            <p:ph type="title"/>
          </p:nvPr>
        </p:nvSpPr>
        <p:spPr>
          <a:xfrm>
            <a:off x="457200" y="76200"/>
            <a:ext cx="8229600" cy="639762"/>
          </a:xfrm>
        </p:spPr>
        <p:txBody>
          <a:bodyPr>
            <a:noAutofit/>
          </a:bodyPr>
          <a:lstStyle/>
          <a:p>
            <a:r>
              <a:rPr lang="en-US" sz="2800" dirty="0" smtClean="0">
                <a:latin typeface="Ubuntu" pitchFamily="34" charset="0"/>
              </a:rPr>
              <a:t>SMX. Block handling</a:t>
            </a:r>
            <a:endParaRPr lang="en-US" sz="2800" dirty="0">
              <a:latin typeface="Ubuntu" pitchFamily="34" charset="0"/>
            </a:endParaRPr>
          </a:p>
        </p:txBody>
      </p:sp>
      <p:sp>
        <p:nvSpPr>
          <p:cNvPr id="5" name="4 CuadroTexto"/>
          <p:cNvSpPr txBox="1"/>
          <p:nvPr/>
        </p:nvSpPr>
        <p:spPr>
          <a:xfrm>
            <a:off x="305732" y="990600"/>
            <a:ext cx="8534400" cy="646331"/>
          </a:xfrm>
          <a:prstGeom prst="rect">
            <a:avLst/>
          </a:prstGeom>
          <a:noFill/>
        </p:spPr>
        <p:txBody>
          <a:bodyPr wrap="square" rtlCol="0">
            <a:spAutoFit/>
          </a:bodyPr>
          <a:lstStyle/>
          <a:p>
            <a:r>
              <a:rPr lang="en-US" dirty="0" smtClean="0">
                <a:latin typeface="Ubuntu" pitchFamily="34" charset="0"/>
              </a:rPr>
              <a:t>At a certain time a </a:t>
            </a:r>
            <a:r>
              <a:rPr lang="en-US" b="1" dirty="0" smtClean="0">
                <a:latin typeface="Ubuntu" pitchFamily="34" charset="0"/>
              </a:rPr>
              <a:t>SMX</a:t>
            </a:r>
            <a:r>
              <a:rPr lang="en-US" dirty="0" smtClean="0">
                <a:latin typeface="Ubuntu" pitchFamily="34" charset="0"/>
              </a:rPr>
              <a:t> will be handling </a:t>
            </a:r>
            <a:r>
              <a:rPr lang="en-US" b="1" dirty="0" smtClean="0">
                <a:latin typeface="Ubuntu" pitchFamily="34" charset="0"/>
              </a:rPr>
              <a:t>one or more </a:t>
            </a:r>
            <a:r>
              <a:rPr lang="en-US" dirty="0" smtClean="0">
                <a:latin typeface="Ubuntu" pitchFamily="34" charset="0"/>
              </a:rPr>
              <a:t>thread blocks.</a:t>
            </a:r>
          </a:p>
          <a:p>
            <a:r>
              <a:rPr lang="en-US" dirty="0" smtClean="0">
                <a:latin typeface="Ubuntu" pitchFamily="34" charset="0"/>
              </a:rPr>
              <a:t>Every </a:t>
            </a:r>
            <a:r>
              <a:rPr lang="en-US" b="1" dirty="0" smtClean="0">
                <a:latin typeface="Ubuntu" pitchFamily="34" charset="0"/>
              </a:rPr>
              <a:t>SP </a:t>
            </a:r>
            <a:r>
              <a:rPr lang="en-US" dirty="0" smtClean="0">
                <a:latin typeface="Ubuntu" pitchFamily="34" charset="0"/>
              </a:rPr>
              <a:t>will execute </a:t>
            </a:r>
            <a:r>
              <a:rPr lang="en-US" b="1" dirty="0" smtClean="0">
                <a:latin typeface="Ubuntu" pitchFamily="34" charset="0"/>
              </a:rPr>
              <a:t>one or more </a:t>
            </a:r>
            <a:r>
              <a:rPr lang="en-US" dirty="0" smtClean="0">
                <a:latin typeface="Ubuntu" pitchFamily="34" charset="0"/>
              </a:rPr>
              <a:t>of those </a:t>
            </a:r>
            <a:r>
              <a:rPr lang="en-US" b="1" dirty="0" smtClean="0">
                <a:latin typeface="Ubuntu" pitchFamily="34" charset="0"/>
              </a:rPr>
              <a:t>threads.</a:t>
            </a:r>
            <a:endParaRPr lang="en-US" b="1" dirty="0">
              <a:latin typeface="Ubuntu" pitchFamily="34" charset="0"/>
            </a:endParaRPr>
          </a:p>
        </p:txBody>
      </p:sp>
      <p:pic>
        <p:nvPicPr>
          <p:cNvPr id="6" name="Picture 2" descr="C:\images_and_stuff\brain_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363599"/>
            <a:ext cx="1993973" cy="187446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21 Grupo"/>
          <p:cNvGrpSpPr/>
          <p:nvPr/>
        </p:nvGrpSpPr>
        <p:grpSpPr>
          <a:xfrm>
            <a:off x="3994703" y="2133094"/>
            <a:ext cx="3352800" cy="1569482"/>
            <a:chOff x="5257800" y="4602718"/>
            <a:chExt cx="3352800" cy="1569482"/>
          </a:xfrm>
        </p:grpSpPr>
        <p:sp>
          <p:nvSpPr>
            <p:cNvPr id="7" name="6 Rectángulo redondeado"/>
            <p:cNvSpPr/>
            <p:nvPr/>
          </p:nvSpPr>
          <p:spPr>
            <a:xfrm>
              <a:off x="5257800" y="4953000"/>
              <a:ext cx="3352800" cy="12192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Rayo"/>
            <p:cNvSpPr/>
            <p:nvPr/>
          </p:nvSpPr>
          <p:spPr>
            <a:xfrm rot="1227363">
              <a:off x="5380748" y="52141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ayo"/>
            <p:cNvSpPr/>
            <p:nvPr/>
          </p:nvSpPr>
          <p:spPr>
            <a:xfrm rot="1227363">
              <a:off x="61065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Rayo"/>
            <p:cNvSpPr/>
            <p:nvPr/>
          </p:nvSpPr>
          <p:spPr>
            <a:xfrm rot="1227363">
              <a:off x="67923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ayo"/>
            <p:cNvSpPr/>
            <p:nvPr/>
          </p:nvSpPr>
          <p:spPr>
            <a:xfrm rot="1227363">
              <a:off x="7935312" y="52252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6400800" y="4602718"/>
              <a:ext cx="1295400" cy="369332"/>
            </a:xfrm>
            <a:prstGeom prst="rect">
              <a:avLst/>
            </a:prstGeom>
            <a:noFill/>
          </p:spPr>
          <p:txBody>
            <a:bodyPr wrap="square" rtlCol="0">
              <a:spAutoFit/>
            </a:bodyPr>
            <a:lstStyle/>
            <a:p>
              <a:r>
                <a:rPr lang="en-US" b="1" dirty="0" smtClean="0">
                  <a:solidFill>
                    <a:schemeClr val="accent6">
                      <a:lumMod val="50000"/>
                    </a:schemeClr>
                  </a:solidFill>
                </a:rPr>
                <a:t>Block 27</a:t>
              </a:r>
              <a:endParaRPr lang="en-US" b="1" dirty="0">
                <a:solidFill>
                  <a:schemeClr val="accent6">
                    <a:lumMod val="50000"/>
                  </a:schemeClr>
                </a:solidFill>
              </a:endParaRPr>
            </a:p>
          </p:txBody>
        </p:sp>
        <p:sp>
          <p:nvSpPr>
            <p:cNvPr id="12" name="11 CuadroTexto"/>
            <p:cNvSpPr txBox="1"/>
            <p:nvPr/>
          </p:nvSpPr>
          <p:spPr>
            <a:xfrm>
              <a:off x="52578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0</a:t>
              </a:r>
              <a:endParaRPr lang="en-US" sz="1050" b="1" dirty="0">
                <a:solidFill>
                  <a:schemeClr val="accent1">
                    <a:lumMod val="75000"/>
                  </a:schemeClr>
                </a:solidFill>
              </a:endParaRPr>
            </a:p>
          </p:txBody>
        </p:sp>
        <p:sp>
          <p:nvSpPr>
            <p:cNvPr id="14" name="13 CuadroTexto"/>
            <p:cNvSpPr txBox="1"/>
            <p:nvPr/>
          </p:nvSpPr>
          <p:spPr>
            <a:xfrm>
              <a:off x="59436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1</a:t>
              </a:r>
              <a:endParaRPr lang="en-US" sz="1050" b="1" dirty="0">
                <a:solidFill>
                  <a:schemeClr val="accent1">
                    <a:lumMod val="75000"/>
                  </a:schemeClr>
                </a:solidFill>
              </a:endParaRPr>
            </a:p>
          </p:txBody>
        </p:sp>
        <p:sp>
          <p:nvSpPr>
            <p:cNvPr id="15" name="14 CuadroTexto"/>
            <p:cNvSpPr txBox="1"/>
            <p:nvPr/>
          </p:nvSpPr>
          <p:spPr>
            <a:xfrm>
              <a:off x="6629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2</a:t>
              </a:r>
              <a:endParaRPr lang="en-US" sz="1050" b="1" dirty="0">
                <a:solidFill>
                  <a:schemeClr val="accent1">
                    <a:lumMod val="75000"/>
                  </a:schemeClr>
                </a:solidFill>
              </a:endParaRPr>
            </a:p>
          </p:txBody>
        </p:sp>
        <p:sp>
          <p:nvSpPr>
            <p:cNvPr id="16" name="15 CuadroTexto"/>
            <p:cNvSpPr txBox="1"/>
            <p:nvPr/>
          </p:nvSpPr>
          <p:spPr>
            <a:xfrm>
              <a:off x="7772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n</a:t>
              </a:r>
              <a:endParaRPr lang="en-US" sz="1050" b="1" dirty="0">
                <a:solidFill>
                  <a:schemeClr val="accent1">
                    <a:lumMod val="75000"/>
                  </a:schemeClr>
                </a:solidFill>
              </a:endParaRPr>
            </a:p>
          </p:txBody>
        </p:sp>
        <p:sp>
          <p:nvSpPr>
            <p:cNvPr id="17" name="16 CuadroTexto"/>
            <p:cNvSpPr txBox="1"/>
            <p:nvPr/>
          </p:nvSpPr>
          <p:spPr>
            <a:xfrm>
              <a:off x="7315200" y="53148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grpSp>
      <p:grpSp>
        <p:nvGrpSpPr>
          <p:cNvPr id="24" name="23 Grupo"/>
          <p:cNvGrpSpPr/>
          <p:nvPr/>
        </p:nvGrpSpPr>
        <p:grpSpPr>
          <a:xfrm>
            <a:off x="2971800" y="2205663"/>
            <a:ext cx="3352800" cy="1569482"/>
            <a:chOff x="5257800" y="4602718"/>
            <a:chExt cx="3352800" cy="1569482"/>
          </a:xfrm>
        </p:grpSpPr>
        <p:sp>
          <p:nvSpPr>
            <p:cNvPr id="25" name="24 Rectángulo redondeado"/>
            <p:cNvSpPr/>
            <p:nvPr/>
          </p:nvSpPr>
          <p:spPr>
            <a:xfrm>
              <a:off x="5257800" y="4953000"/>
              <a:ext cx="3352800" cy="12192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ayo"/>
            <p:cNvSpPr/>
            <p:nvPr/>
          </p:nvSpPr>
          <p:spPr>
            <a:xfrm rot="1227363">
              <a:off x="5380748" y="52141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26 Rayo"/>
            <p:cNvSpPr/>
            <p:nvPr/>
          </p:nvSpPr>
          <p:spPr>
            <a:xfrm rot="1227363">
              <a:off x="61065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Rayo"/>
            <p:cNvSpPr/>
            <p:nvPr/>
          </p:nvSpPr>
          <p:spPr>
            <a:xfrm rot="1227363">
              <a:off x="6792312" y="5214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28 Rayo"/>
            <p:cNvSpPr/>
            <p:nvPr/>
          </p:nvSpPr>
          <p:spPr>
            <a:xfrm rot="1227363">
              <a:off x="7935312" y="52252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CuadroTexto"/>
            <p:cNvSpPr txBox="1"/>
            <p:nvPr/>
          </p:nvSpPr>
          <p:spPr>
            <a:xfrm>
              <a:off x="6400800" y="4602718"/>
              <a:ext cx="1295400" cy="369332"/>
            </a:xfrm>
            <a:prstGeom prst="rect">
              <a:avLst/>
            </a:prstGeom>
            <a:noFill/>
          </p:spPr>
          <p:txBody>
            <a:bodyPr wrap="square" rtlCol="0">
              <a:spAutoFit/>
            </a:bodyPr>
            <a:lstStyle/>
            <a:p>
              <a:r>
                <a:rPr lang="en-US" b="1" dirty="0" smtClean="0">
                  <a:solidFill>
                    <a:schemeClr val="accent6">
                      <a:lumMod val="50000"/>
                    </a:schemeClr>
                  </a:solidFill>
                </a:rPr>
                <a:t>Block 0</a:t>
              </a:r>
              <a:endParaRPr lang="en-US" b="1" dirty="0">
                <a:solidFill>
                  <a:schemeClr val="accent6">
                    <a:lumMod val="50000"/>
                  </a:schemeClr>
                </a:solidFill>
              </a:endParaRPr>
            </a:p>
          </p:txBody>
        </p:sp>
        <p:sp>
          <p:nvSpPr>
            <p:cNvPr id="31" name="30 CuadroTexto"/>
            <p:cNvSpPr txBox="1"/>
            <p:nvPr/>
          </p:nvSpPr>
          <p:spPr>
            <a:xfrm>
              <a:off x="52578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0</a:t>
              </a:r>
              <a:endParaRPr lang="en-US" sz="1050" b="1" dirty="0">
                <a:solidFill>
                  <a:schemeClr val="accent1">
                    <a:lumMod val="75000"/>
                  </a:schemeClr>
                </a:solidFill>
              </a:endParaRPr>
            </a:p>
          </p:txBody>
        </p:sp>
        <p:sp>
          <p:nvSpPr>
            <p:cNvPr id="32" name="31 CuadroTexto"/>
            <p:cNvSpPr txBox="1"/>
            <p:nvPr/>
          </p:nvSpPr>
          <p:spPr>
            <a:xfrm>
              <a:off x="59436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1</a:t>
              </a:r>
              <a:endParaRPr lang="en-US" sz="1050" b="1" dirty="0">
                <a:solidFill>
                  <a:schemeClr val="accent1">
                    <a:lumMod val="75000"/>
                  </a:schemeClr>
                </a:solidFill>
              </a:endParaRPr>
            </a:p>
          </p:txBody>
        </p:sp>
        <p:sp>
          <p:nvSpPr>
            <p:cNvPr id="33" name="32 CuadroTexto"/>
            <p:cNvSpPr txBox="1"/>
            <p:nvPr/>
          </p:nvSpPr>
          <p:spPr>
            <a:xfrm>
              <a:off x="6629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2</a:t>
              </a:r>
              <a:endParaRPr lang="en-US" sz="1050" b="1" dirty="0">
                <a:solidFill>
                  <a:schemeClr val="accent1">
                    <a:lumMod val="75000"/>
                  </a:schemeClr>
                </a:solidFill>
              </a:endParaRPr>
            </a:p>
          </p:txBody>
        </p:sp>
        <p:sp>
          <p:nvSpPr>
            <p:cNvPr id="34" name="33 CuadroTexto"/>
            <p:cNvSpPr txBox="1"/>
            <p:nvPr/>
          </p:nvSpPr>
          <p:spPr>
            <a:xfrm>
              <a:off x="7772400" y="4953000"/>
              <a:ext cx="762000" cy="261610"/>
            </a:xfrm>
            <a:prstGeom prst="rect">
              <a:avLst/>
            </a:prstGeom>
            <a:noFill/>
          </p:spPr>
          <p:txBody>
            <a:bodyPr wrap="square" rtlCol="0">
              <a:spAutoFit/>
            </a:bodyPr>
            <a:lstStyle/>
            <a:p>
              <a:r>
                <a:rPr lang="en-US" sz="1050" b="1" dirty="0" smtClean="0">
                  <a:solidFill>
                    <a:schemeClr val="accent1">
                      <a:lumMod val="75000"/>
                    </a:schemeClr>
                  </a:solidFill>
                </a:rPr>
                <a:t>Thread n</a:t>
              </a:r>
              <a:endParaRPr lang="en-US" sz="1050" b="1" dirty="0">
                <a:solidFill>
                  <a:schemeClr val="accent1">
                    <a:lumMod val="75000"/>
                  </a:schemeClr>
                </a:solidFill>
              </a:endParaRPr>
            </a:p>
          </p:txBody>
        </p:sp>
        <p:sp>
          <p:nvSpPr>
            <p:cNvPr id="35" name="34 CuadroTexto"/>
            <p:cNvSpPr txBox="1"/>
            <p:nvPr/>
          </p:nvSpPr>
          <p:spPr>
            <a:xfrm>
              <a:off x="7315200" y="53148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grpSp>
      <p:pic>
        <p:nvPicPr>
          <p:cNvPr id="48" name="Picture 3" descr="C:\images_and_stuff\thumbs_064123-high-resolution-dark-blue-denim-jeans-icon-people-things-br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36" y="4800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9" name="48 Rayo"/>
          <p:cNvSpPr/>
          <p:nvPr/>
        </p:nvSpPr>
        <p:spPr>
          <a:xfrm rot="1227363">
            <a:off x="2525112" y="4629151"/>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CuadroTexto"/>
          <p:cNvSpPr txBox="1"/>
          <p:nvPr/>
        </p:nvSpPr>
        <p:spPr>
          <a:xfrm>
            <a:off x="2305982" y="4344519"/>
            <a:ext cx="762000" cy="261610"/>
          </a:xfrm>
          <a:prstGeom prst="rect">
            <a:avLst/>
          </a:prstGeom>
          <a:noFill/>
        </p:spPr>
        <p:txBody>
          <a:bodyPr wrap="square" rtlCol="0">
            <a:spAutoFit/>
          </a:bodyPr>
          <a:lstStyle/>
          <a:p>
            <a:r>
              <a:rPr lang="en-US" sz="1050" b="1" dirty="0" smtClean="0">
                <a:solidFill>
                  <a:schemeClr val="accent1">
                    <a:lumMod val="75000"/>
                  </a:schemeClr>
                </a:solidFill>
              </a:rPr>
              <a:t>Thread 0</a:t>
            </a:r>
            <a:endParaRPr lang="en-US" sz="1050" b="1" dirty="0">
              <a:solidFill>
                <a:schemeClr val="accent1">
                  <a:lumMod val="75000"/>
                </a:schemeClr>
              </a:solidFill>
            </a:endParaRPr>
          </a:p>
        </p:txBody>
      </p:sp>
      <p:sp>
        <p:nvSpPr>
          <p:cNvPr id="51" name="50 Rayo"/>
          <p:cNvSpPr/>
          <p:nvPr/>
        </p:nvSpPr>
        <p:spPr>
          <a:xfrm rot="1227363">
            <a:off x="3419530" y="4628032"/>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1 CuadroTexto"/>
          <p:cNvSpPr txBox="1"/>
          <p:nvPr/>
        </p:nvSpPr>
        <p:spPr>
          <a:xfrm>
            <a:off x="3200400" y="4343400"/>
            <a:ext cx="914400" cy="253916"/>
          </a:xfrm>
          <a:prstGeom prst="rect">
            <a:avLst/>
          </a:prstGeom>
          <a:noFill/>
        </p:spPr>
        <p:txBody>
          <a:bodyPr wrap="square" rtlCol="0">
            <a:spAutoFit/>
          </a:bodyPr>
          <a:lstStyle/>
          <a:p>
            <a:r>
              <a:rPr lang="en-US" sz="1050" b="1" dirty="0" smtClean="0">
                <a:solidFill>
                  <a:schemeClr val="accent1">
                    <a:lumMod val="75000"/>
                  </a:schemeClr>
                </a:solidFill>
              </a:rPr>
              <a:t>Thread 33</a:t>
            </a:r>
            <a:endParaRPr lang="en-US" sz="1050" b="1" dirty="0">
              <a:solidFill>
                <a:schemeClr val="accent1">
                  <a:lumMod val="75000"/>
                </a:schemeClr>
              </a:solidFill>
            </a:endParaRPr>
          </a:p>
        </p:txBody>
      </p:sp>
      <p:sp>
        <p:nvSpPr>
          <p:cNvPr id="53" name="52 CuadroTexto"/>
          <p:cNvSpPr txBox="1"/>
          <p:nvPr/>
        </p:nvSpPr>
        <p:spPr>
          <a:xfrm>
            <a:off x="152400" y="5676900"/>
            <a:ext cx="8534400" cy="646331"/>
          </a:xfrm>
          <a:prstGeom prst="rect">
            <a:avLst/>
          </a:prstGeom>
          <a:noFill/>
        </p:spPr>
        <p:txBody>
          <a:bodyPr wrap="square" rtlCol="0">
            <a:spAutoFit/>
          </a:bodyPr>
          <a:lstStyle/>
          <a:p>
            <a:pPr algn="ctr"/>
            <a:r>
              <a:rPr lang="en-US" b="1" dirty="0" smtClean="0">
                <a:latin typeface="Ubuntu" pitchFamily="34" charset="0"/>
              </a:rPr>
              <a:t>The best part?... we don’t have to worry about the management of blocks and threads! The GPU will do that for us and in the most optimal way!!</a:t>
            </a:r>
            <a:endParaRPr lang="en-US" b="1" dirty="0">
              <a:latin typeface="Ubuntu"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a:bodyPr>
          <a:lstStyle/>
          <a:p>
            <a:r>
              <a:rPr lang="en-US" sz="3200" dirty="0" smtClean="0">
                <a:latin typeface="Ubuntu" pitchFamily="34" charset="0"/>
              </a:rPr>
              <a:t>Grid and Block Configurations</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Ubuntu" pitchFamily="34" charset="0"/>
                <a:ea typeface="+mn-ea"/>
                <a:cs typeface="+mn-cs"/>
              </a:rPr>
              <a:t>GRID LEVEL</a:t>
            </a:r>
            <a:r>
              <a:rPr kumimoji="0" lang="en-US" sz="2000" b="1" i="0" u="none" strike="noStrike" kern="1200" cap="none" spc="0" normalizeH="0" baseline="0" noProof="0" dirty="0" smtClean="0">
                <a:ln>
                  <a:noFill/>
                </a:ln>
                <a:solidFill>
                  <a:schemeClr val="tx1"/>
                </a:solidFill>
                <a:effectLst/>
                <a:uLnTx/>
                <a:uFillTx/>
                <a:latin typeface="Ubuntu" pitchFamily="34" charset="0"/>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solidFill>
                  <a:schemeClr val="accent2">
                    <a:lumMod val="75000"/>
                  </a:schemeClr>
                </a:solidFill>
                <a:latin typeface="Ubuntu" pitchFamily="34" charset="0"/>
              </a:rPr>
              <a:t>g</a:t>
            </a:r>
            <a:r>
              <a:rPr kumimoji="0" lang="en-US" b="1" i="0" u="none" strike="noStrike" kern="1200" cap="none" spc="0" normalizeH="0" baseline="0" noProof="0" dirty="0" err="1" smtClean="0">
                <a:ln>
                  <a:noFill/>
                </a:ln>
                <a:solidFill>
                  <a:schemeClr val="accent2">
                    <a:lumMod val="75000"/>
                  </a:schemeClr>
                </a:solidFill>
                <a:effectLst/>
                <a:uLnTx/>
                <a:uFillTx/>
                <a:latin typeface="Ubuntu" pitchFamily="34" charset="0"/>
              </a:rPr>
              <a:t>ridDim.x</a:t>
            </a:r>
            <a:r>
              <a:rPr kumimoji="0" lang="en-US" b="1" i="0" u="none" strike="noStrike" kern="1200" cap="none" spc="0" normalizeH="0" baseline="0" noProof="0" dirty="0" smtClean="0">
                <a:ln>
                  <a:noFill/>
                </a:ln>
                <a:solidFill>
                  <a:schemeClr val="accent2">
                    <a:lumMod val="75000"/>
                  </a:schemeClr>
                </a:solidFill>
                <a:effectLst/>
                <a:uLnTx/>
                <a:uFillTx/>
                <a:latin typeface="Ubuntu" pitchFamily="34" charset="0"/>
              </a:rPr>
              <a:t>, </a:t>
            </a:r>
            <a:r>
              <a:rPr kumimoji="0" lang="en-US" b="1" i="0" u="none" strike="noStrike" kern="1200" cap="none" spc="0" normalizeH="0" baseline="0" noProof="0" dirty="0" err="1" smtClean="0">
                <a:ln>
                  <a:noFill/>
                </a:ln>
                <a:solidFill>
                  <a:schemeClr val="accent2">
                    <a:lumMod val="75000"/>
                  </a:schemeClr>
                </a:solidFill>
                <a:effectLst/>
                <a:uLnTx/>
                <a:uFillTx/>
                <a:latin typeface="Ubuntu" pitchFamily="34" charset="0"/>
              </a:rPr>
              <a:t>gridDim.y</a:t>
            </a:r>
            <a:r>
              <a:rPr kumimoji="0" lang="en-US" b="1" i="0" u="none" strike="noStrike" kern="1200" cap="none" spc="0" normalizeH="0" baseline="0" noProof="0" dirty="0" smtClean="0">
                <a:ln>
                  <a:noFill/>
                </a:ln>
                <a:solidFill>
                  <a:schemeClr val="accent2">
                    <a:lumMod val="75000"/>
                  </a:schemeClr>
                </a:solidFill>
                <a:effectLst/>
                <a:uLnTx/>
                <a:uFillTx/>
                <a:latin typeface="Ubuntu" pitchFamily="34" charset="0"/>
              </a:rPr>
              <a:t>,  </a:t>
            </a:r>
            <a:r>
              <a:rPr kumimoji="0" lang="en-US" b="1" i="0" u="none" strike="noStrike" kern="1200" cap="none" spc="0" normalizeH="0" baseline="0" noProof="0" dirty="0" err="1" smtClean="0">
                <a:ln>
                  <a:noFill/>
                </a:ln>
                <a:solidFill>
                  <a:schemeClr val="accent2">
                    <a:lumMod val="75000"/>
                  </a:schemeClr>
                </a:solidFill>
                <a:effectLst/>
                <a:uLnTx/>
                <a:uFillTx/>
                <a:latin typeface="Ubuntu" pitchFamily="34" charset="0"/>
              </a:rPr>
              <a:t>gridDim.z</a:t>
            </a:r>
            <a:r>
              <a:rPr kumimoji="0" lang="en-US" b="1" i="0" u="none" strike="noStrike" kern="1200" cap="none" spc="0" normalizeH="0" baseline="0" noProof="0" dirty="0" smtClean="0">
                <a:ln>
                  <a:noFill/>
                </a:ln>
                <a:solidFill>
                  <a:schemeClr val="accent2">
                    <a:lumMod val="75000"/>
                  </a:schemeClr>
                </a:solidFill>
                <a:effectLst/>
                <a:uLnTx/>
                <a:uFillTx/>
                <a:latin typeface="Ubuntu" pitchFamily="34" charset="0"/>
              </a:rPr>
              <a:t> </a:t>
            </a:r>
            <a:r>
              <a:rPr kumimoji="0" lang="en-US" b="0" i="0" u="none" strike="noStrike" kern="1200" cap="none" spc="0" normalizeH="0" baseline="0" noProof="0" dirty="0" smtClean="0">
                <a:ln>
                  <a:noFill/>
                </a:ln>
                <a:solidFill>
                  <a:schemeClr val="tx1"/>
                </a:solidFill>
                <a:effectLst/>
                <a:uLnTx/>
                <a:uFillTx/>
                <a:latin typeface="Ubuntu" pitchFamily="34" charset="0"/>
              </a:rPr>
              <a:t>gives us the number of blocks in each dimension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solidFill>
                  <a:schemeClr val="accent2">
                    <a:lumMod val="75000"/>
                  </a:schemeClr>
                </a:solidFill>
                <a:latin typeface="Ubuntu" pitchFamily="34" charset="0"/>
              </a:rPr>
              <a:t>b</a:t>
            </a:r>
            <a:r>
              <a:rPr kumimoji="0" lang="en-US" b="1" i="0" u="none" strike="noStrike" kern="1200" cap="none" spc="0" normalizeH="0" baseline="0" noProof="0" dirty="0" err="1" smtClean="0">
                <a:ln>
                  <a:noFill/>
                </a:ln>
                <a:solidFill>
                  <a:schemeClr val="accent2">
                    <a:lumMod val="75000"/>
                  </a:schemeClr>
                </a:solidFill>
                <a:effectLst/>
                <a:uLnTx/>
                <a:uFillTx/>
                <a:latin typeface="Ubuntu" pitchFamily="34" charset="0"/>
              </a:rPr>
              <a:t>lockIdx.x</a:t>
            </a:r>
            <a:r>
              <a:rPr lang="en-US" b="1" dirty="0" smtClean="0">
                <a:solidFill>
                  <a:schemeClr val="accent2">
                    <a:lumMod val="75000"/>
                  </a:schemeClr>
                </a:solidFill>
                <a:latin typeface="Ubuntu" pitchFamily="34" charset="0"/>
              </a:rPr>
              <a:t>, </a:t>
            </a:r>
            <a:r>
              <a:rPr lang="en-US" b="1" dirty="0" err="1" smtClean="0">
                <a:solidFill>
                  <a:schemeClr val="accent2">
                    <a:lumMod val="75000"/>
                  </a:schemeClr>
                </a:solidFill>
                <a:latin typeface="Ubuntu" pitchFamily="34" charset="0"/>
              </a:rPr>
              <a:t>blockIdx.y</a:t>
            </a:r>
            <a:r>
              <a:rPr lang="en-US" b="1" dirty="0" smtClean="0">
                <a:solidFill>
                  <a:schemeClr val="accent2">
                    <a:lumMod val="75000"/>
                  </a:schemeClr>
                </a:solidFill>
                <a:latin typeface="Ubuntu" pitchFamily="34" charset="0"/>
              </a:rPr>
              <a:t>, </a:t>
            </a:r>
            <a:r>
              <a:rPr lang="en-US" b="1" dirty="0" err="1" smtClean="0">
                <a:solidFill>
                  <a:schemeClr val="accent2">
                    <a:lumMod val="75000"/>
                  </a:schemeClr>
                </a:solidFill>
                <a:latin typeface="Ubuntu" pitchFamily="34" charset="0"/>
              </a:rPr>
              <a:t>blockIdx.z</a:t>
            </a:r>
            <a:r>
              <a:rPr lang="en-US" b="1" dirty="0" smtClean="0">
                <a:solidFill>
                  <a:schemeClr val="accent2">
                    <a:lumMod val="75000"/>
                  </a:schemeClr>
                </a:solidFill>
                <a:latin typeface="Ubuntu" pitchFamily="34" charset="0"/>
              </a:rPr>
              <a:t> </a:t>
            </a:r>
            <a:r>
              <a:rPr lang="en-US" dirty="0" smtClean="0">
                <a:latin typeface="Ubuntu" pitchFamily="34" charset="0"/>
              </a:rPr>
              <a:t>gives us the block </a:t>
            </a:r>
            <a:r>
              <a:rPr lang="en-US" b="1" dirty="0" smtClean="0">
                <a:latin typeface="Ubuntu" pitchFamily="34" charset="0"/>
              </a:rPr>
              <a:t>ID</a:t>
            </a:r>
            <a:r>
              <a:rPr lang="en-US" dirty="0" smtClean="0">
                <a:latin typeface="Ubuntu" pitchFamily="34" charset="0"/>
              </a:rPr>
              <a:t> in each dimension.</a:t>
            </a:r>
            <a:endParaRPr kumimoji="0" lang="en-US" b="0" i="0" u="none" strike="noStrike" kern="1200" cap="none" spc="0" normalizeH="0" baseline="0" noProof="0" dirty="0" smtClean="0">
              <a:ln>
                <a:noFill/>
              </a:ln>
              <a:solidFill>
                <a:schemeClr val="tx1"/>
              </a:solidFill>
              <a:effectLst/>
              <a:uLnTx/>
              <a:uFillTx/>
              <a:latin typeface="Ubuntu"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err="1" smtClean="0">
                <a:ln>
                  <a:noFill/>
                </a:ln>
                <a:solidFill>
                  <a:schemeClr val="tx1"/>
                </a:solidFill>
                <a:effectLst/>
                <a:uLnTx/>
                <a:uFillTx/>
                <a:latin typeface="Ubuntu" pitchFamily="34" charset="0"/>
              </a:rPr>
              <a:t>Máximum</a:t>
            </a:r>
            <a:r>
              <a:rPr kumimoji="0" lang="en-US" b="0" i="0" u="none" strike="noStrike" kern="1200" cap="none" spc="0" normalizeH="0" baseline="0" noProof="0" dirty="0" smtClean="0">
                <a:ln>
                  <a:noFill/>
                </a:ln>
                <a:solidFill>
                  <a:schemeClr val="tx1"/>
                </a:solidFill>
                <a:effectLst/>
                <a:uLnTx/>
                <a:uFillTx/>
                <a:latin typeface="Ubuntu" pitchFamily="34" charset="0"/>
              </a:rPr>
              <a:t> </a:t>
            </a:r>
            <a:r>
              <a:rPr lang="en-US" dirty="0" smtClean="0">
                <a:latin typeface="Ubuntu" pitchFamily="34" charset="0"/>
              </a:rPr>
              <a:t>of</a:t>
            </a:r>
            <a:r>
              <a:rPr kumimoji="0" lang="en-US" b="0" i="0" u="none" strike="noStrike" kern="1200" cap="none" spc="0" normalizeH="0" baseline="0" noProof="0" dirty="0" smtClean="0">
                <a:ln>
                  <a:noFill/>
                </a:ln>
                <a:solidFill>
                  <a:schemeClr val="tx1"/>
                </a:solidFill>
                <a:effectLst/>
                <a:uLnTx/>
                <a:uFillTx/>
                <a:latin typeface="Ubuntu" pitchFamily="34" charset="0"/>
              </a:rPr>
              <a:t> </a:t>
            </a:r>
            <a:r>
              <a:rPr kumimoji="0" lang="en-US" b="0" i="0" u="none" strike="noStrike" kern="1200" cap="none" spc="0" normalizeH="0" baseline="0" noProof="0" dirty="0" smtClean="0">
                <a:ln>
                  <a:noFill/>
                </a:ln>
                <a:solidFill>
                  <a:schemeClr val="tx1"/>
                </a:solidFill>
                <a:effectLst/>
                <a:uLnTx/>
                <a:uFillTx/>
                <a:latin typeface="Ubuntu" pitchFamily="34" charset="0"/>
              </a:rPr>
              <a:t>65 536 x 65 536 blocks per grid.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Ubuntu" pitchFamily="34" charset="0"/>
              </a:rPr>
              <a:t>That means almost 4 300 million blocks!!!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smtClean="0">
              <a:ln>
                <a:noFill/>
              </a:ln>
              <a:solidFill>
                <a:schemeClr val="tx1"/>
              </a:solidFill>
              <a:effectLst/>
              <a:uLnTx/>
              <a:uFillTx/>
              <a:latin typeface="Ubuntu"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Ubuntu" pitchFamily="34" charset="0"/>
                <a:ea typeface="+mn-ea"/>
                <a:cs typeface="+mn-cs"/>
              </a:rPr>
              <a:t>BLOCK LEVEL</a:t>
            </a:r>
            <a:r>
              <a:rPr lang="en-US" sz="2000" b="1" dirty="0" smtClean="0">
                <a:latin typeface="Ubuntu" pitchFamily="34" charset="0"/>
              </a:rPr>
              <a:t>:</a:t>
            </a:r>
            <a:endParaRPr kumimoji="0" lang="en-US" sz="2000" b="1" i="0" u="none" strike="noStrike" kern="1200" cap="none" spc="0" normalizeH="0" baseline="0" noProof="0" dirty="0" smtClean="0">
              <a:ln>
                <a:noFill/>
              </a:ln>
              <a:solidFill>
                <a:schemeClr val="tx1"/>
              </a:solidFill>
              <a:effectLst/>
              <a:uLnTx/>
              <a:uFillTx/>
              <a:latin typeface="Ubuntu" pitchFamily="34" charset="0"/>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noProof="0" dirty="0">
                <a:solidFill>
                  <a:schemeClr val="accent2">
                    <a:lumMod val="75000"/>
                  </a:schemeClr>
                </a:solidFill>
                <a:latin typeface="Ubuntu" pitchFamily="34" charset="0"/>
              </a:rPr>
              <a:t>b</a:t>
            </a:r>
            <a:r>
              <a:rPr kumimoji="0" lang="en-US" b="1" i="0" u="none" strike="noStrike" kern="1200" cap="none" spc="0" normalizeH="0" baseline="0" noProof="0" dirty="0" smtClean="0">
                <a:ln>
                  <a:noFill/>
                </a:ln>
                <a:solidFill>
                  <a:schemeClr val="accent2">
                    <a:lumMod val="75000"/>
                  </a:schemeClr>
                </a:solidFill>
                <a:effectLst/>
                <a:uLnTx/>
                <a:uFillTx/>
                <a:latin typeface="Ubuntu" pitchFamily="34" charset="0"/>
              </a:rPr>
              <a:t>lockDim.x, blockDim.y, </a:t>
            </a:r>
            <a:r>
              <a:rPr kumimoji="0" lang="en-US" b="1" i="0" u="none" strike="noStrike" kern="1200" cap="none" spc="0" normalizeH="0" baseline="0" noProof="0" dirty="0" err="1" smtClean="0">
                <a:ln>
                  <a:noFill/>
                </a:ln>
                <a:solidFill>
                  <a:schemeClr val="accent2">
                    <a:lumMod val="75000"/>
                  </a:schemeClr>
                </a:solidFill>
                <a:effectLst/>
                <a:uLnTx/>
                <a:uFillTx/>
                <a:latin typeface="Ubuntu" pitchFamily="34" charset="0"/>
              </a:rPr>
              <a:t>blockDim.z</a:t>
            </a:r>
            <a:r>
              <a:rPr kumimoji="0" lang="en-US" b="1" i="0" u="none" strike="noStrike" kern="1200" cap="none" spc="0" normalizeH="0" baseline="0" noProof="0" dirty="0" smtClean="0">
                <a:ln>
                  <a:noFill/>
                </a:ln>
                <a:solidFill>
                  <a:schemeClr val="accent2">
                    <a:lumMod val="75000"/>
                  </a:schemeClr>
                </a:solidFill>
                <a:effectLst/>
                <a:uLnTx/>
                <a:uFillTx/>
                <a:latin typeface="Ubuntu" pitchFamily="34" charset="0"/>
              </a:rPr>
              <a:t> </a:t>
            </a:r>
            <a:r>
              <a:rPr kumimoji="0" lang="en-US" b="0" i="0" u="none" strike="noStrike" kern="1200" cap="none" spc="0" normalizeH="0" baseline="0" noProof="0" dirty="0" smtClean="0">
                <a:ln>
                  <a:noFill/>
                </a:ln>
                <a:solidFill>
                  <a:schemeClr val="tx1"/>
                </a:solidFill>
                <a:effectLst/>
                <a:uLnTx/>
                <a:uFillTx/>
                <a:latin typeface="Ubuntu" pitchFamily="34" charset="0"/>
              </a:rPr>
              <a:t>gives</a:t>
            </a:r>
            <a:r>
              <a:rPr kumimoji="0" lang="en-US" b="0" i="0" u="none" strike="noStrike" kern="1200" cap="none" spc="0" normalizeH="0" noProof="0" dirty="0" smtClean="0">
                <a:ln>
                  <a:noFill/>
                </a:ln>
                <a:solidFill>
                  <a:schemeClr val="tx1"/>
                </a:solidFill>
                <a:effectLst/>
                <a:uLnTx/>
                <a:uFillTx/>
                <a:latin typeface="Ubuntu" pitchFamily="34" charset="0"/>
              </a:rPr>
              <a:t> us the number of threads in each dimension</a:t>
            </a:r>
            <a:endParaRPr kumimoji="0" lang="en-US" b="0" i="0" u="none" strike="noStrike" kern="1200" cap="none" spc="0" normalizeH="0" baseline="0" noProof="0" dirty="0" smtClean="0">
              <a:ln>
                <a:noFill/>
              </a:ln>
              <a:solidFill>
                <a:schemeClr val="tx1"/>
              </a:solidFill>
              <a:effectLst/>
              <a:uLnTx/>
              <a:uFillTx/>
              <a:latin typeface="Ubuntu"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solidFill>
                  <a:schemeClr val="accent2">
                    <a:lumMod val="75000"/>
                  </a:schemeClr>
                </a:solidFill>
                <a:latin typeface="Ubuntu" pitchFamily="34" charset="0"/>
              </a:rPr>
              <a:t>threadIdx.x, threadIdx.y, threadIdx.z </a:t>
            </a:r>
            <a:r>
              <a:rPr lang="en-US" dirty="0" smtClean="0">
                <a:latin typeface="Ubuntu" pitchFamily="34" charset="0"/>
              </a:rPr>
              <a:t>identifies the thread in each block.</a:t>
            </a:r>
            <a:endParaRPr kumimoji="0" lang="en-US" b="0" i="0" u="none" strike="noStrike" kern="1200" cap="none" spc="0" normalizeH="0" baseline="0" noProof="0" dirty="0" smtClean="0">
              <a:ln>
                <a:noFill/>
              </a:ln>
              <a:solidFill>
                <a:schemeClr val="tx1"/>
              </a:solidFill>
              <a:effectLst/>
              <a:uLnTx/>
              <a:uFillTx/>
              <a:latin typeface="Ubuntu"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err="1" smtClean="0">
                <a:latin typeface="Ubuntu" pitchFamily="34" charset="0"/>
              </a:rPr>
              <a:t>Máximum</a:t>
            </a:r>
            <a:r>
              <a:rPr lang="en-US" dirty="0" smtClean="0">
                <a:latin typeface="Ubuntu" pitchFamily="34" charset="0"/>
              </a:rPr>
              <a:t> 1024 threads per Block.</a:t>
            </a:r>
          </a:p>
          <a:p>
            <a:pPr marL="742950" marR="0" lvl="1" indent="-285750" algn="l" defTabSz="914400" rtl="0" eaLnBrk="1" fontAlgn="auto" latinLnBrk="0" hangingPunct="1">
              <a:lnSpc>
                <a:spcPct val="100000"/>
              </a:lnSpc>
              <a:spcBef>
                <a:spcPct val="20000"/>
              </a:spcBef>
              <a:spcAft>
                <a:spcPts val="0"/>
              </a:spcAft>
              <a:buClrTx/>
              <a:buSzTx/>
              <a:tabLst/>
              <a:defRPr/>
            </a:pPr>
            <a:endParaRPr lang="en-US" dirty="0" smtClean="0">
              <a:latin typeface="Ubuntu" pitchFamily="34" charset="0"/>
            </a:endParaRPr>
          </a:p>
          <a:p>
            <a:pPr marL="742950" marR="0" lvl="1" indent="-285750" algn="ctr"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chemeClr val="tx1"/>
                </a:solidFill>
                <a:effectLst/>
                <a:uLnTx/>
                <a:uFillTx/>
                <a:latin typeface="Ubuntu" pitchFamily="34" charset="0"/>
              </a:rPr>
              <a:t>WE</a:t>
            </a:r>
            <a:r>
              <a:rPr kumimoji="0" lang="en-US" b="0" i="0" u="none" strike="noStrike" kern="1200" cap="none" spc="0" normalizeH="0" noProof="0" dirty="0" smtClean="0">
                <a:ln>
                  <a:noFill/>
                </a:ln>
                <a:solidFill>
                  <a:schemeClr val="tx1"/>
                </a:solidFill>
                <a:effectLst/>
                <a:uLnTx/>
                <a:uFillTx/>
                <a:latin typeface="Ubuntu" pitchFamily="34" charset="0"/>
              </a:rPr>
              <a:t> CAN USE MORE THAN FOUR TRILLION THREADS  BEFORE NEEDING TO REASSIGN WORK !!!!</a:t>
            </a:r>
            <a:endParaRPr kumimoji="0" lang="en-US" b="0" i="0" u="none" strike="noStrike" kern="1200" cap="none" spc="0" normalizeH="0" baseline="0" noProof="0" dirty="0" smtClean="0">
              <a:ln>
                <a:noFill/>
              </a:ln>
              <a:solidFill>
                <a:schemeClr val="tx1"/>
              </a:solidFill>
              <a:effectLst/>
              <a:uLnTx/>
              <a:uFillTx/>
              <a:latin typeface="Ubuntu"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639762"/>
          </a:xfrm>
        </p:spPr>
        <p:txBody>
          <a:bodyPr>
            <a:normAutofit/>
          </a:bodyPr>
          <a:lstStyle/>
          <a:p>
            <a:r>
              <a:rPr lang="en-US" sz="3200" dirty="0" smtClean="0">
                <a:latin typeface="Ubuntu" pitchFamily="34" charset="0"/>
              </a:rPr>
              <a:t>Grid and Block Configurations</a:t>
            </a:r>
            <a:endParaRPr lang="en-US" sz="3200" dirty="0">
              <a:latin typeface="Ubuntu" pitchFamily="34" charset="0"/>
            </a:endParaRPr>
          </a:p>
        </p:txBody>
      </p:sp>
      <p:grpSp>
        <p:nvGrpSpPr>
          <p:cNvPr id="3" name="2 Grupo"/>
          <p:cNvGrpSpPr/>
          <p:nvPr/>
        </p:nvGrpSpPr>
        <p:grpSpPr>
          <a:xfrm>
            <a:off x="172382" y="990600"/>
            <a:ext cx="7676218" cy="2755270"/>
            <a:chOff x="629582" y="1511930"/>
            <a:chExt cx="7676218" cy="2755270"/>
          </a:xfrm>
        </p:grpSpPr>
        <p:sp>
          <p:nvSpPr>
            <p:cNvPr id="6" name="5 Rectángulo redondeado"/>
            <p:cNvSpPr/>
            <p:nvPr/>
          </p:nvSpPr>
          <p:spPr>
            <a:xfrm>
              <a:off x="629582" y="1862212"/>
              <a:ext cx="7676218" cy="2404988"/>
            </a:xfrm>
            <a:prstGeom prst="roundRect">
              <a:avLst>
                <a:gd name="adj" fmla="val 6766"/>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ayo"/>
            <p:cNvSpPr/>
            <p:nvPr/>
          </p:nvSpPr>
          <p:spPr>
            <a:xfrm rot="1227363">
              <a:off x="752530" y="21661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ayo"/>
            <p:cNvSpPr/>
            <p:nvPr/>
          </p:nvSpPr>
          <p:spPr>
            <a:xfrm rot="1227363">
              <a:off x="1839312" y="2166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ayo"/>
            <p:cNvSpPr/>
            <p:nvPr/>
          </p:nvSpPr>
          <p:spPr>
            <a:xfrm rot="1227363">
              <a:off x="2753712" y="21661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Rayo"/>
            <p:cNvSpPr/>
            <p:nvPr/>
          </p:nvSpPr>
          <p:spPr>
            <a:xfrm rot="1227363">
              <a:off x="7630512" y="21772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CuadroTexto"/>
            <p:cNvSpPr txBox="1"/>
            <p:nvPr/>
          </p:nvSpPr>
          <p:spPr>
            <a:xfrm>
              <a:off x="1772582" y="1511930"/>
              <a:ext cx="1580218" cy="369332"/>
            </a:xfrm>
            <a:prstGeom prst="rect">
              <a:avLst/>
            </a:prstGeom>
            <a:noFill/>
          </p:spPr>
          <p:txBody>
            <a:bodyPr wrap="square" rtlCol="0">
              <a:spAutoFit/>
            </a:bodyPr>
            <a:lstStyle/>
            <a:p>
              <a:r>
                <a:rPr lang="en-US" b="1" dirty="0" smtClean="0">
                  <a:solidFill>
                    <a:schemeClr val="accent6">
                      <a:lumMod val="50000"/>
                    </a:schemeClr>
                  </a:solidFill>
                </a:rPr>
                <a:t>Block 0,0,0</a:t>
              </a:r>
              <a:endParaRPr lang="en-US" b="1" dirty="0">
                <a:solidFill>
                  <a:schemeClr val="accent6">
                    <a:lumMod val="50000"/>
                  </a:schemeClr>
                </a:solidFill>
              </a:endParaRPr>
            </a:p>
          </p:txBody>
        </p:sp>
        <p:sp>
          <p:nvSpPr>
            <p:cNvPr id="12" name="11 CuadroTexto"/>
            <p:cNvSpPr txBox="1"/>
            <p:nvPr/>
          </p:nvSpPr>
          <p:spPr>
            <a:xfrm>
              <a:off x="629582" y="1905000"/>
              <a:ext cx="1046818" cy="253916"/>
            </a:xfrm>
            <a:prstGeom prst="rect">
              <a:avLst/>
            </a:prstGeom>
            <a:noFill/>
          </p:spPr>
          <p:txBody>
            <a:bodyPr wrap="square" rtlCol="0">
              <a:spAutoFit/>
            </a:bodyPr>
            <a:lstStyle/>
            <a:p>
              <a:r>
                <a:rPr lang="en-US" sz="1050" b="1" dirty="0" smtClean="0">
                  <a:solidFill>
                    <a:schemeClr val="accent1">
                      <a:lumMod val="75000"/>
                    </a:schemeClr>
                  </a:solidFill>
                </a:rPr>
                <a:t>Thread 0,0,0</a:t>
              </a:r>
              <a:endParaRPr lang="en-US" sz="1050" b="1" dirty="0">
                <a:solidFill>
                  <a:schemeClr val="accent1">
                    <a:lumMod val="75000"/>
                  </a:schemeClr>
                </a:solidFill>
              </a:endParaRPr>
            </a:p>
          </p:txBody>
        </p:sp>
        <p:sp>
          <p:nvSpPr>
            <p:cNvPr id="13" name="12 CuadroTexto"/>
            <p:cNvSpPr txBox="1"/>
            <p:nvPr/>
          </p:nvSpPr>
          <p:spPr>
            <a:xfrm>
              <a:off x="1676400" y="1905000"/>
              <a:ext cx="1066800" cy="253916"/>
            </a:xfrm>
            <a:prstGeom prst="rect">
              <a:avLst/>
            </a:prstGeom>
            <a:noFill/>
          </p:spPr>
          <p:txBody>
            <a:bodyPr wrap="square" rtlCol="0">
              <a:spAutoFit/>
            </a:bodyPr>
            <a:lstStyle/>
            <a:p>
              <a:r>
                <a:rPr lang="en-US" sz="1050" b="1" dirty="0" smtClean="0">
                  <a:solidFill>
                    <a:schemeClr val="accent1">
                      <a:lumMod val="75000"/>
                    </a:schemeClr>
                  </a:solidFill>
                </a:rPr>
                <a:t>Thread 1,0,0</a:t>
              </a:r>
              <a:endParaRPr lang="en-US" sz="1050" b="1" dirty="0">
                <a:solidFill>
                  <a:schemeClr val="accent1">
                    <a:lumMod val="75000"/>
                  </a:schemeClr>
                </a:solidFill>
              </a:endParaRPr>
            </a:p>
          </p:txBody>
        </p:sp>
        <p:sp>
          <p:nvSpPr>
            <p:cNvPr id="14" name="13 CuadroTexto"/>
            <p:cNvSpPr txBox="1"/>
            <p:nvPr/>
          </p:nvSpPr>
          <p:spPr>
            <a:xfrm>
              <a:off x="2590800" y="1905000"/>
              <a:ext cx="990600" cy="261610"/>
            </a:xfrm>
            <a:prstGeom prst="rect">
              <a:avLst/>
            </a:prstGeom>
            <a:noFill/>
          </p:spPr>
          <p:txBody>
            <a:bodyPr wrap="square" rtlCol="0">
              <a:spAutoFit/>
            </a:bodyPr>
            <a:lstStyle/>
            <a:p>
              <a:r>
                <a:rPr lang="en-US" sz="1050" b="1" dirty="0" smtClean="0">
                  <a:solidFill>
                    <a:schemeClr val="accent1">
                      <a:lumMod val="75000"/>
                    </a:schemeClr>
                  </a:solidFill>
                </a:rPr>
                <a:t>Thread 2,0,0</a:t>
              </a:r>
              <a:endParaRPr lang="en-US" sz="1050" b="1" dirty="0">
                <a:solidFill>
                  <a:schemeClr val="accent1">
                    <a:lumMod val="75000"/>
                  </a:schemeClr>
                </a:solidFill>
              </a:endParaRPr>
            </a:p>
          </p:txBody>
        </p:sp>
        <p:sp>
          <p:nvSpPr>
            <p:cNvPr id="15" name="14 CuadroTexto"/>
            <p:cNvSpPr txBox="1"/>
            <p:nvPr/>
          </p:nvSpPr>
          <p:spPr>
            <a:xfrm>
              <a:off x="7239000" y="1905000"/>
              <a:ext cx="990600" cy="253916"/>
            </a:xfrm>
            <a:prstGeom prst="rect">
              <a:avLst/>
            </a:prstGeom>
            <a:noFill/>
          </p:spPr>
          <p:txBody>
            <a:bodyPr wrap="square" rtlCol="0">
              <a:spAutoFit/>
            </a:bodyPr>
            <a:lstStyle/>
            <a:p>
              <a:r>
                <a:rPr lang="en-US" sz="1050" b="1" dirty="0" smtClean="0">
                  <a:solidFill>
                    <a:schemeClr val="accent1">
                      <a:lumMod val="75000"/>
                    </a:schemeClr>
                  </a:solidFill>
                </a:rPr>
                <a:t>Thread n,0,0</a:t>
              </a:r>
              <a:endParaRPr lang="en-US" sz="1050" b="1" dirty="0">
                <a:solidFill>
                  <a:schemeClr val="accent1">
                    <a:lumMod val="75000"/>
                  </a:schemeClr>
                </a:solidFill>
              </a:endParaRPr>
            </a:p>
          </p:txBody>
        </p:sp>
        <p:sp>
          <p:nvSpPr>
            <p:cNvPr id="16" name="15 CuadroTexto"/>
            <p:cNvSpPr txBox="1"/>
            <p:nvPr/>
          </p:nvSpPr>
          <p:spPr>
            <a:xfrm>
              <a:off x="3276600" y="22668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sp>
          <p:nvSpPr>
            <p:cNvPr id="17" name="16 Rayo"/>
            <p:cNvSpPr/>
            <p:nvPr/>
          </p:nvSpPr>
          <p:spPr>
            <a:xfrm rot="1227363">
              <a:off x="752530" y="3232946"/>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7 Rayo"/>
            <p:cNvSpPr/>
            <p:nvPr/>
          </p:nvSpPr>
          <p:spPr>
            <a:xfrm rot="1227363">
              <a:off x="1839312" y="3232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18 Rayo"/>
            <p:cNvSpPr/>
            <p:nvPr/>
          </p:nvSpPr>
          <p:spPr>
            <a:xfrm rot="1227363">
              <a:off x="2753712" y="3232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19 Rayo"/>
            <p:cNvSpPr/>
            <p:nvPr/>
          </p:nvSpPr>
          <p:spPr>
            <a:xfrm rot="1227363">
              <a:off x="7630512" y="3244053"/>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20 CuadroTexto"/>
            <p:cNvSpPr txBox="1"/>
            <p:nvPr/>
          </p:nvSpPr>
          <p:spPr>
            <a:xfrm>
              <a:off x="629582" y="2971800"/>
              <a:ext cx="1046818" cy="253916"/>
            </a:xfrm>
            <a:prstGeom prst="rect">
              <a:avLst/>
            </a:prstGeom>
            <a:noFill/>
          </p:spPr>
          <p:txBody>
            <a:bodyPr wrap="square" rtlCol="0">
              <a:spAutoFit/>
            </a:bodyPr>
            <a:lstStyle/>
            <a:p>
              <a:r>
                <a:rPr lang="en-US" sz="1050" b="1" dirty="0" smtClean="0">
                  <a:solidFill>
                    <a:schemeClr val="accent1">
                      <a:lumMod val="75000"/>
                    </a:schemeClr>
                  </a:solidFill>
                </a:rPr>
                <a:t>Thread 0,1,0</a:t>
              </a:r>
              <a:endParaRPr lang="en-US" sz="1050" b="1" dirty="0">
                <a:solidFill>
                  <a:schemeClr val="accent1">
                    <a:lumMod val="75000"/>
                  </a:schemeClr>
                </a:solidFill>
              </a:endParaRPr>
            </a:p>
          </p:txBody>
        </p:sp>
        <p:sp>
          <p:nvSpPr>
            <p:cNvPr id="22" name="21 CuadroTexto"/>
            <p:cNvSpPr txBox="1"/>
            <p:nvPr/>
          </p:nvSpPr>
          <p:spPr>
            <a:xfrm>
              <a:off x="1676400" y="2971800"/>
              <a:ext cx="1066800" cy="253916"/>
            </a:xfrm>
            <a:prstGeom prst="rect">
              <a:avLst/>
            </a:prstGeom>
            <a:noFill/>
          </p:spPr>
          <p:txBody>
            <a:bodyPr wrap="square" rtlCol="0">
              <a:spAutoFit/>
            </a:bodyPr>
            <a:lstStyle/>
            <a:p>
              <a:r>
                <a:rPr lang="en-US" sz="1050" b="1" dirty="0" smtClean="0">
                  <a:solidFill>
                    <a:schemeClr val="accent1">
                      <a:lumMod val="75000"/>
                    </a:schemeClr>
                  </a:solidFill>
                </a:rPr>
                <a:t>Thread 1,1,0</a:t>
              </a:r>
              <a:endParaRPr lang="en-US" sz="1050" b="1" dirty="0">
                <a:solidFill>
                  <a:schemeClr val="accent1">
                    <a:lumMod val="75000"/>
                  </a:schemeClr>
                </a:solidFill>
              </a:endParaRPr>
            </a:p>
          </p:txBody>
        </p:sp>
        <p:sp>
          <p:nvSpPr>
            <p:cNvPr id="23" name="22 CuadroTexto"/>
            <p:cNvSpPr txBox="1"/>
            <p:nvPr/>
          </p:nvSpPr>
          <p:spPr>
            <a:xfrm>
              <a:off x="2590800" y="2971800"/>
              <a:ext cx="990600" cy="261610"/>
            </a:xfrm>
            <a:prstGeom prst="rect">
              <a:avLst/>
            </a:prstGeom>
            <a:noFill/>
          </p:spPr>
          <p:txBody>
            <a:bodyPr wrap="square" rtlCol="0">
              <a:spAutoFit/>
            </a:bodyPr>
            <a:lstStyle/>
            <a:p>
              <a:r>
                <a:rPr lang="en-US" sz="1050" b="1" dirty="0" smtClean="0">
                  <a:solidFill>
                    <a:schemeClr val="accent1">
                      <a:lumMod val="75000"/>
                    </a:schemeClr>
                  </a:solidFill>
                </a:rPr>
                <a:t>Thread 2,1,0</a:t>
              </a:r>
              <a:endParaRPr lang="en-US" sz="1050" b="1" dirty="0">
                <a:solidFill>
                  <a:schemeClr val="accent1">
                    <a:lumMod val="75000"/>
                  </a:schemeClr>
                </a:solidFill>
              </a:endParaRPr>
            </a:p>
          </p:txBody>
        </p:sp>
        <p:sp>
          <p:nvSpPr>
            <p:cNvPr id="24" name="23 CuadroTexto"/>
            <p:cNvSpPr txBox="1"/>
            <p:nvPr/>
          </p:nvSpPr>
          <p:spPr>
            <a:xfrm>
              <a:off x="7239000" y="2971800"/>
              <a:ext cx="990600" cy="253916"/>
            </a:xfrm>
            <a:prstGeom prst="rect">
              <a:avLst/>
            </a:prstGeom>
            <a:noFill/>
          </p:spPr>
          <p:txBody>
            <a:bodyPr wrap="square" rtlCol="0">
              <a:spAutoFit/>
            </a:bodyPr>
            <a:lstStyle/>
            <a:p>
              <a:r>
                <a:rPr lang="en-US" sz="1050" b="1" dirty="0" smtClean="0">
                  <a:solidFill>
                    <a:schemeClr val="accent1">
                      <a:lumMod val="75000"/>
                    </a:schemeClr>
                  </a:solidFill>
                </a:rPr>
                <a:t>Thread n,1,0</a:t>
              </a:r>
              <a:endParaRPr lang="en-US" sz="1050" b="1" dirty="0">
                <a:solidFill>
                  <a:schemeClr val="accent1">
                    <a:lumMod val="75000"/>
                  </a:schemeClr>
                </a:solidFill>
              </a:endParaRPr>
            </a:p>
          </p:txBody>
        </p:sp>
        <p:sp>
          <p:nvSpPr>
            <p:cNvPr id="25" name="24 CuadroTexto"/>
            <p:cNvSpPr txBox="1"/>
            <p:nvPr/>
          </p:nvSpPr>
          <p:spPr>
            <a:xfrm>
              <a:off x="3276600" y="3333690"/>
              <a:ext cx="457200" cy="400110"/>
            </a:xfrm>
            <a:prstGeom prst="rect">
              <a:avLst/>
            </a:prstGeom>
            <a:noFill/>
          </p:spPr>
          <p:txBody>
            <a:bodyPr wrap="square" rtlCol="0">
              <a:spAutoFit/>
            </a:bodyPr>
            <a:lstStyle/>
            <a:p>
              <a:r>
                <a:rPr lang="en-US" sz="2000" b="1" dirty="0" smtClean="0">
                  <a:solidFill>
                    <a:schemeClr val="accent1">
                      <a:lumMod val="75000"/>
                    </a:schemeClr>
                  </a:solidFill>
                </a:rPr>
                <a:t>…</a:t>
              </a:r>
              <a:endParaRPr lang="en-US" sz="2000" b="1" dirty="0">
                <a:solidFill>
                  <a:schemeClr val="accent1">
                    <a:lumMod val="75000"/>
                  </a:schemeClr>
                </a:solidFill>
              </a:endParaRPr>
            </a:p>
          </p:txBody>
        </p:sp>
      </p:grpSp>
      <p:cxnSp>
        <p:nvCxnSpPr>
          <p:cNvPr id="27" name="26 Conector recto de flecha"/>
          <p:cNvCxnSpPr>
            <a:stCxn id="28" idx="1"/>
          </p:cNvCxnSpPr>
          <p:nvPr/>
        </p:nvCxnSpPr>
        <p:spPr>
          <a:xfrm flipH="1">
            <a:off x="2628900" y="1026468"/>
            <a:ext cx="1028700" cy="13849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657600" y="887968"/>
            <a:ext cx="1219200" cy="276999"/>
          </a:xfrm>
          <a:prstGeom prst="rect">
            <a:avLst/>
          </a:prstGeom>
          <a:noFill/>
        </p:spPr>
        <p:txBody>
          <a:bodyPr wrap="square" rtlCol="0">
            <a:spAutoFit/>
          </a:bodyPr>
          <a:lstStyle/>
          <a:p>
            <a:r>
              <a:rPr lang="en-US" sz="1200" b="1" dirty="0" err="1" smtClean="0">
                <a:solidFill>
                  <a:schemeClr val="accent2">
                    <a:lumMod val="75000"/>
                  </a:schemeClr>
                </a:solidFill>
              </a:rPr>
              <a:t>blockIdx.z</a:t>
            </a:r>
            <a:endParaRPr lang="en-US" sz="1200" b="1" dirty="0">
              <a:solidFill>
                <a:schemeClr val="accent2">
                  <a:lumMod val="75000"/>
                </a:schemeClr>
              </a:solidFill>
            </a:endParaRPr>
          </a:p>
        </p:txBody>
      </p:sp>
      <p:sp>
        <p:nvSpPr>
          <p:cNvPr id="30" name="29 CuadroTexto"/>
          <p:cNvSpPr txBox="1"/>
          <p:nvPr/>
        </p:nvSpPr>
        <p:spPr>
          <a:xfrm>
            <a:off x="2133600" y="533400"/>
            <a:ext cx="1219200" cy="276999"/>
          </a:xfrm>
          <a:prstGeom prst="rect">
            <a:avLst/>
          </a:prstGeom>
          <a:noFill/>
        </p:spPr>
        <p:txBody>
          <a:bodyPr wrap="square" rtlCol="0">
            <a:spAutoFit/>
          </a:bodyPr>
          <a:lstStyle/>
          <a:p>
            <a:pPr algn="ctr"/>
            <a:r>
              <a:rPr lang="en-US" sz="1200" b="1" dirty="0" smtClean="0">
                <a:solidFill>
                  <a:schemeClr val="accent2">
                    <a:lumMod val="75000"/>
                  </a:schemeClr>
                </a:solidFill>
              </a:rPr>
              <a:t>blockIdx.y</a:t>
            </a:r>
            <a:endParaRPr lang="en-US" sz="1200" b="1" dirty="0">
              <a:solidFill>
                <a:schemeClr val="accent2">
                  <a:lumMod val="75000"/>
                </a:schemeClr>
              </a:solidFill>
            </a:endParaRPr>
          </a:p>
        </p:txBody>
      </p:sp>
      <p:sp>
        <p:nvSpPr>
          <p:cNvPr id="31" name="30 CuadroTexto"/>
          <p:cNvSpPr txBox="1"/>
          <p:nvPr/>
        </p:nvSpPr>
        <p:spPr>
          <a:xfrm>
            <a:off x="1343491" y="605135"/>
            <a:ext cx="1219200" cy="276999"/>
          </a:xfrm>
          <a:prstGeom prst="rect">
            <a:avLst/>
          </a:prstGeom>
          <a:noFill/>
        </p:spPr>
        <p:txBody>
          <a:bodyPr wrap="square" rtlCol="0">
            <a:spAutoFit/>
          </a:bodyPr>
          <a:lstStyle/>
          <a:p>
            <a:pPr algn="ctr"/>
            <a:r>
              <a:rPr lang="en-US" sz="1200" b="1" dirty="0" smtClean="0">
                <a:solidFill>
                  <a:schemeClr val="accent2">
                    <a:lumMod val="75000"/>
                  </a:schemeClr>
                </a:solidFill>
              </a:rPr>
              <a:t>blockIdx.x</a:t>
            </a:r>
            <a:endParaRPr lang="en-US" sz="1200" b="1" dirty="0">
              <a:solidFill>
                <a:schemeClr val="accent2">
                  <a:lumMod val="75000"/>
                </a:schemeClr>
              </a:solidFill>
            </a:endParaRPr>
          </a:p>
        </p:txBody>
      </p:sp>
      <p:cxnSp>
        <p:nvCxnSpPr>
          <p:cNvPr id="32" name="31 Conector recto de flecha"/>
          <p:cNvCxnSpPr/>
          <p:nvPr/>
        </p:nvCxnSpPr>
        <p:spPr>
          <a:xfrm flipH="1">
            <a:off x="2362200" y="810399"/>
            <a:ext cx="381000" cy="28755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31" idx="2"/>
          </p:cNvCxnSpPr>
          <p:nvPr/>
        </p:nvCxnSpPr>
        <p:spPr>
          <a:xfrm>
            <a:off x="1953091" y="882134"/>
            <a:ext cx="128354" cy="215816"/>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39 Cerrar llave"/>
          <p:cNvSpPr/>
          <p:nvPr/>
        </p:nvSpPr>
        <p:spPr>
          <a:xfrm rot="5400000">
            <a:off x="3844037" y="272625"/>
            <a:ext cx="361017" cy="7591891"/>
          </a:xfrm>
          <a:prstGeom prst="rightBrac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40 CuadroTexto"/>
          <p:cNvSpPr txBox="1"/>
          <p:nvPr/>
        </p:nvSpPr>
        <p:spPr>
          <a:xfrm>
            <a:off x="3276600" y="4343400"/>
            <a:ext cx="1447800" cy="338554"/>
          </a:xfrm>
          <a:prstGeom prst="rect">
            <a:avLst/>
          </a:prstGeom>
          <a:noFill/>
        </p:spPr>
        <p:txBody>
          <a:bodyPr wrap="square" rtlCol="0">
            <a:spAutoFit/>
          </a:bodyPr>
          <a:lstStyle/>
          <a:p>
            <a:pPr algn="ctr"/>
            <a:r>
              <a:rPr lang="en-US" sz="1600" b="1" dirty="0" smtClean="0">
                <a:solidFill>
                  <a:schemeClr val="accent2">
                    <a:lumMod val="75000"/>
                  </a:schemeClr>
                </a:solidFill>
              </a:rPr>
              <a:t>blockDim.x</a:t>
            </a:r>
            <a:endParaRPr lang="en-US" sz="1600" b="1" dirty="0">
              <a:solidFill>
                <a:schemeClr val="accent2">
                  <a:lumMod val="75000"/>
                </a:schemeClr>
              </a:solidFill>
            </a:endParaRPr>
          </a:p>
        </p:txBody>
      </p:sp>
      <p:sp>
        <p:nvSpPr>
          <p:cNvPr id="42" name="41 Cerrar llave"/>
          <p:cNvSpPr/>
          <p:nvPr/>
        </p:nvSpPr>
        <p:spPr>
          <a:xfrm>
            <a:off x="7924800" y="1383670"/>
            <a:ext cx="361017" cy="2362200"/>
          </a:xfrm>
          <a:prstGeom prst="rightBrac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46 CuadroTexto"/>
          <p:cNvSpPr txBox="1"/>
          <p:nvPr/>
        </p:nvSpPr>
        <p:spPr>
          <a:xfrm>
            <a:off x="8255913" y="1905000"/>
            <a:ext cx="430887" cy="1313521"/>
          </a:xfrm>
          <a:prstGeom prst="rect">
            <a:avLst/>
          </a:prstGeom>
          <a:noFill/>
        </p:spPr>
        <p:txBody>
          <a:bodyPr vert="vert" wrap="square" rtlCol="0" anchor="ctr" anchorCtr="0">
            <a:spAutoFit/>
          </a:bodyPr>
          <a:lstStyle/>
          <a:p>
            <a:pPr algn="ctr"/>
            <a:r>
              <a:rPr lang="en-US" sz="1600" b="1" dirty="0" smtClean="0">
                <a:solidFill>
                  <a:schemeClr val="accent2">
                    <a:lumMod val="75000"/>
                  </a:schemeClr>
                </a:solidFill>
              </a:rPr>
              <a:t>blockDim.y</a:t>
            </a:r>
            <a:endParaRPr lang="en-US" sz="1600" b="1" dirty="0">
              <a:solidFill>
                <a:schemeClr val="accent2">
                  <a:lumMod val="75000"/>
                </a:schemeClr>
              </a:solidFill>
            </a:endParaRPr>
          </a:p>
        </p:txBody>
      </p:sp>
      <p:sp>
        <p:nvSpPr>
          <p:cNvPr id="48" name="47 CuadroTexto"/>
          <p:cNvSpPr txBox="1"/>
          <p:nvPr/>
        </p:nvSpPr>
        <p:spPr>
          <a:xfrm>
            <a:off x="533400" y="5080082"/>
            <a:ext cx="1600199" cy="338554"/>
          </a:xfrm>
          <a:prstGeom prst="rect">
            <a:avLst/>
          </a:prstGeom>
          <a:noFill/>
        </p:spPr>
        <p:txBody>
          <a:bodyPr wrap="square" rtlCol="0">
            <a:spAutoFit/>
          </a:bodyPr>
          <a:lstStyle/>
          <a:p>
            <a:pPr algn="ctr"/>
            <a:r>
              <a:rPr lang="en-US" sz="1600" b="1" dirty="0" smtClean="0">
                <a:solidFill>
                  <a:schemeClr val="accent1">
                    <a:lumMod val="75000"/>
                  </a:schemeClr>
                </a:solidFill>
              </a:rPr>
              <a:t>Thread 2,1,7</a:t>
            </a:r>
            <a:endParaRPr lang="en-US" sz="1600" b="1" dirty="0">
              <a:solidFill>
                <a:schemeClr val="accent1">
                  <a:lumMod val="75000"/>
                </a:schemeClr>
              </a:solidFill>
            </a:endParaRPr>
          </a:p>
        </p:txBody>
      </p:sp>
      <p:sp>
        <p:nvSpPr>
          <p:cNvPr id="49" name="48 Rayo"/>
          <p:cNvSpPr/>
          <p:nvPr/>
        </p:nvSpPr>
        <p:spPr>
          <a:xfrm rot="1227363">
            <a:off x="1114478" y="5451182"/>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49 Conector recto de flecha"/>
          <p:cNvCxnSpPr/>
          <p:nvPr/>
        </p:nvCxnSpPr>
        <p:spPr>
          <a:xfrm flipH="1">
            <a:off x="2047409" y="4988868"/>
            <a:ext cx="1028700" cy="138499"/>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1552109" y="4495800"/>
            <a:ext cx="1219200" cy="276999"/>
          </a:xfrm>
          <a:prstGeom prst="rect">
            <a:avLst/>
          </a:prstGeom>
          <a:noFill/>
        </p:spPr>
        <p:txBody>
          <a:bodyPr wrap="square" rtlCol="0">
            <a:spAutoFit/>
          </a:bodyPr>
          <a:lstStyle/>
          <a:p>
            <a:pPr algn="ctr"/>
            <a:r>
              <a:rPr lang="en-US" sz="1200" b="1" dirty="0" smtClean="0">
                <a:solidFill>
                  <a:schemeClr val="accent1">
                    <a:lumMod val="75000"/>
                  </a:schemeClr>
                </a:solidFill>
              </a:rPr>
              <a:t>threadIdx.y</a:t>
            </a:r>
            <a:endParaRPr lang="en-US" sz="1200" b="1" dirty="0">
              <a:solidFill>
                <a:schemeClr val="accent1">
                  <a:lumMod val="75000"/>
                </a:schemeClr>
              </a:solidFill>
            </a:endParaRPr>
          </a:p>
        </p:txBody>
      </p:sp>
      <p:sp>
        <p:nvSpPr>
          <p:cNvPr id="52" name="51 CuadroTexto"/>
          <p:cNvSpPr txBox="1"/>
          <p:nvPr/>
        </p:nvSpPr>
        <p:spPr>
          <a:xfrm>
            <a:off x="609600" y="4599801"/>
            <a:ext cx="1219200" cy="276999"/>
          </a:xfrm>
          <a:prstGeom prst="rect">
            <a:avLst/>
          </a:prstGeom>
          <a:noFill/>
        </p:spPr>
        <p:txBody>
          <a:bodyPr wrap="square" rtlCol="0">
            <a:spAutoFit/>
          </a:bodyPr>
          <a:lstStyle/>
          <a:p>
            <a:pPr algn="ctr"/>
            <a:r>
              <a:rPr lang="en-US" sz="1200" b="1" dirty="0" smtClean="0">
                <a:solidFill>
                  <a:schemeClr val="accent1">
                    <a:lumMod val="75000"/>
                  </a:schemeClr>
                </a:solidFill>
              </a:rPr>
              <a:t>threadIdx.x</a:t>
            </a:r>
            <a:endParaRPr lang="en-US" sz="1200" b="1" dirty="0">
              <a:solidFill>
                <a:schemeClr val="accent1">
                  <a:lumMod val="75000"/>
                </a:schemeClr>
              </a:solidFill>
            </a:endParaRPr>
          </a:p>
        </p:txBody>
      </p:sp>
      <p:cxnSp>
        <p:nvCxnSpPr>
          <p:cNvPr id="53" name="52 Conector recto de flecha"/>
          <p:cNvCxnSpPr/>
          <p:nvPr/>
        </p:nvCxnSpPr>
        <p:spPr>
          <a:xfrm flipH="1">
            <a:off x="1780709" y="4772799"/>
            <a:ext cx="381000" cy="287551"/>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52" idx="2"/>
          </p:cNvCxnSpPr>
          <p:nvPr/>
        </p:nvCxnSpPr>
        <p:spPr>
          <a:xfrm>
            <a:off x="1219200" y="4876800"/>
            <a:ext cx="228600" cy="25056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54 CuadroTexto"/>
          <p:cNvSpPr txBox="1"/>
          <p:nvPr/>
        </p:nvSpPr>
        <p:spPr>
          <a:xfrm>
            <a:off x="3048000" y="4800600"/>
            <a:ext cx="1219200" cy="276999"/>
          </a:xfrm>
          <a:prstGeom prst="rect">
            <a:avLst/>
          </a:prstGeom>
          <a:noFill/>
        </p:spPr>
        <p:txBody>
          <a:bodyPr wrap="square" rtlCol="0">
            <a:spAutoFit/>
          </a:bodyPr>
          <a:lstStyle/>
          <a:p>
            <a:r>
              <a:rPr lang="en-US" sz="1200" b="1" dirty="0" smtClean="0">
                <a:solidFill>
                  <a:schemeClr val="accent1">
                    <a:lumMod val="75000"/>
                  </a:schemeClr>
                </a:solidFill>
              </a:rPr>
              <a:t>threadIdx.z</a:t>
            </a:r>
            <a:endParaRPr lang="en-US" sz="1200" b="1" dirty="0">
              <a:solidFill>
                <a:schemeClr val="accent1">
                  <a:lumMod val="75000"/>
                </a:schemeClr>
              </a:solidFill>
            </a:endParaRPr>
          </a:p>
        </p:txBody>
      </p:sp>
      <p:sp>
        <p:nvSpPr>
          <p:cNvPr id="57" name="56 CuadroTexto"/>
          <p:cNvSpPr txBox="1"/>
          <p:nvPr/>
        </p:nvSpPr>
        <p:spPr>
          <a:xfrm>
            <a:off x="2628900" y="5509016"/>
            <a:ext cx="5848350" cy="646331"/>
          </a:xfrm>
          <a:prstGeom prst="rect">
            <a:avLst/>
          </a:prstGeom>
          <a:solidFill>
            <a:schemeClr val="accent2"/>
          </a:solidFill>
        </p:spPr>
        <p:txBody>
          <a:bodyPr wrap="square" rtlCol="0">
            <a:spAutoFit/>
          </a:bodyPr>
          <a:lstStyle/>
          <a:p>
            <a:pPr algn="ctr"/>
            <a:r>
              <a:rPr lang="en-US" b="1" dirty="0" smtClean="0">
                <a:solidFill>
                  <a:schemeClr val="bg1"/>
                </a:solidFill>
              </a:rPr>
              <a:t>This way we will have  a unique identification for every block and every thread</a:t>
            </a:r>
            <a:endParaRPr lang="en-US" b="1" dirty="0">
              <a:solidFill>
                <a:schemeClr val="bg1"/>
              </a:solidFill>
            </a:endParaRPr>
          </a:p>
        </p:txBody>
      </p:sp>
    </p:spTree>
    <p:extLst>
      <p:ext uri="{BB962C8B-B14F-4D97-AF65-F5344CB8AC3E}">
        <p14:creationId xmlns:p14="http://schemas.microsoft.com/office/powerpoint/2010/main" val="646532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639762"/>
          </a:xfrm>
        </p:spPr>
        <p:txBody>
          <a:bodyPr>
            <a:normAutofit/>
          </a:bodyPr>
          <a:lstStyle/>
          <a:p>
            <a:r>
              <a:rPr lang="en-US" sz="3200" dirty="0" smtClean="0">
                <a:latin typeface="Ubuntu" pitchFamily="34" charset="0"/>
              </a:rPr>
              <a:t>First Example. MAP Operations</a:t>
            </a:r>
            <a:endParaRPr lang="en-US" sz="3200" dirty="0">
              <a:latin typeface="Ubuntu" pitchFamily="34" charset="0"/>
            </a:endParaRPr>
          </a:p>
        </p:txBody>
      </p:sp>
      <p:sp>
        <p:nvSpPr>
          <p:cNvPr id="4" name="2 Marcador de contenido"/>
          <p:cNvSpPr txBox="1">
            <a:spLocks/>
          </p:cNvSpPr>
          <p:nvPr/>
        </p:nvSpPr>
        <p:spPr>
          <a:xfrm>
            <a:off x="0" y="609600"/>
            <a:ext cx="9144000" cy="16764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400" dirty="0" smtClean="0">
                <a:latin typeface="Ubuntu" pitchFamily="34" charset="0"/>
              </a:rPr>
              <a:t>A </a:t>
            </a:r>
            <a:r>
              <a:rPr lang="en-US" sz="2400" b="1" dirty="0" smtClean="0">
                <a:latin typeface="Ubuntu" pitchFamily="34" charset="0"/>
              </a:rPr>
              <a:t>MAP </a:t>
            </a:r>
            <a:r>
              <a:rPr lang="en-US" sz="2400" dirty="0" smtClean="0">
                <a:latin typeface="Ubuntu" pitchFamily="34" charset="0"/>
              </a:rPr>
              <a:t>operation takes </a:t>
            </a:r>
            <a:r>
              <a:rPr lang="en-US" sz="2400" b="1" dirty="0" smtClean="0">
                <a:latin typeface="Ubuntu" pitchFamily="34" charset="0"/>
              </a:rPr>
              <a:t>one or more </a:t>
            </a:r>
            <a:r>
              <a:rPr lang="en-US" sz="2400" dirty="0" smtClean="0">
                <a:latin typeface="Ubuntu" pitchFamily="34" charset="0"/>
              </a:rPr>
              <a:t>inputs to produce </a:t>
            </a:r>
            <a:r>
              <a:rPr lang="en-US" sz="2400" b="1" u="sng" dirty="0" smtClean="0">
                <a:latin typeface="Ubuntu" pitchFamily="34" charset="0"/>
              </a:rPr>
              <a:t>separate</a:t>
            </a:r>
            <a:r>
              <a:rPr lang="en-US" sz="2400" dirty="0" smtClean="0">
                <a:latin typeface="Ubuntu" pitchFamily="34" charset="0"/>
              </a:rPr>
              <a:t> outputs. Common </a:t>
            </a:r>
            <a:r>
              <a:rPr lang="en-US" sz="2400" b="1" dirty="0" smtClean="0">
                <a:latin typeface="Ubuntu" pitchFamily="34" charset="0"/>
              </a:rPr>
              <a:t>MAP</a:t>
            </a:r>
            <a:r>
              <a:rPr lang="en-US" sz="2400" dirty="0" smtClean="0">
                <a:latin typeface="Ubuntu" pitchFamily="34" charset="0"/>
              </a:rPr>
              <a:t> operations are </a:t>
            </a:r>
            <a:r>
              <a:rPr lang="en-US" sz="2400" b="1" dirty="0" smtClean="0">
                <a:latin typeface="Ubuntu" pitchFamily="34" charset="0"/>
              </a:rPr>
              <a:t>map </a:t>
            </a:r>
            <a:r>
              <a:rPr lang="en-US" sz="2400" dirty="0" smtClean="0">
                <a:latin typeface="Ubuntu" pitchFamily="34" charset="0"/>
              </a:rPr>
              <a:t>(simple type), </a:t>
            </a:r>
            <a:r>
              <a:rPr lang="en-US" sz="2400" b="1" dirty="0" smtClean="0">
                <a:latin typeface="Ubuntu" pitchFamily="34" charset="0"/>
              </a:rPr>
              <a:t>scatter</a:t>
            </a:r>
            <a:r>
              <a:rPr lang="en-US" sz="2400" dirty="0" smtClean="0">
                <a:latin typeface="Ubuntu" pitchFamily="34" charset="0"/>
              </a:rPr>
              <a:t>,</a:t>
            </a:r>
            <a:r>
              <a:rPr lang="en-US" sz="2400" b="1" dirty="0" smtClean="0">
                <a:latin typeface="Ubuntu" pitchFamily="34" charset="0"/>
              </a:rPr>
              <a:t> gather</a:t>
            </a:r>
            <a:r>
              <a:rPr lang="en-US" sz="2400" dirty="0" smtClean="0">
                <a:latin typeface="Ubuntu" pitchFamily="34" charset="0"/>
              </a:rPr>
              <a:t>,</a:t>
            </a:r>
            <a:r>
              <a:rPr lang="en-US" sz="2400" b="1" dirty="0" smtClean="0">
                <a:latin typeface="Ubuntu" pitchFamily="34" charset="0"/>
              </a:rPr>
              <a:t> stencil </a:t>
            </a:r>
            <a:r>
              <a:rPr lang="en-US" sz="2400" dirty="0" smtClean="0">
                <a:latin typeface="Ubuntu" pitchFamily="34" charset="0"/>
              </a:rPr>
              <a:t>and</a:t>
            </a:r>
            <a:r>
              <a:rPr lang="en-US" sz="2400" b="1" dirty="0" smtClean="0">
                <a:latin typeface="Ubuntu" pitchFamily="34" charset="0"/>
              </a:rPr>
              <a:t> transpose</a:t>
            </a:r>
            <a:r>
              <a:rPr lang="en-US" sz="2400" dirty="0" smtClean="0">
                <a:latin typeface="Ubuntu" pitchFamily="34" charset="0"/>
              </a:rPr>
              <a:t> (Some authors would disagree).</a:t>
            </a:r>
            <a:endParaRPr lang="en-US" sz="2400" b="1" dirty="0" smtClean="0">
              <a:latin typeface="Ubuntu"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Rectángulo"/>
          <p:cNvSpPr/>
          <p:nvPr/>
        </p:nvSpPr>
        <p:spPr>
          <a:xfrm>
            <a:off x="1828800" y="3124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1828800" y="35814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1828800" y="40386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p:cNvSpPr/>
          <p:nvPr/>
        </p:nvSpPr>
        <p:spPr>
          <a:xfrm>
            <a:off x="1828800" y="44958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1828800" y="26670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1828800" y="22098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p:cNvSpPr/>
          <p:nvPr/>
        </p:nvSpPr>
        <p:spPr>
          <a:xfrm>
            <a:off x="6324600" y="31242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6324600" y="35814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p:cNvSpPr/>
          <p:nvPr/>
        </p:nvSpPr>
        <p:spPr>
          <a:xfrm>
            <a:off x="6324600" y="40386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6324600" y="44958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6324600" y="26670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6324600" y="2209800"/>
            <a:ext cx="685800" cy="304800"/>
          </a:xfrm>
          <a:prstGeom prst="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de flecha"/>
          <p:cNvCxnSpPr>
            <a:stCxn id="9" idx="3"/>
            <a:endCxn id="15" idx="1"/>
          </p:cNvCxnSpPr>
          <p:nvPr/>
        </p:nvCxnSpPr>
        <p:spPr>
          <a:xfrm>
            <a:off x="2514600" y="23622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8" idx="3"/>
            <a:endCxn id="14" idx="1"/>
          </p:cNvCxnSpPr>
          <p:nvPr/>
        </p:nvCxnSpPr>
        <p:spPr>
          <a:xfrm>
            <a:off x="2514600" y="28194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3" idx="3"/>
            <a:endCxn id="10" idx="1"/>
          </p:cNvCxnSpPr>
          <p:nvPr/>
        </p:nvCxnSpPr>
        <p:spPr>
          <a:xfrm>
            <a:off x="2514600" y="32766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5" idx="3"/>
            <a:endCxn id="11" idx="1"/>
          </p:cNvCxnSpPr>
          <p:nvPr/>
        </p:nvCxnSpPr>
        <p:spPr>
          <a:xfrm>
            <a:off x="2514600" y="37338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6" idx="3"/>
            <a:endCxn id="12" idx="1"/>
          </p:cNvCxnSpPr>
          <p:nvPr/>
        </p:nvCxnSpPr>
        <p:spPr>
          <a:xfrm>
            <a:off x="2514600" y="41910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7" idx="3"/>
            <a:endCxn id="13" idx="1"/>
          </p:cNvCxnSpPr>
          <p:nvPr/>
        </p:nvCxnSpPr>
        <p:spPr>
          <a:xfrm>
            <a:off x="2514600" y="4648200"/>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8" idx="3"/>
          </p:cNvCxnSpPr>
          <p:nvPr/>
        </p:nvCxnSpPr>
        <p:spPr>
          <a:xfrm flipV="1">
            <a:off x="2514600" y="2362200"/>
            <a:ext cx="2057400" cy="4572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3" idx="3"/>
          </p:cNvCxnSpPr>
          <p:nvPr/>
        </p:nvCxnSpPr>
        <p:spPr>
          <a:xfrm flipV="1">
            <a:off x="2514600" y="2819400"/>
            <a:ext cx="2057400" cy="4572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6" idx="3"/>
          </p:cNvCxnSpPr>
          <p:nvPr/>
        </p:nvCxnSpPr>
        <p:spPr>
          <a:xfrm flipV="1">
            <a:off x="2514600" y="3733800"/>
            <a:ext cx="2057400" cy="4572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42 Conector recto"/>
          <p:cNvCxnSpPr>
            <a:stCxn id="5" idx="3"/>
          </p:cNvCxnSpPr>
          <p:nvPr/>
        </p:nvCxnSpPr>
        <p:spPr>
          <a:xfrm flipV="1">
            <a:off x="2514600" y="3276600"/>
            <a:ext cx="2057400" cy="4572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43 Conector recto"/>
          <p:cNvCxnSpPr>
            <a:stCxn id="7" idx="3"/>
          </p:cNvCxnSpPr>
          <p:nvPr/>
        </p:nvCxnSpPr>
        <p:spPr>
          <a:xfrm flipV="1">
            <a:off x="2514600" y="4191000"/>
            <a:ext cx="2057400" cy="4572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1" name="2 Marcador de contenido"/>
          <p:cNvSpPr txBox="1">
            <a:spLocks/>
          </p:cNvSpPr>
          <p:nvPr/>
        </p:nvSpPr>
        <p:spPr>
          <a:xfrm>
            <a:off x="0" y="5257800"/>
            <a:ext cx="9144000" cy="1371600"/>
          </a:xfrm>
          <a:prstGeom prst="rect">
            <a:avLst/>
          </a:prstGeom>
        </p:spPr>
        <p:txBody>
          <a:bodyPr vert="horz" lIns="91440" tIns="45720" rIns="91440" bIns="45720" rtlCol="0">
            <a:noAutofit/>
          </a:bodyPr>
          <a:lstStyle/>
          <a:p>
            <a:pPr marL="742950" marR="0" lvl="1" indent="-285750" algn="ctr" defTabSz="914400" rtl="0" eaLnBrk="1" fontAlgn="auto" latinLnBrk="0" hangingPunct="1">
              <a:lnSpc>
                <a:spcPct val="100000"/>
              </a:lnSpc>
              <a:spcBef>
                <a:spcPct val="20000"/>
              </a:spcBef>
              <a:spcAft>
                <a:spcPts val="0"/>
              </a:spcAft>
              <a:buClrTx/>
              <a:buSzTx/>
              <a:tabLst/>
              <a:defRPr/>
            </a:pPr>
            <a:r>
              <a:rPr lang="en-US" sz="2400" dirty="0" smtClean="0">
                <a:latin typeface="Ubuntu" pitchFamily="34" charset="0"/>
              </a:rPr>
              <a:t>Any algorithm made with exclusively </a:t>
            </a:r>
            <a:r>
              <a:rPr lang="en-US" sz="2400" b="1" dirty="0" smtClean="0">
                <a:latin typeface="Ubuntu" pitchFamily="34" charset="0"/>
              </a:rPr>
              <a:t>MAP </a:t>
            </a:r>
            <a:r>
              <a:rPr lang="en-US" sz="2400" dirty="0" smtClean="0">
                <a:latin typeface="Ubuntu" pitchFamily="34" charset="0"/>
              </a:rPr>
              <a:t>operations is considered “embarrassingly parallel”, </a:t>
            </a:r>
            <a:r>
              <a:rPr lang="en-US" sz="2400" b="1" dirty="0" smtClean="0">
                <a:latin typeface="Ubuntu" pitchFamily="34" charset="0"/>
              </a:rPr>
              <a:t>extremely easy </a:t>
            </a:r>
            <a:r>
              <a:rPr lang="en-US" sz="2400" dirty="0" smtClean="0">
                <a:latin typeface="Ubuntu" pitchFamily="34" charset="0"/>
              </a:rPr>
              <a:t>to program with speedups in GPUs that can reach 1000x.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7766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a:bodyPr>
          <a:lstStyle/>
          <a:p>
            <a:r>
              <a:rPr lang="en-US" sz="3200" dirty="0" smtClean="0">
                <a:latin typeface="Ubuntu" pitchFamily="34" charset="0"/>
              </a:rPr>
              <a:t>Vector Addition. </a:t>
            </a:r>
            <a:r>
              <a:rPr lang="en-US" sz="3200" b="1" dirty="0" smtClean="0">
                <a:latin typeface="Ubuntu" pitchFamily="34" charset="0"/>
              </a:rPr>
              <a:t>Sequential</a:t>
            </a:r>
            <a:r>
              <a:rPr lang="en-US" sz="3200" dirty="0" smtClean="0">
                <a:latin typeface="Ubuntu" pitchFamily="34" charset="0"/>
              </a:rPr>
              <a:t> Code</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2903638756"/>
              </p:ext>
            </p:extLst>
          </p:nvPr>
        </p:nvGraphicFramePr>
        <p:xfrm>
          <a:off x="228600" y="1555750"/>
          <a:ext cx="8305800" cy="185420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dirty="0" smtClean="0">
                          <a:solidFill>
                            <a:schemeClr val="tx2">
                              <a:lumMod val="75000"/>
                            </a:schemeClr>
                          </a:solidFill>
                          <a:latin typeface="Verdana" pitchFamily="34" charset="0"/>
                          <a:ea typeface="Verdana" pitchFamily="34" charset="0"/>
                          <a:cs typeface="Verdana" pitchFamily="34" charset="0"/>
                        </a:rPr>
                        <a:t> </a:t>
                      </a:r>
                      <a:r>
                        <a:rPr lang="es-ES" sz="1200" dirty="0" err="1" smtClean="0">
                          <a:solidFill>
                            <a:schemeClr val="tx2">
                              <a:lumMod val="75000"/>
                            </a:schemeClr>
                          </a:solidFill>
                          <a:latin typeface="Verdana" pitchFamily="34" charset="0"/>
                          <a:ea typeface="Verdana" pitchFamily="34" charset="0"/>
                          <a:cs typeface="Verdana" pitchFamily="34" charset="0"/>
                        </a:rPr>
                        <a:t>void</a:t>
                      </a:r>
                      <a:r>
                        <a:rPr lang="es-ES" sz="1200" dirty="0" smtClean="0">
                          <a:solidFill>
                            <a:schemeClr val="tx2">
                              <a:lumMod val="75000"/>
                            </a:schemeClr>
                          </a:solidFill>
                          <a:latin typeface="Verdana" pitchFamily="34" charset="0"/>
                          <a:ea typeface="Verdana" pitchFamily="34" charset="0"/>
                          <a:cs typeface="Verdana" pitchFamily="34" charset="0"/>
                        </a:rPr>
                        <a:t> </a:t>
                      </a:r>
                      <a:r>
                        <a:rPr lang="es-ES" sz="1200" dirty="0" smtClean="0">
                          <a:solidFill>
                            <a:schemeClr val="tx1">
                              <a:lumMod val="50000"/>
                              <a:lumOff val="50000"/>
                            </a:schemeClr>
                          </a:solidFill>
                          <a:latin typeface="Verdana" pitchFamily="34" charset="0"/>
                          <a:ea typeface="Verdana" pitchFamily="34" charset="0"/>
                          <a:cs typeface="Verdana" pitchFamily="34" charset="0"/>
                        </a:rPr>
                        <a:t>vectoradd_serial( </a:t>
                      </a:r>
                      <a:r>
                        <a:rPr lang="es-ES" sz="1200" dirty="0" err="1" smtClean="0">
                          <a:solidFill>
                            <a:schemeClr val="tx1">
                              <a:lumMod val="50000"/>
                              <a:lumOff val="50000"/>
                            </a:schemeClr>
                          </a:solidFill>
                          <a:latin typeface="Verdana" pitchFamily="34" charset="0"/>
                          <a:ea typeface="Verdana" pitchFamily="34" charset="0"/>
                          <a:cs typeface="Verdana" pitchFamily="34" charset="0"/>
                        </a:rPr>
                        <a:t>float</a:t>
                      </a:r>
                      <a:r>
                        <a:rPr lang="es-ES" sz="1200" dirty="0" smtClean="0">
                          <a:solidFill>
                            <a:schemeClr val="tx1">
                              <a:lumMod val="50000"/>
                              <a:lumOff val="50000"/>
                            </a:schemeClr>
                          </a:solidFill>
                          <a:latin typeface="Verdana" pitchFamily="34" charset="0"/>
                          <a:ea typeface="Verdana" pitchFamily="34" charset="0"/>
                          <a:cs typeface="Verdana" pitchFamily="34" charset="0"/>
                        </a:rPr>
                        <a:t> *output, </a:t>
                      </a:r>
                      <a:r>
                        <a:rPr lang="es-ES" sz="1200" dirty="0" err="1" smtClean="0">
                          <a:solidFill>
                            <a:schemeClr val="tx1">
                              <a:lumMod val="50000"/>
                              <a:lumOff val="50000"/>
                            </a:schemeClr>
                          </a:solidFill>
                          <a:latin typeface="Verdana" pitchFamily="34" charset="0"/>
                          <a:ea typeface="Verdana" pitchFamily="34" charset="0"/>
                          <a:cs typeface="Verdana" pitchFamily="34" charset="0"/>
                        </a:rPr>
                        <a:t>float</a:t>
                      </a:r>
                      <a:r>
                        <a:rPr lang="es-ES" sz="1200" dirty="0" smtClean="0">
                          <a:solidFill>
                            <a:schemeClr val="tx1">
                              <a:lumMod val="50000"/>
                              <a:lumOff val="50000"/>
                            </a:schemeClr>
                          </a:solidFill>
                          <a:latin typeface="Verdana" pitchFamily="34" charset="0"/>
                          <a:ea typeface="Verdana" pitchFamily="34" charset="0"/>
                          <a:cs typeface="Verdana" pitchFamily="34" charset="0"/>
                        </a:rPr>
                        <a:t> *</a:t>
                      </a:r>
                      <a:r>
                        <a:rPr lang="es-ES" sz="1200" dirty="0" err="1" smtClean="0">
                          <a:solidFill>
                            <a:schemeClr val="tx1">
                              <a:lumMod val="50000"/>
                              <a:lumOff val="50000"/>
                            </a:schemeClr>
                          </a:solidFill>
                          <a:latin typeface="Verdana" pitchFamily="34" charset="0"/>
                          <a:ea typeface="Verdana" pitchFamily="34" charset="0"/>
                          <a:cs typeface="Verdana" pitchFamily="34" charset="0"/>
                        </a:rPr>
                        <a:t>inputA</a:t>
                      </a:r>
                      <a:r>
                        <a:rPr lang="es-ES" sz="1200" dirty="0" smtClean="0">
                          <a:solidFill>
                            <a:schemeClr val="tx1">
                              <a:lumMod val="50000"/>
                              <a:lumOff val="50000"/>
                            </a:schemeClr>
                          </a:solidFill>
                          <a:latin typeface="Verdana" pitchFamily="34" charset="0"/>
                          <a:ea typeface="Verdana" pitchFamily="34" charset="0"/>
                          <a:cs typeface="Verdana" pitchFamily="34" charset="0"/>
                        </a:rPr>
                        <a:t>, </a:t>
                      </a:r>
                      <a:r>
                        <a:rPr lang="es-ES" sz="1200" dirty="0" err="1" smtClean="0">
                          <a:solidFill>
                            <a:schemeClr val="tx1">
                              <a:lumMod val="50000"/>
                              <a:lumOff val="50000"/>
                            </a:schemeClr>
                          </a:solidFill>
                          <a:latin typeface="Verdana" pitchFamily="34" charset="0"/>
                          <a:ea typeface="Verdana" pitchFamily="34" charset="0"/>
                          <a:cs typeface="Verdana" pitchFamily="34" charset="0"/>
                        </a:rPr>
                        <a:t>float</a:t>
                      </a:r>
                      <a:r>
                        <a:rPr lang="es-ES" sz="1200" dirty="0" smtClean="0">
                          <a:solidFill>
                            <a:schemeClr val="tx1">
                              <a:lumMod val="50000"/>
                              <a:lumOff val="50000"/>
                            </a:schemeClr>
                          </a:solidFill>
                          <a:latin typeface="Verdana" pitchFamily="34" charset="0"/>
                          <a:ea typeface="Verdana" pitchFamily="34" charset="0"/>
                          <a:cs typeface="Verdana" pitchFamily="34" charset="0"/>
                        </a:rPr>
                        <a:t> *</a:t>
                      </a:r>
                      <a:r>
                        <a:rPr lang="es-ES" sz="1200" dirty="0" err="1" smtClean="0">
                          <a:solidFill>
                            <a:schemeClr val="tx1">
                              <a:lumMod val="50000"/>
                              <a:lumOff val="50000"/>
                            </a:schemeClr>
                          </a:solidFill>
                          <a:latin typeface="Verdana" pitchFamily="34" charset="0"/>
                          <a:ea typeface="Verdana" pitchFamily="34" charset="0"/>
                          <a:cs typeface="Verdana" pitchFamily="34" charset="0"/>
                        </a:rPr>
                        <a:t>inputB</a:t>
                      </a:r>
                      <a:r>
                        <a:rPr lang="es-ES" sz="1200" dirty="0" smtClean="0">
                          <a:solidFill>
                            <a:schemeClr val="tx1">
                              <a:lumMod val="50000"/>
                              <a:lumOff val="50000"/>
                            </a:schemeClr>
                          </a:solidFill>
                          <a:latin typeface="Verdana" pitchFamily="34" charset="0"/>
                          <a:ea typeface="Verdana" pitchFamily="34" charset="0"/>
                          <a:cs typeface="Verdana" pitchFamily="34" charset="0"/>
                        </a:rPr>
                        <a:t>, </a:t>
                      </a:r>
                      <a:r>
                        <a:rPr lang="es-ES" sz="1200" dirty="0" err="1" smtClean="0">
                          <a:solidFill>
                            <a:schemeClr val="tx1">
                              <a:lumMod val="50000"/>
                              <a:lumOff val="50000"/>
                            </a:schemeClr>
                          </a:solidFill>
                          <a:latin typeface="Verdana" pitchFamily="34" charset="0"/>
                          <a:ea typeface="Verdana" pitchFamily="34" charset="0"/>
                          <a:cs typeface="Verdana" pitchFamily="34" charset="0"/>
                        </a:rPr>
                        <a:t>int</a:t>
                      </a:r>
                      <a:r>
                        <a:rPr lang="es-ES" sz="1200" dirty="0" smtClean="0">
                          <a:solidFill>
                            <a:schemeClr val="tx1">
                              <a:lumMod val="50000"/>
                              <a:lumOff val="50000"/>
                            </a:schemeClr>
                          </a:solidFill>
                          <a:latin typeface="Verdana" pitchFamily="34" charset="0"/>
                          <a:ea typeface="Verdana" pitchFamily="34" charset="0"/>
                          <a:cs typeface="Verdana" pitchFamily="34" charset="0"/>
                        </a:rPr>
                        <a:t> </a:t>
                      </a:r>
                      <a:r>
                        <a:rPr lang="es-ES" sz="1200" dirty="0" err="1" smtClean="0">
                          <a:solidFill>
                            <a:schemeClr val="tx1">
                              <a:lumMod val="50000"/>
                              <a:lumOff val="50000"/>
                            </a:schemeClr>
                          </a:solidFill>
                          <a:latin typeface="Verdana" pitchFamily="34" charset="0"/>
                          <a:ea typeface="Verdana" pitchFamily="34" charset="0"/>
                          <a:cs typeface="Verdana" pitchFamily="34" charset="0"/>
                        </a:rPr>
                        <a:t>size</a:t>
                      </a:r>
                      <a:r>
                        <a:rPr lang="es-ES" sz="1200" dirty="0" smtClean="0">
                          <a:solidFill>
                            <a:schemeClr val="tx1">
                              <a:lumMod val="50000"/>
                              <a:lumOff val="50000"/>
                            </a:schemeClr>
                          </a:solidFill>
                          <a:latin typeface="Verdana" pitchFamily="34" charset="0"/>
                          <a:ea typeface="Verdana" pitchFamily="34" charset="0"/>
                          <a:cs typeface="Verdana" pitchFamily="34" charset="0"/>
                        </a:rPr>
                        <a:t>){</a:t>
                      </a:r>
                      <a:endParaRPr lang="es-ES" sz="1200"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i=0; i&lt; size; i++){</a:t>
                      </a:r>
                      <a:r>
                        <a:rPr lang="en-U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 a loop of size iterations.</a:t>
                      </a:r>
                      <a:endParaRPr lang="es-ES" sz="1200" b="1" dirty="0">
                        <a:solidFill>
                          <a:srgbClr val="00B050"/>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output[i] = inputA[i] + inputB[i];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bg1">
                        <a:lumMod val="95000"/>
                      </a:schemeClr>
                    </a:solidFill>
                  </a:tcPr>
                </a:tc>
              </a:tr>
            </a:tbl>
          </a:graphicData>
        </a:graphic>
      </p:graphicFrame>
      <p:sp>
        <p:nvSpPr>
          <p:cNvPr id="3" name="2 CuadroTexto"/>
          <p:cNvSpPr txBox="1"/>
          <p:nvPr/>
        </p:nvSpPr>
        <p:spPr>
          <a:xfrm>
            <a:off x="1066800" y="3810000"/>
            <a:ext cx="6477000" cy="646331"/>
          </a:xfrm>
          <a:prstGeom prst="rect">
            <a:avLst/>
          </a:prstGeom>
          <a:solidFill>
            <a:schemeClr val="accent6">
              <a:lumMod val="40000"/>
              <a:lumOff val="60000"/>
            </a:schemeClr>
          </a:solidFill>
        </p:spPr>
        <p:txBody>
          <a:bodyPr wrap="square" rtlCol="0">
            <a:spAutoFit/>
          </a:bodyPr>
          <a:lstStyle/>
          <a:p>
            <a:pPr algn="ctr"/>
            <a:r>
              <a:rPr lang="en-US" dirty="0" smtClean="0"/>
              <a:t>Notice the </a:t>
            </a:r>
            <a:r>
              <a:rPr lang="en-US" b="1" dirty="0" smtClean="0"/>
              <a:t>loop</a:t>
            </a:r>
            <a:r>
              <a:rPr lang="en-US" dirty="0" smtClean="0"/>
              <a:t>, that is the first and easiest type of </a:t>
            </a:r>
            <a:r>
              <a:rPr lang="en-US" dirty="0" err="1" smtClean="0"/>
              <a:t>paralelization</a:t>
            </a:r>
            <a:r>
              <a:rPr lang="en-US" dirty="0" smtClean="0"/>
              <a:t>, we get rid of the loops.</a:t>
            </a:r>
            <a:endParaRPr lang="en-US" dirty="0"/>
          </a:p>
        </p:txBody>
      </p:sp>
    </p:spTree>
    <p:extLst>
      <p:ext uri="{BB962C8B-B14F-4D97-AF65-F5344CB8AC3E}">
        <p14:creationId xmlns:p14="http://schemas.microsoft.com/office/powerpoint/2010/main" val="3032287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200 Rectángulo redondeado"/>
          <p:cNvSpPr/>
          <p:nvPr/>
        </p:nvSpPr>
        <p:spPr>
          <a:xfrm>
            <a:off x="6248400" y="3352800"/>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199 Rectángulo redondeado"/>
          <p:cNvSpPr/>
          <p:nvPr/>
        </p:nvSpPr>
        <p:spPr>
          <a:xfrm>
            <a:off x="3124200" y="3352800"/>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198 Rectángulo redondeado"/>
          <p:cNvSpPr/>
          <p:nvPr/>
        </p:nvSpPr>
        <p:spPr>
          <a:xfrm>
            <a:off x="457200" y="3352800"/>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 name="1 Título"/>
          <p:cNvSpPr>
            <a:spLocks noGrp="1"/>
          </p:cNvSpPr>
          <p:nvPr>
            <p:ph type="title"/>
          </p:nvPr>
        </p:nvSpPr>
        <p:spPr>
          <a:xfrm>
            <a:off x="457200" y="152400"/>
            <a:ext cx="8229600" cy="639762"/>
          </a:xfrm>
        </p:spPr>
        <p:txBody>
          <a:bodyPr>
            <a:normAutofit/>
          </a:bodyPr>
          <a:lstStyle/>
          <a:p>
            <a:r>
              <a:rPr lang="en-US" sz="3200" dirty="0" smtClean="0">
                <a:latin typeface="Ubuntu" pitchFamily="34" charset="0"/>
              </a:rPr>
              <a:t>Vector Addition (Pure MAP)</a:t>
            </a:r>
            <a:endParaRPr lang="en-US" sz="3200" dirty="0">
              <a:latin typeface="Ubuntu" pitchFamily="34" charset="0"/>
            </a:endParaRPr>
          </a:p>
        </p:txBody>
      </p:sp>
      <p:sp>
        <p:nvSpPr>
          <p:cNvPr id="4" name="2 Marcador de contenido"/>
          <p:cNvSpPr txBox="1">
            <a:spLocks/>
          </p:cNvSpPr>
          <p:nvPr/>
        </p:nvSpPr>
        <p:spPr>
          <a:xfrm>
            <a:off x="0" y="838200"/>
            <a:ext cx="9144000" cy="8382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dirty="0" smtClean="0">
                <a:latin typeface="Ubuntu" pitchFamily="34" charset="0"/>
              </a:rPr>
              <a:t>It’s a simple </a:t>
            </a:r>
            <a:r>
              <a:rPr lang="en-US" sz="2000" b="1" dirty="0" smtClean="0">
                <a:latin typeface="Ubuntu" pitchFamily="34" charset="0"/>
              </a:rPr>
              <a:t>MAP </a:t>
            </a:r>
            <a:r>
              <a:rPr lang="en-US" sz="2000" dirty="0" smtClean="0">
                <a:latin typeface="Ubuntu" pitchFamily="34" charset="0"/>
              </a:rPr>
              <a:t>operation where each thread takes one value from each input vector to produce one value in the output vector.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15 Rectángulo"/>
          <p:cNvSpPr/>
          <p:nvPr/>
        </p:nvSpPr>
        <p:spPr>
          <a:xfrm>
            <a:off x="381000" y="1676400"/>
            <a:ext cx="84582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24 Grupo"/>
          <p:cNvGrpSpPr/>
          <p:nvPr/>
        </p:nvGrpSpPr>
        <p:grpSpPr>
          <a:xfrm>
            <a:off x="457200" y="1752600"/>
            <a:ext cx="457200" cy="381000"/>
            <a:chOff x="457200" y="1752600"/>
            <a:chExt cx="457200" cy="381000"/>
          </a:xfrm>
        </p:grpSpPr>
        <p:sp>
          <p:nvSpPr>
            <p:cNvPr id="18" name="17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0</a:t>
              </a:r>
              <a:endParaRPr lang="en-US" dirty="0">
                <a:solidFill>
                  <a:schemeClr val="bg1"/>
                </a:solidFill>
              </a:endParaRPr>
            </a:p>
          </p:txBody>
        </p:sp>
      </p:grpSp>
      <p:grpSp>
        <p:nvGrpSpPr>
          <p:cNvPr id="46" name="45 Grupo"/>
          <p:cNvGrpSpPr/>
          <p:nvPr/>
        </p:nvGrpSpPr>
        <p:grpSpPr>
          <a:xfrm>
            <a:off x="990600" y="1752600"/>
            <a:ext cx="457200" cy="381000"/>
            <a:chOff x="457200" y="1752600"/>
            <a:chExt cx="457200" cy="381000"/>
          </a:xfrm>
        </p:grpSpPr>
        <p:sp>
          <p:nvSpPr>
            <p:cNvPr id="47" name="46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7</a:t>
              </a:r>
              <a:endParaRPr lang="en-US" dirty="0">
                <a:solidFill>
                  <a:schemeClr val="bg1"/>
                </a:solidFill>
              </a:endParaRPr>
            </a:p>
          </p:txBody>
        </p:sp>
      </p:grpSp>
      <p:grpSp>
        <p:nvGrpSpPr>
          <p:cNvPr id="49" name="48 Grupo"/>
          <p:cNvGrpSpPr/>
          <p:nvPr/>
        </p:nvGrpSpPr>
        <p:grpSpPr>
          <a:xfrm>
            <a:off x="1524000" y="1752600"/>
            <a:ext cx="457200" cy="381000"/>
            <a:chOff x="457200" y="1752600"/>
            <a:chExt cx="457200" cy="381000"/>
          </a:xfrm>
        </p:grpSpPr>
        <p:sp>
          <p:nvSpPr>
            <p:cNvPr id="50" name="49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0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2</a:t>
              </a:r>
            </a:p>
          </p:txBody>
        </p:sp>
      </p:grpSp>
      <p:grpSp>
        <p:nvGrpSpPr>
          <p:cNvPr id="52" name="51 Grupo"/>
          <p:cNvGrpSpPr/>
          <p:nvPr/>
        </p:nvGrpSpPr>
        <p:grpSpPr>
          <a:xfrm>
            <a:off x="2057400" y="1752600"/>
            <a:ext cx="457200" cy="381000"/>
            <a:chOff x="457200" y="1752600"/>
            <a:chExt cx="457200" cy="381000"/>
          </a:xfrm>
        </p:grpSpPr>
        <p:sp>
          <p:nvSpPr>
            <p:cNvPr id="53" name="52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3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8</a:t>
              </a:r>
            </a:p>
          </p:txBody>
        </p:sp>
      </p:grpSp>
      <p:grpSp>
        <p:nvGrpSpPr>
          <p:cNvPr id="55" name="54 Grupo"/>
          <p:cNvGrpSpPr/>
          <p:nvPr/>
        </p:nvGrpSpPr>
        <p:grpSpPr>
          <a:xfrm>
            <a:off x="8305800" y="1752600"/>
            <a:ext cx="457200" cy="381000"/>
            <a:chOff x="457200" y="1752600"/>
            <a:chExt cx="457200" cy="381000"/>
          </a:xfrm>
        </p:grpSpPr>
        <p:sp>
          <p:nvSpPr>
            <p:cNvPr id="56" name="55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6 CuadroTexto"/>
            <p:cNvSpPr txBox="1"/>
            <p:nvPr/>
          </p:nvSpPr>
          <p:spPr>
            <a:xfrm>
              <a:off x="457200" y="1752600"/>
              <a:ext cx="457200" cy="369332"/>
            </a:xfrm>
            <a:prstGeom prst="rect">
              <a:avLst/>
            </a:prstGeom>
            <a:noFill/>
          </p:spPr>
          <p:txBody>
            <a:bodyPr wrap="square" rtlCol="0">
              <a:spAutoFit/>
            </a:bodyPr>
            <a:lstStyle/>
            <a:p>
              <a:pPr algn="ctr"/>
              <a:r>
                <a:rPr lang="en-US" dirty="0">
                  <a:solidFill>
                    <a:schemeClr val="bg1"/>
                  </a:solidFill>
                </a:rPr>
                <a:t>2</a:t>
              </a:r>
              <a:endParaRPr lang="en-US" dirty="0" smtClean="0">
                <a:solidFill>
                  <a:schemeClr val="bg1"/>
                </a:solidFill>
              </a:endParaRPr>
            </a:p>
          </p:txBody>
        </p:sp>
      </p:grpSp>
      <p:sp>
        <p:nvSpPr>
          <p:cNvPr id="27" name="26 CuadroTexto"/>
          <p:cNvSpPr txBox="1"/>
          <p:nvPr/>
        </p:nvSpPr>
        <p:spPr>
          <a:xfrm>
            <a:off x="4495800" y="17526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grpSp>
        <p:nvGrpSpPr>
          <p:cNvPr id="61" name="60 Grupo"/>
          <p:cNvGrpSpPr/>
          <p:nvPr/>
        </p:nvGrpSpPr>
        <p:grpSpPr>
          <a:xfrm>
            <a:off x="2590800" y="1752600"/>
            <a:ext cx="457200" cy="381000"/>
            <a:chOff x="457200" y="1752600"/>
            <a:chExt cx="457200" cy="381000"/>
          </a:xfrm>
        </p:grpSpPr>
        <p:sp>
          <p:nvSpPr>
            <p:cNvPr id="62" name="61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62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44</a:t>
              </a:r>
            </a:p>
          </p:txBody>
        </p:sp>
      </p:grpSp>
      <p:grpSp>
        <p:nvGrpSpPr>
          <p:cNvPr id="64" name="63 Grupo"/>
          <p:cNvGrpSpPr/>
          <p:nvPr/>
        </p:nvGrpSpPr>
        <p:grpSpPr>
          <a:xfrm>
            <a:off x="3124200" y="1752600"/>
            <a:ext cx="457200" cy="381000"/>
            <a:chOff x="457200" y="1752600"/>
            <a:chExt cx="457200" cy="381000"/>
          </a:xfrm>
        </p:grpSpPr>
        <p:sp>
          <p:nvSpPr>
            <p:cNvPr id="65" name="64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65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15</a:t>
              </a:r>
            </a:p>
          </p:txBody>
        </p:sp>
      </p:grpSp>
      <p:grpSp>
        <p:nvGrpSpPr>
          <p:cNvPr id="67" name="66 Grupo"/>
          <p:cNvGrpSpPr/>
          <p:nvPr/>
        </p:nvGrpSpPr>
        <p:grpSpPr>
          <a:xfrm>
            <a:off x="3657600" y="1752600"/>
            <a:ext cx="457200" cy="381000"/>
            <a:chOff x="457200" y="1752600"/>
            <a:chExt cx="457200" cy="381000"/>
          </a:xfrm>
        </p:grpSpPr>
        <p:sp>
          <p:nvSpPr>
            <p:cNvPr id="68" name="67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68 CuadroTexto"/>
            <p:cNvSpPr txBox="1"/>
            <p:nvPr/>
          </p:nvSpPr>
          <p:spPr>
            <a:xfrm>
              <a:off x="457200" y="1752600"/>
              <a:ext cx="457200" cy="369332"/>
            </a:xfrm>
            <a:prstGeom prst="rect">
              <a:avLst/>
            </a:prstGeom>
            <a:noFill/>
          </p:spPr>
          <p:txBody>
            <a:bodyPr wrap="square" rtlCol="0">
              <a:spAutoFit/>
            </a:bodyPr>
            <a:lstStyle/>
            <a:p>
              <a:pPr algn="ctr"/>
              <a:r>
                <a:rPr lang="en-US" dirty="0" smtClean="0">
                  <a:solidFill>
                    <a:schemeClr val="bg1"/>
                  </a:solidFill>
                </a:rPr>
                <a:t>6</a:t>
              </a:r>
            </a:p>
          </p:txBody>
        </p:sp>
      </p:grpSp>
      <p:sp>
        <p:nvSpPr>
          <p:cNvPr id="70" name="69 Rectángulo"/>
          <p:cNvSpPr/>
          <p:nvPr/>
        </p:nvSpPr>
        <p:spPr>
          <a:xfrm>
            <a:off x="381000" y="2543175"/>
            <a:ext cx="8458200" cy="533400"/>
          </a:xfrm>
          <a:prstGeom prst="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85 CuadroTexto"/>
          <p:cNvSpPr txBox="1"/>
          <p:nvPr/>
        </p:nvSpPr>
        <p:spPr>
          <a:xfrm>
            <a:off x="4495800" y="2619375"/>
            <a:ext cx="1295400" cy="381000"/>
          </a:xfrm>
          <a:prstGeom prst="rect">
            <a:avLst/>
          </a:prstGeom>
          <a:noFill/>
        </p:spPr>
        <p:txBody>
          <a:bodyPr wrap="square" rtlCol="0">
            <a:spAutoFit/>
          </a:bodyPr>
          <a:lstStyle/>
          <a:p>
            <a:pPr algn="ctr"/>
            <a:r>
              <a:rPr lang="en-US" b="1" dirty="0" smtClean="0">
                <a:solidFill>
                  <a:srgbClr val="00B050"/>
                </a:solidFill>
              </a:rPr>
              <a:t>…</a:t>
            </a:r>
            <a:endParaRPr lang="en-US" b="1" dirty="0">
              <a:solidFill>
                <a:srgbClr val="00B050"/>
              </a:solidFill>
            </a:endParaRPr>
          </a:p>
        </p:txBody>
      </p:sp>
      <p:grpSp>
        <p:nvGrpSpPr>
          <p:cNvPr id="34" name="33 Grupo"/>
          <p:cNvGrpSpPr/>
          <p:nvPr/>
        </p:nvGrpSpPr>
        <p:grpSpPr>
          <a:xfrm>
            <a:off x="457200" y="2619375"/>
            <a:ext cx="457200" cy="381000"/>
            <a:chOff x="2495550" y="2428875"/>
            <a:chExt cx="457200" cy="381000"/>
          </a:xfrm>
        </p:grpSpPr>
        <p:sp>
          <p:nvSpPr>
            <p:cNvPr id="94" name="93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94 CuadroTexto"/>
            <p:cNvSpPr txBox="1"/>
            <p:nvPr/>
          </p:nvSpPr>
          <p:spPr>
            <a:xfrm>
              <a:off x="2495550" y="2428875"/>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02" name="101 Grupo"/>
          <p:cNvGrpSpPr/>
          <p:nvPr/>
        </p:nvGrpSpPr>
        <p:grpSpPr>
          <a:xfrm>
            <a:off x="990600" y="2619375"/>
            <a:ext cx="457200" cy="381000"/>
            <a:chOff x="2495550" y="2428875"/>
            <a:chExt cx="457200" cy="381000"/>
          </a:xfrm>
        </p:grpSpPr>
        <p:sp>
          <p:nvSpPr>
            <p:cNvPr id="103" name="102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103 CuadroTexto"/>
            <p:cNvSpPr txBox="1"/>
            <p:nvPr/>
          </p:nvSpPr>
          <p:spPr>
            <a:xfrm>
              <a:off x="2495550" y="2428875"/>
              <a:ext cx="457200" cy="369332"/>
            </a:xfrm>
            <a:prstGeom prst="rect">
              <a:avLst/>
            </a:prstGeom>
            <a:noFill/>
          </p:spPr>
          <p:txBody>
            <a:bodyPr wrap="square" rtlCol="0">
              <a:spAutoFit/>
            </a:bodyPr>
            <a:lstStyle/>
            <a:p>
              <a:pPr algn="ctr"/>
              <a:r>
                <a:rPr lang="en-US" dirty="0">
                  <a:solidFill>
                    <a:schemeClr val="bg1"/>
                  </a:solidFill>
                </a:rPr>
                <a:t>4</a:t>
              </a:r>
              <a:endParaRPr lang="en-US" dirty="0" smtClean="0">
                <a:solidFill>
                  <a:schemeClr val="bg1"/>
                </a:solidFill>
              </a:endParaRPr>
            </a:p>
          </p:txBody>
        </p:sp>
      </p:grpSp>
      <p:grpSp>
        <p:nvGrpSpPr>
          <p:cNvPr id="105" name="104 Grupo"/>
          <p:cNvGrpSpPr/>
          <p:nvPr/>
        </p:nvGrpSpPr>
        <p:grpSpPr>
          <a:xfrm>
            <a:off x="1524000" y="2619375"/>
            <a:ext cx="457200" cy="381000"/>
            <a:chOff x="2495550" y="2428875"/>
            <a:chExt cx="457200" cy="381000"/>
          </a:xfrm>
        </p:grpSpPr>
        <p:sp>
          <p:nvSpPr>
            <p:cNvPr id="106" name="105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106 CuadroTexto"/>
            <p:cNvSpPr txBox="1"/>
            <p:nvPr/>
          </p:nvSpPr>
          <p:spPr>
            <a:xfrm>
              <a:off x="2495550" y="2428875"/>
              <a:ext cx="457200" cy="369332"/>
            </a:xfrm>
            <a:prstGeom prst="rect">
              <a:avLst/>
            </a:prstGeom>
            <a:noFill/>
          </p:spPr>
          <p:txBody>
            <a:bodyPr wrap="square" rtlCol="0">
              <a:spAutoFit/>
            </a:bodyPr>
            <a:lstStyle/>
            <a:p>
              <a:pPr algn="ctr"/>
              <a:r>
                <a:rPr lang="en-US" dirty="0">
                  <a:solidFill>
                    <a:schemeClr val="bg1"/>
                  </a:solidFill>
                </a:rPr>
                <a:t>0</a:t>
              </a:r>
              <a:endParaRPr lang="en-US" dirty="0" smtClean="0">
                <a:solidFill>
                  <a:schemeClr val="bg1"/>
                </a:solidFill>
              </a:endParaRPr>
            </a:p>
          </p:txBody>
        </p:sp>
      </p:grpSp>
      <p:grpSp>
        <p:nvGrpSpPr>
          <p:cNvPr id="108" name="107 Grupo"/>
          <p:cNvGrpSpPr/>
          <p:nvPr/>
        </p:nvGrpSpPr>
        <p:grpSpPr>
          <a:xfrm>
            <a:off x="2057400" y="2619375"/>
            <a:ext cx="457200" cy="381000"/>
            <a:chOff x="2495550" y="2428875"/>
            <a:chExt cx="457200" cy="381000"/>
          </a:xfrm>
        </p:grpSpPr>
        <p:sp>
          <p:nvSpPr>
            <p:cNvPr id="109" name="108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109 CuadroTexto"/>
            <p:cNvSpPr txBox="1"/>
            <p:nvPr/>
          </p:nvSpPr>
          <p:spPr>
            <a:xfrm>
              <a:off x="2495550" y="2428875"/>
              <a:ext cx="457200" cy="369332"/>
            </a:xfrm>
            <a:prstGeom prst="rect">
              <a:avLst/>
            </a:prstGeom>
            <a:noFill/>
          </p:spPr>
          <p:txBody>
            <a:bodyPr wrap="square" rtlCol="0">
              <a:spAutoFit/>
            </a:bodyPr>
            <a:lstStyle/>
            <a:p>
              <a:pPr algn="ctr"/>
              <a:r>
                <a:rPr lang="en-US" dirty="0" smtClean="0">
                  <a:solidFill>
                    <a:schemeClr val="bg1"/>
                  </a:solidFill>
                </a:rPr>
                <a:t>2</a:t>
              </a:r>
            </a:p>
          </p:txBody>
        </p:sp>
      </p:grpSp>
      <p:grpSp>
        <p:nvGrpSpPr>
          <p:cNvPr id="111" name="110 Grupo"/>
          <p:cNvGrpSpPr/>
          <p:nvPr/>
        </p:nvGrpSpPr>
        <p:grpSpPr>
          <a:xfrm>
            <a:off x="2590800" y="2619375"/>
            <a:ext cx="457200" cy="381000"/>
            <a:chOff x="2495550" y="2428875"/>
            <a:chExt cx="457200" cy="381000"/>
          </a:xfrm>
        </p:grpSpPr>
        <p:sp>
          <p:nvSpPr>
            <p:cNvPr id="112" name="111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112 CuadroTexto"/>
            <p:cNvSpPr txBox="1"/>
            <p:nvPr/>
          </p:nvSpPr>
          <p:spPr>
            <a:xfrm>
              <a:off x="2495550" y="2428875"/>
              <a:ext cx="457200" cy="369332"/>
            </a:xfrm>
            <a:prstGeom prst="rect">
              <a:avLst/>
            </a:prstGeom>
            <a:noFill/>
          </p:spPr>
          <p:txBody>
            <a:bodyPr wrap="square" rtlCol="0">
              <a:spAutoFit/>
            </a:bodyPr>
            <a:lstStyle/>
            <a:p>
              <a:pPr algn="ctr"/>
              <a:r>
                <a:rPr lang="en-US" dirty="0" smtClean="0">
                  <a:solidFill>
                    <a:schemeClr val="bg1"/>
                  </a:solidFill>
                </a:rPr>
                <a:t>1</a:t>
              </a:r>
            </a:p>
          </p:txBody>
        </p:sp>
      </p:grpSp>
      <p:grpSp>
        <p:nvGrpSpPr>
          <p:cNvPr id="114" name="113 Grupo"/>
          <p:cNvGrpSpPr/>
          <p:nvPr/>
        </p:nvGrpSpPr>
        <p:grpSpPr>
          <a:xfrm>
            <a:off x="3124200" y="2619375"/>
            <a:ext cx="457200" cy="381000"/>
            <a:chOff x="2495550" y="2428875"/>
            <a:chExt cx="457200" cy="381000"/>
          </a:xfrm>
        </p:grpSpPr>
        <p:sp>
          <p:nvSpPr>
            <p:cNvPr id="115" name="114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115 CuadroTexto"/>
            <p:cNvSpPr txBox="1"/>
            <p:nvPr/>
          </p:nvSpPr>
          <p:spPr>
            <a:xfrm>
              <a:off x="2495550" y="2428875"/>
              <a:ext cx="457200" cy="369332"/>
            </a:xfrm>
            <a:prstGeom prst="rect">
              <a:avLst/>
            </a:prstGeom>
            <a:noFill/>
          </p:spPr>
          <p:txBody>
            <a:bodyPr wrap="square" rtlCol="0">
              <a:spAutoFit/>
            </a:bodyPr>
            <a:lstStyle/>
            <a:p>
              <a:pPr algn="ctr"/>
              <a:r>
                <a:rPr lang="en-US" dirty="0" smtClean="0">
                  <a:solidFill>
                    <a:schemeClr val="bg1"/>
                  </a:solidFill>
                </a:rPr>
                <a:t>7</a:t>
              </a:r>
            </a:p>
          </p:txBody>
        </p:sp>
      </p:grpSp>
      <p:grpSp>
        <p:nvGrpSpPr>
          <p:cNvPr id="117" name="116 Grupo"/>
          <p:cNvGrpSpPr/>
          <p:nvPr/>
        </p:nvGrpSpPr>
        <p:grpSpPr>
          <a:xfrm>
            <a:off x="3657600" y="2619375"/>
            <a:ext cx="457200" cy="381000"/>
            <a:chOff x="2495550" y="2428875"/>
            <a:chExt cx="457200" cy="381000"/>
          </a:xfrm>
        </p:grpSpPr>
        <p:sp>
          <p:nvSpPr>
            <p:cNvPr id="118" name="117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118 CuadroTexto"/>
            <p:cNvSpPr txBox="1"/>
            <p:nvPr/>
          </p:nvSpPr>
          <p:spPr>
            <a:xfrm>
              <a:off x="2495550" y="2428875"/>
              <a:ext cx="457200" cy="369332"/>
            </a:xfrm>
            <a:prstGeom prst="rect">
              <a:avLst/>
            </a:prstGeom>
            <a:noFill/>
          </p:spPr>
          <p:txBody>
            <a:bodyPr wrap="square" rtlCol="0">
              <a:spAutoFit/>
            </a:bodyPr>
            <a:lstStyle/>
            <a:p>
              <a:pPr algn="ctr"/>
              <a:r>
                <a:rPr lang="en-US" dirty="0">
                  <a:solidFill>
                    <a:schemeClr val="bg1"/>
                  </a:solidFill>
                </a:rPr>
                <a:t>8</a:t>
              </a:r>
              <a:endParaRPr lang="en-US" dirty="0" smtClean="0">
                <a:solidFill>
                  <a:schemeClr val="bg1"/>
                </a:solidFill>
              </a:endParaRPr>
            </a:p>
          </p:txBody>
        </p:sp>
      </p:grpSp>
      <p:grpSp>
        <p:nvGrpSpPr>
          <p:cNvPr id="120" name="119 Grupo"/>
          <p:cNvGrpSpPr/>
          <p:nvPr/>
        </p:nvGrpSpPr>
        <p:grpSpPr>
          <a:xfrm>
            <a:off x="8305800" y="2619375"/>
            <a:ext cx="457200" cy="381000"/>
            <a:chOff x="2495550" y="2428875"/>
            <a:chExt cx="457200" cy="381000"/>
          </a:xfrm>
        </p:grpSpPr>
        <p:sp>
          <p:nvSpPr>
            <p:cNvPr id="121" name="120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121 CuadroTexto"/>
            <p:cNvSpPr txBox="1"/>
            <p:nvPr/>
          </p:nvSpPr>
          <p:spPr>
            <a:xfrm>
              <a:off x="2495550" y="2428875"/>
              <a:ext cx="457200" cy="369332"/>
            </a:xfrm>
            <a:prstGeom prst="rect">
              <a:avLst/>
            </a:prstGeom>
            <a:noFill/>
          </p:spPr>
          <p:txBody>
            <a:bodyPr wrap="square" rtlCol="0">
              <a:spAutoFit/>
            </a:bodyPr>
            <a:lstStyle/>
            <a:p>
              <a:pPr algn="ctr"/>
              <a:r>
                <a:rPr lang="en-US" dirty="0" smtClean="0">
                  <a:solidFill>
                    <a:schemeClr val="bg1"/>
                  </a:solidFill>
                </a:rPr>
                <a:t>9</a:t>
              </a:r>
            </a:p>
          </p:txBody>
        </p:sp>
      </p:grpSp>
      <p:grpSp>
        <p:nvGrpSpPr>
          <p:cNvPr id="35" name="34 Grupo"/>
          <p:cNvGrpSpPr/>
          <p:nvPr/>
        </p:nvGrpSpPr>
        <p:grpSpPr>
          <a:xfrm>
            <a:off x="304800" y="3370420"/>
            <a:ext cx="762000" cy="1005527"/>
            <a:chOff x="304800" y="3370420"/>
            <a:chExt cx="762000" cy="1005527"/>
          </a:xfrm>
        </p:grpSpPr>
        <p:sp>
          <p:nvSpPr>
            <p:cNvPr id="123" name="122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124" name="123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124 Grupo"/>
          <p:cNvGrpSpPr/>
          <p:nvPr/>
        </p:nvGrpSpPr>
        <p:grpSpPr>
          <a:xfrm>
            <a:off x="838200" y="3364867"/>
            <a:ext cx="762000" cy="1005527"/>
            <a:chOff x="304800" y="3370420"/>
            <a:chExt cx="762000" cy="1005527"/>
          </a:xfrm>
        </p:grpSpPr>
        <p:sp>
          <p:nvSpPr>
            <p:cNvPr id="126" name="125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1</a:t>
              </a:r>
              <a:endParaRPr lang="en-US" sz="1000" b="1" dirty="0">
                <a:solidFill>
                  <a:schemeClr val="accent1">
                    <a:lumMod val="75000"/>
                  </a:schemeClr>
                </a:solidFill>
              </a:endParaRPr>
            </a:p>
          </p:txBody>
        </p:sp>
        <p:sp>
          <p:nvSpPr>
            <p:cNvPr id="127" name="126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127 Grupo"/>
          <p:cNvGrpSpPr/>
          <p:nvPr/>
        </p:nvGrpSpPr>
        <p:grpSpPr>
          <a:xfrm>
            <a:off x="1371600" y="3352800"/>
            <a:ext cx="762000" cy="1005527"/>
            <a:chOff x="304800" y="3370420"/>
            <a:chExt cx="762000" cy="1005527"/>
          </a:xfrm>
        </p:grpSpPr>
        <p:sp>
          <p:nvSpPr>
            <p:cNvPr id="129" name="128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2</a:t>
              </a:r>
            </a:p>
          </p:txBody>
        </p:sp>
        <p:sp>
          <p:nvSpPr>
            <p:cNvPr id="130" name="129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130 Grupo"/>
          <p:cNvGrpSpPr/>
          <p:nvPr/>
        </p:nvGrpSpPr>
        <p:grpSpPr>
          <a:xfrm>
            <a:off x="1905000" y="3357264"/>
            <a:ext cx="762000" cy="1005527"/>
            <a:chOff x="304800" y="3370420"/>
            <a:chExt cx="762000" cy="1005527"/>
          </a:xfrm>
        </p:grpSpPr>
        <p:sp>
          <p:nvSpPr>
            <p:cNvPr id="132" name="131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3</a:t>
              </a:r>
              <a:endParaRPr lang="en-US" sz="1000" b="1" dirty="0">
                <a:solidFill>
                  <a:schemeClr val="accent1">
                    <a:lumMod val="75000"/>
                  </a:schemeClr>
                </a:solidFill>
              </a:endParaRPr>
            </a:p>
          </p:txBody>
        </p:sp>
        <p:sp>
          <p:nvSpPr>
            <p:cNvPr id="133" name="132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133 Grupo"/>
          <p:cNvGrpSpPr/>
          <p:nvPr/>
        </p:nvGrpSpPr>
        <p:grpSpPr>
          <a:xfrm>
            <a:off x="2438400" y="3351711"/>
            <a:ext cx="762000" cy="1005527"/>
            <a:chOff x="304800" y="3370420"/>
            <a:chExt cx="762000" cy="1005527"/>
          </a:xfrm>
        </p:grpSpPr>
        <p:sp>
          <p:nvSpPr>
            <p:cNvPr id="135" name="134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4</a:t>
              </a:r>
              <a:endParaRPr lang="en-US" sz="1000" b="1" dirty="0">
                <a:solidFill>
                  <a:schemeClr val="accent1">
                    <a:lumMod val="75000"/>
                  </a:schemeClr>
                </a:solidFill>
              </a:endParaRPr>
            </a:p>
          </p:txBody>
        </p:sp>
        <p:sp>
          <p:nvSpPr>
            <p:cNvPr id="136" name="135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136 Grupo"/>
          <p:cNvGrpSpPr/>
          <p:nvPr/>
        </p:nvGrpSpPr>
        <p:grpSpPr>
          <a:xfrm>
            <a:off x="2971800" y="3339644"/>
            <a:ext cx="762000" cy="1005527"/>
            <a:chOff x="304800" y="3370420"/>
            <a:chExt cx="762000" cy="1005527"/>
          </a:xfrm>
        </p:grpSpPr>
        <p:sp>
          <p:nvSpPr>
            <p:cNvPr id="138" name="137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139" name="138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139 Grupo"/>
          <p:cNvGrpSpPr/>
          <p:nvPr/>
        </p:nvGrpSpPr>
        <p:grpSpPr>
          <a:xfrm>
            <a:off x="3505200" y="3339644"/>
            <a:ext cx="762000" cy="1005527"/>
            <a:chOff x="304800" y="3370420"/>
            <a:chExt cx="762000" cy="1005527"/>
          </a:xfrm>
        </p:grpSpPr>
        <p:sp>
          <p:nvSpPr>
            <p:cNvPr id="141" name="140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1</a:t>
              </a:r>
              <a:endParaRPr lang="en-US" sz="1000" b="1" dirty="0">
                <a:solidFill>
                  <a:schemeClr val="accent1">
                    <a:lumMod val="75000"/>
                  </a:schemeClr>
                </a:solidFill>
              </a:endParaRPr>
            </a:p>
          </p:txBody>
        </p:sp>
        <p:sp>
          <p:nvSpPr>
            <p:cNvPr id="142" name="141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145 Grupo"/>
          <p:cNvGrpSpPr/>
          <p:nvPr/>
        </p:nvGrpSpPr>
        <p:grpSpPr>
          <a:xfrm>
            <a:off x="7772400" y="3322024"/>
            <a:ext cx="1143000" cy="1005527"/>
            <a:chOff x="76200" y="3370420"/>
            <a:chExt cx="1143000" cy="1005527"/>
          </a:xfrm>
        </p:grpSpPr>
        <p:sp>
          <p:nvSpPr>
            <p:cNvPr id="147" name="146 CuadroTexto"/>
            <p:cNvSpPr txBox="1"/>
            <p:nvPr/>
          </p:nvSpPr>
          <p:spPr>
            <a:xfrm>
              <a:off x="76200" y="3370420"/>
              <a:ext cx="1143000" cy="246221"/>
            </a:xfrm>
            <a:prstGeom prst="rect">
              <a:avLst/>
            </a:prstGeom>
            <a:noFill/>
          </p:spPr>
          <p:txBody>
            <a:bodyPr wrap="square" rtlCol="0">
              <a:spAutoFit/>
            </a:bodyPr>
            <a:lstStyle/>
            <a:p>
              <a:pPr algn="ctr"/>
              <a:r>
                <a:rPr lang="en-US" sz="1000" b="1" dirty="0" smtClean="0">
                  <a:solidFill>
                    <a:schemeClr val="accent1">
                      <a:lumMod val="75000"/>
                    </a:schemeClr>
                  </a:solidFill>
                </a:rPr>
                <a:t>tid blockDim.x</a:t>
              </a:r>
              <a:endParaRPr lang="en-US" sz="1000" b="1" dirty="0">
                <a:solidFill>
                  <a:schemeClr val="accent1">
                    <a:lumMod val="75000"/>
                  </a:schemeClr>
                </a:solidFill>
              </a:endParaRPr>
            </a:p>
          </p:txBody>
        </p:sp>
        <p:sp>
          <p:nvSpPr>
            <p:cNvPr id="148" name="147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148 Rectángulo"/>
          <p:cNvSpPr/>
          <p:nvPr/>
        </p:nvSpPr>
        <p:spPr>
          <a:xfrm>
            <a:off x="381000" y="5029200"/>
            <a:ext cx="8458200" cy="5334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164 CuadroTexto"/>
          <p:cNvSpPr txBox="1"/>
          <p:nvPr/>
        </p:nvSpPr>
        <p:spPr>
          <a:xfrm>
            <a:off x="4648200" y="5105400"/>
            <a:ext cx="1295400" cy="381000"/>
          </a:xfrm>
          <a:prstGeom prst="rect">
            <a:avLst/>
          </a:prstGeom>
          <a:noFill/>
        </p:spPr>
        <p:txBody>
          <a:bodyPr wrap="square" rtlCol="0">
            <a:spAutoFit/>
          </a:bodyPr>
          <a:lstStyle/>
          <a:p>
            <a:pPr algn="ctr"/>
            <a:r>
              <a:rPr lang="en-US" b="1" dirty="0" smtClean="0">
                <a:solidFill>
                  <a:schemeClr val="accent6">
                    <a:lumMod val="75000"/>
                  </a:schemeClr>
                </a:solidFill>
              </a:rPr>
              <a:t>…</a:t>
            </a:r>
            <a:endParaRPr lang="en-US" b="1" dirty="0">
              <a:solidFill>
                <a:schemeClr val="accent6">
                  <a:lumMod val="75000"/>
                </a:schemeClr>
              </a:solidFill>
            </a:endParaRPr>
          </a:p>
        </p:txBody>
      </p:sp>
      <p:grpSp>
        <p:nvGrpSpPr>
          <p:cNvPr id="41" name="40 Grupo"/>
          <p:cNvGrpSpPr/>
          <p:nvPr/>
        </p:nvGrpSpPr>
        <p:grpSpPr>
          <a:xfrm>
            <a:off x="8305800" y="5105400"/>
            <a:ext cx="457200" cy="381000"/>
            <a:chOff x="8305800" y="5105400"/>
            <a:chExt cx="457200" cy="381000"/>
          </a:xfrm>
        </p:grpSpPr>
        <p:sp>
          <p:nvSpPr>
            <p:cNvPr id="163" name="162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174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76" name="175 Grupo"/>
          <p:cNvGrpSpPr/>
          <p:nvPr/>
        </p:nvGrpSpPr>
        <p:grpSpPr>
          <a:xfrm>
            <a:off x="457200" y="5105400"/>
            <a:ext cx="457200" cy="381000"/>
            <a:chOff x="8305800" y="5105400"/>
            <a:chExt cx="457200" cy="381000"/>
          </a:xfrm>
        </p:grpSpPr>
        <p:sp>
          <p:nvSpPr>
            <p:cNvPr id="177" name="176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177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79" name="178 Grupo"/>
          <p:cNvGrpSpPr/>
          <p:nvPr/>
        </p:nvGrpSpPr>
        <p:grpSpPr>
          <a:xfrm>
            <a:off x="990600" y="5105400"/>
            <a:ext cx="457200" cy="381000"/>
            <a:chOff x="8305800" y="5105400"/>
            <a:chExt cx="457200" cy="381000"/>
          </a:xfrm>
        </p:grpSpPr>
        <p:sp>
          <p:nvSpPr>
            <p:cNvPr id="180" name="179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180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82" name="181 Grupo"/>
          <p:cNvGrpSpPr/>
          <p:nvPr/>
        </p:nvGrpSpPr>
        <p:grpSpPr>
          <a:xfrm>
            <a:off x="1524000" y="5105400"/>
            <a:ext cx="457200" cy="381000"/>
            <a:chOff x="8305800" y="5105400"/>
            <a:chExt cx="457200" cy="381000"/>
          </a:xfrm>
        </p:grpSpPr>
        <p:sp>
          <p:nvSpPr>
            <p:cNvPr id="183" name="182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183 CuadroTexto"/>
            <p:cNvSpPr txBox="1"/>
            <p:nvPr/>
          </p:nvSpPr>
          <p:spPr>
            <a:xfrm>
              <a:off x="8305800" y="5105400"/>
              <a:ext cx="457200" cy="369332"/>
            </a:xfrm>
            <a:prstGeom prst="rect">
              <a:avLst/>
            </a:prstGeom>
            <a:noFill/>
          </p:spPr>
          <p:txBody>
            <a:bodyPr wrap="square" rtlCol="0">
              <a:spAutoFit/>
            </a:bodyPr>
            <a:lstStyle/>
            <a:p>
              <a:pPr algn="ctr"/>
              <a:r>
                <a:rPr lang="en-US" dirty="0">
                  <a:solidFill>
                    <a:schemeClr val="bg1"/>
                  </a:solidFill>
                </a:rPr>
                <a:t>2</a:t>
              </a:r>
              <a:endParaRPr lang="en-US" dirty="0" smtClean="0">
                <a:solidFill>
                  <a:schemeClr val="bg1"/>
                </a:solidFill>
              </a:endParaRPr>
            </a:p>
          </p:txBody>
        </p:sp>
      </p:grpSp>
      <p:grpSp>
        <p:nvGrpSpPr>
          <p:cNvPr id="185" name="184 Grupo"/>
          <p:cNvGrpSpPr/>
          <p:nvPr/>
        </p:nvGrpSpPr>
        <p:grpSpPr>
          <a:xfrm>
            <a:off x="2057400" y="5105400"/>
            <a:ext cx="457200" cy="381000"/>
            <a:chOff x="8305800" y="5105400"/>
            <a:chExt cx="457200" cy="381000"/>
          </a:xfrm>
        </p:grpSpPr>
        <p:sp>
          <p:nvSpPr>
            <p:cNvPr id="186" name="185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186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10</a:t>
              </a:r>
            </a:p>
          </p:txBody>
        </p:sp>
      </p:grpSp>
      <p:grpSp>
        <p:nvGrpSpPr>
          <p:cNvPr id="188" name="187 Grupo"/>
          <p:cNvGrpSpPr/>
          <p:nvPr/>
        </p:nvGrpSpPr>
        <p:grpSpPr>
          <a:xfrm>
            <a:off x="2590800" y="5105400"/>
            <a:ext cx="457200" cy="381000"/>
            <a:chOff x="8305800" y="5105400"/>
            <a:chExt cx="457200" cy="381000"/>
          </a:xfrm>
        </p:grpSpPr>
        <p:sp>
          <p:nvSpPr>
            <p:cNvPr id="189" name="188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189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45</a:t>
              </a:r>
            </a:p>
          </p:txBody>
        </p:sp>
      </p:grpSp>
      <p:grpSp>
        <p:nvGrpSpPr>
          <p:cNvPr id="191" name="190 Grupo"/>
          <p:cNvGrpSpPr/>
          <p:nvPr/>
        </p:nvGrpSpPr>
        <p:grpSpPr>
          <a:xfrm>
            <a:off x="3124200" y="5105400"/>
            <a:ext cx="457200" cy="381000"/>
            <a:chOff x="8305800" y="5105400"/>
            <a:chExt cx="457200" cy="381000"/>
          </a:xfrm>
        </p:grpSpPr>
        <p:sp>
          <p:nvSpPr>
            <p:cNvPr id="192" name="191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192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22</a:t>
              </a:r>
            </a:p>
          </p:txBody>
        </p:sp>
      </p:grpSp>
      <p:grpSp>
        <p:nvGrpSpPr>
          <p:cNvPr id="194" name="193 Grupo"/>
          <p:cNvGrpSpPr/>
          <p:nvPr/>
        </p:nvGrpSpPr>
        <p:grpSpPr>
          <a:xfrm>
            <a:off x="3657600" y="5105400"/>
            <a:ext cx="457200" cy="381000"/>
            <a:chOff x="8305800" y="5105400"/>
            <a:chExt cx="457200" cy="381000"/>
          </a:xfrm>
        </p:grpSpPr>
        <p:sp>
          <p:nvSpPr>
            <p:cNvPr id="195" name="194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195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14</a:t>
              </a:r>
            </a:p>
          </p:txBody>
        </p:sp>
      </p:grpSp>
      <p:sp>
        <p:nvSpPr>
          <p:cNvPr id="203" name="202 CuadroTexto"/>
          <p:cNvSpPr txBox="1"/>
          <p:nvPr/>
        </p:nvSpPr>
        <p:spPr>
          <a:xfrm>
            <a:off x="418166" y="4461334"/>
            <a:ext cx="1066800" cy="276999"/>
          </a:xfrm>
          <a:prstGeom prst="rect">
            <a:avLst/>
          </a:prstGeom>
          <a:noFill/>
        </p:spPr>
        <p:txBody>
          <a:bodyPr wrap="square" rtlCol="0">
            <a:spAutoFit/>
          </a:bodyPr>
          <a:lstStyle/>
          <a:p>
            <a:r>
              <a:rPr lang="en-US" sz="1200" b="1" dirty="0" smtClean="0">
                <a:solidFill>
                  <a:schemeClr val="bg1">
                    <a:lumMod val="50000"/>
                  </a:schemeClr>
                </a:solidFill>
              </a:rPr>
              <a:t>Block 0</a:t>
            </a:r>
            <a:endParaRPr lang="en-US" sz="1200" b="1" dirty="0">
              <a:solidFill>
                <a:schemeClr val="bg1">
                  <a:lumMod val="50000"/>
                </a:schemeClr>
              </a:solidFill>
            </a:endParaRPr>
          </a:p>
        </p:txBody>
      </p:sp>
      <p:sp>
        <p:nvSpPr>
          <p:cNvPr id="204" name="203 CuadroTexto"/>
          <p:cNvSpPr txBox="1"/>
          <p:nvPr/>
        </p:nvSpPr>
        <p:spPr>
          <a:xfrm>
            <a:off x="3048000" y="4447401"/>
            <a:ext cx="1066800" cy="276999"/>
          </a:xfrm>
          <a:prstGeom prst="rect">
            <a:avLst/>
          </a:prstGeom>
          <a:noFill/>
        </p:spPr>
        <p:txBody>
          <a:bodyPr wrap="square" rtlCol="0">
            <a:spAutoFit/>
          </a:bodyPr>
          <a:lstStyle/>
          <a:p>
            <a:r>
              <a:rPr lang="en-US" sz="1200" b="1" dirty="0" smtClean="0">
                <a:solidFill>
                  <a:schemeClr val="bg1">
                    <a:lumMod val="50000"/>
                  </a:schemeClr>
                </a:solidFill>
              </a:rPr>
              <a:t>Block 1</a:t>
            </a:r>
            <a:endParaRPr lang="en-US" sz="1200" b="1" dirty="0">
              <a:solidFill>
                <a:schemeClr val="bg1">
                  <a:lumMod val="50000"/>
                </a:schemeClr>
              </a:solidFill>
            </a:endParaRPr>
          </a:p>
        </p:txBody>
      </p:sp>
      <p:sp>
        <p:nvSpPr>
          <p:cNvPr id="205" name="204 CuadroTexto"/>
          <p:cNvSpPr txBox="1"/>
          <p:nvPr/>
        </p:nvSpPr>
        <p:spPr>
          <a:xfrm>
            <a:off x="6248400" y="4447401"/>
            <a:ext cx="1676400" cy="276999"/>
          </a:xfrm>
          <a:prstGeom prst="rect">
            <a:avLst/>
          </a:prstGeom>
          <a:noFill/>
        </p:spPr>
        <p:txBody>
          <a:bodyPr wrap="square" rtlCol="0">
            <a:spAutoFit/>
          </a:bodyPr>
          <a:lstStyle/>
          <a:p>
            <a:r>
              <a:rPr lang="en-US" sz="1200" b="1" dirty="0" smtClean="0">
                <a:solidFill>
                  <a:schemeClr val="bg1">
                    <a:lumMod val="50000"/>
                  </a:schemeClr>
                </a:solidFill>
              </a:rPr>
              <a:t>Block gridDim.x -1</a:t>
            </a:r>
            <a:endParaRPr lang="en-US" sz="1200" b="1" dirty="0">
              <a:solidFill>
                <a:schemeClr val="bg1">
                  <a:lumMod val="50000"/>
                </a:schemeClr>
              </a:solidFill>
            </a:endParaRPr>
          </a:p>
        </p:txBody>
      </p:sp>
      <p:sp>
        <p:nvSpPr>
          <p:cNvPr id="143" name="142 CuadroTexto"/>
          <p:cNvSpPr txBox="1"/>
          <p:nvPr/>
        </p:nvSpPr>
        <p:spPr>
          <a:xfrm>
            <a:off x="6553200" y="37338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sp>
        <p:nvSpPr>
          <p:cNvPr id="144" name="143 CuadroTexto"/>
          <p:cNvSpPr txBox="1"/>
          <p:nvPr/>
        </p:nvSpPr>
        <p:spPr>
          <a:xfrm>
            <a:off x="4038600" y="37338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grpSp>
        <p:nvGrpSpPr>
          <p:cNvPr id="145" name="144 Grupo"/>
          <p:cNvGrpSpPr/>
          <p:nvPr/>
        </p:nvGrpSpPr>
        <p:grpSpPr>
          <a:xfrm>
            <a:off x="6096000" y="3337873"/>
            <a:ext cx="762000" cy="1005527"/>
            <a:chOff x="304800" y="3370420"/>
            <a:chExt cx="762000" cy="1005527"/>
          </a:xfrm>
        </p:grpSpPr>
        <p:sp>
          <p:nvSpPr>
            <p:cNvPr id="150" name="149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151" name="150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151 Grupo"/>
          <p:cNvGrpSpPr/>
          <p:nvPr/>
        </p:nvGrpSpPr>
        <p:grpSpPr>
          <a:xfrm>
            <a:off x="6248400" y="2619375"/>
            <a:ext cx="457200" cy="381000"/>
            <a:chOff x="2495550" y="2428875"/>
            <a:chExt cx="457200" cy="381000"/>
          </a:xfrm>
        </p:grpSpPr>
        <p:sp>
          <p:nvSpPr>
            <p:cNvPr id="153" name="152 Rectángulo redondeado"/>
            <p:cNvSpPr/>
            <p:nvPr/>
          </p:nvSpPr>
          <p:spPr>
            <a:xfrm>
              <a:off x="2495550" y="2428875"/>
              <a:ext cx="457200" cy="381000"/>
            </a:xfrm>
            <a:prstGeom prst="round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153 CuadroTexto"/>
            <p:cNvSpPr txBox="1"/>
            <p:nvPr/>
          </p:nvSpPr>
          <p:spPr>
            <a:xfrm>
              <a:off x="2495550" y="2428875"/>
              <a:ext cx="457200" cy="369332"/>
            </a:xfrm>
            <a:prstGeom prst="rect">
              <a:avLst/>
            </a:prstGeom>
            <a:noFill/>
          </p:spPr>
          <p:txBody>
            <a:bodyPr wrap="square" rtlCol="0">
              <a:spAutoFit/>
            </a:bodyPr>
            <a:lstStyle/>
            <a:p>
              <a:pPr algn="ctr"/>
              <a:r>
                <a:rPr lang="en-US" dirty="0">
                  <a:solidFill>
                    <a:schemeClr val="bg1"/>
                  </a:solidFill>
                </a:rPr>
                <a:t>5</a:t>
              </a:r>
              <a:endParaRPr lang="en-US" dirty="0" smtClean="0">
                <a:solidFill>
                  <a:schemeClr val="bg1"/>
                </a:solidFill>
              </a:endParaRPr>
            </a:p>
          </p:txBody>
        </p:sp>
      </p:grpSp>
      <p:grpSp>
        <p:nvGrpSpPr>
          <p:cNvPr id="155" name="154 Grupo"/>
          <p:cNvGrpSpPr/>
          <p:nvPr/>
        </p:nvGrpSpPr>
        <p:grpSpPr>
          <a:xfrm>
            <a:off x="6248400" y="1752600"/>
            <a:ext cx="457200" cy="381000"/>
            <a:chOff x="457200" y="1752600"/>
            <a:chExt cx="457200" cy="381000"/>
          </a:xfrm>
        </p:grpSpPr>
        <p:sp>
          <p:nvSpPr>
            <p:cNvPr id="156" name="155 Rectángulo redondeado"/>
            <p:cNvSpPr/>
            <p:nvPr/>
          </p:nvSpPr>
          <p:spPr>
            <a:xfrm>
              <a:off x="457200" y="1752600"/>
              <a:ext cx="45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156 CuadroTexto"/>
            <p:cNvSpPr txBox="1"/>
            <p:nvPr/>
          </p:nvSpPr>
          <p:spPr>
            <a:xfrm>
              <a:off x="457200" y="1752600"/>
              <a:ext cx="457200" cy="369332"/>
            </a:xfrm>
            <a:prstGeom prst="rect">
              <a:avLst/>
            </a:prstGeom>
            <a:noFill/>
          </p:spPr>
          <p:txBody>
            <a:bodyPr wrap="square" rtlCol="0">
              <a:spAutoFit/>
            </a:bodyPr>
            <a:lstStyle/>
            <a:p>
              <a:pPr algn="ctr"/>
              <a:r>
                <a:rPr lang="en-US" dirty="0">
                  <a:solidFill>
                    <a:schemeClr val="bg1"/>
                  </a:solidFill>
                </a:rPr>
                <a:t>3</a:t>
              </a:r>
              <a:endParaRPr lang="en-US" dirty="0" smtClean="0">
                <a:solidFill>
                  <a:schemeClr val="bg1"/>
                </a:solidFill>
              </a:endParaRPr>
            </a:p>
          </p:txBody>
        </p:sp>
      </p:grpSp>
      <p:sp>
        <p:nvSpPr>
          <p:cNvPr id="158" name="157 CuadroTexto"/>
          <p:cNvSpPr txBox="1"/>
          <p:nvPr/>
        </p:nvSpPr>
        <p:spPr>
          <a:xfrm>
            <a:off x="6858000" y="17526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grpSp>
        <p:nvGrpSpPr>
          <p:cNvPr id="160" name="159 Grupo"/>
          <p:cNvGrpSpPr/>
          <p:nvPr/>
        </p:nvGrpSpPr>
        <p:grpSpPr>
          <a:xfrm>
            <a:off x="6248400" y="5105400"/>
            <a:ext cx="457200" cy="381000"/>
            <a:chOff x="8305800" y="5105400"/>
            <a:chExt cx="457200" cy="381000"/>
          </a:xfrm>
        </p:grpSpPr>
        <p:sp>
          <p:nvSpPr>
            <p:cNvPr id="161" name="160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161 CuadroTexto"/>
            <p:cNvSpPr txBox="1"/>
            <p:nvPr/>
          </p:nvSpPr>
          <p:spPr>
            <a:xfrm>
              <a:off x="8305800" y="5105400"/>
              <a:ext cx="457200" cy="369332"/>
            </a:xfrm>
            <a:prstGeom prst="rect">
              <a:avLst/>
            </a:prstGeom>
            <a:noFill/>
          </p:spPr>
          <p:txBody>
            <a:bodyPr wrap="square" rtlCol="0">
              <a:spAutoFit/>
            </a:bodyPr>
            <a:lstStyle/>
            <a:p>
              <a:pPr algn="ctr"/>
              <a:r>
                <a:rPr lang="en-US" dirty="0">
                  <a:solidFill>
                    <a:schemeClr val="bg1"/>
                  </a:solidFill>
                </a:rPr>
                <a:t>8</a:t>
              </a:r>
              <a:endParaRPr lang="en-US" dirty="0" smtClean="0">
                <a:solidFill>
                  <a:schemeClr val="bg1"/>
                </a:solidFill>
              </a:endParaRPr>
            </a:p>
          </p:txBody>
        </p:sp>
      </p:grpSp>
    </p:spTree>
    <p:extLst>
      <p:ext uri="{BB962C8B-B14F-4D97-AF65-F5344CB8AC3E}">
        <p14:creationId xmlns:p14="http://schemas.microsoft.com/office/powerpoint/2010/main" val="679065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199 Rectángulo redondeado"/>
          <p:cNvSpPr/>
          <p:nvPr/>
        </p:nvSpPr>
        <p:spPr>
          <a:xfrm>
            <a:off x="3124200" y="5320067"/>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198 Rectángulo redondeado"/>
          <p:cNvSpPr/>
          <p:nvPr/>
        </p:nvSpPr>
        <p:spPr>
          <a:xfrm>
            <a:off x="457200" y="5320067"/>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 name="1 Título"/>
          <p:cNvSpPr>
            <a:spLocks noGrp="1"/>
          </p:cNvSpPr>
          <p:nvPr>
            <p:ph type="title"/>
          </p:nvPr>
        </p:nvSpPr>
        <p:spPr>
          <a:xfrm>
            <a:off x="457200" y="0"/>
            <a:ext cx="8229600" cy="639762"/>
          </a:xfrm>
        </p:spPr>
        <p:txBody>
          <a:bodyPr>
            <a:normAutofit/>
          </a:bodyPr>
          <a:lstStyle/>
          <a:p>
            <a:r>
              <a:rPr lang="en-US" sz="3200" dirty="0" smtClean="0">
                <a:latin typeface="Ubuntu" pitchFamily="34" charset="0"/>
              </a:rPr>
              <a:t>Vector Addition (Pure MAP)</a:t>
            </a:r>
            <a:endParaRPr lang="en-US" sz="3200" dirty="0">
              <a:latin typeface="Ubuntu" pitchFamily="34" charset="0"/>
            </a:endParaRPr>
          </a:p>
        </p:txBody>
      </p:sp>
      <p:sp>
        <p:nvSpPr>
          <p:cNvPr id="4" name="2 Marcador de contenido"/>
          <p:cNvSpPr txBox="1">
            <a:spLocks/>
          </p:cNvSpPr>
          <p:nvPr/>
        </p:nvSpPr>
        <p:spPr>
          <a:xfrm>
            <a:off x="0" y="838200"/>
            <a:ext cx="9144000" cy="8382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dirty="0" smtClean="0">
                <a:latin typeface="Ubuntu" pitchFamily="34" charset="0"/>
              </a:rPr>
              <a:t>So… how do we calculate the block and grid dimensions?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5" name="34 Grupo"/>
          <p:cNvGrpSpPr/>
          <p:nvPr/>
        </p:nvGrpSpPr>
        <p:grpSpPr>
          <a:xfrm>
            <a:off x="304800" y="5337687"/>
            <a:ext cx="762000" cy="1005527"/>
            <a:chOff x="304800" y="3370420"/>
            <a:chExt cx="762000" cy="1005527"/>
          </a:xfrm>
        </p:grpSpPr>
        <p:sp>
          <p:nvSpPr>
            <p:cNvPr id="123" name="122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124" name="123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124 Grupo"/>
          <p:cNvGrpSpPr/>
          <p:nvPr/>
        </p:nvGrpSpPr>
        <p:grpSpPr>
          <a:xfrm>
            <a:off x="838200" y="5332134"/>
            <a:ext cx="762000" cy="1005527"/>
            <a:chOff x="304800" y="3370420"/>
            <a:chExt cx="762000" cy="1005527"/>
          </a:xfrm>
        </p:grpSpPr>
        <p:sp>
          <p:nvSpPr>
            <p:cNvPr id="126" name="125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1</a:t>
              </a:r>
              <a:endParaRPr lang="en-US" sz="1000" b="1" dirty="0">
                <a:solidFill>
                  <a:schemeClr val="accent1">
                    <a:lumMod val="75000"/>
                  </a:schemeClr>
                </a:solidFill>
              </a:endParaRPr>
            </a:p>
          </p:txBody>
        </p:sp>
        <p:sp>
          <p:nvSpPr>
            <p:cNvPr id="127" name="126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127 Grupo"/>
          <p:cNvGrpSpPr/>
          <p:nvPr/>
        </p:nvGrpSpPr>
        <p:grpSpPr>
          <a:xfrm>
            <a:off x="1371600" y="5320067"/>
            <a:ext cx="762000" cy="1005527"/>
            <a:chOff x="304800" y="3370420"/>
            <a:chExt cx="762000" cy="1005527"/>
          </a:xfrm>
        </p:grpSpPr>
        <p:sp>
          <p:nvSpPr>
            <p:cNvPr id="129" name="128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2</a:t>
              </a:r>
            </a:p>
          </p:txBody>
        </p:sp>
        <p:sp>
          <p:nvSpPr>
            <p:cNvPr id="130" name="129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130 Grupo"/>
          <p:cNvGrpSpPr/>
          <p:nvPr/>
        </p:nvGrpSpPr>
        <p:grpSpPr>
          <a:xfrm>
            <a:off x="1905000" y="5324531"/>
            <a:ext cx="762000" cy="1005527"/>
            <a:chOff x="304800" y="3370420"/>
            <a:chExt cx="762000" cy="1005527"/>
          </a:xfrm>
        </p:grpSpPr>
        <p:sp>
          <p:nvSpPr>
            <p:cNvPr id="132" name="131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3</a:t>
              </a:r>
              <a:endParaRPr lang="en-US" sz="1000" b="1" dirty="0">
                <a:solidFill>
                  <a:schemeClr val="accent1">
                    <a:lumMod val="75000"/>
                  </a:schemeClr>
                </a:solidFill>
              </a:endParaRPr>
            </a:p>
          </p:txBody>
        </p:sp>
        <p:sp>
          <p:nvSpPr>
            <p:cNvPr id="133" name="132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133 Grupo"/>
          <p:cNvGrpSpPr/>
          <p:nvPr/>
        </p:nvGrpSpPr>
        <p:grpSpPr>
          <a:xfrm>
            <a:off x="2438400" y="5318978"/>
            <a:ext cx="762000" cy="1005527"/>
            <a:chOff x="304800" y="3370420"/>
            <a:chExt cx="762000" cy="1005527"/>
          </a:xfrm>
        </p:grpSpPr>
        <p:sp>
          <p:nvSpPr>
            <p:cNvPr id="135" name="134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4</a:t>
              </a:r>
              <a:endParaRPr lang="en-US" sz="1000" b="1" dirty="0">
                <a:solidFill>
                  <a:schemeClr val="accent1">
                    <a:lumMod val="75000"/>
                  </a:schemeClr>
                </a:solidFill>
              </a:endParaRPr>
            </a:p>
          </p:txBody>
        </p:sp>
        <p:sp>
          <p:nvSpPr>
            <p:cNvPr id="136" name="135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136 Grupo"/>
          <p:cNvGrpSpPr/>
          <p:nvPr/>
        </p:nvGrpSpPr>
        <p:grpSpPr>
          <a:xfrm>
            <a:off x="2971800" y="5306911"/>
            <a:ext cx="762000" cy="1005527"/>
            <a:chOff x="304800" y="3370420"/>
            <a:chExt cx="762000" cy="1005527"/>
          </a:xfrm>
        </p:grpSpPr>
        <p:sp>
          <p:nvSpPr>
            <p:cNvPr id="138" name="137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139" name="138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139 Grupo"/>
          <p:cNvGrpSpPr/>
          <p:nvPr/>
        </p:nvGrpSpPr>
        <p:grpSpPr>
          <a:xfrm>
            <a:off x="3505200" y="5306911"/>
            <a:ext cx="762000" cy="1005527"/>
            <a:chOff x="304800" y="3370420"/>
            <a:chExt cx="762000" cy="1005527"/>
          </a:xfrm>
        </p:grpSpPr>
        <p:sp>
          <p:nvSpPr>
            <p:cNvPr id="141" name="140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1</a:t>
              </a:r>
              <a:endParaRPr lang="en-US" sz="1000" b="1" dirty="0">
                <a:solidFill>
                  <a:schemeClr val="accent1">
                    <a:lumMod val="75000"/>
                  </a:schemeClr>
                </a:solidFill>
              </a:endParaRPr>
            </a:p>
          </p:txBody>
        </p:sp>
        <p:sp>
          <p:nvSpPr>
            <p:cNvPr id="142" name="141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148 Rectángulo"/>
          <p:cNvSpPr/>
          <p:nvPr/>
        </p:nvSpPr>
        <p:spPr>
          <a:xfrm>
            <a:off x="381000" y="1295400"/>
            <a:ext cx="8458200" cy="5334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164 CuadroTexto"/>
          <p:cNvSpPr txBox="1"/>
          <p:nvPr/>
        </p:nvSpPr>
        <p:spPr>
          <a:xfrm>
            <a:off x="5029200" y="1371600"/>
            <a:ext cx="1295400" cy="381000"/>
          </a:xfrm>
          <a:prstGeom prst="rect">
            <a:avLst/>
          </a:prstGeom>
          <a:noFill/>
        </p:spPr>
        <p:txBody>
          <a:bodyPr wrap="square" rtlCol="0">
            <a:spAutoFit/>
          </a:bodyPr>
          <a:lstStyle/>
          <a:p>
            <a:pPr algn="ctr"/>
            <a:r>
              <a:rPr lang="en-US" b="1" dirty="0" smtClean="0">
                <a:solidFill>
                  <a:schemeClr val="accent6">
                    <a:lumMod val="75000"/>
                  </a:schemeClr>
                </a:solidFill>
              </a:rPr>
              <a:t>…</a:t>
            </a:r>
            <a:endParaRPr lang="en-US" b="1" dirty="0">
              <a:solidFill>
                <a:schemeClr val="accent6">
                  <a:lumMod val="75000"/>
                </a:schemeClr>
              </a:solidFill>
            </a:endParaRPr>
          </a:p>
        </p:txBody>
      </p:sp>
      <p:grpSp>
        <p:nvGrpSpPr>
          <p:cNvPr id="41" name="40 Grupo"/>
          <p:cNvGrpSpPr/>
          <p:nvPr/>
        </p:nvGrpSpPr>
        <p:grpSpPr>
          <a:xfrm>
            <a:off x="8305800" y="1371600"/>
            <a:ext cx="457200" cy="381000"/>
            <a:chOff x="8305800" y="5105400"/>
            <a:chExt cx="457200" cy="381000"/>
          </a:xfrm>
        </p:grpSpPr>
        <p:sp>
          <p:nvSpPr>
            <p:cNvPr id="163" name="162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174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76" name="175 Grupo"/>
          <p:cNvGrpSpPr/>
          <p:nvPr/>
        </p:nvGrpSpPr>
        <p:grpSpPr>
          <a:xfrm>
            <a:off x="457200" y="1371600"/>
            <a:ext cx="457200" cy="381000"/>
            <a:chOff x="8305800" y="5105400"/>
            <a:chExt cx="457200" cy="381000"/>
          </a:xfrm>
        </p:grpSpPr>
        <p:sp>
          <p:nvSpPr>
            <p:cNvPr id="177" name="176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177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79" name="178 Grupo"/>
          <p:cNvGrpSpPr/>
          <p:nvPr/>
        </p:nvGrpSpPr>
        <p:grpSpPr>
          <a:xfrm>
            <a:off x="990600" y="1371600"/>
            <a:ext cx="457200" cy="381000"/>
            <a:chOff x="8305800" y="5105400"/>
            <a:chExt cx="457200" cy="381000"/>
          </a:xfrm>
        </p:grpSpPr>
        <p:sp>
          <p:nvSpPr>
            <p:cNvPr id="180" name="179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180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11</a:t>
              </a:r>
            </a:p>
          </p:txBody>
        </p:sp>
      </p:grpSp>
      <p:grpSp>
        <p:nvGrpSpPr>
          <p:cNvPr id="182" name="181 Grupo"/>
          <p:cNvGrpSpPr/>
          <p:nvPr/>
        </p:nvGrpSpPr>
        <p:grpSpPr>
          <a:xfrm>
            <a:off x="1524000" y="1371600"/>
            <a:ext cx="457200" cy="381000"/>
            <a:chOff x="8305800" y="5105400"/>
            <a:chExt cx="457200" cy="381000"/>
          </a:xfrm>
        </p:grpSpPr>
        <p:sp>
          <p:nvSpPr>
            <p:cNvPr id="183" name="182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183 CuadroTexto"/>
            <p:cNvSpPr txBox="1"/>
            <p:nvPr/>
          </p:nvSpPr>
          <p:spPr>
            <a:xfrm>
              <a:off x="8305800" y="5105400"/>
              <a:ext cx="457200" cy="369332"/>
            </a:xfrm>
            <a:prstGeom prst="rect">
              <a:avLst/>
            </a:prstGeom>
            <a:noFill/>
          </p:spPr>
          <p:txBody>
            <a:bodyPr wrap="square" rtlCol="0">
              <a:spAutoFit/>
            </a:bodyPr>
            <a:lstStyle/>
            <a:p>
              <a:pPr algn="ctr"/>
              <a:r>
                <a:rPr lang="en-US" dirty="0">
                  <a:solidFill>
                    <a:schemeClr val="bg1"/>
                  </a:solidFill>
                </a:rPr>
                <a:t>2</a:t>
              </a:r>
              <a:endParaRPr lang="en-US" dirty="0" smtClean="0">
                <a:solidFill>
                  <a:schemeClr val="bg1"/>
                </a:solidFill>
              </a:endParaRPr>
            </a:p>
          </p:txBody>
        </p:sp>
      </p:grpSp>
      <p:grpSp>
        <p:nvGrpSpPr>
          <p:cNvPr id="185" name="184 Grupo"/>
          <p:cNvGrpSpPr/>
          <p:nvPr/>
        </p:nvGrpSpPr>
        <p:grpSpPr>
          <a:xfrm>
            <a:off x="2057400" y="1371600"/>
            <a:ext cx="457200" cy="381000"/>
            <a:chOff x="8305800" y="5105400"/>
            <a:chExt cx="457200" cy="381000"/>
          </a:xfrm>
        </p:grpSpPr>
        <p:sp>
          <p:nvSpPr>
            <p:cNvPr id="186" name="185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186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10</a:t>
              </a:r>
            </a:p>
          </p:txBody>
        </p:sp>
      </p:grpSp>
      <p:grpSp>
        <p:nvGrpSpPr>
          <p:cNvPr id="188" name="187 Grupo"/>
          <p:cNvGrpSpPr/>
          <p:nvPr/>
        </p:nvGrpSpPr>
        <p:grpSpPr>
          <a:xfrm>
            <a:off x="2590800" y="1371600"/>
            <a:ext cx="457200" cy="381000"/>
            <a:chOff x="8305800" y="5105400"/>
            <a:chExt cx="457200" cy="381000"/>
          </a:xfrm>
        </p:grpSpPr>
        <p:sp>
          <p:nvSpPr>
            <p:cNvPr id="189" name="188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189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45</a:t>
              </a:r>
            </a:p>
          </p:txBody>
        </p:sp>
      </p:grpSp>
      <p:grpSp>
        <p:nvGrpSpPr>
          <p:cNvPr id="191" name="190 Grupo"/>
          <p:cNvGrpSpPr/>
          <p:nvPr/>
        </p:nvGrpSpPr>
        <p:grpSpPr>
          <a:xfrm>
            <a:off x="3124200" y="1371600"/>
            <a:ext cx="457200" cy="381000"/>
            <a:chOff x="8305800" y="5105400"/>
            <a:chExt cx="457200" cy="381000"/>
          </a:xfrm>
        </p:grpSpPr>
        <p:sp>
          <p:nvSpPr>
            <p:cNvPr id="192" name="191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192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22</a:t>
              </a:r>
            </a:p>
          </p:txBody>
        </p:sp>
      </p:grpSp>
      <p:grpSp>
        <p:nvGrpSpPr>
          <p:cNvPr id="194" name="193 Grupo"/>
          <p:cNvGrpSpPr/>
          <p:nvPr/>
        </p:nvGrpSpPr>
        <p:grpSpPr>
          <a:xfrm>
            <a:off x="3657600" y="1371600"/>
            <a:ext cx="457200" cy="381000"/>
            <a:chOff x="8305800" y="5105400"/>
            <a:chExt cx="457200" cy="381000"/>
          </a:xfrm>
        </p:grpSpPr>
        <p:sp>
          <p:nvSpPr>
            <p:cNvPr id="195" name="194 Rectángulo redondeado"/>
            <p:cNvSpPr/>
            <p:nvPr/>
          </p:nvSpPr>
          <p:spPr>
            <a:xfrm>
              <a:off x="8305800" y="5105400"/>
              <a:ext cx="457200" cy="381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195 CuadroTexto"/>
            <p:cNvSpPr txBox="1"/>
            <p:nvPr/>
          </p:nvSpPr>
          <p:spPr>
            <a:xfrm>
              <a:off x="8305800" y="5105400"/>
              <a:ext cx="457200" cy="369332"/>
            </a:xfrm>
            <a:prstGeom prst="rect">
              <a:avLst/>
            </a:prstGeom>
            <a:noFill/>
          </p:spPr>
          <p:txBody>
            <a:bodyPr wrap="square" rtlCol="0">
              <a:spAutoFit/>
            </a:bodyPr>
            <a:lstStyle/>
            <a:p>
              <a:pPr algn="ctr"/>
              <a:r>
                <a:rPr lang="en-US" dirty="0" smtClean="0">
                  <a:solidFill>
                    <a:schemeClr val="bg1"/>
                  </a:solidFill>
                </a:rPr>
                <a:t>14</a:t>
              </a:r>
            </a:p>
          </p:txBody>
        </p:sp>
      </p:grpSp>
      <p:sp>
        <p:nvSpPr>
          <p:cNvPr id="203" name="202 CuadroTexto"/>
          <p:cNvSpPr txBox="1"/>
          <p:nvPr/>
        </p:nvSpPr>
        <p:spPr>
          <a:xfrm>
            <a:off x="418166" y="6428601"/>
            <a:ext cx="1066800" cy="276999"/>
          </a:xfrm>
          <a:prstGeom prst="rect">
            <a:avLst/>
          </a:prstGeom>
          <a:noFill/>
        </p:spPr>
        <p:txBody>
          <a:bodyPr wrap="square" rtlCol="0">
            <a:spAutoFit/>
          </a:bodyPr>
          <a:lstStyle/>
          <a:p>
            <a:r>
              <a:rPr lang="en-US" sz="1200" b="1" dirty="0" smtClean="0">
                <a:solidFill>
                  <a:schemeClr val="bg1">
                    <a:lumMod val="50000"/>
                  </a:schemeClr>
                </a:solidFill>
              </a:rPr>
              <a:t>Block 0</a:t>
            </a:r>
            <a:endParaRPr lang="en-US" sz="1200" b="1" dirty="0">
              <a:solidFill>
                <a:schemeClr val="bg1">
                  <a:lumMod val="50000"/>
                </a:schemeClr>
              </a:solidFill>
            </a:endParaRPr>
          </a:p>
        </p:txBody>
      </p:sp>
      <p:sp>
        <p:nvSpPr>
          <p:cNvPr id="204" name="203 CuadroTexto"/>
          <p:cNvSpPr txBox="1"/>
          <p:nvPr/>
        </p:nvSpPr>
        <p:spPr>
          <a:xfrm>
            <a:off x="3048000" y="6414668"/>
            <a:ext cx="1066800" cy="276999"/>
          </a:xfrm>
          <a:prstGeom prst="rect">
            <a:avLst/>
          </a:prstGeom>
          <a:noFill/>
        </p:spPr>
        <p:txBody>
          <a:bodyPr wrap="square" rtlCol="0">
            <a:spAutoFit/>
          </a:bodyPr>
          <a:lstStyle/>
          <a:p>
            <a:r>
              <a:rPr lang="en-US" sz="1200" b="1" dirty="0" smtClean="0">
                <a:solidFill>
                  <a:schemeClr val="bg1">
                    <a:lumMod val="50000"/>
                  </a:schemeClr>
                </a:solidFill>
              </a:rPr>
              <a:t>Block 1</a:t>
            </a:r>
            <a:endParaRPr lang="en-US" sz="1200" b="1" dirty="0">
              <a:solidFill>
                <a:schemeClr val="bg1">
                  <a:lumMod val="50000"/>
                </a:schemeClr>
              </a:solidFill>
            </a:endParaRPr>
          </a:p>
        </p:txBody>
      </p:sp>
      <p:sp>
        <p:nvSpPr>
          <p:cNvPr id="3" name="2 Cerrar llave"/>
          <p:cNvSpPr/>
          <p:nvPr/>
        </p:nvSpPr>
        <p:spPr>
          <a:xfrm rot="5400000">
            <a:off x="4371741" y="-2029058"/>
            <a:ext cx="457200" cy="8325318"/>
          </a:xfrm>
          <a:prstGeom prst="rightBrac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4 CuadroTexto"/>
          <p:cNvSpPr txBox="1"/>
          <p:nvPr/>
        </p:nvSpPr>
        <p:spPr>
          <a:xfrm>
            <a:off x="4267200" y="2362201"/>
            <a:ext cx="762000" cy="380999"/>
          </a:xfrm>
          <a:prstGeom prst="rect">
            <a:avLst/>
          </a:prstGeom>
          <a:noFill/>
        </p:spPr>
        <p:txBody>
          <a:bodyPr wrap="square" rtlCol="0">
            <a:spAutoFit/>
          </a:bodyPr>
          <a:lstStyle/>
          <a:p>
            <a:r>
              <a:rPr lang="en-US" dirty="0" smtClean="0"/>
              <a:t>size</a:t>
            </a:r>
            <a:endParaRPr lang="en-US" dirty="0"/>
          </a:p>
        </p:txBody>
      </p:sp>
      <p:sp>
        <p:nvSpPr>
          <p:cNvPr id="143" name="2 Marcador de contenido"/>
          <p:cNvSpPr txBox="1">
            <a:spLocks/>
          </p:cNvSpPr>
          <p:nvPr/>
        </p:nvSpPr>
        <p:spPr>
          <a:xfrm>
            <a:off x="0" y="2895600"/>
            <a:ext cx="9144000" cy="8382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dirty="0" smtClean="0">
                <a:latin typeface="Ubuntu" pitchFamily="34" charset="0"/>
              </a:rPr>
              <a:t>First we fix the number of threads per block… we will choose proper number  for performance optimization (more on that on Day 3).  </a:t>
            </a:r>
          </a:p>
        </p:txBody>
      </p:sp>
      <p:sp>
        <p:nvSpPr>
          <p:cNvPr id="144" name="2 Marcador de contenido"/>
          <p:cNvSpPr txBox="1">
            <a:spLocks/>
          </p:cNvSpPr>
          <p:nvPr/>
        </p:nvSpPr>
        <p:spPr>
          <a:xfrm>
            <a:off x="76200" y="3657600"/>
            <a:ext cx="8763000" cy="457200"/>
          </a:xfrm>
          <a:prstGeom prst="rect">
            <a:avLst/>
          </a:prstGeom>
          <a:solidFill>
            <a:schemeClr val="accent1">
              <a:lumMod val="20000"/>
              <a:lumOff val="80000"/>
            </a:schemeClr>
          </a:solidFill>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b="1" dirty="0" smtClean="0">
                <a:latin typeface="Ubuntu" pitchFamily="34" charset="0"/>
              </a:rPr>
              <a:t>Threads per block = 256 </a:t>
            </a:r>
          </a:p>
          <a:p>
            <a:pPr marL="742950" marR="0" lvl="1" indent="-285750" algn="l" defTabSz="914400" rtl="0" eaLnBrk="1" fontAlgn="auto" latinLnBrk="0" hangingPunct="1">
              <a:lnSpc>
                <a:spcPct val="100000"/>
              </a:lnSpc>
              <a:spcBef>
                <a:spcPct val="20000"/>
              </a:spcBef>
              <a:spcAft>
                <a:spcPts val="0"/>
              </a:spcAft>
              <a:buClrTx/>
              <a:buSzTx/>
              <a:tabLst/>
              <a:defRPr/>
            </a:pPr>
            <a:endParaRPr lang="en-US" sz="2000" b="1" dirty="0" smtClean="0">
              <a:latin typeface="Ubuntu"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dirty="0">
              <a:ln>
                <a:noFill/>
              </a:ln>
              <a:solidFill>
                <a:schemeClr val="tx1"/>
              </a:solidFill>
              <a:effectLst/>
              <a:uLnTx/>
              <a:uFillTx/>
            </a:endParaRPr>
          </a:p>
        </p:txBody>
      </p:sp>
      <p:sp>
        <p:nvSpPr>
          <p:cNvPr id="145" name="2 Marcador de contenido"/>
          <p:cNvSpPr txBox="1">
            <a:spLocks/>
          </p:cNvSpPr>
          <p:nvPr/>
        </p:nvSpPr>
        <p:spPr>
          <a:xfrm>
            <a:off x="0" y="4114800"/>
            <a:ext cx="9144000" cy="5334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dirty="0" smtClean="0">
                <a:latin typeface="Ubuntu" pitchFamily="34" charset="0"/>
              </a:rPr>
              <a:t>Then we adjust the number of blocks to span the whole vector size!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50" name="2 Marcador de contenido"/>
          <p:cNvSpPr txBox="1">
            <a:spLocks/>
          </p:cNvSpPr>
          <p:nvPr/>
        </p:nvSpPr>
        <p:spPr>
          <a:xfrm>
            <a:off x="76200" y="4572000"/>
            <a:ext cx="8763000" cy="457200"/>
          </a:xfrm>
          <a:prstGeom prst="rect">
            <a:avLst/>
          </a:prstGeom>
          <a:solidFill>
            <a:schemeClr val="accent1">
              <a:lumMod val="20000"/>
              <a:lumOff val="80000"/>
            </a:schemeClr>
          </a:solidFill>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000" b="1" dirty="0" smtClean="0">
                <a:latin typeface="Ubuntu" pitchFamily="34" charset="0"/>
              </a:rPr>
              <a:t>Blocks per grid = minimum multiple of 256 greater than size </a:t>
            </a:r>
          </a:p>
        </p:txBody>
      </p:sp>
      <p:sp>
        <p:nvSpPr>
          <p:cNvPr id="69" name="68 Rectángulo redondeado"/>
          <p:cNvSpPr/>
          <p:nvPr/>
        </p:nvSpPr>
        <p:spPr>
          <a:xfrm>
            <a:off x="6400800" y="5334000"/>
            <a:ext cx="2590800" cy="112538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69 Grupo"/>
          <p:cNvGrpSpPr/>
          <p:nvPr/>
        </p:nvGrpSpPr>
        <p:grpSpPr>
          <a:xfrm>
            <a:off x="7924800" y="5303224"/>
            <a:ext cx="1143000" cy="1005527"/>
            <a:chOff x="76200" y="3370420"/>
            <a:chExt cx="1143000" cy="1005527"/>
          </a:xfrm>
        </p:grpSpPr>
        <p:sp>
          <p:nvSpPr>
            <p:cNvPr id="71" name="70 CuadroTexto"/>
            <p:cNvSpPr txBox="1"/>
            <p:nvPr/>
          </p:nvSpPr>
          <p:spPr>
            <a:xfrm>
              <a:off x="76200" y="3370420"/>
              <a:ext cx="1143000" cy="246221"/>
            </a:xfrm>
            <a:prstGeom prst="rect">
              <a:avLst/>
            </a:prstGeom>
            <a:noFill/>
          </p:spPr>
          <p:txBody>
            <a:bodyPr wrap="square" rtlCol="0">
              <a:spAutoFit/>
            </a:bodyPr>
            <a:lstStyle/>
            <a:p>
              <a:pPr algn="ctr"/>
              <a:r>
                <a:rPr lang="en-US" sz="1000" b="1" dirty="0" smtClean="0">
                  <a:solidFill>
                    <a:schemeClr val="accent1">
                      <a:lumMod val="75000"/>
                    </a:schemeClr>
                  </a:solidFill>
                </a:rPr>
                <a:t>tid blockDim.x</a:t>
              </a:r>
              <a:endParaRPr lang="en-US" sz="1000" b="1" dirty="0">
                <a:solidFill>
                  <a:schemeClr val="accent1">
                    <a:lumMod val="75000"/>
                  </a:schemeClr>
                </a:solidFill>
              </a:endParaRPr>
            </a:p>
          </p:txBody>
        </p:sp>
        <p:sp>
          <p:nvSpPr>
            <p:cNvPr id="72" name="71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72 CuadroTexto"/>
          <p:cNvSpPr txBox="1"/>
          <p:nvPr/>
        </p:nvSpPr>
        <p:spPr>
          <a:xfrm>
            <a:off x="6400800" y="6428601"/>
            <a:ext cx="1676400" cy="276999"/>
          </a:xfrm>
          <a:prstGeom prst="rect">
            <a:avLst/>
          </a:prstGeom>
          <a:noFill/>
        </p:spPr>
        <p:txBody>
          <a:bodyPr wrap="square" rtlCol="0">
            <a:spAutoFit/>
          </a:bodyPr>
          <a:lstStyle/>
          <a:p>
            <a:r>
              <a:rPr lang="en-US" sz="1200" b="1" dirty="0" smtClean="0">
                <a:solidFill>
                  <a:schemeClr val="bg1">
                    <a:lumMod val="50000"/>
                  </a:schemeClr>
                </a:solidFill>
              </a:rPr>
              <a:t>Block gridDim.x -1</a:t>
            </a:r>
            <a:endParaRPr lang="en-US" sz="1200" b="1" dirty="0">
              <a:solidFill>
                <a:schemeClr val="bg1">
                  <a:lumMod val="50000"/>
                </a:schemeClr>
              </a:solidFill>
            </a:endParaRPr>
          </a:p>
        </p:txBody>
      </p:sp>
      <p:sp>
        <p:nvSpPr>
          <p:cNvPr id="74" name="73 CuadroTexto"/>
          <p:cNvSpPr txBox="1"/>
          <p:nvPr/>
        </p:nvSpPr>
        <p:spPr>
          <a:xfrm>
            <a:off x="6705600" y="57150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grpSp>
        <p:nvGrpSpPr>
          <p:cNvPr id="75" name="74 Grupo"/>
          <p:cNvGrpSpPr/>
          <p:nvPr/>
        </p:nvGrpSpPr>
        <p:grpSpPr>
          <a:xfrm>
            <a:off x="6248400" y="5319073"/>
            <a:ext cx="762000" cy="1005527"/>
            <a:chOff x="304800" y="3370420"/>
            <a:chExt cx="762000" cy="1005527"/>
          </a:xfrm>
        </p:grpSpPr>
        <p:sp>
          <p:nvSpPr>
            <p:cNvPr id="76" name="75 CuadroTexto"/>
            <p:cNvSpPr txBox="1"/>
            <p:nvPr/>
          </p:nvSpPr>
          <p:spPr>
            <a:xfrm>
              <a:off x="304800" y="3370420"/>
              <a:ext cx="762000" cy="246221"/>
            </a:xfrm>
            <a:prstGeom prst="rect">
              <a:avLst/>
            </a:prstGeom>
            <a:noFill/>
          </p:spPr>
          <p:txBody>
            <a:bodyPr wrap="square" rtlCol="0">
              <a:spAutoFit/>
            </a:bodyPr>
            <a:lstStyle/>
            <a:p>
              <a:pPr algn="ctr"/>
              <a:r>
                <a:rPr lang="en-US" sz="1000" b="1" dirty="0" smtClean="0">
                  <a:solidFill>
                    <a:schemeClr val="accent1">
                      <a:lumMod val="75000"/>
                    </a:schemeClr>
                  </a:solidFill>
                </a:rPr>
                <a:t>tid </a:t>
              </a:r>
              <a:r>
                <a:rPr lang="en-US" sz="1000" b="1" dirty="0">
                  <a:solidFill>
                    <a:schemeClr val="accent1">
                      <a:lumMod val="75000"/>
                    </a:schemeClr>
                  </a:solidFill>
                </a:rPr>
                <a:t>0</a:t>
              </a:r>
            </a:p>
          </p:txBody>
        </p:sp>
        <p:sp>
          <p:nvSpPr>
            <p:cNvPr id="77" name="76 Rayo"/>
            <p:cNvSpPr/>
            <p:nvPr/>
          </p:nvSpPr>
          <p:spPr>
            <a:xfrm rot="1227363">
              <a:off x="504878" y="3613947"/>
              <a:ext cx="32374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77 CuadroTexto"/>
          <p:cNvSpPr txBox="1"/>
          <p:nvPr/>
        </p:nvSpPr>
        <p:spPr>
          <a:xfrm>
            <a:off x="4191000" y="5715000"/>
            <a:ext cx="1295400" cy="381000"/>
          </a:xfrm>
          <a:prstGeom prst="rect">
            <a:avLst/>
          </a:prstGeom>
          <a:noFill/>
        </p:spPr>
        <p:txBody>
          <a:bodyPr wrap="square" rtlCol="0">
            <a:spAutoFit/>
          </a:bodyPr>
          <a:lstStyle/>
          <a:p>
            <a:pPr algn="ctr"/>
            <a:r>
              <a:rPr lang="en-US" b="1" dirty="0" smtClean="0">
                <a:solidFill>
                  <a:schemeClr val="tx2"/>
                </a:solidFill>
              </a:rPr>
              <a:t>…</a:t>
            </a:r>
            <a:endParaRPr lang="en-US" b="1" dirty="0">
              <a:solidFill>
                <a:schemeClr val="tx2"/>
              </a:solidFill>
            </a:endParaRPr>
          </a:p>
        </p:txBody>
      </p:sp>
    </p:spTree>
    <p:extLst>
      <p:ext uri="{BB962C8B-B14F-4D97-AF65-F5344CB8AC3E}">
        <p14:creationId xmlns:p14="http://schemas.microsoft.com/office/powerpoint/2010/main" val="2767553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685800"/>
          </a:xfrm>
        </p:spPr>
        <p:txBody>
          <a:bodyPr>
            <a:normAutofit/>
          </a:bodyPr>
          <a:lstStyle/>
          <a:p>
            <a:r>
              <a:rPr lang="en-US" sz="3600" dirty="0" smtClean="0">
                <a:latin typeface="Ubuntu" pitchFamily="34" charset="0"/>
              </a:rPr>
              <a:t>Course Contents</a:t>
            </a:r>
            <a:endParaRPr lang="en-US" sz="3600" dirty="0">
              <a:latin typeface="Ubuntu" pitchFamily="34" charset="0"/>
            </a:endParaRPr>
          </a:p>
        </p:txBody>
      </p:sp>
      <p:sp>
        <p:nvSpPr>
          <p:cNvPr id="3" name="2 Marcador de contenido"/>
          <p:cNvSpPr>
            <a:spLocks noGrp="1"/>
          </p:cNvSpPr>
          <p:nvPr>
            <p:ph idx="1"/>
          </p:nvPr>
        </p:nvSpPr>
        <p:spPr>
          <a:xfrm>
            <a:off x="0" y="685800"/>
            <a:ext cx="4953000" cy="5867400"/>
          </a:xfrm>
        </p:spPr>
        <p:txBody>
          <a:bodyPr>
            <a:normAutofit/>
          </a:bodyPr>
          <a:lstStyle/>
          <a:p>
            <a:r>
              <a:rPr lang="en-US" sz="1400" dirty="0" smtClean="0">
                <a:latin typeface="Ubuntu" pitchFamily="34" charset="0"/>
              </a:rPr>
              <a:t>Day One. GPGPU</a:t>
            </a:r>
          </a:p>
          <a:p>
            <a:pPr lvl="1"/>
            <a:r>
              <a:rPr lang="en-US" sz="1100" dirty="0" smtClean="0">
                <a:latin typeface="Ubuntu" pitchFamily="34" charset="0"/>
              </a:rPr>
              <a:t>Introduction to GPU programming.</a:t>
            </a:r>
          </a:p>
          <a:p>
            <a:pPr lvl="1"/>
            <a:r>
              <a:rPr lang="en-US" sz="1100" dirty="0" smtClean="0">
                <a:latin typeface="Ubuntu" pitchFamily="34" charset="0"/>
              </a:rPr>
              <a:t>Basic Architecture.</a:t>
            </a:r>
          </a:p>
          <a:p>
            <a:pPr lvl="1"/>
            <a:r>
              <a:rPr lang="en-US" sz="1100" dirty="0" smtClean="0">
                <a:latin typeface="Ubuntu" pitchFamily="34" charset="0"/>
              </a:rPr>
              <a:t>GPUs programming model. MAP-REDUCE</a:t>
            </a:r>
          </a:p>
          <a:p>
            <a:pPr lvl="1"/>
            <a:r>
              <a:rPr lang="en-US" sz="1100" dirty="0" smtClean="0">
                <a:latin typeface="Ubuntu" pitchFamily="34" charset="0"/>
              </a:rPr>
              <a:t>Programming flow in GPUs.</a:t>
            </a:r>
          </a:p>
          <a:p>
            <a:pPr lvl="1"/>
            <a:r>
              <a:rPr lang="en-US" sz="1100" dirty="0" smtClean="0">
                <a:latin typeface="Ubuntu" pitchFamily="34" charset="0"/>
              </a:rPr>
              <a:t>Java &amp; CUDA.</a:t>
            </a:r>
          </a:p>
          <a:p>
            <a:pPr lvl="1"/>
            <a:r>
              <a:rPr lang="en-US" sz="1100" dirty="0" smtClean="0">
                <a:latin typeface="Ubuntu" pitchFamily="34" charset="0"/>
              </a:rPr>
              <a:t>MAP operations.</a:t>
            </a:r>
          </a:p>
          <a:p>
            <a:pPr lvl="1"/>
            <a:r>
              <a:rPr lang="en-US" sz="1100" dirty="0" smtClean="0">
                <a:latin typeface="Ubuntu" pitchFamily="34" charset="0"/>
              </a:rPr>
              <a:t>Exercises: vector addition , </a:t>
            </a:r>
            <a:r>
              <a:rPr lang="en-US" sz="1100" dirty="0">
                <a:latin typeface="Ubuntu" pitchFamily="34" charset="0"/>
              </a:rPr>
              <a:t>m</a:t>
            </a:r>
            <a:r>
              <a:rPr lang="en-US" sz="1100" dirty="0" smtClean="0">
                <a:latin typeface="Ubuntu" pitchFamily="34" charset="0"/>
              </a:rPr>
              <a:t>atrix addition and multiplication.</a:t>
            </a:r>
          </a:p>
          <a:p>
            <a:r>
              <a:rPr lang="en-US" sz="1400" dirty="0" smtClean="0">
                <a:latin typeface="Ubuntu" pitchFamily="34" charset="0"/>
              </a:rPr>
              <a:t>Day Two. GPU memories</a:t>
            </a:r>
          </a:p>
          <a:p>
            <a:pPr lvl="1"/>
            <a:r>
              <a:rPr lang="en-US" sz="1100" dirty="0" smtClean="0">
                <a:latin typeface="Ubuntu" pitchFamily="34" charset="0"/>
              </a:rPr>
              <a:t>GPU Memory types and uses.</a:t>
            </a:r>
          </a:p>
          <a:p>
            <a:pPr lvl="2"/>
            <a:r>
              <a:rPr lang="en-US" sz="1000" dirty="0" smtClean="0">
                <a:latin typeface="Ubuntu" pitchFamily="34" charset="0"/>
              </a:rPr>
              <a:t>Registers.</a:t>
            </a:r>
          </a:p>
          <a:p>
            <a:pPr lvl="2"/>
            <a:r>
              <a:rPr lang="en-US" sz="1000" dirty="0" smtClean="0">
                <a:latin typeface="Ubuntu" pitchFamily="34" charset="0"/>
              </a:rPr>
              <a:t>Global memory. </a:t>
            </a:r>
          </a:p>
          <a:p>
            <a:pPr lvl="2"/>
            <a:r>
              <a:rPr lang="en-US" sz="1000" dirty="0" smtClean="0">
                <a:latin typeface="Ubuntu" pitchFamily="34" charset="0"/>
              </a:rPr>
              <a:t>Shared Memory.</a:t>
            </a:r>
          </a:p>
          <a:p>
            <a:pPr lvl="2"/>
            <a:r>
              <a:rPr lang="en-US" sz="1000" dirty="0" smtClean="0">
                <a:latin typeface="Ubuntu" pitchFamily="34" charset="0"/>
              </a:rPr>
              <a:t>Other types.</a:t>
            </a:r>
          </a:p>
          <a:p>
            <a:pPr lvl="1"/>
            <a:r>
              <a:rPr lang="en-US" sz="1100" dirty="0" smtClean="0">
                <a:latin typeface="Ubuntu" pitchFamily="34" charset="0"/>
              </a:rPr>
              <a:t>Improving MAP Operations.</a:t>
            </a:r>
          </a:p>
          <a:p>
            <a:pPr lvl="1"/>
            <a:r>
              <a:rPr lang="en-US" sz="1100" dirty="0" smtClean="0">
                <a:latin typeface="Ubuntu" pitchFamily="34" charset="0"/>
              </a:rPr>
              <a:t>REDUCE Operations.</a:t>
            </a:r>
          </a:p>
          <a:p>
            <a:pPr lvl="1"/>
            <a:r>
              <a:rPr lang="en-US" sz="1100" dirty="0">
                <a:latin typeface="Ubuntu" pitchFamily="34" charset="0"/>
              </a:rPr>
              <a:t>Exercises: </a:t>
            </a:r>
            <a:r>
              <a:rPr lang="en-US" sz="1100" dirty="0" smtClean="0">
                <a:latin typeface="Ubuntu" pitchFamily="34" charset="0"/>
              </a:rPr>
              <a:t>matrix multiplication and Max Reduce.</a:t>
            </a:r>
          </a:p>
          <a:p>
            <a:r>
              <a:rPr lang="en-US" sz="1400" dirty="0" smtClean="0">
                <a:latin typeface="Ubuntu" pitchFamily="34" charset="0"/>
              </a:rPr>
              <a:t>Day Three. Performance &amp; Optimization</a:t>
            </a:r>
          </a:p>
          <a:p>
            <a:pPr lvl="1"/>
            <a:r>
              <a:rPr lang="en-US" sz="1100" dirty="0" smtClean="0">
                <a:latin typeface="Ubuntu" pitchFamily="34" charset="0"/>
              </a:rPr>
              <a:t>Memory Bound vs. Computationally </a:t>
            </a:r>
            <a:r>
              <a:rPr lang="en-US" sz="1100" dirty="0">
                <a:latin typeface="Ubuntu" pitchFamily="34" charset="0"/>
              </a:rPr>
              <a:t>B</a:t>
            </a:r>
            <a:r>
              <a:rPr lang="en-US" sz="1100" dirty="0" smtClean="0">
                <a:latin typeface="Ubuntu" pitchFamily="34" charset="0"/>
              </a:rPr>
              <a:t>ound Algorithms.</a:t>
            </a:r>
          </a:p>
          <a:p>
            <a:pPr lvl="1"/>
            <a:r>
              <a:rPr lang="en-US" sz="1100" dirty="0" smtClean="0">
                <a:latin typeface="Ubuntu" pitchFamily="34" charset="0"/>
              </a:rPr>
              <a:t>Memory Access. </a:t>
            </a:r>
          </a:p>
          <a:p>
            <a:pPr lvl="2"/>
            <a:r>
              <a:rPr lang="en-US" sz="1000" dirty="0" smtClean="0">
                <a:latin typeface="Ubuntu" pitchFamily="34" charset="0"/>
              </a:rPr>
              <a:t>Coalescent access</a:t>
            </a:r>
          </a:p>
          <a:p>
            <a:pPr lvl="2"/>
            <a:r>
              <a:rPr lang="en-US" sz="1000" dirty="0" smtClean="0">
                <a:latin typeface="Ubuntu" pitchFamily="34" charset="0"/>
              </a:rPr>
              <a:t>Avoiding Shared memory bank conflicts.</a:t>
            </a:r>
          </a:p>
          <a:p>
            <a:pPr lvl="1"/>
            <a:r>
              <a:rPr lang="en-US" sz="1100" dirty="0" smtClean="0">
                <a:latin typeface="Ubuntu" pitchFamily="34" charset="0"/>
              </a:rPr>
              <a:t>Thread Divergence in a warp.</a:t>
            </a:r>
          </a:p>
          <a:p>
            <a:pPr lvl="1"/>
            <a:r>
              <a:rPr lang="en-US" sz="1100" dirty="0" smtClean="0">
                <a:latin typeface="Ubuntu" pitchFamily="34" charset="0"/>
              </a:rPr>
              <a:t>Loop unrolling and other easy improvements.</a:t>
            </a:r>
          </a:p>
          <a:p>
            <a:pPr lvl="1"/>
            <a:r>
              <a:rPr lang="en-US" sz="1100" dirty="0" smtClean="0">
                <a:latin typeface="Ubuntu" pitchFamily="34" charset="0"/>
              </a:rPr>
              <a:t>Improving REDUCE operations.</a:t>
            </a:r>
          </a:p>
          <a:p>
            <a:pPr lvl="1"/>
            <a:r>
              <a:rPr lang="en-US" sz="1100" dirty="0" smtClean="0">
                <a:latin typeface="Ubuntu" pitchFamily="34" charset="0"/>
              </a:rPr>
              <a:t>“Rules of thumb”.</a:t>
            </a:r>
          </a:p>
          <a:p>
            <a:pPr lvl="1"/>
            <a:r>
              <a:rPr lang="en-US" sz="1100" dirty="0" smtClean="0">
                <a:latin typeface="Ubuntu" pitchFamily="34" charset="0"/>
              </a:rPr>
              <a:t>Exercises: Advanced Max reduce and simulated annealing</a:t>
            </a:r>
          </a:p>
          <a:p>
            <a:pPr>
              <a:buNone/>
            </a:pPr>
            <a:endParaRPr lang="en-US" dirty="0"/>
          </a:p>
        </p:txBody>
      </p:sp>
      <p:sp>
        <p:nvSpPr>
          <p:cNvPr id="4" name="2 Marcador de contenido"/>
          <p:cNvSpPr txBox="1">
            <a:spLocks/>
          </p:cNvSpPr>
          <p:nvPr/>
        </p:nvSpPr>
        <p:spPr>
          <a:xfrm>
            <a:off x="4724400" y="762000"/>
            <a:ext cx="4419600" cy="53641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Ubuntu" pitchFamily="34" charset="0"/>
                <a:ea typeface="+mn-ea"/>
                <a:cs typeface="+mn-cs"/>
              </a:rPr>
              <a:t>Day Four. Tools</a:t>
            </a:r>
          </a:p>
          <a:p>
            <a:pPr lvl="1">
              <a:spcBef>
                <a:spcPct val="20000"/>
              </a:spcBef>
              <a:defRPr/>
            </a:pPr>
            <a:r>
              <a:rPr lang="en-US" sz="1200" dirty="0" smtClean="0">
                <a:latin typeface="Ubuntu" pitchFamily="34" charset="0"/>
              </a:rPr>
              <a:t>CUDA LIBRARIES AND TOOLS</a:t>
            </a:r>
            <a:endParaRPr kumimoji="0" lang="en-US" sz="1200" b="0" i="0" u="none" strike="noStrike" kern="1200" cap="none" spc="0" normalizeH="0" baseline="0" noProof="0" dirty="0" smtClean="0">
              <a:ln>
                <a:noFill/>
              </a:ln>
              <a:solidFill>
                <a:schemeClr val="tx1"/>
              </a:solidFill>
              <a:effectLst/>
              <a:uLnTx/>
              <a:uFillTx/>
              <a:latin typeface="Ubuntu"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Ubuntu" pitchFamily="34" charset="0"/>
                <a:ea typeface="+mn-ea"/>
                <a:cs typeface="+mn-cs"/>
              </a:rPr>
              <a:t>Day</a:t>
            </a:r>
            <a:r>
              <a:rPr kumimoji="0" lang="en-US" sz="1800" b="0" i="0" u="none" strike="noStrike" kern="1200" cap="none" spc="0" normalizeH="0" noProof="0" dirty="0" smtClean="0">
                <a:ln>
                  <a:noFill/>
                </a:ln>
                <a:solidFill>
                  <a:schemeClr val="tx1"/>
                </a:solidFill>
                <a:effectLst/>
                <a:uLnTx/>
                <a:uFillTx/>
                <a:latin typeface="Ubuntu" pitchFamily="34" charset="0"/>
                <a:ea typeface="+mn-ea"/>
                <a:cs typeface="+mn-cs"/>
              </a:rPr>
              <a:t> Five</a:t>
            </a:r>
            <a:r>
              <a:rPr kumimoji="0" lang="en-US" sz="1800" b="0" i="0" u="none" strike="noStrike" kern="1200" cap="none" spc="0" normalizeH="0" baseline="0" noProof="0" dirty="0" smtClean="0">
                <a:ln>
                  <a:noFill/>
                </a:ln>
                <a:solidFill>
                  <a:schemeClr val="tx1"/>
                </a:solidFill>
                <a:effectLst/>
                <a:uLnTx/>
                <a:uFillTx/>
                <a:latin typeface="Ubuntu" pitchFamily="34" charset="0"/>
                <a:ea typeface="+mn-ea"/>
                <a:cs typeface="+mn-cs"/>
              </a:rPr>
              <a:t>. The Road</a:t>
            </a:r>
            <a:r>
              <a:rPr kumimoji="0" lang="en-US" sz="1800" b="0" i="0" u="none" strike="noStrike" kern="1200" cap="none" spc="0" normalizeH="0" noProof="0" dirty="0" smtClean="0">
                <a:ln>
                  <a:noFill/>
                </a:ln>
                <a:solidFill>
                  <a:schemeClr val="tx1"/>
                </a:solidFill>
                <a:effectLst/>
                <a:uLnTx/>
                <a:uFillTx/>
                <a:latin typeface="Ubuntu" pitchFamily="34" charset="0"/>
                <a:ea typeface="+mn-ea"/>
                <a:cs typeface="+mn-cs"/>
              </a:rPr>
              <a:t> Forward</a:t>
            </a:r>
          </a:p>
          <a:p>
            <a:pPr lvl="1">
              <a:spcBef>
                <a:spcPct val="20000"/>
              </a:spcBef>
              <a:defRPr/>
            </a:pPr>
            <a:r>
              <a:rPr lang="en-US" sz="1200" dirty="0">
                <a:latin typeface="Ubuntu" pitchFamily="34" charset="0"/>
              </a:rPr>
              <a:t>Growing into the Multi-GPU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a:bodyPr>
          <a:lstStyle/>
          <a:p>
            <a:r>
              <a:rPr lang="en-US" sz="3200" dirty="0" smtClean="0">
                <a:latin typeface="Ubuntu" pitchFamily="34" charset="0"/>
              </a:rPr>
              <a:t>Vector Addition. </a:t>
            </a:r>
            <a:r>
              <a:rPr lang="en-US" sz="3200" b="1" dirty="0" smtClean="0">
                <a:latin typeface="Ubuntu" pitchFamily="34" charset="0"/>
              </a:rPr>
              <a:t>Device</a:t>
            </a:r>
            <a:r>
              <a:rPr lang="en-US" sz="3200" dirty="0" smtClean="0">
                <a:latin typeface="Ubuntu" pitchFamily="34" charset="0"/>
              </a:rPr>
              <a:t> Code</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3157694302"/>
              </p:ext>
            </p:extLst>
          </p:nvPr>
        </p:nvGraphicFramePr>
        <p:xfrm>
          <a:off x="228600" y="1143000"/>
          <a:ext cx="8305800" cy="194056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endParaRPr lang="es-ES" sz="1200"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accent2">
                              <a:lumMod val="75000"/>
                            </a:schemeClr>
                          </a:solidFill>
                          <a:latin typeface="Verdana" pitchFamily="34" charset="0"/>
                          <a:ea typeface="Verdana" pitchFamily="34" charset="0"/>
                          <a:cs typeface="Verdana" pitchFamily="34" charset="0"/>
                        </a:rPr>
                        <a:t>__global__ </a:t>
                      </a:r>
                      <a:r>
                        <a:rPr lang="es-ES" sz="1200" b="1" dirty="0" smtClean="0">
                          <a:solidFill>
                            <a:schemeClr val="tx2">
                              <a:lumMod val="75000"/>
                            </a:schemeClr>
                          </a:solidFill>
                          <a:latin typeface="Verdana" pitchFamily="34" charset="0"/>
                          <a:ea typeface="Verdana" pitchFamily="34" charset="0"/>
                          <a:cs typeface="Verdana" pitchFamily="34" charset="0"/>
                        </a:rPr>
                        <a:t>void </a:t>
                      </a:r>
                      <a:r>
                        <a:rPr lang="es-ES" sz="1200" b="1" dirty="0" smtClean="0">
                          <a:solidFill>
                            <a:schemeClr val="tx1">
                              <a:lumMod val="50000"/>
                              <a:lumOff val="50000"/>
                            </a:schemeClr>
                          </a:solidFill>
                          <a:latin typeface="Verdana" pitchFamily="34" charset="0"/>
                          <a:ea typeface="Verdana" pitchFamily="34" charset="0"/>
                          <a:cs typeface="Verdana" pitchFamily="34" charset="0"/>
                        </a:rPr>
                        <a:t>add( </a:t>
                      </a:r>
                      <a:r>
                        <a:rPr lang="es-ES" sz="1200" b="1" dirty="0" err="1" smtClean="0">
                          <a:solidFill>
                            <a:schemeClr val="tx2">
                              <a:lumMod val="75000"/>
                            </a:schemeClr>
                          </a:solidFill>
                          <a:latin typeface="Verdana" pitchFamily="34" charset="0"/>
                          <a:ea typeface="Verdana" pitchFamily="34" charset="0"/>
                          <a:cs typeface="Verdana" pitchFamily="34" charset="0"/>
                        </a:rPr>
                        <a:t>float</a:t>
                      </a:r>
                      <a:r>
                        <a:rPr lang="es-ES" sz="1200" b="1" dirty="0" smtClean="0">
                          <a:solidFill>
                            <a:schemeClr val="tx2">
                              <a:lumMod val="75000"/>
                            </a:schemeClr>
                          </a:solidFill>
                          <a:latin typeface="Verdana" pitchFamily="34" charset="0"/>
                          <a:ea typeface="Verdana" pitchFamily="34" charset="0"/>
                          <a:cs typeface="Verdana" pitchFamily="34" charset="0"/>
                        </a:rPr>
                        <a:t>*</a:t>
                      </a:r>
                      <a:r>
                        <a:rPr lang="es-ES" sz="1200" b="1" dirty="0" smtClean="0">
                          <a:solidFill>
                            <a:schemeClr val="tx1">
                              <a:lumMod val="50000"/>
                              <a:lumOff val="50000"/>
                            </a:schemeClr>
                          </a:solidFill>
                          <a:latin typeface="Verdana" pitchFamily="34" charset="0"/>
                          <a:ea typeface="Verdana" pitchFamily="34" charset="0"/>
                          <a:cs typeface="Verdana" pitchFamily="34" charset="0"/>
                        </a:rPr>
                        <a:t> output, </a:t>
                      </a:r>
                      <a:r>
                        <a:rPr lang="es-ES" sz="1200" b="1" dirty="0" smtClean="0">
                          <a:solidFill>
                            <a:schemeClr val="tx2">
                              <a:lumMod val="75000"/>
                            </a:schemeClr>
                          </a:solidFill>
                          <a:latin typeface="Verdana" pitchFamily="34" charset="0"/>
                          <a:ea typeface="Verdana" pitchFamily="34" charset="0"/>
                          <a:cs typeface="Verdana" pitchFamily="34" charset="0"/>
                        </a:rPr>
                        <a:t>float*</a:t>
                      </a:r>
                      <a:r>
                        <a:rPr lang="es-ES" sz="1200" b="1" dirty="0" smtClean="0">
                          <a:solidFill>
                            <a:schemeClr val="tx1">
                              <a:lumMod val="50000"/>
                              <a:lumOff val="50000"/>
                            </a:schemeClr>
                          </a:solidFill>
                          <a:latin typeface="Verdana" pitchFamily="34" charset="0"/>
                          <a:ea typeface="Verdana" pitchFamily="34" charset="0"/>
                          <a:cs typeface="Verdana" pitchFamily="34" charset="0"/>
                        </a:rPr>
                        <a:t> inputA, </a:t>
                      </a:r>
                      <a:r>
                        <a:rPr lang="es-ES" sz="1200" b="1" dirty="0" smtClean="0">
                          <a:solidFill>
                            <a:schemeClr val="tx2">
                              <a:lumMod val="75000"/>
                            </a:schemeClr>
                          </a:solidFill>
                          <a:latin typeface="Verdana" pitchFamily="34" charset="0"/>
                          <a:ea typeface="Verdana" pitchFamily="34" charset="0"/>
                          <a:cs typeface="Verdana" pitchFamily="34" charset="0"/>
                        </a:rPr>
                        <a:t>float* </a:t>
                      </a:r>
                      <a:r>
                        <a:rPr lang="es-ES" sz="1200" b="1" dirty="0" smtClean="0">
                          <a:solidFill>
                            <a:schemeClr val="tx1">
                              <a:lumMod val="50000"/>
                              <a:lumOff val="50000"/>
                            </a:schemeClr>
                          </a:solidFill>
                          <a:latin typeface="Verdana" pitchFamily="34" charset="0"/>
                          <a:ea typeface="Verdana" pitchFamily="34" charset="0"/>
                          <a:cs typeface="Verdana" pitchFamily="34" charset="0"/>
                        </a:rPr>
                        <a:t>inputB, </a:t>
                      </a:r>
                      <a:r>
                        <a:rPr lang="es-ES" sz="1200" b="1" dirty="0" err="1" smtClean="0">
                          <a:solidFill>
                            <a:schemeClr val="tx2">
                              <a:lumMod val="75000"/>
                            </a:schemeClr>
                          </a:solidFill>
                          <a:latin typeface="Verdana" pitchFamily="34" charset="0"/>
                          <a:ea typeface="Verdana" pitchFamily="34" charset="0"/>
                          <a:cs typeface="Verdana" pitchFamily="34" charset="0"/>
                        </a:rPr>
                        <a:t>int</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err="1" smtClean="0">
                          <a:solidFill>
                            <a:schemeClr val="tx1">
                              <a:lumMod val="50000"/>
                              <a:lumOff val="50000"/>
                            </a:schemeClr>
                          </a:solidFill>
                          <a:latin typeface="Verdana" pitchFamily="34" charset="0"/>
                          <a:ea typeface="Verdana" pitchFamily="34" charset="0"/>
                          <a:cs typeface="Verdana" pitchFamily="34" charset="0"/>
                        </a:rPr>
                        <a:t>size</a:t>
                      </a:r>
                      <a:r>
                        <a:rPr lang="es-ES" sz="1200" b="1" dirty="0" smtClean="0">
                          <a:solidFill>
                            <a:schemeClr val="tx1">
                              <a:lumMod val="50000"/>
                              <a:lumOff val="50000"/>
                            </a:schemeClr>
                          </a:solidFill>
                          <a:latin typeface="Verdana" pitchFamily="34" charset="0"/>
                          <a:ea typeface="Verdana" pitchFamily="34" charset="0"/>
                          <a:cs typeface="Verdana" pitchFamily="34" charset="0"/>
                        </a:rPr>
                        <a:t>){</a:t>
                      </a:r>
                      <a:endParaRPr lang="es-ES" sz="1200" b="1" dirty="0" smtClean="0">
                        <a:solidFill>
                          <a:schemeClr val="tx1">
                            <a:lumMod val="50000"/>
                            <a:lumOff val="50000"/>
                          </a:schemeClr>
                        </a:solidFill>
                        <a:latin typeface="Verdana" pitchFamily="34" charset="0"/>
                        <a:ea typeface="Verdana" pitchFamily="34" charset="0"/>
                        <a:cs typeface="Verdana" pitchFamily="34" charset="0"/>
                      </a:endParaRPr>
                    </a:p>
                    <a:p>
                      <a:r>
                        <a:rPr lang="en-US" sz="1200" b="1" dirty="0" smtClean="0">
                          <a:solidFill>
                            <a:schemeClr val="tx2">
                              <a:lumMod val="75000"/>
                            </a:schemeClr>
                          </a:solidFill>
                          <a:latin typeface="Verdana" pitchFamily="34" charset="0"/>
                          <a:ea typeface="Verdana" pitchFamily="34" charset="0"/>
                          <a:cs typeface="Verdana" pitchFamily="34" charset="0"/>
                        </a:rPr>
                        <a:t>        </a:t>
                      </a:r>
                      <a:endParaRPr lang="es-ES" sz="1200" b="1" dirty="0">
                        <a:solidFill>
                          <a:srgbClr val="00B050"/>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n-U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chemeClr val="tx2"/>
                          </a:solidFill>
                          <a:latin typeface="Verdana" pitchFamily="34" charset="0"/>
                          <a:ea typeface="Verdana" pitchFamily="34" charset="0"/>
                          <a:cs typeface="Verdana" pitchFamily="34" charset="0"/>
                        </a:rPr>
                        <a:t>int</a:t>
                      </a:r>
                      <a:r>
                        <a:rPr lang="en-U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err="1" smtClean="0">
                          <a:solidFill>
                            <a:schemeClr val="tx1">
                              <a:lumMod val="50000"/>
                              <a:lumOff val="50000"/>
                            </a:schemeClr>
                          </a:solidFill>
                          <a:latin typeface="Verdana" pitchFamily="34" charset="0"/>
                          <a:ea typeface="Verdana" pitchFamily="34" charset="0"/>
                          <a:cs typeface="Verdana" pitchFamily="34" charset="0"/>
                        </a:rPr>
                        <a:t>gid</a:t>
                      </a:r>
                      <a:r>
                        <a:rPr lang="en-US" sz="1200" b="1" dirty="0" smtClean="0">
                          <a:solidFill>
                            <a:schemeClr val="tx1">
                              <a:lumMod val="50000"/>
                              <a:lumOff val="50000"/>
                            </a:schemeClr>
                          </a:solidFill>
                          <a:latin typeface="Verdana" pitchFamily="34" charset="0"/>
                          <a:ea typeface="Verdana" pitchFamily="34" charset="0"/>
                          <a:cs typeface="Verdana" pitchFamily="34" charset="0"/>
                        </a:rPr>
                        <a:t> = </a:t>
                      </a:r>
                      <a:r>
                        <a:rPr lang="en-US" sz="1200" b="1" dirty="0" err="1" smtClean="0">
                          <a:solidFill>
                            <a:schemeClr val="accent2">
                              <a:lumMod val="75000"/>
                            </a:schemeClr>
                          </a:solidFill>
                          <a:latin typeface="Verdana" pitchFamily="34" charset="0"/>
                          <a:ea typeface="Verdana" pitchFamily="34" charset="0"/>
                          <a:cs typeface="Verdana" pitchFamily="34" charset="0"/>
                        </a:rPr>
                        <a:t>blockIdx.x</a:t>
                      </a:r>
                      <a:r>
                        <a:rPr lang="en-US" sz="1200" b="1" dirty="0" smtClean="0">
                          <a:solidFill>
                            <a:schemeClr val="tx1">
                              <a:lumMod val="50000"/>
                              <a:lumOff val="50000"/>
                            </a:schemeClr>
                          </a:solidFill>
                          <a:latin typeface="Verdana" pitchFamily="34" charset="0"/>
                          <a:ea typeface="Verdana" pitchFamily="34" charset="0"/>
                          <a:cs typeface="Verdana" pitchFamily="34" charset="0"/>
                        </a:rPr>
                        <a:t> * </a:t>
                      </a:r>
                      <a:r>
                        <a:rPr lang="en-US" sz="1200" b="1" dirty="0" err="1" smtClean="0">
                          <a:solidFill>
                            <a:schemeClr val="accent2">
                              <a:lumMod val="75000"/>
                            </a:schemeClr>
                          </a:solidFill>
                          <a:latin typeface="Verdana" pitchFamily="34" charset="0"/>
                          <a:ea typeface="Verdana" pitchFamily="34" charset="0"/>
                          <a:cs typeface="Verdana" pitchFamily="34" charset="0"/>
                        </a:rPr>
                        <a:t>blockDim.x</a:t>
                      </a:r>
                      <a:r>
                        <a:rPr lang="en-US" sz="1200" b="1" dirty="0" smtClean="0">
                          <a:solidFill>
                            <a:schemeClr val="tx1">
                              <a:lumMod val="50000"/>
                              <a:lumOff val="50000"/>
                            </a:schemeClr>
                          </a:solidFill>
                          <a:latin typeface="Verdana" pitchFamily="34" charset="0"/>
                          <a:ea typeface="Verdana" pitchFamily="34" charset="0"/>
                          <a:cs typeface="Verdana" pitchFamily="34" charset="0"/>
                        </a:rPr>
                        <a:t> + </a:t>
                      </a:r>
                      <a:r>
                        <a:rPr lang="en-US" sz="1200" b="1" dirty="0" err="1" smtClean="0">
                          <a:solidFill>
                            <a:schemeClr val="accent2">
                              <a:lumMod val="75000"/>
                            </a:schemeClr>
                          </a:solidFill>
                          <a:latin typeface="Verdana" pitchFamily="34" charset="0"/>
                          <a:ea typeface="Verdana" pitchFamily="34" charset="0"/>
                          <a:cs typeface="Verdana" pitchFamily="34" charset="0"/>
                        </a:rPr>
                        <a:t>threadIdx.x</a:t>
                      </a:r>
                      <a:r>
                        <a:rPr lang="en-U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//calc. thread index</a:t>
                      </a:r>
                      <a:endParaRPr lang="es-ES" sz="1200" b="1" dirty="0">
                        <a:solidFill>
                          <a:srgbClr val="00B050"/>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chemeClr val="tx2">
                              <a:lumMod val="75000"/>
                            </a:schemeClr>
                          </a:solidFill>
                          <a:latin typeface="Verdana" pitchFamily="34" charset="0"/>
                          <a:ea typeface="Verdana" pitchFamily="34" charset="0"/>
                          <a:cs typeface="Verdana" pitchFamily="34" charset="0"/>
                        </a:rPr>
                        <a:t>if</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err="1" smtClean="0">
                          <a:solidFill>
                            <a:schemeClr val="tx1">
                              <a:lumMod val="50000"/>
                              <a:lumOff val="50000"/>
                            </a:schemeClr>
                          </a:solidFill>
                          <a:latin typeface="Verdana" pitchFamily="34" charset="0"/>
                          <a:ea typeface="Verdana" pitchFamily="34" charset="0"/>
                          <a:cs typeface="Verdana" pitchFamily="34" charset="0"/>
                        </a:rPr>
                        <a:t>gid</a:t>
                      </a:r>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tx1">
                              <a:lumMod val="50000"/>
                              <a:lumOff val="50000"/>
                            </a:schemeClr>
                          </a:solidFill>
                          <a:latin typeface="Verdana" pitchFamily="34" charset="0"/>
                          <a:ea typeface="Verdana" pitchFamily="34" charset="0"/>
                          <a:cs typeface="Verdana" pitchFamily="34" charset="0"/>
                        </a:rPr>
                        <a:t>&lt; size)</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output[</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gid</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 inputA[</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gid</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 inputB[</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gid</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endParaRPr lang="es-ES" sz="1200" b="1" dirty="0" smtClean="0">
                        <a:solidFill>
                          <a:schemeClr val="tx1">
                            <a:lumMod val="50000"/>
                            <a:lumOff val="50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bg1">
                        <a:lumMod val="95000"/>
                      </a:schemeClr>
                    </a:solidFill>
                  </a:tcPr>
                </a:tc>
              </a:tr>
            </a:tbl>
          </a:graphicData>
        </a:graphic>
      </p:graphicFrame>
      <p:sp>
        <p:nvSpPr>
          <p:cNvPr id="3" name="2 CuadroTexto"/>
          <p:cNvSpPr txBox="1"/>
          <p:nvPr/>
        </p:nvSpPr>
        <p:spPr>
          <a:xfrm>
            <a:off x="228600" y="3352800"/>
            <a:ext cx="8305800" cy="646331"/>
          </a:xfrm>
          <a:prstGeom prst="rect">
            <a:avLst/>
          </a:prstGeom>
          <a:solidFill>
            <a:schemeClr val="accent6">
              <a:lumMod val="40000"/>
              <a:lumOff val="60000"/>
            </a:schemeClr>
          </a:solidFill>
        </p:spPr>
        <p:txBody>
          <a:bodyPr wrap="square" rtlCol="0">
            <a:spAutoFit/>
          </a:bodyPr>
          <a:lstStyle/>
          <a:p>
            <a:pPr algn="ctr"/>
            <a:r>
              <a:rPr lang="en-US" dirty="0" smtClean="0"/>
              <a:t>No </a:t>
            </a:r>
            <a:r>
              <a:rPr lang="en-US" b="1" dirty="0" smtClean="0"/>
              <a:t>loop!</a:t>
            </a:r>
            <a:r>
              <a:rPr lang="en-US" dirty="0" smtClean="0"/>
              <a:t>, we just need to identify the thread with its </a:t>
            </a:r>
            <a:r>
              <a:rPr lang="en-US" b="1" dirty="0" smtClean="0"/>
              <a:t>global </a:t>
            </a:r>
            <a:r>
              <a:rPr lang="en-US" dirty="0" smtClean="0"/>
              <a:t>index.</a:t>
            </a:r>
          </a:p>
          <a:p>
            <a:pPr algn="ctr"/>
            <a:r>
              <a:rPr lang="en-US" dirty="0" smtClean="0"/>
              <a:t>Personally I like to call it </a:t>
            </a:r>
            <a:r>
              <a:rPr lang="en-US" b="1" dirty="0" smtClean="0"/>
              <a:t>gid</a:t>
            </a:r>
            <a:r>
              <a:rPr lang="en-US" dirty="0" smtClean="0"/>
              <a:t>, from global id</a:t>
            </a:r>
            <a:endParaRPr lang="en-US" dirty="0"/>
          </a:p>
        </p:txBody>
      </p:sp>
      <p:sp>
        <p:nvSpPr>
          <p:cNvPr id="6" name="5 CuadroTexto"/>
          <p:cNvSpPr txBox="1"/>
          <p:nvPr/>
        </p:nvSpPr>
        <p:spPr>
          <a:xfrm>
            <a:off x="228600" y="4355068"/>
            <a:ext cx="8305800" cy="369332"/>
          </a:xfrm>
          <a:prstGeom prst="rect">
            <a:avLst/>
          </a:prstGeom>
          <a:solidFill>
            <a:srgbClr val="92D050"/>
          </a:solidFill>
        </p:spPr>
        <p:txBody>
          <a:bodyPr wrap="square" rtlCol="0">
            <a:spAutoFit/>
          </a:bodyPr>
          <a:lstStyle/>
          <a:p>
            <a:pPr algn="ctr"/>
            <a:r>
              <a:rPr lang="en-US" b="1" dirty="0" err="1" smtClean="0"/>
              <a:t>gid</a:t>
            </a:r>
            <a:r>
              <a:rPr lang="en-US" b="1" dirty="0" smtClean="0"/>
              <a:t> </a:t>
            </a:r>
            <a:r>
              <a:rPr lang="en-US" dirty="0" smtClean="0"/>
              <a:t>= </a:t>
            </a:r>
            <a:r>
              <a:rPr lang="en-US" b="1" dirty="0" smtClean="0"/>
              <a:t>block</a:t>
            </a:r>
            <a:r>
              <a:rPr lang="en-US" dirty="0" smtClean="0"/>
              <a:t> </a:t>
            </a:r>
            <a:r>
              <a:rPr lang="en-US" b="1" dirty="0" smtClean="0"/>
              <a:t>ID</a:t>
            </a:r>
            <a:r>
              <a:rPr lang="en-US" dirty="0" smtClean="0"/>
              <a:t> x </a:t>
            </a:r>
            <a:r>
              <a:rPr lang="en-US" b="1" dirty="0" smtClean="0"/>
              <a:t>number of threads </a:t>
            </a:r>
            <a:r>
              <a:rPr lang="en-US" dirty="0" smtClean="0"/>
              <a:t>per block + </a:t>
            </a:r>
            <a:r>
              <a:rPr lang="en-US" b="1" dirty="0" smtClean="0"/>
              <a:t>thread ID </a:t>
            </a:r>
            <a:r>
              <a:rPr lang="en-US" dirty="0" smtClean="0"/>
              <a:t>inside the block</a:t>
            </a:r>
            <a:endParaRPr lang="en-US" dirty="0"/>
          </a:p>
        </p:txBody>
      </p:sp>
      <p:sp>
        <p:nvSpPr>
          <p:cNvPr id="7" name="6 CuadroTexto"/>
          <p:cNvSpPr txBox="1"/>
          <p:nvPr/>
        </p:nvSpPr>
        <p:spPr>
          <a:xfrm>
            <a:off x="228600" y="4916269"/>
            <a:ext cx="8305800" cy="1292662"/>
          </a:xfrm>
          <a:prstGeom prst="rect">
            <a:avLst/>
          </a:prstGeom>
          <a:solidFill>
            <a:schemeClr val="accent6">
              <a:lumMod val="75000"/>
            </a:schemeClr>
          </a:solidFill>
        </p:spPr>
        <p:txBody>
          <a:bodyPr wrap="square" rtlCol="0">
            <a:spAutoFit/>
          </a:bodyPr>
          <a:lstStyle/>
          <a:p>
            <a:pPr algn="ctr"/>
            <a:r>
              <a:rPr lang="en-US" b="1" dirty="0" smtClean="0">
                <a:solidFill>
                  <a:schemeClr val="bg1"/>
                </a:solidFill>
              </a:rPr>
              <a:t>In GPU programming we </a:t>
            </a:r>
            <a:r>
              <a:rPr lang="en-US" b="1" u="sng" dirty="0" smtClean="0">
                <a:solidFill>
                  <a:schemeClr val="bg1"/>
                </a:solidFill>
              </a:rPr>
              <a:t>never</a:t>
            </a:r>
            <a:r>
              <a:rPr lang="en-US" b="1" dirty="0" smtClean="0">
                <a:solidFill>
                  <a:schemeClr val="bg1"/>
                </a:solidFill>
              </a:rPr>
              <a:t> create the threads according to the number of processors, we don’t care how many processors we have, we may never know it.</a:t>
            </a:r>
          </a:p>
          <a:p>
            <a:pPr algn="ctr"/>
            <a:r>
              <a:rPr lang="en-US" sz="2400" b="1" dirty="0" smtClean="0">
                <a:solidFill>
                  <a:schemeClr val="bg1"/>
                </a:solidFill>
              </a:rPr>
              <a:t>Instead we create the threads we </a:t>
            </a:r>
            <a:r>
              <a:rPr lang="en-US" sz="2400" b="1" u="sng" dirty="0" smtClean="0">
                <a:solidFill>
                  <a:schemeClr val="bg1"/>
                </a:solidFill>
              </a:rPr>
              <a:t>NEED for the data</a:t>
            </a:r>
            <a:r>
              <a:rPr lang="en-US" sz="2400" b="1" dirty="0" smtClean="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686837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411162"/>
          </a:xfrm>
        </p:spPr>
        <p:txBody>
          <a:bodyPr>
            <a:normAutofit fontScale="90000"/>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 (1)</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1875882372"/>
              </p:ext>
            </p:extLst>
          </p:nvPr>
        </p:nvGraphicFramePr>
        <p:xfrm>
          <a:off x="304800" y="2133600"/>
          <a:ext cx="8305800" cy="296672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accent2">
                              <a:lumMod val="50000"/>
                            </a:schemeClr>
                          </a:solidFill>
                          <a:latin typeface="Verdana" pitchFamily="34" charset="0"/>
                          <a:ea typeface="Verdana" pitchFamily="34" charset="0"/>
                          <a:cs typeface="Verdana" pitchFamily="34" charset="0"/>
                        </a:rPr>
                        <a:t>CUdeviceptr</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deviceInputA = </a:t>
                      </a:r>
                      <a:r>
                        <a:rPr lang="es-ES" sz="1200" b="1" dirty="0" smtClean="0">
                          <a:solidFill>
                            <a:schemeClr val="tx2">
                              <a:lumMod val="75000"/>
                            </a:schemeClr>
                          </a:solidFill>
                          <a:latin typeface="Verdana" pitchFamily="34" charset="0"/>
                          <a:ea typeface="Verdana" pitchFamily="34" charset="0"/>
                          <a:cs typeface="Verdana" pitchFamily="34" charset="0"/>
                        </a:rPr>
                        <a:t>new </a:t>
                      </a:r>
                      <a:r>
                        <a:rPr lang="es-ES" sz="1200" b="1" dirty="0" smtClean="0">
                          <a:solidFill>
                            <a:schemeClr val="accent2">
                              <a:lumMod val="50000"/>
                            </a:schemeClr>
                          </a:solidFill>
                          <a:latin typeface="Verdana" pitchFamily="34" charset="0"/>
                          <a:ea typeface="Verdana" pitchFamily="34" charset="0"/>
                          <a:cs typeface="Verdana" pitchFamily="34" charset="0"/>
                        </a:rPr>
                        <a:t>CUdeviceptr();</a:t>
                      </a:r>
                      <a:endParaRPr lang="es-ES" sz="1200" b="1" dirty="0">
                        <a:solidFill>
                          <a:schemeClr val="accent2">
                            <a:lumMod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accent2">
                              <a:lumMod val="50000"/>
                            </a:schemeClr>
                          </a:solidFill>
                          <a:latin typeface="Verdana" pitchFamily="34" charset="0"/>
                          <a:ea typeface="Verdana" pitchFamily="34" charset="0"/>
                          <a:cs typeface="Verdana" pitchFamily="34" charset="0"/>
                        </a:rPr>
                        <a:t>cuMemAlloc</a:t>
                      </a:r>
                      <a:r>
                        <a:rPr lang="en-US" sz="1200" b="1" dirty="0" smtClean="0">
                          <a:solidFill>
                            <a:schemeClr val="tx2">
                              <a:lumMod val="75000"/>
                            </a:schemeClr>
                          </a:solidFill>
                          <a:latin typeface="Verdana" pitchFamily="34" charset="0"/>
                          <a:ea typeface="Verdana" pitchFamily="34" charset="0"/>
                          <a:cs typeface="Verdana" pitchFamily="34" charset="0"/>
                        </a:rPr>
                        <a:t>(</a:t>
                      </a:r>
                      <a:r>
                        <a:rPr lang="en-US" sz="1200" b="1" dirty="0" smtClean="0">
                          <a:solidFill>
                            <a:schemeClr val="tx1">
                              <a:lumMod val="85000"/>
                              <a:lumOff val="15000"/>
                            </a:schemeClr>
                          </a:solidFill>
                          <a:latin typeface="Verdana" pitchFamily="34" charset="0"/>
                          <a:ea typeface="Verdana" pitchFamily="34" charset="0"/>
                          <a:cs typeface="Verdana" pitchFamily="34" charset="0"/>
                        </a:rPr>
                        <a:t>deviceInputA</a:t>
                      </a:r>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numElements * </a:t>
                      </a:r>
                      <a:r>
                        <a:rPr lang="en-US" sz="1200" b="1" dirty="0" smtClean="0">
                          <a:solidFill>
                            <a:schemeClr val="tx2">
                              <a:lumMod val="75000"/>
                            </a:schemeClr>
                          </a:solidFill>
                          <a:latin typeface="Verdana" pitchFamily="34" charset="0"/>
                          <a:ea typeface="Verdana" pitchFamily="34" charset="0"/>
                          <a:cs typeface="Verdana" pitchFamily="34" charset="0"/>
                        </a:rPr>
                        <a:t>Sizeof.FLOAT</a:t>
                      </a:r>
                      <a:r>
                        <a:rPr lang="en-U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57</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CUdeviceptr</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deviceInputB = </a:t>
                      </a:r>
                      <a:r>
                        <a:rPr lang="es-ES" sz="1200" b="1" dirty="0" smtClean="0">
                          <a:solidFill>
                            <a:schemeClr val="tx2">
                              <a:lumMod val="75000"/>
                            </a:schemeClr>
                          </a:solidFill>
                          <a:latin typeface="Verdana" pitchFamily="34" charset="0"/>
                          <a:ea typeface="Verdana" pitchFamily="34" charset="0"/>
                          <a:cs typeface="Verdana" pitchFamily="34" charset="0"/>
                        </a:rPr>
                        <a:t>new </a:t>
                      </a:r>
                      <a:r>
                        <a:rPr lang="es-ES" sz="1200" b="1" dirty="0" smtClean="0">
                          <a:solidFill>
                            <a:schemeClr val="accent2">
                              <a:lumMod val="50000"/>
                            </a:schemeClr>
                          </a:solidFill>
                          <a:latin typeface="Verdana" pitchFamily="34" charset="0"/>
                          <a:ea typeface="Verdana" pitchFamily="34" charset="0"/>
                          <a:cs typeface="Verdana" pitchFamily="34" charset="0"/>
                        </a:rPr>
                        <a:t>CUdeviceptr();</a:t>
                      </a:r>
                      <a:endParaRPr lang="es-ES" sz="12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58</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accent2">
                              <a:lumMod val="50000"/>
                            </a:schemeClr>
                          </a:solidFill>
                          <a:latin typeface="Verdana" pitchFamily="34" charset="0"/>
                          <a:ea typeface="Verdana" pitchFamily="34" charset="0"/>
                          <a:cs typeface="Verdana" pitchFamily="34" charset="0"/>
                        </a:rPr>
                        <a:t>cuMemAlloc</a:t>
                      </a:r>
                      <a:r>
                        <a:rPr lang="en-US" sz="1200" b="1" dirty="0" smtClean="0">
                          <a:solidFill>
                            <a:schemeClr val="tx2">
                              <a:lumMod val="75000"/>
                            </a:schemeClr>
                          </a:solidFill>
                          <a:latin typeface="Verdana" pitchFamily="34" charset="0"/>
                          <a:ea typeface="Verdana" pitchFamily="34" charset="0"/>
                          <a:cs typeface="Verdana" pitchFamily="34" charset="0"/>
                        </a:rPr>
                        <a:t>(</a:t>
                      </a:r>
                      <a:r>
                        <a:rPr lang="en-US" sz="1200" b="1" dirty="0" smtClean="0">
                          <a:solidFill>
                            <a:schemeClr val="tx1">
                              <a:lumMod val="85000"/>
                              <a:lumOff val="15000"/>
                            </a:schemeClr>
                          </a:solidFill>
                          <a:latin typeface="Verdana" pitchFamily="34" charset="0"/>
                          <a:ea typeface="Verdana" pitchFamily="34" charset="0"/>
                          <a:cs typeface="Verdana" pitchFamily="34" charset="0"/>
                        </a:rPr>
                        <a:t>deviceInputB</a:t>
                      </a:r>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numElements * </a:t>
                      </a:r>
                      <a:r>
                        <a:rPr lang="en-US" sz="1200" b="1" dirty="0" smtClean="0">
                          <a:solidFill>
                            <a:schemeClr val="tx2">
                              <a:lumMod val="75000"/>
                            </a:schemeClr>
                          </a:solidFill>
                          <a:latin typeface="Verdana" pitchFamily="34" charset="0"/>
                          <a:ea typeface="Verdana" pitchFamily="34" charset="0"/>
                          <a:cs typeface="Verdana" pitchFamily="34" charset="0"/>
                        </a:rPr>
                        <a:t>Sizeof.FLOAT</a:t>
                      </a:r>
                      <a:r>
                        <a:rPr lang="en-U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50000"/>
                            <a:lumOff val="50000"/>
                          </a:schemeClr>
                        </a:solidFill>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59</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endParaRPr lang="es-ES" sz="12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60</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CUdeviceptr</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deviceOutput = </a:t>
                      </a:r>
                      <a:r>
                        <a:rPr lang="es-ES" sz="1200" b="1" dirty="0" smtClean="0">
                          <a:solidFill>
                            <a:schemeClr val="tx2">
                              <a:lumMod val="75000"/>
                            </a:schemeClr>
                          </a:solidFill>
                          <a:latin typeface="Verdana" pitchFamily="34" charset="0"/>
                          <a:ea typeface="Verdana" pitchFamily="34" charset="0"/>
                          <a:cs typeface="Verdana" pitchFamily="34" charset="0"/>
                        </a:rPr>
                        <a:t>new </a:t>
                      </a:r>
                      <a:r>
                        <a:rPr lang="es-ES" sz="1200" b="1" dirty="0" smtClean="0">
                          <a:solidFill>
                            <a:schemeClr val="accent2">
                              <a:lumMod val="50000"/>
                            </a:schemeClr>
                          </a:solidFill>
                          <a:latin typeface="Verdana" pitchFamily="34" charset="0"/>
                          <a:ea typeface="Verdana" pitchFamily="34" charset="0"/>
                          <a:cs typeface="Verdana" pitchFamily="34" charset="0"/>
                        </a:rPr>
                        <a:t>CUdeviceptr();</a:t>
                      </a:r>
                      <a:endParaRPr lang="es-ES" sz="1200" b="1" dirty="0">
                        <a:solidFill>
                          <a:schemeClr val="tx1">
                            <a:lumMod val="50000"/>
                            <a:lumOff val="50000"/>
                          </a:schemeClr>
                        </a:solidFill>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accent2">
                              <a:lumMod val="50000"/>
                            </a:schemeClr>
                          </a:solidFill>
                          <a:latin typeface="Verdana" pitchFamily="34" charset="0"/>
                          <a:ea typeface="Verdana" pitchFamily="34" charset="0"/>
                          <a:cs typeface="Verdana" pitchFamily="34" charset="0"/>
                        </a:rPr>
                        <a:t>cuMemAlloc</a:t>
                      </a:r>
                      <a:r>
                        <a:rPr lang="en-US" sz="1200" b="1" dirty="0" smtClean="0">
                          <a:solidFill>
                            <a:schemeClr val="tx2">
                              <a:lumMod val="75000"/>
                            </a:schemeClr>
                          </a:solidFill>
                          <a:latin typeface="Verdana" pitchFamily="34" charset="0"/>
                          <a:ea typeface="Verdana" pitchFamily="34" charset="0"/>
                          <a:cs typeface="Verdana" pitchFamily="34" charset="0"/>
                        </a:rPr>
                        <a:t>(</a:t>
                      </a:r>
                      <a:r>
                        <a:rPr lang="en-US" sz="1200" b="1" dirty="0" smtClean="0">
                          <a:solidFill>
                            <a:schemeClr val="tx1">
                              <a:lumMod val="85000"/>
                              <a:lumOff val="15000"/>
                            </a:schemeClr>
                          </a:solidFill>
                          <a:latin typeface="Verdana" pitchFamily="34" charset="0"/>
                          <a:ea typeface="Verdana" pitchFamily="34" charset="0"/>
                          <a:cs typeface="Verdana" pitchFamily="34" charset="0"/>
                        </a:rPr>
                        <a:t>deviceOutput</a:t>
                      </a:r>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numElements * </a:t>
                      </a:r>
                      <a:r>
                        <a:rPr lang="en-US" sz="1200" b="1" dirty="0" smtClean="0">
                          <a:solidFill>
                            <a:schemeClr val="tx2">
                              <a:lumMod val="75000"/>
                            </a:schemeClr>
                          </a:solidFill>
                          <a:latin typeface="Verdana" pitchFamily="34" charset="0"/>
                          <a:ea typeface="Verdana" pitchFamily="34" charset="0"/>
                          <a:cs typeface="Verdana" pitchFamily="34" charset="0"/>
                        </a:rPr>
                        <a:t>Sizeof.FLOAT</a:t>
                      </a:r>
                      <a:r>
                        <a:rPr lang="en-U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50000"/>
                            <a:lumOff val="50000"/>
                          </a:schemeClr>
                        </a:solidFill>
                      </a:endParaRPr>
                    </a:p>
                  </a:txBody>
                  <a:tcPr>
                    <a:solidFill>
                      <a:schemeClr val="accent1">
                        <a:lumMod val="20000"/>
                        <a:lumOff val="80000"/>
                      </a:schemeClr>
                    </a:solidFill>
                  </a:tcPr>
                </a:tc>
              </a:tr>
            </a:tbl>
          </a:graphicData>
        </a:graphic>
      </p:graphicFrame>
      <p:sp>
        <p:nvSpPr>
          <p:cNvPr id="6" name="5 CuadroTexto"/>
          <p:cNvSpPr txBox="1"/>
          <p:nvPr/>
        </p:nvSpPr>
        <p:spPr>
          <a:xfrm>
            <a:off x="990600" y="1453039"/>
            <a:ext cx="7239000" cy="369332"/>
          </a:xfrm>
          <a:prstGeom prst="rect">
            <a:avLst/>
          </a:prstGeom>
          <a:solidFill>
            <a:schemeClr val="accent6">
              <a:lumMod val="75000"/>
            </a:schemeClr>
          </a:solidFill>
        </p:spPr>
        <p:txBody>
          <a:bodyPr wrap="square" rtlCol="0">
            <a:spAutoFit/>
          </a:bodyPr>
          <a:lstStyle/>
          <a:p>
            <a:pPr algn="ctr"/>
            <a:r>
              <a:rPr lang="es-ES_tradnl" dirty="0" smtClean="0"/>
              <a:t> </a:t>
            </a:r>
            <a:r>
              <a:rPr lang="es-ES_tradnl" b="1" dirty="0" smtClean="0">
                <a:solidFill>
                  <a:schemeClr val="bg1">
                    <a:lumMod val="95000"/>
                  </a:schemeClr>
                </a:solidFill>
              </a:rPr>
              <a:t>STEP 1:   ALLOCATE DEVICE(GPU) MEMORY</a:t>
            </a:r>
            <a:endParaRPr lang="es-ES" b="1" dirty="0">
              <a:solidFill>
                <a:schemeClr val="bg1">
                  <a:lumMod val="95000"/>
                </a:schemeClr>
              </a:solidFill>
            </a:endParaRPr>
          </a:p>
        </p:txBody>
      </p:sp>
      <p:sp>
        <p:nvSpPr>
          <p:cNvPr id="7" name="6 CuadroTexto"/>
          <p:cNvSpPr txBox="1"/>
          <p:nvPr/>
        </p:nvSpPr>
        <p:spPr>
          <a:xfrm>
            <a:off x="914400" y="5391834"/>
            <a:ext cx="7315200" cy="646331"/>
          </a:xfrm>
          <a:prstGeom prst="rect">
            <a:avLst/>
          </a:prstGeom>
          <a:solidFill>
            <a:schemeClr val="accent2">
              <a:lumMod val="40000"/>
              <a:lumOff val="60000"/>
            </a:schemeClr>
          </a:solidFill>
        </p:spPr>
        <p:txBody>
          <a:bodyPr wrap="square" rtlCol="0">
            <a:spAutoFit/>
          </a:bodyPr>
          <a:lstStyle/>
          <a:p>
            <a:pPr algn="ctr"/>
            <a:r>
              <a:rPr lang="en-US" b="1" dirty="0" smtClean="0"/>
              <a:t>CUdeviceptr</a:t>
            </a:r>
            <a:r>
              <a:rPr lang="en-US" dirty="0" smtClean="0"/>
              <a:t> creates a pointer in the device memory.</a:t>
            </a:r>
          </a:p>
          <a:p>
            <a:pPr algn="ctr"/>
            <a:r>
              <a:rPr lang="en-US" b="1" dirty="0" smtClean="0"/>
              <a:t>cuMemAlloc</a:t>
            </a:r>
            <a:r>
              <a:rPr lang="en-US" dirty="0" smtClean="0"/>
              <a:t> assigns memory to that pointer.</a:t>
            </a:r>
            <a:endParaRPr lang="en-US" dirty="0"/>
          </a:p>
        </p:txBody>
      </p:sp>
    </p:spTree>
    <p:extLst>
      <p:ext uri="{BB962C8B-B14F-4D97-AF65-F5344CB8AC3E}">
        <p14:creationId xmlns:p14="http://schemas.microsoft.com/office/powerpoint/2010/main" val="3933860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411162"/>
          </a:xfrm>
        </p:spPr>
        <p:txBody>
          <a:bodyPr>
            <a:normAutofit fontScale="90000"/>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 (2)</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673967397"/>
              </p:ext>
            </p:extLst>
          </p:nvPr>
        </p:nvGraphicFramePr>
        <p:xfrm>
          <a:off x="304800" y="2133600"/>
          <a:ext cx="8305800" cy="148336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accent2">
                            <a:lumMod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cuMemcpyHtoD</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(deviceInputA, Pointer.to(hostInputA), numElements * </a:t>
                      </a:r>
                      <a:r>
                        <a:rPr lang="es-ES" sz="1200" b="1" dirty="0" smtClean="0">
                          <a:solidFill>
                            <a:schemeClr val="tx2">
                              <a:lumMod val="50000"/>
                            </a:schemeClr>
                          </a:solidFill>
                          <a:latin typeface="Verdana" pitchFamily="34" charset="0"/>
                          <a:ea typeface="Verdana" pitchFamily="34" charset="0"/>
                          <a:cs typeface="Verdana" pitchFamily="34" charset="0"/>
                        </a:rPr>
                        <a:t>Sizeof.FLOAT</a:t>
                      </a:r>
                      <a:r>
                        <a:rPr lang="es-E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cuMemcpyHtoD</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(deviceInputB, Pointer.to(hostInputB), numElements * </a:t>
                      </a:r>
                      <a:r>
                        <a:rPr lang="es-ES" sz="1200" b="1" dirty="0" smtClean="0">
                          <a:solidFill>
                            <a:schemeClr val="tx2">
                              <a:lumMod val="50000"/>
                            </a:schemeClr>
                          </a:solidFill>
                          <a:latin typeface="Verdana" pitchFamily="34" charset="0"/>
                          <a:ea typeface="Verdana" pitchFamily="34" charset="0"/>
                          <a:cs typeface="Verdana" pitchFamily="34" charset="0"/>
                        </a:rPr>
                        <a:t>Sizeof.FLOAT</a:t>
                      </a:r>
                      <a:r>
                        <a:rPr lang="es-E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67</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tx1">
                            <a:lumMod val="50000"/>
                            <a:lumOff val="50000"/>
                          </a:schemeClr>
                        </a:solidFill>
                      </a:endParaRPr>
                    </a:p>
                  </a:txBody>
                  <a:tcPr>
                    <a:solidFill>
                      <a:schemeClr val="accent1">
                        <a:lumMod val="20000"/>
                        <a:lumOff val="80000"/>
                      </a:schemeClr>
                    </a:solidFill>
                  </a:tcPr>
                </a:tc>
              </a:tr>
            </a:tbl>
          </a:graphicData>
        </a:graphic>
      </p:graphicFrame>
      <p:sp>
        <p:nvSpPr>
          <p:cNvPr id="6" name="5 CuadroTexto"/>
          <p:cNvSpPr txBox="1"/>
          <p:nvPr/>
        </p:nvSpPr>
        <p:spPr>
          <a:xfrm>
            <a:off x="990600" y="1453039"/>
            <a:ext cx="7239000" cy="369332"/>
          </a:xfrm>
          <a:prstGeom prst="rect">
            <a:avLst/>
          </a:prstGeom>
          <a:solidFill>
            <a:schemeClr val="accent6">
              <a:lumMod val="75000"/>
            </a:schemeClr>
          </a:solidFill>
        </p:spPr>
        <p:txBody>
          <a:bodyPr wrap="square" rtlCol="0">
            <a:spAutoFit/>
          </a:bodyPr>
          <a:lstStyle/>
          <a:p>
            <a:pPr algn="ctr"/>
            <a:r>
              <a:rPr lang="es-ES_tradnl" dirty="0" smtClean="0"/>
              <a:t> </a:t>
            </a:r>
            <a:r>
              <a:rPr lang="es-ES_tradnl" b="1" dirty="0" smtClean="0">
                <a:solidFill>
                  <a:schemeClr val="bg1">
                    <a:lumMod val="95000"/>
                  </a:schemeClr>
                </a:solidFill>
              </a:rPr>
              <a:t>STEP 2:   COPY DATA TO THE DEVICE</a:t>
            </a:r>
            <a:endParaRPr lang="es-ES" b="1" dirty="0">
              <a:solidFill>
                <a:schemeClr val="bg1">
                  <a:lumMod val="95000"/>
                </a:schemeClr>
              </a:solidFill>
            </a:endParaRPr>
          </a:p>
        </p:txBody>
      </p:sp>
      <p:sp>
        <p:nvSpPr>
          <p:cNvPr id="7" name="6 CuadroTexto"/>
          <p:cNvSpPr txBox="1"/>
          <p:nvPr/>
        </p:nvSpPr>
        <p:spPr>
          <a:xfrm>
            <a:off x="762000" y="4010025"/>
            <a:ext cx="7315200" cy="646331"/>
          </a:xfrm>
          <a:prstGeom prst="rect">
            <a:avLst/>
          </a:prstGeom>
          <a:solidFill>
            <a:schemeClr val="accent2">
              <a:lumMod val="40000"/>
              <a:lumOff val="60000"/>
            </a:schemeClr>
          </a:solidFill>
        </p:spPr>
        <p:txBody>
          <a:bodyPr wrap="square" rtlCol="0">
            <a:spAutoFit/>
          </a:bodyPr>
          <a:lstStyle/>
          <a:p>
            <a:pPr algn="ctr"/>
            <a:r>
              <a:rPr lang="en-US" b="1" dirty="0" smtClean="0"/>
              <a:t>cuMemcpyHtoD</a:t>
            </a:r>
            <a:r>
              <a:rPr lang="en-US" dirty="0" smtClean="0"/>
              <a:t> copies the data from </a:t>
            </a:r>
            <a:r>
              <a:rPr lang="en-US" b="1" dirty="0" smtClean="0"/>
              <a:t>host</a:t>
            </a:r>
            <a:r>
              <a:rPr lang="en-US" dirty="0" smtClean="0"/>
              <a:t> to the </a:t>
            </a:r>
            <a:r>
              <a:rPr lang="en-US" b="1" dirty="0" smtClean="0"/>
              <a:t>device</a:t>
            </a:r>
          </a:p>
          <a:p>
            <a:pPr algn="ctr"/>
            <a:r>
              <a:rPr lang="en-US" b="1" dirty="0" smtClean="0"/>
              <a:t>cuMemcpyDtoH </a:t>
            </a:r>
            <a:r>
              <a:rPr lang="en-US" dirty="0" smtClean="0"/>
              <a:t>copies the data from </a:t>
            </a:r>
            <a:r>
              <a:rPr lang="en-US" b="1" dirty="0" smtClean="0"/>
              <a:t>device</a:t>
            </a:r>
            <a:r>
              <a:rPr lang="en-US" dirty="0" smtClean="0"/>
              <a:t> to </a:t>
            </a:r>
            <a:r>
              <a:rPr lang="en-US" b="1" dirty="0" smtClean="0"/>
              <a:t>host</a:t>
            </a:r>
            <a:endParaRPr lang="en-US" b="1" dirty="0"/>
          </a:p>
        </p:txBody>
      </p:sp>
    </p:spTree>
    <p:extLst>
      <p:ext uri="{BB962C8B-B14F-4D97-AF65-F5344CB8AC3E}">
        <p14:creationId xmlns:p14="http://schemas.microsoft.com/office/powerpoint/2010/main" val="637714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411162"/>
          </a:xfrm>
        </p:spPr>
        <p:txBody>
          <a:bodyPr>
            <a:normAutofit fontScale="90000"/>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Code(3)</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271933906"/>
              </p:ext>
            </p:extLst>
          </p:nvPr>
        </p:nvGraphicFramePr>
        <p:xfrm>
          <a:off x="304800" y="2133600"/>
          <a:ext cx="8305800" cy="259588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69</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accent2">
                            <a:lumMod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70</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accent2">
                              <a:lumMod val="50000"/>
                            </a:schemeClr>
                          </a:solidFill>
                          <a:latin typeface="Verdana" pitchFamily="34" charset="0"/>
                          <a:ea typeface="Verdana" pitchFamily="34" charset="0"/>
                          <a:cs typeface="Verdana" pitchFamily="34" charset="0"/>
                        </a:rPr>
                        <a:t>Pointer</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1">
                              <a:lumMod val="85000"/>
                              <a:lumOff val="15000"/>
                            </a:schemeClr>
                          </a:solidFill>
                          <a:latin typeface="Verdana" pitchFamily="34" charset="0"/>
                          <a:ea typeface="Verdana" pitchFamily="34" charset="0"/>
                          <a:cs typeface="Verdana" pitchFamily="34" charset="0"/>
                        </a:rPr>
                        <a:t>kernelParameters = </a:t>
                      </a:r>
                      <a:r>
                        <a:rPr lang="es-ES" sz="1200" b="1" dirty="0" smtClean="0">
                          <a:solidFill>
                            <a:schemeClr val="accent2">
                              <a:lumMod val="50000"/>
                            </a:schemeClr>
                          </a:solidFill>
                          <a:latin typeface="Verdana" pitchFamily="34" charset="0"/>
                          <a:ea typeface="Verdana" pitchFamily="34" charset="0"/>
                          <a:cs typeface="Verdana" pitchFamily="34" charset="0"/>
                        </a:rPr>
                        <a:t>Pointer.to(Pointer.to(</a:t>
                      </a:r>
                      <a:r>
                        <a:rPr lang="es-ES" sz="1200" b="1" dirty="0" smtClean="0">
                          <a:solidFill>
                            <a:schemeClr val="tx2">
                              <a:lumMod val="50000"/>
                            </a:schemeClr>
                          </a:solidFill>
                          <a:latin typeface="Verdana" pitchFamily="34" charset="0"/>
                          <a:ea typeface="Verdana" pitchFamily="34" charset="0"/>
                          <a:cs typeface="Verdana" pitchFamily="34" charset="0"/>
                        </a:rPr>
                        <a:t>new</a:t>
                      </a:r>
                      <a:r>
                        <a:rPr lang="es-ES" sz="1200" b="1" baseline="0" dirty="0" smtClean="0">
                          <a:solidFill>
                            <a:schemeClr val="tx2">
                              <a:lumMod val="50000"/>
                            </a:schemeClr>
                          </a:solidFill>
                          <a:latin typeface="Verdana" pitchFamily="34" charset="0"/>
                          <a:ea typeface="Verdana" pitchFamily="34" charset="0"/>
                          <a:cs typeface="Verdana" pitchFamily="34" charset="0"/>
                        </a:rPr>
                        <a:t> int</a:t>
                      </a:r>
                      <a:r>
                        <a:rPr lang="es-ES" sz="1200" b="1" baseline="0" dirty="0" smtClean="0">
                          <a:solidFill>
                            <a:schemeClr val="tx1">
                              <a:lumMod val="85000"/>
                              <a:lumOff val="15000"/>
                            </a:schemeClr>
                          </a:solidFill>
                          <a:latin typeface="Verdana" pitchFamily="34" charset="0"/>
                          <a:ea typeface="Verdana" pitchFamily="34" charset="0"/>
                          <a:cs typeface="Verdana" pitchFamily="34" charset="0"/>
                        </a:rPr>
                        <a:t>[]{numElements}),</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accent2">
                              <a:lumMod val="50000"/>
                            </a:schemeClr>
                          </a:solidFill>
                          <a:latin typeface="Verdana" pitchFamily="34" charset="0"/>
                          <a:ea typeface="Verdana" pitchFamily="34" charset="0"/>
                          <a:cs typeface="Verdana" pitchFamily="34" charset="0"/>
                        </a:rPr>
                        <a:t>Pointer.to</a:t>
                      </a:r>
                      <a:r>
                        <a:rPr lang="es-ES_tradnl" sz="1200" b="1" dirty="0" smtClean="0">
                          <a:solidFill>
                            <a:schemeClr val="tx1">
                              <a:lumMod val="85000"/>
                              <a:lumOff val="15000"/>
                            </a:schemeClr>
                          </a:solidFill>
                          <a:latin typeface="Verdana" pitchFamily="34" charset="0"/>
                          <a:ea typeface="Verdana" pitchFamily="34" charset="0"/>
                          <a:cs typeface="Verdana" pitchFamily="34" charset="0"/>
                        </a:rPr>
                        <a:t>(deviceInputA), </a:t>
                      </a:r>
                      <a:r>
                        <a:rPr lang="es-ES_tradnl" sz="1200" b="1" dirty="0" smtClean="0">
                          <a:solidFill>
                            <a:schemeClr val="accent2">
                              <a:lumMod val="50000"/>
                            </a:schemeClr>
                          </a:solidFill>
                          <a:latin typeface="Verdana" pitchFamily="34" charset="0"/>
                          <a:ea typeface="Verdana" pitchFamily="34" charset="0"/>
                          <a:cs typeface="Verdana" pitchFamily="34" charset="0"/>
                        </a:rPr>
                        <a:t>Pointer.to</a:t>
                      </a:r>
                      <a:r>
                        <a:rPr lang="es-ES_tradnl" sz="1200" b="1" dirty="0" smtClean="0">
                          <a:solidFill>
                            <a:schemeClr val="tx1">
                              <a:lumMod val="85000"/>
                              <a:lumOff val="15000"/>
                            </a:schemeClr>
                          </a:solidFill>
                          <a:latin typeface="Verdana" pitchFamily="34" charset="0"/>
                          <a:ea typeface="Verdana" pitchFamily="34" charset="0"/>
                          <a:cs typeface="Verdana" pitchFamily="34" charset="0"/>
                        </a:rPr>
                        <a:t>(deviceInputB), </a:t>
                      </a:r>
                      <a:r>
                        <a:rPr lang="es-ES_tradnl" sz="1200" b="1" dirty="0" smtClean="0">
                          <a:solidFill>
                            <a:schemeClr val="accent2">
                              <a:lumMod val="50000"/>
                            </a:schemeClr>
                          </a:solidFill>
                          <a:latin typeface="Verdana" pitchFamily="34" charset="0"/>
                          <a:ea typeface="Verdana" pitchFamily="34" charset="0"/>
                          <a:cs typeface="Verdana" pitchFamily="34" charset="0"/>
                        </a:rPr>
                        <a:t>Pointer.to</a:t>
                      </a:r>
                      <a:r>
                        <a:rPr lang="es-ES_tradnl" sz="1200" b="1" dirty="0" smtClean="0">
                          <a:solidFill>
                            <a:schemeClr val="tx1">
                              <a:lumMod val="85000"/>
                              <a:lumOff val="15000"/>
                            </a:schemeClr>
                          </a:solidFill>
                          <a:latin typeface="Verdana" pitchFamily="34" charset="0"/>
                          <a:ea typeface="Verdana" pitchFamily="34" charset="0"/>
                          <a:cs typeface="Verdana" pitchFamily="34" charset="0"/>
                        </a:rPr>
                        <a:t>(deviceOutput));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endParaRPr lang="es-ES" sz="12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accent1">
                              <a:lumMod val="50000"/>
                            </a:schemeClr>
                          </a:solidFill>
                          <a:latin typeface="Verdana" pitchFamily="34" charset="0"/>
                          <a:ea typeface="Verdana" pitchFamily="34" charset="0"/>
                          <a:cs typeface="Verdana" pitchFamily="34" charset="0"/>
                        </a:rPr>
                        <a:t>int</a:t>
                      </a:r>
                      <a:r>
                        <a:rPr lang="en-US" sz="1200" b="1" dirty="0" smtClean="0">
                          <a:solidFill>
                            <a:schemeClr val="accent2">
                              <a:lumMod val="50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blockSizeX = 256; </a:t>
                      </a:r>
                      <a:r>
                        <a:rPr lang="en-US" sz="1200" b="1" dirty="0" smtClean="0">
                          <a:solidFill>
                            <a:srgbClr val="00B050"/>
                          </a:solidFill>
                          <a:latin typeface="Verdana" pitchFamily="34" charset="0"/>
                          <a:ea typeface="Verdana" pitchFamily="34" charset="0"/>
                          <a:cs typeface="Verdana" pitchFamily="34" charset="0"/>
                        </a:rPr>
                        <a:t>//will always fix this part</a:t>
                      </a:r>
                      <a:endParaRPr lang="es-ES" sz="1200" b="1" dirty="0">
                        <a:solidFill>
                          <a:srgbClr val="00B050"/>
                        </a:solidFill>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accent1">
                              <a:lumMod val="50000"/>
                            </a:schemeClr>
                          </a:solidFill>
                          <a:latin typeface="Verdana" pitchFamily="34" charset="0"/>
                          <a:ea typeface="Verdana" pitchFamily="34" charset="0"/>
                          <a:cs typeface="Verdana" pitchFamily="34" charset="0"/>
                        </a:rPr>
                        <a:t> int</a:t>
                      </a:r>
                      <a:r>
                        <a:rPr lang="en-US" sz="1200" b="1" dirty="0" smtClean="0">
                          <a:solidFill>
                            <a:schemeClr val="accent2">
                              <a:lumMod val="50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gridSizeX = </a:t>
                      </a:r>
                      <a:r>
                        <a:rPr lang="en-US" sz="1200" b="1" dirty="0" smtClean="0">
                          <a:solidFill>
                            <a:schemeClr val="accent1">
                              <a:lumMod val="50000"/>
                            </a:schemeClr>
                          </a:solidFill>
                          <a:latin typeface="Verdana" pitchFamily="34" charset="0"/>
                          <a:ea typeface="Verdana" pitchFamily="34" charset="0"/>
                          <a:cs typeface="Verdana" pitchFamily="34" charset="0"/>
                        </a:rPr>
                        <a:t>(int) Math.ceil((double)</a:t>
                      </a:r>
                      <a:r>
                        <a:rPr lang="en-US" sz="1200" b="1" dirty="0" smtClean="0">
                          <a:solidFill>
                            <a:schemeClr val="tx1">
                              <a:lumMod val="85000"/>
                              <a:lumOff val="15000"/>
                            </a:schemeClr>
                          </a:solidFill>
                          <a:latin typeface="Verdana" pitchFamily="34" charset="0"/>
                          <a:ea typeface="Verdana" pitchFamily="34" charset="0"/>
                          <a:cs typeface="Verdana" pitchFamily="34" charset="0"/>
                        </a:rPr>
                        <a:t>numElements/blockSizeX</a:t>
                      </a:r>
                      <a:r>
                        <a:rPr lang="en-US" sz="1200" b="1" dirty="0" smtClean="0">
                          <a:solidFill>
                            <a:schemeClr val="accent1">
                              <a:lumMod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//IMPORTANT</a:t>
                      </a:r>
                      <a:endParaRPr lang="es-ES" sz="1200" b="1" dirty="0">
                        <a:solidFill>
                          <a:srgbClr val="00B050"/>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tx1">
                              <a:lumMod val="50000"/>
                              <a:lumOff val="50000"/>
                            </a:schemeClr>
                          </a:solidFill>
                        </a:rPr>
                        <a:t>…</a:t>
                      </a:r>
                      <a:endParaRPr lang="es-ES" sz="1200" b="1" dirty="0">
                        <a:solidFill>
                          <a:schemeClr val="tx1">
                            <a:lumMod val="50000"/>
                            <a:lumOff val="50000"/>
                          </a:schemeClr>
                        </a:solidFill>
                      </a:endParaRPr>
                    </a:p>
                  </a:txBody>
                  <a:tcPr>
                    <a:solidFill>
                      <a:schemeClr val="bg1">
                        <a:lumMod val="95000"/>
                      </a:schemeClr>
                    </a:solidFill>
                  </a:tcPr>
                </a:tc>
              </a:tr>
            </a:tbl>
          </a:graphicData>
        </a:graphic>
      </p:graphicFrame>
      <p:sp>
        <p:nvSpPr>
          <p:cNvPr id="6" name="5 CuadroTexto"/>
          <p:cNvSpPr txBox="1"/>
          <p:nvPr/>
        </p:nvSpPr>
        <p:spPr>
          <a:xfrm>
            <a:off x="990600" y="1453039"/>
            <a:ext cx="7239000" cy="369332"/>
          </a:xfrm>
          <a:prstGeom prst="rect">
            <a:avLst/>
          </a:prstGeom>
          <a:solidFill>
            <a:schemeClr val="accent6">
              <a:lumMod val="75000"/>
            </a:schemeClr>
          </a:solidFill>
        </p:spPr>
        <p:txBody>
          <a:bodyPr wrap="square" rtlCol="0">
            <a:spAutoFit/>
          </a:bodyPr>
          <a:lstStyle/>
          <a:p>
            <a:pPr algn="ctr"/>
            <a:r>
              <a:rPr lang="es-ES_tradnl" dirty="0" smtClean="0"/>
              <a:t> </a:t>
            </a:r>
            <a:r>
              <a:rPr lang="es-ES_tradnl" b="1" dirty="0" smtClean="0">
                <a:solidFill>
                  <a:schemeClr val="bg1">
                    <a:lumMod val="95000"/>
                  </a:schemeClr>
                </a:solidFill>
              </a:rPr>
              <a:t>STEP 3: Set up </a:t>
            </a:r>
            <a:r>
              <a:rPr lang="es-ES_tradnl" b="1" dirty="0" err="1" smtClean="0">
                <a:solidFill>
                  <a:schemeClr val="bg1">
                    <a:lumMod val="95000"/>
                  </a:schemeClr>
                </a:solidFill>
              </a:rPr>
              <a:t>Kernel</a:t>
            </a:r>
            <a:r>
              <a:rPr lang="es-ES_tradnl" b="1" dirty="0" smtClean="0">
                <a:solidFill>
                  <a:schemeClr val="bg1">
                    <a:lumMod val="95000"/>
                  </a:schemeClr>
                </a:solidFill>
              </a:rPr>
              <a:t> </a:t>
            </a:r>
            <a:r>
              <a:rPr lang="es-ES_tradnl" b="1" dirty="0" err="1" smtClean="0">
                <a:solidFill>
                  <a:schemeClr val="bg1">
                    <a:lumMod val="95000"/>
                  </a:schemeClr>
                </a:solidFill>
              </a:rPr>
              <a:t>parameters</a:t>
            </a:r>
            <a:r>
              <a:rPr lang="es-ES_tradnl" b="1" dirty="0" smtClean="0">
                <a:solidFill>
                  <a:schemeClr val="bg1">
                    <a:lumMod val="95000"/>
                  </a:schemeClr>
                </a:solidFill>
              </a:rPr>
              <a:t>, pointer </a:t>
            </a:r>
            <a:r>
              <a:rPr lang="es-ES_tradnl" b="1" dirty="0" err="1" smtClean="0">
                <a:solidFill>
                  <a:schemeClr val="bg1">
                    <a:lumMod val="95000"/>
                  </a:schemeClr>
                </a:solidFill>
              </a:rPr>
              <a:t>to</a:t>
            </a:r>
            <a:r>
              <a:rPr lang="es-ES_tradnl" b="1" dirty="0" smtClean="0">
                <a:solidFill>
                  <a:schemeClr val="bg1">
                    <a:lumMod val="95000"/>
                  </a:schemeClr>
                </a:solidFill>
              </a:rPr>
              <a:t> </a:t>
            </a:r>
            <a:r>
              <a:rPr lang="es-ES_tradnl" b="1" dirty="0" err="1" smtClean="0">
                <a:solidFill>
                  <a:schemeClr val="bg1">
                    <a:lumMod val="95000"/>
                  </a:schemeClr>
                </a:solidFill>
              </a:rPr>
              <a:t>device</a:t>
            </a:r>
            <a:r>
              <a:rPr lang="es-ES_tradnl" b="1" dirty="0" smtClean="0">
                <a:solidFill>
                  <a:schemeClr val="bg1">
                    <a:lumMod val="95000"/>
                  </a:schemeClr>
                </a:solidFill>
              </a:rPr>
              <a:t> data</a:t>
            </a:r>
            <a:endParaRPr lang="es-ES" b="1" dirty="0">
              <a:solidFill>
                <a:schemeClr val="bg1">
                  <a:lumMod val="95000"/>
                </a:schemeClr>
              </a:solidFill>
            </a:endParaRPr>
          </a:p>
        </p:txBody>
      </p:sp>
      <p:sp>
        <p:nvSpPr>
          <p:cNvPr id="7" name="6 CuadroTexto"/>
          <p:cNvSpPr txBox="1"/>
          <p:nvPr/>
        </p:nvSpPr>
        <p:spPr>
          <a:xfrm>
            <a:off x="381000" y="5325070"/>
            <a:ext cx="8153400" cy="923330"/>
          </a:xfrm>
          <a:prstGeom prst="rect">
            <a:avLst/>
          </a:prstGeom>
          <a:solidFill>
            <a:schemeClr val="accent2">
              <a:lumMod val="40000"/>
              <a:lumOff val="60000"/>
            </a:schemeClr>
          </a:solidFill>
        </p:spPr>
        <p:txBody>
          <a:bodyPr wrap="square" rtlCol="0">
            <a:spAutoFit/>
          </a:bodyPr>
          <a:lstStyle/>
          <a:p>
            <a:pPr algn="ctr"/>
            <a:r>
              <a:rPr lang="en-US" b="1" dirty="0" smtClean="0"/>
              <a:t>We will always (well 99% of the time) launch as many threads as data elements in the MAP function. To do this we will ALWAYS fix the size of the blocks, but we will generate </a:t>
            </a:r>
            <a:r>
              <a:rPr lang="en-US" b="1" u="sng" dirty="0" smtClean="0"/>
              <a:t>as many blocks </a:t>
            </a:r>
            <a:r>
              <a:rPr lang="en-US" b="1" dirty="0" smtClean="0"/>
              <a:t>as we need.</a:t>
            </a:r>
            <a:endParaRPr lang="en-US" dirty="0"/>
          </a:p>
        </p:txBody>
      </p:sp>
    </p:spTree>
    <p:extLst>
      <p:ext uri="{BB962C8B-B14F-4D97-AF65-F5344CB8AC3E}">
        <p14:creationId xmlns:p14="http://schemas.microsoft.com/office/powerpoint/2010/main" val="99320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411162"/>
          </a:xfrm>
        </p:spPr>
        <p:txBody>
          <a:bodyPr>
            <a:normAutofit fontScale="90000"/>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Code(4)</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1631042189"/>
              </p:ext>
            </p:extLst>
          </p:nvPr>
        </p:nvGraphicFramePr>
        <p:xfrm>
          <a:off x="304800" y="2743200"/>
          <a:ext cx="8305800" cy="296672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79</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accent2">
                            <a:lumMod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80</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accent2">
                              <a:lumMod val="50000"/>
                            </a:schemeClr>
                          </a:solidFill>
                          <a:latin typeface="Verdana" pitchFamily="34" charset="0"/>
                          <a:ea typeface="Verdana" pitchFamily="34" charset="0"/>
                          <a:cs typeface="Verdana" pitchFamily="34" charset="0"/>
                        </a:rPr>
                        <a:t>cuLaunchKernel(</a:t>
                      </a:r>
                      <a:r>
                        <a:rPr lang="es-ES" sz="1200" b="1" dirty="0" smtClean="0">
                          <a:solidFill>
                            <a:schemeClr val="tx2">
                              <a:lumMod val="75000"/>
                            </a:schemeClr>
                          </a:solidFill>
                          <a:latin typeface="Verdana" pitchFamily="34" charset="0"/>
                          <a:ea typeface="Verdana" pitchFamily="34" charset="0"/>
                          <a:cs typeface="Verdana" pitchFamily="34" charset="0"/>
                        </a:rPr>
                        <a:t> </a:t>
                      </a:r>
                      <a:r>
                        <a:rPr lang="es-ES" sz="1200" b="1" dirty="0" smtClean="0">
                          <a:solidFill>
                            <a:schemeClr val="tx1">
                              <a:lumMod val="85000"/>
                              <a:lumOff val="15000"/>
                            </a:schemeClr>
                          </a:solidFill>
                          <a:latin typeface="Verdana" pitchFamily="34" charset="0"/>
                          <a:ea typeface="Verdana" pitchFamily="34" charset="0"/>
                          <a:cs typeface="Verdana" pitchFamily="34" charset="0"/>
                        </a:rPr>
                        <a:t>function ,</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85000"/>
                              <a:lumOff val="15000"/>
                            </a:schemeClr>
                          </a:solidFill>
                          <a:latin typeface="Verdana" pitchFamily="34" charset="0"/>
                          <a:ea typeface="Verdana" pitchFamily="34" charset="0"/>
                          <a:cs typeface="Verdana" pitchFamily="34" charset="0"/>
                        </a:rPr>
                        <a:t>gridSizeX, 1, 1,                         </a:t>
                      </a:r>
                      <a:r>
                        <a:rPr lang="en-US" sz="1200" b="1" noProof="0" dirty="0" smtClean="0">
                          <a:solidFill>
                            <a:schemeClr val="tx1">
                              <a:lumMod val="85000"/>
                              <a:lumOff val="15000"/>
                            </a:schemeClr>
                          </a:solidFill>
                          <a:latin typeface="Verdana" pitchFamily="34" charset="0"/>
                          <a:ea typeface="Verdana" pitchFamily="34" charset="0"/>
                          <a:cs typeface="Verdana" pitchFamily="34" charset="0"/>
                        </a:rPr>
                        <a:t>    </a:t>
                      </a:r>
                      <a:r>
                        <a:rPr lang="en-US" sz="1200" b="1" noProof="0" dirty="0" smtClean="0">
                          <a:solidFill>
                            <a:srgbClr val="00B050"/>
                          </a:solidFill>
                          <a:latin typeface="Verdana" pitchFamily="34" charset="0"/>
                          <a:ea typeface="Verdana" pitchFamily="34" charset="0"/>
                          <a:cs typeface="Verdana" pitchFamily="34" charset="0"/>
                        </a:rPr>
                        <a:t>//the 3D dimension of the thread grid</a:t>
                      </a:r>
                      <a:endParaRPr lang="en-US" sz="1200" b="1" noProof="0" dirty="0">
                        <a:solidFill>
                          <a:srgbClr val="00B050"/>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tx1">
                              <a:lumMod val="50000"/>
                              <a:lumOff val="50000"/>
                            </a:schemeClr>
                          </a:solidFill>
                        </a:rPr>
                        <a:t>          </a:t>
                      </a:r>
                      <a:r>
                        <a:rPr lang="es-ES_tradnl" sz="1200" b="1" dirty="0" smtClean="0">
                          <a:solidFill>
                            <a:schemeClr val="tx1">
                              <a:lumMod val="85000"/>
                              <a:lumOff val="15000"/>
                            </a:schemeClr>
                          </a:solidFill>
                          <a:latin typeface="Verdana" pitchFamily="34" charset="0"/>
                          <a:ea typeface="Verdana" pitchFamily="34" charset="0"/>
                          <a:cs typeface="Verdana" pitchFamily="34" charset="0"/>
                        </a:rPr>
                        <a:t>blockSizeX, 1, 1,                          </a:t>
                      </a:r>
                      <a:r>
                        <a:rPr lang="en-US" sz="1200" b="1" noProof="0" dirty="0" smtClean="0">
                          <a:solidFill>
                            <a:srgbClr val="00B050"/>
                          </a:solidFill>
                          <a:latin typeface="Verdana" pitchFamily="34" charset="0"/>
                          <a:ea typeface="Verdana" pitchFamily="34" charset="0"/>
                          <a:cs typeface="Verdana" pitchFamily="34" charset="0"/>
                        </a:rPr>
                        <a:t>// the 3D dimension of the thread blocks</a:t>
                      </a:r>
                      <a:endParaRPr lang="en-US" sz="1200" b="1" noProof="0" dirty="0">
                        <a:solidFill>
                          <a:srgbClr val="00B050"/>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accent1">
                              <a:lumMod val="50000"/>
                            </a:schemeClr>
                          </a:solidFill>
                          <a:latin typeface="Verdana" pitchFamily="34" charset="0"/>
                          <a:ea typeface="Verdana" pitchFamily="34" charset="0"/>
                          <a:cs typeface="Verdana" pitchFamily="34" charset="0"/>
                        </a:rPr>
                        <a:t>      </a:t>
                      </a:r>
                      <a:r>
                        <a:rPr lang="en-US" sz="1200" b="1" dirty="0" smtClean="0">
                          <a:solidFill>
                            <a:schemeClr val="tx1">
                              <a:lumMod val="85000"/>
                              <a:lumOff val="15000"/>
                            </a:schemeClr>
                          </a:solidFill>
                          <a:latin typeface="Verdana" pitchFamily="34" charset="0"/>
                          <a:ea typeface="Verdana" pitchFamily="34" charset="0"/>
                          <a:cs typeface="Verdana" pitchFamily="34" charset="0"/>
                        </a:rPr>
                        <a:t>0,</a:t>
                      </a:r>
                      <a:r>
                        <a:rPr lang="en-US" sz="1200" b="1" baseline="0" dirty="0" smtClean="0">
                          <a:solidFill>
                            <a:schemeClr val="tx1">
                              <a:lumMod val="85000"/>
                              <a:lumOff val="15000"/>
                            </a:schemeClr>
                          </a:solidFill>
                          <a:latin typeface="Verdana" pitchFamily="34" charset="0"/>
                          <a:ea typeface="Verdana" pitchFamily="34" charset="0"/>
                          <a:cs typeface="Verdana" pitchFamily="34" charset="0"/>
                        </a:rPr>
                        <a:t> </a:t>
                      </a:r>
                      <a:r>
                        <a:rPr lang="en-US" sz="1200" b="1" baseline="0" dirty="0" smtClean="0">
                          <a:solidFill>
                            <a:schemeClr val="tx2">
                              <a:lumMod val="75000"/>
                            </a:schemeClr>
                          </a:solidFill>
                          <a:latin typeface="Verdana" pitchFamily="34" charset="0"/>
                          <a:ea typeface="Verdana" pitchFamily="34" charset="0"/>
                          <a:cs typeface="Verdana" pitchFamily="34" charset="0"/>
                        </a:rPr>
                        <a:t>null</a:t>
                      </a:r>
                      <a:r>
                        <a:rPr lang="en-US" sz="1200" b="1" baseline="0" dirty="0" smtClean="0">
                          <a:solidFill>
                            <a:schemeClr val="tx1">
                              <a:lumMod val="85000"/>
                              <a:lumOff val="15000"/>
                            </a:schemeClr>
                          </a:solidFill>
                          <a:latin typeface="Verdana" pitchFamily="34" charset="0"/>
                          <a:ea typeface="Verdana" pitchFamily="34" charset="0"/>
                          <a:cs typeface="Verdana" pitchFamily="34" charset="0"/>
                        </a:rPr>
                        <a:t>,  </a:t>
                      </a:r>
                      <a:r>
                        <a:rPr lang="en-US" sz="1200" b="1" baseline="0" dirty="0" smtClean="0">
                          <a:solidFill>
                            <a:srgbClr val="00B050"/>
                          </a:solidFill>
                          <a:latin typeface="Verdana" pitchFamily="34" charset="0"/>
                          <a:ea typeface="Verdana" pitchFamily="34" charset="0"/>
                          <a:cs typeface="Verdana" pitchFamily="34" charset="0"/>
                        </a:rPr>
                        <a:t>                                       //I’ll explain this line later…</a:t>
                      </a:r>
                      <a:endParaRPr lang="es-ES" sz="1200" b="1" dirty="0">
                        <a:solidFill>
                          <a:srgbClr val="00B050"/>
                        </a:solidFill>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baseline="0" dirty="0" smtClean="0">
                          <a:solidFill>
                            <a:schemeClr val="accent1">
                              <a:lumMod val="50000"/>
                            </a:schemeClr>
                          </a:solidFill>
                          <a:latin typeface="Verdana" pitchFamily="34" charset="0"/>
                          <a:ea typeface="Verdana" pitchFamily="34" charset="0"/>
                          <a:cs typeface="Verdana" pitchFamily="34" charset="0"/>
                        </a:rPr>
                        <a:t>       kernelParameters, null</a:t>
                      </a:r>
                      <a:r>
                        <a:rPr lang="en-US" sz="1200" b="1" dirty="0" smtClean="0">
                          <a:solidFill>
                            <a:schemeClr val="accent1">
                              <a:lumMod val="50000"/>
                            </a:schemeClr>
                          </a:solidFill>
                          <a:latin typeface="Verdana" pitchFamily="34" charset="0"/>
                          <a:ea typeface="Verdana" pitchFamily="34" charset="0"/>
                          <a:cs typeface="Verdana" pitchFamily="34" charset="0"/>
                        </a:rPr>
                        <a:t>); </a:t>
                      </a:r>
                      <a:endParaRPr lang="es-ES" sz="1200" b="1" dirty="0">
                        <a:solidFill>
                          <a:srgbClr val="00B050"/>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s-ES" sz="1200" b="1" baseline="0" dirty="0" smtClean="0">
                          <a:solidFill>
                            <a:schemeClr val="accent2">
                              <a:lumMod val="50000"/>
                            </a:schemeClr>
                          </a:solidFill>
                          <a:latin typeface="Verdana" pitchFamily="34" charset="0"/>
                          <a:ea typeface="Verdana" pitchFamily="34" charset="0"/>
                          <a:cs typeface="Verdana" pitchFamily="34" charset="0"/>
                        </a:rPr>
                        <a:t>cuCtxSynchronize();     </a:t>
                      </a:r>
                      <a:r>
                        <a:rPr lang="en-US" sz="1200" b="1" baseline="0" dirty="0" smtClean="0">
                          <a:solidFill>
                            <a:srgbClr val="00B050"/>
                          </a:solidFill>
                          <a:latin typeface="Verdana" pitchFamily="34" charset="0"/>
                          <a:ea typeface="Verdana" pitchFamily="34" charset="0"/>
                          <a:cs typeface="Verdana" pitchFamily="34" charset="0"/>
                        </a:rPr>
                        <a:t>//very important in JCUDA…we need to synchronize!!!</a:t>
                      </a:r>
                      <a:endParaRPr lang="es-ES" sz="1200" b="1" dirty="0" smtClean="0">
                        <a:solidFill>
                          <a:srgbClr val="00B050"/>
                        </a:solidFill>
                      </a:endParaRPr>
                    </a:p>
                  </a:txBody>
                  <a:tcPr>
                    <a:solidFill>
                      <a:schemeClr val="bg1">
                        <a:lumMod val="95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77</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tx1">
                              <a:lumMod val="50000"/>
                              <a:lumOff val="50000"/>
                            </a:schemeClr>
                          </a:solidFill>
                        </a:rPr>
                        <a:t>…</a:t>
                      </a:r>
                    </a:p>
                  </a:txBody>
                  <a:tcPr>
                    <a:solidFill>
                      <a:schemeClr val="accent1">
                        <a:lumMod val="20000"/>
                        <a:lumOff val="80000"/>
                      </a:schemeClr>
                    </a:solidFill>
                  </a:tcPr>
                </a:tc>
              </a:tr>
            </a:tbl>
          </a:graphicData>
        </a:graphic>
      </p:graphicFrame>
      <p:sp>
        <p:nvSpPr>
          <p:cNvPr id="6" name="5 CuadroTexto"/>
          <p:cNvSpPr txBox="1"/>
          <p:nvPr/>
        </p:nvSpPr>
        <p:spPr>
          <a:xfrm>
            <a:off x="990600" y="1453039"/>
            <a:ext cx="7239000" cy="369332"/>
          </a:xfrm>
          <a:prstGeom prst="rect">
            <a:avLst/>
          </a:prstGeom>
          <a:solidFill>
            <a:schemeClr val="accent6">
              <a:lumMod val="75000"/>
            </a:schemeClr>
          </a:solidFill>
        </p:spPr>
        <p:txBody>
          <a:bodyPr wrap="square" rtlCol="0">
            <a:spAutoFit/>
          </a:bodyPr>
          <a:lstStyle/>
          <a:p>
            <a:pPr algn="ctr"/>
            <a:r>
              <a:rPr lang="es-ES_tradnl" dirty="0" smtClean="0"/>
              <a:t> </a:t>
            </a:r>
            <a:r>
              <a:rPr lang="es-ES_tradnl" b="1" dirty="0" smtClean="0">
                <a:solidFill>
                  <a:schemeClr val="bg1">
                    <a:lumMod val="95000"/>
                  </a:schemeClr>
                </a:solidFill>
              </a:rPr>
              <a:t>STEP 4:   </a:t>
            </a:r>
            <a:r>
              <a:rPr lang="es-ES_tradnl" b="1" dirty="0" err="1" smtClean="0">
                <a:solidFill>
                  <a:schemeClr val="bg1">
                    <a:lumMod val="95000"/>
                  </a:schemeClr>
                </a:solidFill>
              </a:rPr>
              <a:t>Launching</a:t>
            </a:r>
            <a:r>
              <a:rPr lang="es-ES_tradnl" b="1" dirty="0" smtClean="0">
                <a:solidFill>
                  <a:schemeClr val="bg1">
                    <a:lumMod val="95000"/>
                  </a:schemeClr>
                </a:solidFill>
              </a:rPr>
              <a:t> </a:t>
            </a:r>
            <a:r>
              <a:rPr lang="es-ES_tradnl" b="1" dirty="0" err="1" smtClean="0">
                <a:solidFill>
                  <a:schemeClr val="bg1">
                    <a:lumMod val="95000"/>
                  </a:schemeClr>
                </a:solidFill>
              </a:rPr>
              <a:t>Kernel</a:t>
            </a:r>
            <a:endParaRPr lang="es-ES" b="1" dirty="0">
              <a:solidFill>
                <a:schemeClr val="bg1">
                  <a:lumMod val="95000"/>
                </a:schemeClr>
              </a:solidFill>
            </a:endParaRPr>
          </a:p>
        </p:txBody>
      </p:sp>
    </p:spTree>
    <p:extLst>
      <p:ext uri="{BB962C8B-B14F-4D97-AF65-F5344CB8AC3E}">
        <p14:creationId xmlns:p14="http://schemas.microsoft.com/office/powerpoint/2010/main" val="2939690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411162"/>
          </a:xfrm>
        </p:spPr>
        <p:txBody>
          <a:bodyPr>
            <a:normAutofit fontScale="90000"/>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 (5)</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3603809737"/>
              </p:ext>
            </p:extLst>
          </p:nvPr>
        </p:nvGraphicFramePr>
        <p:xfrm>
          <a:off x="304800" y="2133600"/>
          <a:ext cx="8305800" cy="111252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accent2">
                            <a:lumMod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cuMemcpyDtoH</a:t>
                      </a:r>
                      <a:r>
                        <a:rPr lang="es-ES" sz="1200" b="1" dirty="0" smtClean="0">
                          <a:solidFill>
                            <a:schemeClr val="tx1">
                              <a:lumMod val="85000"/>
                              <a:lumOff val="15000"/>
                            </a:schemeClr>
                          </a:solidFill>
                          <a:latin typeface="Verdana" pitchFamily="34" charset="0"/>
                          <a:ea typeface="Verdana" pitchFamily="34" charset="0"/>
                          <a:cs typeface="Verdana" pitchFamily="34" charset="0"/>
                        </a:rPr>
                        <a:t>(</a:t>
                      </a:r>
                      <a:r>
                        <a:rPr lang="es-ES" sz="1200" b="1" dirty="0" smtClean="0">
                          <a:solidFill>
                            <a:schemeClr val="accent2">
                              <a:lumMod val="50000"/>
                            </a:schemeClr>
                          </a:solidFill>
                          <a:latin typeface="Verdana" pitchFamily="34" charset="0"/>
                          <a:ea typeface="Verdana" pitchFamily="34" charset="0"/>
                          <a:cs typeface="Verdana" pitchFamily="34" charset="0"/>
                        </a:rPr>
                        <a:t>Pointer.to</a:t>
                      </a:r>
                      <a:r>
                        <a:rPr lang="es-ES" sz="1200" b="1" dirty="0" smtClean="0">
                          <a:solidFill>
                            <a:schemeClr val="tx1">
                              <a:lumMod val="85000"/>
                              <a:lumOff val="15000"/>
                            </a:schemeClr>
                          </a:solidFill>
                          <a:latin typeface="Verdana" pitchFamily="34" charset="0"/>
                          <a:ea typeface="Verdana" pitchFamily="34" charset="0"/>
                          <a:cs typeface="Verdana" pitchFamily="34" charset="0"/>
                        </a:rPr>
                        <a:t>(</a:t>
                      </a:r>
                      <a:r>
                        <a:rPr lang="es-ES" sz="1200" b="1" dirty="0" err="1" smtClean="0">
                          <a:solidFill>
                            <a:schemeClr val="tx1">
                              <a:lumMod val="85000"/>
                              <a:lumOff val="15000"/>
                            </a:schemeClr>
                          </a:solidFill>
                          <a:latin typeface="Verdana" pitchFamily="34" charset="0"/>
                          <a:ea typeface="Verdana" pitchFamily="34" charset="0"/>
                          <a:cs typeface="Verdana" pitchFamily="34" charset="0"/>
                        </a:rPr>
                        <a:t>hostOutput</a:t>
                      </a:r>
                      <a:r>
                        <a:rPr lang="es-ES" sz="1200" b="1" dirty="0" smtClean="0">
                          <a:solidFill>
                            <a:schemeClr val="tx1">
                              <a:lumMod val="85000"/>
                              <a:lumOff val="15000"/>
                            </a:schemeClr>
                          </a:solidFill>
                          <a:latin typeface="Verdana" pitchFamily="34" charset="0"/>
                          <a:ea typeface="Verdana" pitchFamily="34" charset="0"/>
                          <a:cs typeface="Verdana" pitchFamily="34" charset="0"/>
                        </a:rPr>
                        <a:t>), deviceOutput, numElements * </a:t>
                      </a:r>
                      <a:r>
                        <a:rPr lang="es-ES" sz="1200" b="1" dirty="0" smtClean="0">
                          <a:solidFill>
                            <a:schemeClr val="tx2">
                              <a:lumMod val="50000"/>
                            </a:schemeClr>
                          </a:solidFill>
                          <a:latin typeface="Verdana" pitchFamily="34" charset="0"/>
                          <a:ea typeface="Verdana" pitchFamily="34" charset="0"/>
                          <a:cs typeface="Verdana" pitchFamily="34" charset="0"/>
                        </a:rPr>
                        <a:t>Sizeof.FLOAT</a:t>
                      </a:r>
                      <a:r>
                        <a:rPr lang="es-ES" sz="1200" b="1" dirty="0" smtClean="0">
                          <a:solidFill>
                            <a:schemeClr val="tx1">
                              <a:lumMod val="85000"/>
                              <a:lumOff val="15000"/>
                            </a:schemeClr>
                          </a:solidFill>
                          <a:latin typeface="Verdana" pitchFamily="34" charset="0"/>
                          <a:ea typeface="Verdana" pitchFamily="34" charset="0"/>
                          <a:cs typeface="Verdana" pitchFamily="34" charset="0"/>
                        </a:rPr>
                        <a: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accent2">
                              <a:lumMod val="50000"/>
                            </a:schemeClr>
                          </a:solidFill>
                          <a:latin typeface="Verdana" pitchFamily="34" charset="0"/>
                          <a:ea typeface="Verdana" pitchFamily="34" charset="0"/>
                          <a:cs typeface="Verdana" pitchFamily="34" charset="0"/>
                        </a:rPr>
                        <a:t>…</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bg1">
                        <a:lumMod val="95000"/>
                      </a:schemeClr>
                    </a:solidFill>
                  </a:tcPr>
                </a:tc>
              </a:tr>
            </a:tbl>
          </a:graphicData>
        </a:graphic>
      </p:graphicFrame>
      <p:sp>
        <p:nvSpPr>
          <p:cNvPr id="6" name="5 CuadroTexto"/>
          <p:cNvSpPr txBox="1"/>
          <p:nvPr/>
        </p:nvSpPr>
        <p:spPr>
          <a:xfrm>
            <a:off x="990600" y="1453039"/>
            <a:ext cx="7239000" cy="369332"/>
          </a:xfrm>
          <a:prstGeom prst="rect">
            <a:avLst/>
          </a:prstGeom>
          <a:solidFill>
            <a:schemeClr val="accent6">
              <a:lumMod val="75000"/>
            </a:schemeClr>
          </a:solidFill>
        </p:spPr>
        <p:txBody>
          <a:bodyPr wrap="square" rtlCol="0">
            <a:spAutoFit/>
          </a:bodyPr>
          <a:lstStyle/>
          <a:p>
            <a:pPr algn="ctr"/>
            <a:r>
              <a:rPr lang="es-ES_tradnl" dirty="0" smtClean="0"/>
              <a:t> </a:t>
            </a:r>
            <a:r>
              <a:rPr lang="es-ES_tradnl" b="1" dirty="0" smtClean="0">
                <a:solidFill>
                  <a:schemeClr val="bg1">
                    <a:lumMod val="95000"/>
                  </a:schemeClr>
                </a:solidFill>
              </a:rPr>
              <a:t>STEP 5:   COPY SOLUTION DATA TO THE HOST</a:t>
            </a:r>
            <a:endParaRPr lang="es-ES" b="1" dirty="0">
              <a:solidFill>
                <a:schemeClr val="bg1">
                  <a:lumMod val="95000"/>
                </a:schemeClr>
              </a:solidFill>
            </a:endParaRPr>
          </a:p>
        </p:txBody>
      </p:sp>
      <p:sp>
        <p:nvSpPr>
          <p:cNvPr id="7" name="6 CuadroTexto"/>
          <p:cNvSpPr txBox="1"/>
          <p:nvPr/>
        </p:nvSpPr>
        <p:spPr>
          <a:xfrm>
            <a:off x="762000" y="4010025"/>
            <a:ext cx="7315200" cy="646331"/>
          </a:xfrm>
          <a:prstGeom prst="rect">
            <a:avLst/>
          </a:prstGeom>
          <a:solidFill>
            <a:schemeClr val="accent2">
              <a:lumMod val="40000"/>
              <a:lumOff val="60000"/>
            </a:schemeClr>
          </a:solidFill>
        </p:spPr>
        <p:txBody>
          <a:bodyPr wrap="square" rtlCol="0">
            <a:spAutoFit/>
          </a:bodyPr>
          <a:lstStyle/>
          <a:p>
            <a:pPr algn="ctr"/>
            <a:r>
              <a:rPr lang="en-US" b="1" dirty="0" smtClean="0"/>
              <a:t>cuMemcpyHtoD</a:t>
            </a:r>
            <a:r>
              <a:rPr lang="en-US" dirty="0" smtClean="0"/>
              <a:t> copies the data from </a:t>
            </a:r>
            <a:r>
              <a:rPr lang="en-US" b="1" dirty="0" smtClean="0"/>
              <a:t>host</a:t>
            </a:r>
            <a:r>
              <a:rPr lang="en-US" dirty="0" smtClean="0"/>
              <a:t> to the </a:t>
            </a:r>
            <a:r>
              <a:rPr lang="en-US" b="1" dirty="0" smtClean="0"/>
              <a:t>device</a:t>
            </a:r>
          </a:p>
          <a:p>
            <a:pPr algn="ctr"/>
            <a:r>
              <a:rPr lang="en-US" b="1" dirty="0" smtClean="0"/>
              <a:t>cuMemcpyDtoH </a:t>
            </a:r>
            <a:r>
              <a:rPr lang="en-US" dirty="0" smtClean="0"/>
              <a:t>copies the data from </a:t>
            </a:r>
            <a:r>
              <a:rPr lang="en-US" b="1" dirty="0" smtClean="0"/>
              <a:t>device</a:t>
            </a:r>
            <a:r>
              <a:rPr lang="en-US" dirty="0" smtClean="0"/>
              <a:t> to </a:t>
            </a:r>
            <a:r>
              <a:rPr lang="en-US" b="1" dirty="0" smtClean="0"/>
              <a:t>host</a:t>
            </a:r>
            <a:endParaRPr lang="en-US" b="1" dirty="0"/>
          </a:p>
        </p:txBody>
      </p:sp>
    </p:spTree>
    <p:extLst>
      <p:ext uri="{BB962C8B-B14F-4D97-AF65-F5344CB8AC3E}">
        <p14:creationId xmlns:p14="http://schemas.microsoft.com/office/powerpoint/2010/main" val="4121054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a:bodyPr>
          <a:lstStyle/>
          <a:p>
            <a:r>
              <a:rPr lang="en-US" sz="3200" dirty="0" smtClean="0">
                <a:latin typeface="Ubuntu" pitchFamily="34" charset="0"/>
              </a:rPr>
              <a:t>Vector Addition. </a:t>
            </a:r>
            <a:r>
              <a:rPr lang="en-US" sz="3200" b="1" dirty="0" smtClean="0">
                <a:latin typeface="Ubuntu" pitchFamily="34" charset="0"/>
              </a:rPr>
              <a:t>Host</a:t>
            </a:r>
            <a:r>
              <a:rPr lang="en-US" sz="3200" dirty="0" smtClean="0">
                <a:latin typeface="Ubuntu" pitchFamily="34" charset="0"/>
              </a:rPr>
              <a:t> Code (6)</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extLst>
              <p:ext uri="{D42A27DB-BD31-4B8C-83A1-F6EECF244321}">
                <p14:modId xmlns:p14="http://schemas.microsoft.com/office/powerpoint/2010/main" val="1565583357"/>
              </p:ext>
            </p:extLst>
          </p:nvPr>
        </p:nvGraphicFramePr>
        <p:xfrm>
          <a:off x="228600" y="1555750"/>
          <a:ext cx="8305800" cy="1854200"/>
        </p:xfrm>
        <a:graphic>
          <a:graphicData uri="http://schemas.openxmlformats.org/drawingml/2006/table">
            <a:tbl>
              <a:tblPr firstRow="1" bandRow="1">
                <a:tableStyleId>{5C22544A-7EE6-4342-B048-85BDC9FD1C3A}</a:tableStyleId>
              </a:tblPr>
              <a:tblGrid>
                <a:gridCol w="622935"/>
                <a:gridCol w="768286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98</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dirty="0" smtClean="0">
                          <a:solidFill>
                            <a:schemeClr val="tx2">
                              <a:lumMod val="75000"/>
                            </a:schemeClr>
                          </a:solidFill>
                          <a:latin typeface="Verdana" pitchFamily="34" charset="0"/>
                          <a:ea typeface="Verdana" pitchFamily="34" charset="0"/>
                          <a:cs typeface="Verdana" pitchFamily="34" charset="0"/>
                        </a:rPr>
                        <a:t> …</a:t>
                      </a:r>
                      <a:endParaRPr lang="es-ES" sz="1200"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99</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accent2">
                              <a:lumMod val="75000"/>
                            </a:schemeClr>
                          </a:solidFill>
                          <a:latin typeface="Verdana" pitchFamily="34" charset="0"/>
                          <a:ea typeface="Verdana" pitchFamily="34" charset="0"/>
                          <a:cs typeface="Verdana" pitchFamily="34" charset="0"/>
                        </a:rPr>
                        <a:t>cuMemFree</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(deviceInputA);</a:t>
                      </a:r>
                      <a:endParaRPr lang="es-ES" sz="1200" b="1" dirty="0">
                        <a:solidFill>
                          <a:schemeClr val="tx1">
                            <a:lumMod val="85000"/>
                            <a:lumOff val="1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100</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accent2">
                              <a:lumMod val="75000"/>
                            </a:schemeClr>
                          </a:solidFill>
                          <a:latin typeface="Verdana" pitchFamily="34" charset="0"/>
                          <a:ea typeface="Verdana" pitchFamily="34" charset="0"/>
                          <a:cs typeface="Verdana" pitchFamily="34" charset="0"/>
                        </a:rPr>
                        <a:t>cuMemFree</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(deviceInputB);</a:t>
                      </a: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101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b="1" dirty="0" smtClean="0">
                          <a:solidFill>
                            <a:schemeClr val="tx1">
                              <a:lumMod val="50000"/>
                              <a:lumOff val="50000"/>
                            </a:schemeClr>
                          </a:solidFill>
                        </a:rPr>
                        <a:t> </a:t>
                      </a:r>
                      <a:r>
                        <a:rPr lang="es-ES" sz="1200" b="1" dirty="0" smtClean="0">
                          <a:solidFill>
                            <a:schemeClr val="accent2">
                              <a:lumMod val="75000"/>
                            </a:schemeClr>
                          </a:solidFill>
                          <a:latin typeface="Verdana" pitchFamily="34" charset="0"/>
                          <a:ea typeface="Verdana" pitchFamily="34" charset="0"/>
                          <a:cs typeface="Verdana" pitchFamily="34" charset="0"/>
                        </a:rPr>
                        <a:t>cuMemFree</a:t>
                      </a:r>
                      <a:r>
                        <a:rPr lang="es-ES" sz="1200" b="1" dirty="0" smtClean="0">
                          <a:solidFill>
                            <a:schemeClr val="tx1">
                              <a:lumMod val="85000"/>
                              <a:lumOff val="15000"/>
                            </a:schemeClr>
                          </a:solidFill>
                          <a:latin typeface="Verdana" pitchFamily="34" charset="0"/>
                          <a:ea typeface="Verdana" pitchFamily="34" charset="0"/>
                          <a:cs typeface="Verdana" pitchFamily="34" charset="0"/>
                        </a:rPr>
                        <a:t>(deviceOutput);</a:t>
                      </a: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102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bg1">
                        <a:lumMod val="95000"/>
                      </a:schemeClr>
                    </a:solidFill>
                  </a:tcPr>
                </a:tc>
              </a:tr>
            </a:tbl>
          </a:graphicData>
        </a:graphic>
      </p:graphicFrame>
      <p:sp>
        <p:nvSpPr>
          <p:cNvPr id="3" name="2 CuadroTexto"/>
          <p:cNvSpPr txBox="1"/>
          <p:nvPr/>
        </p:nvSpPr>
        <p:spPr>
          <a:xfrm>
            <a:off x="1066800" y="3810000"/>
            <a:ext cx="6477000" cy="646331"/>
          </a:xfrm>
          <a:prstGeom prst="rect">
            <a:avLst/>
          </a:prstGeom>
          <a:solidFill>
            <a:schemeClr val="accent6">
              <a:lumMod val="40000"/>
              <a:lumOff val="60000"/>
            </a:schemeClr>
          </a:solidFill>
        </p:spPr>
        <p:txBody>
          <a:bodyPr wrap="square" rtlCol="0">
            <a:spAutoFit/>
          </a:bodyPr>
          <a:lstStyle/>
          <a:p>
            <a:pPr algn="ctr"/>
            <a:r>
              <a:rPr lang="en-US" dirty="0" smtClean="0"/>
              <a:t>Unfortunately</a:t>
            </a:r>
            <a:r>
              <a:rPr lang="es-ES_tradnl" dirty="0" smtClean="0"/>
              <a:t> </a:t>
            </a:r>
            <a:r>
              <a:rPr lang="en-US" dirty="0" smtClean="0"/>
              <a:t>we</a:t>
            </a:r>
            <a:r>
              <a:rPr lang="es-ES_tradnl" dirty="0" smtClean="0"/>
              <a:t> </a:t>
            </a:r>
            <a:r>
              <a:rPr lang="en-US" dirty="0" smtClean="0"/>
              <a:t>don’t have garbage collection in CUDA so we need to deallocate manually</a:t>
            </a:r>
            <a:endParaRPr lang="en-US" dirty="0"/>
          </a:p>
        </p:txBody>
      </p:sp>
    </p:spTree>
    <p:extLst>
      <p:ext uri="{BB962C8B-B14F-4D97-AF65-F5344CB8AC3E}">
        <p14:creationId xmlns:p14="http://schemas.microsoft.com/office/powerpoint/2010/main" val="4141551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a:bodyPr>
          <a:lstStyle/>
          <a:p>
            <a:r>
              <a:rPr lang="en-US" sz="3200" dirty="0" smtClean="0">
                <a:latin typeface="Ubuntu" pitchFamily="34" charset="0"/>
              </a:rPr>
              <a:t>Vector Addition. </a:t>
            </a:r>
            <a:r>
              <a:rPr lang="en-US" sz="3200" b="1" dirty="0" smtClean="0">
                <a:latin typeface="Ubuntu" pitchFamily="34" charset="0"/>
              </a:rPr>
              <a:t>Compilation</a:t>
            </a:r>
            <a:endParaRPr lang="en-US" sz="3200" dirty="0">
              <a:latin typeface="Ubuntu" pitchFamily="34" charset="0"/>
            </a:endParaRPr>
          </a:p>
        </p:txBody>
      </p:sp>
      <p:sp>
        <p:nvSpPr>
          <p:cNvPr id="4" name="2 Marcador de contenido"/>
          <p:cNvSpPr txBox="1">
            <a:spLocks/>
          </p:cNvSpPr>
          <p:nvPr/>
        </p:nvSpPr>
        <p:spPr>
          <a:xfrm>
            <a:off x="381000" y="1066800"/>
            <a:ext cx="83058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152400" y="2328446"/>
            <a:ext cx="8839200" cy="338554"/>
          </a:xfrm>
          <a:prstGeom prst="rect">
            <a:avLst/>
          </a:prstGeom>
          <a:solidFill>
            <a:schemeClr val="tx1">
              <a:lumMod val="85000"/>
              <a:lumOff val="15000"/>
            </a:schemeClr>
          </a:solidFill>
        </p:spPr>
        <p:txBody>
          <a:bodyPr wrap="square" rtlCol="0">
            <a:spAutoFit/>
          </a:bodyPr>
          <a:lstStyle/>
          <a:p>
            <a:r>
              <a:rPr lang="en-US" sz="1600" b="1" dirty="0" smtClean="0">
                <a:solidFill>
                  <a:schemeClr val="bg1"/>
                </a:solidFill>
                <a:latin typeface="Verdana" pitchFamily="34" charset="0"/>
                <a:ea typeface="Verdana" pitchFamily="34" charset="0"/>
                <a:cs typeface="Verdana" pitchFamily="34" charset="0"/>
              </a:rPr>
              <a:t>C:\workspace\vectoraddition&gt;nvcc –ptx vectoradd.cu –o </a:t>
            </a:r>
            <a:r>
              <a:rPr lang="en-US" sz="1600" b="1" dirty="0" err="1" smtClean="0">
                <a:solidFill>
                  <a:schemeClr val="bg1"/>
                </a:solidFill>
                <a:latin typeface="Verdana" pitchFamily="34" charset="0"/>
                <a:ea typeface="Verdana" pitchFamily="34" charset="0"/>
                <a:cs typeface="Verdana" pitchFamily="34" charset="0"/>
              </a:rPr>
              <a:t>vectoradd.ptx</a:t>
            </a:r>
            <a:endParaRPr lang="en-US" sz="1600" b="1" dirty="0">
              <a:solidFill>
                <a:schemeClr val="bg1"/>
              </a:solidFill>
              <a:latin typeface="Verdana" pitchFamily="34" charset="0"/>
              <a:ea typeface="Verdana" pitchFamily="34" charset="0"/>
              <a:cs typeface="Verdana" pitchFamily="34" charset="0"/>
            </a:endParaRPr>
          </a:p>
        </p:txBody>
      </p:sp>
      <p:sp>
        <p:nvSpPr>
          <p:cNvPr id="7" name="6 CuadroTexto"/>
          <p:cNvSpPr txBox="1"/>
          <p:nvPr/>
        </p:nvSpPr>
        <p:spPr>
          <a:xfrm>
            <a:off x="180975" y="3776246"/>
            <a:ext cx="8839200" cy="338554"/>
          </a:xfrm>
          <a:prstGeom prst="rect">
            <a:avLst/>
          </a:prstGeom>
          <a:solidFill>
            <a:schemeClr val="tx1">
              <a:lumMod val="85000"/>
              <a:lumOff val="15000"/>
            </a:schemeClr>
          </a:solidFill>
        </p:spPr>
        <p:txBody>
          <a:bodyPr wrap="square" rtlCol="0">
            <a:spAutoFit/>
          </a:bodyPr>
          <a:lstStyle/>
          <a:p>
            <a:r>
              <a:rPr lang="en-US" sz="1600" b="1" dirty="0" smtClean="0">
                <a:solidFill>
                  <a:schemeClr val="bg1"/>
                </a:solidFill>
                <a:latin typeface="Verdana" pitchFamily="34" charset="0"/>
                <a:ea typeface="Verdana" pitchFamily="34" charset="0"/>
                <a:cs typeface="Verdana" pitchFamily="34" charset="0"/>
              </a:rPr>
              <a:t>C:\workspace\vectoraddition&gt;javac –cp.;jcuda-0.5.0.jar jcvectoradd.java</a:t>
            </a:r>
            <a:endParaRPr lang="en-US" sz="1600" b="1" dirty="0">
              <a:solidFill>
                <a:schemeClr val="bg1"/>
              </a:solidFill>
              <a:latin typeface="Verdana" pitchFamily="34" charset="0"/>
              <a:ea typeface="Verdana" pitchFamily="34" charset="0"/>
              <a:cs typeface="Verdana" pitchFamily="34" charset="0"/>
            </a:endParaRPr>
          </a:p>
        </p:txBody>
      </p:sp>
      <p:sp>
        <p:nvSpPr>
          <p:cNvPr id="10" name="9 CuadroTexto"/>
          <p:cNvSpPr txBox="1"/>
          <p:nvPr/>
        </p:nvSpPr>
        <p:spPr>
          <a:xfrm>
            <a:off x="152400" y="5105400"/>
            <a:ext cx="8839200" cy="338554"/>
          </a:xfrm>
          <a:prstGeom prst="rect">
            <a:avLst/>
          </a:prstGeom>
          <a:solidFill>
            <a:schemeClr val="tx1">
              <a:lumMod val="85000"/>
              <a:lumOff val="15000"/>
            </a:schemeClr>
          </a:solidFill>
        </p:spPr>
        <p:txBody>
          <a:bodyPr wrap="square" rtlCol="0">
            <a:spAutoFit/>
          </a:bodyPr>
          <a:lstStyle/>
          <a:p>
            <a:r>
              <a:rPr lang="en-US" sz="1600" b="1" dirty="0" smtClean="0">
                <a:solidFill>
                  <a:schemeClr val="bg1"/>
                </a:solidFill>
                <a:latin typeface="Verdana" pitchFamily="34" charset="0"/>
                <a:ea typeface="Verdana" pitchFamily="34" charset="0"/>
                <a:cs typeface="Verdana" pitchFamily="34" charset="0"/>
              </a:rPr>
              <a:t>C:\workspace\vectoraddition&gt;java –cp.;jcuda-0.5.0.jar </a:t>
            </a:r>
            <a:r>
              <a:rPr lang="en-US" sz="1600" b="1" dirty="0" err="1" smtClean="0">
                <a:solidFill>
                  <a:schemeClr val="bg1"/>
                </a:solidFill>
                <a:latin typeface="Verdana" pitchFamily="34" charset="0"/>
                <a:ea typeface="Verdana" pitchFamily="34" charset="0"/>
                <a:cs typeface="Verdana" pitchFamily="34" charset="0"/>
              </a:rPr>
              <a:t>jcvectoradd</a:t>
            </a:r>
            <a:endParaRPr lang="en-US" sz="1600" b="1" dirty="0">
              <a:solidFill>
                <a:schemeClr val="bg1"/>
              </a:solidFill>
              <a:latin typeface="Verdana" pitchFamily="34" charset="0"/>
              <a:ea typeface="Verdana" pitchFamily="34" charset="0"/>
              <a:cs typeface="Verdana" pitchFamily="34" charset="0"/>
            </a:endParaRPr>
          </a:p>
        </p:txBody>
      </p:sp>
      <p:sp>
        <p:nvSpPr>
          <p:cNvPr id="11" name="10 CuadroTexto"/>
          <p:cNvSpPr txBox="1"/>
          <p:nvPr/>
        </p:nvSpPr>
        <p:spPr>
          <a:xfrm>
            <a:off x="381000" y="1840468"/>
            <a:ext cx="8382000" cy="369332"/>
          </a:xfrm>
          <a:prstGeom prst="rect">
            <a:avLst/>
          </a:prstGeom>
          <a:noFill/>
        </p:spPr>
        <p:txBody>
          <a:bodyPr wrap="square" rtlCol="0">
            <a:spAutoFit/>
          </a:bodyPr>
          <a:lstStyle/>
          <a:p>
            <a:r>
              <a:rPr lang="en-US" dirty="0" smtClean="0"/>
              <a:t>We compile the *.cu files as PTX which is a kind of assembler for gpus…</a:t>
            </a:r>
            <a:endParaRPr lang="en-US" dirty="0"/>
          </a:p>
        </p:txBody>
      </p:sp>
      <p:sp>
        <p:nvSpPr>
          <p:cNvPr id="12" name="11 CuadroTexto"/>
          <p:cNvSpPr txBox="1"/>
          <p:nvPr/>
        </p:nvSpPr>
        <p:spPr>
          <a:xfrm>
            <a:off x="381000" y="3212068"/>
            <a:ext cx="8382000" cy="369332"/>
          </a:xfrm>
          <a:prstGeom prst="rect">
            <a:avLst/>
          </a:prstGeom>
          <a:noFill/>
        </p:spPr>
        <p:txBody>
          <a:bodyPr wrap="square" rtlCol="0">
            <a:spAutoFit/>
          </a:bodyPr>
          <a:lstStyle/>
          <a:p>
            <a:r>
              <a:rPr lang="en-US" dirty="0" smtClean="0"/>
              <a:t>We compile the java files as usual…</a:t>
            </a:r>
            <a:endParaRPr lang="en-US" dirty="0"/>
          </a:p>
        </p:txBody>
      </p:sp>
      <p:sp>
        <p:nvSpPr>
          <p:cNvPr id="13" name="12 CuadroTexto"/>
          <p:cNvSpPr txBox="1"/>
          <p:nvPr/>
        </p:nvSpPr>
        <p:spPr>
          <a:xfrm>
            <a:off x="381000" y="4583668"/>
            <a:ext cx="8382000" cy="369332"/>
          </a:xfrm>
          <a:prstGeom prst="rect">
            <a:avLst/>
          </a:prstGeom>
          <a:noFill/>
        </p:spPr>
        <p:txBody>
          <a:bodyPr wrap="square" rtlCol="0">
            <a:spAutoFit/>
          </a:bodyPr>
          <a:lstStyle/>
          <a:p>
            <a:r>
              <a:rPr lang="en-US" dirty="0" smtClean="0"/>
              <a:t>And then we run it…</a:t>
            </a:r>
            <a:endParaRPr lang="en-US" dirty="0"/>
          </a:p>
        </p:txBody>
      </p:sp>
    </p:spTree>
    <p:extLst>
      <p:ext uri="{BB962C8B-B14F-4D97-AF65-F5344CB8AC3E}">
        <p14:creationId xmlns:p14="http://schemas.microsoft.com/office/powerpoint/2010/main" val="1208640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9762"/>
          </a:xfrm>
        </p:spPr>
        <p:txBody>
          <a:bodyPr>
            <a:normAutofit fontScale="90000"/>
          </a:bodyPr>
          <a:lstStyle/>
          <a:p>
            <a:r>
              <a:rPr lang="en-US" dirty="0" smtClean="0"/>
              <a:t>About Parallelism Granularity</a:t>
            </a:r>
            <a:endParaRPr lang="en-US" dirty="0"/>
          </a:p>
        </p:txBody>
      </p:sp>
      <p:sp>
        <p:nvSpPr>
          <p:cNvPr id="3" name="2 Marcador de contenido"/>
          <p:cNvSpPr>
            <a:spLocks noGrp="1"/>
          </p:cNvSpPr>
          <p:nvPr>
            <p:ph idx="1"/>
          </p:nvPr>
        </p:nvSpPr>
        <p:spPr>
          <a:xfrm>
            <a:off x="457200" y="1066800"/>
            <a:ext cx="8229600" cy="5059363"/>
          </a:xfrm>
        </p:spPr>
        <p:txBody>
          <a:bodyPr/>
          <a:lstStyle/>
          <a:p>
            <a:r>
              <a:rPr lang="en-US" dirty="0" smtClean="0"/>
              <a:t>In general </a:t>
            </a:r>
            <a:r>
              <a:rPr lang="en-US" b="1" dirty="0" smtClean="0"/>
              <a:t>blocks</a:t>
            </a:r>
            <a:r>
              <a:rPr lang="en-US" dirty="0" smtClean="0"/>
              <a:t> correspond roughly to  </a:t>
            </a:r>
            <a:r>
              <a:rPr lang="en-US" b="1" dirty="0" smtClean="0"/>
              <a:t>Streaming Multiprocessors </a:t>
            </a:r>
            <a:r>
              <a:rPr lang="en-US" dirty="0" smtClean="0"/>
              <a:t>(SMx) and </a:t>
            </a:r>
            <a:r>
              <a:rPr lang="en-US" b="1" dirty="0" smtClean="0"/>
              <a:t>threads</a:t>
            </a:r>
            <a:r>
              <a:rPr lang="en-US" dirty="0" smtClean="0"/>
              <a:t> to </a:t>
            </a:r>
            <a:r>
              <a:rPr lang="en-US" b="1" dirty="0" smtClean="0"/>
              <a:t>streaming processors</a:t>
            </a:r>
            <a:r>
              <a:rPr lang="en-US" dirty="0" smtClean="0"/>
              <a:t>(SP).</a:t>
            </a:r>
          </a:p>
          <a:p>
            <a:endParaRPr lang="es-ES_tradnl" dirty="0"/>
          </a:p>
          <a:p>
            <a:r>
              <a:rPr lang="en-US" dirty="0" smtClean="0"/>
              <a:t>…</a:t>
            </a:r>
            <a:r>
              <a:rPr lang="en-US" b="1" dirty="0" smtClean="0"/>
              <a:t>BUT</a:t>
            </a:r>
            <a:r>
              <a:rPr lang="en-US" dirty="0" smtClean="0"/>
              <a:t> unlike traditional parallel programming we will create </a:t>
            </a:r>
            <a:r>
              <a:rPr lang="en-US" b="1" dirty="0" smtClean="0"/>
              <a:t>MANY</a:t>
            </a:r>
            <a:r>
              <a:rPr lang="en-US" dirty="0" smtClean="0"/>
              <a:t> more blocks than SMx and </a:t>
            </a:r>
            <a:r>
              <a:rPr lang="en-US" b="1" dirty="0" smtClean="0"/>
              <a:t>many </a:t>
            </a:r>
            <a:r>
              <a:rPr lang="en-US" b="1" dirty="0" err="1" smtClean="0"/>
              <a:t>many</a:t>
            </a:r>
            <a:r>
              <a:rPr lang="en-US" b="1" dirty="0" smtClean="0"/>
              <a:t> </a:t>
            </a:r>
            <a:r>
              <a:rPr lang="en-US" dirty="0" smtClean="0"/>
              <a:t>more threads than SP… that will give us a </a:t>
            </a:r>
            <a:r>
              <a:rPr lang="en-US" b="1" dirty="0" smtClean="0"/>
              <a:t>huge</a:t>
            </a:r>
            <a:r>
              <a:rPr lang="en-US" dirty="0" smtClean="0"/>
              <a:t> </a:t>
            </a:r>
            <a:r>
              <a:rPr lang="en-US" b="1" dirty="0" smtClean="0"/>
              <a:t>advantage</a:t>
            </a:r>
            <a:r>
              <a:rPr lang="en-US" dirty="0" smtClean="0"/>
              <a:t> in GPU programming!!!!</a:t>
            </a:r>
            <a:endParaRPr lang="en-US" dirty="0"/>
          </a:p>
        </p:txBody>
      </p:sp>
    </p:spTree>
    <p:extLst>
      <p:ext uri="{BB962C8B-B14F-4D97-AF65-F5344CB8AC3E}">
        <p14:creationId xmlns:p14="http://schemas.microsoft.com/office/powerpoint/2010/main" val="2969320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3562"/>
          </a:xfrm>
        </p:spPr>
        <p:txBody>
          <a:bodyPr>
            <a:normAutofit/>
          </a:bodyPr>
          <a:lstStyle/>
          <a:p>
            <a:r>
              <a:rPr lang="en-US" sz="2800" dirty="0" smtClean="0">
                <a:latin typeface="Ubuntu" pitchFamily="34" charset="0"/>
              </a:rPr>
              <a:t>Our second program in  CUDA. Another MAP</a:t>
            </a:r>
            <a:endParaRPr lang="en-US" sz="2800" dirty="0">
              <a:latin typeface="Ubuntu" pitchFamily="34" charset="0"/>
            </a:endParaRPr>
          </a:p>
        </p:txBody>
      </p:sp>
      <p:sp>
        <p:nvSpPr>
          <p:cNvPr id="3" name="2 Marcador de contenido"/>
          <p:cNvSpPr>
            <a:spLocks noGrp="1"/>
          </p:cNvSpPr>
          <p:nvPr>
            <p:ph idx="1"/>
          </p:nvPr>
        </p:nvSpPr>
        <p:spPr>
          <a:xfrm>
            <a:off x="457200" y="1066800"/>
            <a:ext cx="8229600" cy="5059363"/>
          </a:xfrm>
        </p:spPr>
        <p:txBody>
          <a:bodyPr>
            <a:normAutofit/>
          </a:bodyPr>
          <a:lstStyle/>
          <a:p>
            <a:r>
              <a:rPr lang="en-US" sz="2400" dirty="0" smtClean="0"/>
              <a:t>Matrix addition. An </a:t>
            </a:r>
            <a:r>
              <a:rPr lang="en-US" sz="2400" b="1" dirty="0" smtClean="0"/>
              <a:t>O(n^2) </a:t>
            </a:r>
            <a:r>
              <a:rPr lang="en-US" sz="2400" dirty="0" smtClean="0"/>
              <a:t>problem</a:t>
            </a:r>
            <a:r>
              <a:rPr lang="en-US" sz="2400" b="1" dirty="0" smtClean="0"/>
              <a:t>.</a:t>
            </a:r>
          </a:p>
          <a:p>
            <a:r>
              <a:rPr lang="en-US" sz="2400" dirty="0" smtClean="0"/>
              <a:t>Every thread will compute one element in the result matrix.</a:t>
            </a:r>
            <a:endParaRPr lang="en-US" sz="2400" dirty="0"/>
          </a:p>
        </p:txBody>
      </p:sp>
      <p:graphicFrame>
        <p:nvGraphicFramePr>
          <p:cNvPr id="5" name="4 Tabla"/>
          <p:cNvGraphicFramePr>
            <a:graphicFrameLocks noGrp="1"/>
          </p:cNvGraphicFramePr>
          <p:nvPr>
            <p:extLst>
              <p:ext uri="{D42A27DB-BD31-4B8C-83A1-F6EECF244321}">
                <p14:modId xmlns:p14="http://schemas.microsoft.com/office/powerpoint/2010/main" val="4027920358"/>
              </p:ext>
            </p:extLst>
          </p:nvPr>
        </p:nvGraphicFramePr>
        <p:xfrm>
          <a:off x="304800" y="2743200"/>
          <a:ext cx="8610600" cy="2595880"/>
        </p:xfrm>
        <a:graphic>
          <a:graphicData uri="http://schemas.openxmlformats.org/drawingml/2006/table">
            <a:tbl>
              <a:tblPr firstRow="1" bandRow="1">
                <a:tableStyleId>{5C22544A-7EE6-4342-B048-85BDC9FD1C3A}</a:tableStyleId>
              </a:tblPr>
              <a:tblGrid>
                <a:gridCol w="645795"/>
                <a:gridCol w="7964805"/>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dirty="0" smtClean="0">
                          <a:solidFill>
                            <a:schemeClr val="tx2">
                              <a:lumMod val="75000"/>
                            </a:schemeClr>
                          </a:solidFill>
                          <a:latin typeface="Verdana" pitchFamily="34" charset="0"/>
                          <a:ea typeface="Verdana" pitchFamily="34" charset="0"/>
                          <a:cs typeface="Verdana" pitchFamily="34" charset="0"/>
                        </a:rPr>
                        <a:t> public void </a:t>
                      </a:r>
                      <a:r>
                        <a:rPr lang="es-ES" sz="1200" dirty="0" err="1" smtClean="0">
                          <a:solidFill>
                            <a:schemeClr val="tx1">
                              <a:lumMod val="50000"/>
                              <a:lumOff val="50000"/>
                            </a:schemeClr>
                          </a:solidFill>
                          <a:latin typeface="Verdana" pitchFamily="34" charset="0"/>
                          <a:ea typeface="Verdana" pitchFamily="34" charset="0"/>
                          <a:cs typeface="Verdana" pitchFamily="34" charset="0"/>
                        </a:rPr>
                        <a:t>matrixadd_serial</a:t>
                      </a:r>
                      <a:r>
                        <a:rPr lang="es-ES" sz="1200" dirty="0" smtClean="0">
                          <a:solidFill>
                            <a:schemeClr val="tx1">
                              <a:lumMod val="50000"/>
                              <a:lumOff val="50000"/>
                            </a:schemeClr>
                          </a:solidFill>
                          <a:latin typeface="Verdana" pitchFamily="34" charset="0"/>
                          <a:ea typeface="Verdana" pitchFamily="34" charset="0"/>
                          <a:cs typeface="Verdana" pitchFamily="34" charset="0"/>
                        </a:rPr>
                        <a:t>( int size, float[] inputA, float[] inputB, float[] output){</a:t>
                      </a:r>
                      <a:endParaRPr lang="es-ES" sz="1200"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col=0; col&lt; size; col++){</a:t>
                      </a:r>
                      <a:r>
                        <a:rPr lang="en-U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 a loop of size iterations.</a:t>
                      </a:r>
                      <a:endParaRPr lang="es-ES" sz="1200" b="1" dirty="0">
                        <a:solidFill>
                          <a:srgbClr val="00B050"/>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chemeClr val="tx2">
                              <a:lumMod val="75000"/>
                            </a:schemeClr>
                          </a:solidFill>
                          <a:latin typeface="Verdana" pitchFamily="34" charset="0"/>
                          <a:ea typeface="Verdana" pitchFamily="34" charset="0"/>
                          <a:cs typeface="Verdana" pitchFamily="34" charset="0"/>
                        </a:rPr>
                        <a:t>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row=0; row&lt; size; row++){</a:t>
                      </a:r>
                      <a:r>
                        <a:rPr lang="en-U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 another loop of size iterations.</a:t>
                      </a:r>
                      <a:endParaRPr lang="es-ES" sz="1200" b="1" dirty="0" smtClean="0">
                        <a:solidFill>
                          <a:srgbClr val="00B050"/>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output[col + </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row</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*size] = inputA[col + </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row</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*size] + inputB[col +</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row</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*size];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2000" dirty="0" smtClean="0"/>
              <a:t>Why GPUs</a:t>
            </a:r>
            <a:r>
              <a:rPr lang="en-US" sz="2000" dirty="0" smtClean="0"/>
              <a:t>…</a:t>
            </a:r>
            <a:endParaRPr lang="en-US" sz="2000" dirty="0"/>
          </a:p>
        </p:txBody>
      </p:sp>
      <p:pic>
        <p:nvPicPr>
          <p:cNvPr id="4" name="Picture 3" descr="http://docs.nvidia.com/cuda/cuda-c-programming-guide/graphics/floating-point-operations-per-seco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058685" cy="5478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136 Flecha abajo"/>
          <p:cNvSpPr/>
          <p:nvPr/>
        </p:nvSpPr>
        <p:spPr>
          <a:xfrm>
            <a:off x="609600" y="4343400"/>
            <a:ext cx="685800" cy="2468464"/>
          </a:xfrm>
          <a:prstGeom prst="downArrow">
            <a:avLst>
              <a:gd name="adj1" fmla="val 50000"/>
              <a:gd name="adj2" fmla="val 72223"/>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135 Flecha abajo"/>
          <p:cNvSpPr/>
          <p:nvPr/>
        </p:nvSpPr>
        <p:spPr>
          <a:xfrm>
            <a:off x="1752600" y="4343400"/>
            <a:ext cx="685800" cy="2468464"/>
          </a:xfrm>
          <a:prstGeom prst="downArrow">
            <a:avLst>
              <a:gd name="adj1" fmla="val 50000"/>
              <a:gd name="adj2" fmla="val 72223"/>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130 Flecha abajo"/>
          <p:cNvSpPr/>
          <p:nvPr/>
        </p:nvSpPr>
        <p:spPr>
          <a:xfrm>
            <a:off x="3962400" y="4373464"/>
            <a:ext cx="685800" cy="997149"/>
          </a:xfrm>
          <a:prstGeom prst="downArrow">
            <a:avLst>
              <a:gd name="adj1" fmla="val 50000"/>
              <a:gd name="adj2" fmla="val 77778"/>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131 Flecha abajo"/>
          <p:cNvSpPr/>
          <p:nvPr/>
        </p:nvSpPr>
        <p:spPr>
          <a:xfrm>
            <a:off x="5029200" y="4373464"/>
            <a:ext cx="685800" cy="997149"/>
          </a:xfrm>
          <a:prstGeom prst="downArrow">
            <a:avLst>
              <a:gd name="adj1" fmla="val 50000"/>
              <a:gd name="adj2" fmla="val 77778"/>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132 Flecha abajo"/>
          <p:cNvSpPr/>
          <p:nvPr/>
        </p:nvSpPr>
        <p:spPr>
          <a:xfrm>
            <a:off x="6096000" y="4373464"/>
            <a:ext cx="685800" cy="997149"/>
          </a:xfrm>
          <a:prstGeom prst="downArrow">
            <a:avLst>
              <a:gd name="adj1" fmla="val 50000"/>
              <a:gd name="adj2" fmla="val 76389"/>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133 Flecha abajo"/>
          <p:cNvSpPr/>
          <p:nvPr/>
        </p:nvSpPr>
        <p:spPr>
          <a:xfrm>
            <a:off x="7162800" y="4373464"/>
            <a:ext cx="685800" cy="997149"/>
          </a:xfrm>
          <a:prstGeom prst="downArrow">
            <a:avLst>
              <a:gd name="adj1" fmla="val 50000"/>
              <a:gd name="adj2" fmla="val 76389"/>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134 Flecha abajo"/>
          <p:cNvSpPr/>
          <p:nvPr/>
        </p:nvSpPr>
        <p:spPr>
          <a:xfrm>
            <a:off x="8229600" y="4373464"/>
            <a:ext cx="685800" cy="997149"/>
          </a:xfrm>
          <a:prstGeom prst="downArrow">
            <a:avLst>
              <a:gd name="adj1" fmla="val 50000"/>
              <a:gd name="adj2" fmla="val 76389"/>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42 Flecha abajo"/>
          <p:cNvSpPr/>
          <p:nvPr/>
        </p:nvSpPr>
        <p:spPr>
          <a:xfrm>
            <a:off x="2876550" y="4362447"/>
            <a:ext cx="685800" cy="997149"/>
          </a:xfrm>
          <a:prstGeom prst="downArrow">
            <a:avLst>
              <a:gd name="adj1" fmla="val 50000"/>
              <a:gd name="adj2" fmla="val 75000"/>
            </a:avLst>
          </a:prstGeom>
          <a:gradFill flip="none" rotWithShape="1">
            <a:gsLst>
              <a:gs pos="92500">
                <a:schemeClr val="accent6">
                  <a:lumMod val="20000"/>
                  <a:lumOff val="80000"/>
                </a:schemeClr>
              </a:gs>
              <a:gs pos="0">
                <a:schemeClr val="accent2">
                  <a:lumMod val="60000"/>
                  <a:lumOff val="40000"/>
                </a:schemeClr>
              </a:gs>
              <a:gs pos="50000">
                <a:schemeClr val="accent6">
                  <a:lumMod val="20000"/>
                  <a:lumOff val="8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457200" y="274638"/>
            <a:ext cx="8229600" cy="715962"/>
          </a:xfrm>
        </p:spPr>
        <p:txBody>
          <a:bodyPr>
            <a:normAutofit fontScale="90000"/>
          </a:bodyPr>
          <a:lstStyle/>
          <a:p>
            <a:r>
              <a:rPr lang="en-US" dirty="0" smtClean="0">
                <a:latin typeface="Ubuntu" pitchFamily="34" charset="0"/>
              </a:rPr>
              <a:t>CUDA is GPU independent!</a:t>
            </a:r>
            <a:endParaRPr lang="en-US" dirty="0">
              <a:latin typeface="Ubuntu" pitchFamily="34" charset="0"/>
            </a:endParaRPr>
          </a:p>
        </p:txBody>
      </p:sp>
      <p:sp>
        <p:nvSpPr>
          <p:cNvPr id="4" name="3 CuadroTexto"/>
          <p:cNvSpPr txBox="1"/>
          <p:nvPr/>
        </p:nvSpPr>
        <p:spPr>
          <a:xfrm>
            <a:off x="5600700" y="1175266"/>
            <a:ext cx="3124200" cy="1077218"/>
          </a:xfrm>
          <a:prstGeom prst="rect">
            <a:avLst/>
          </a:prstGeom>
          <a:solidFill>
            <a:schemeClr val="accent2">
              <a:lumMod val="75000"/>
            </a:schemeClr>
          </a:solidFill>
        </p:spPr>
        <p:txBody>
          <a:bodyPr wrap="square" rtlCol="0">
            <a:spAutoFit/>
          </a:bodyPr>
          <a:lstStyle/>
          <a:p>
            <a:r>
              <a:rPr lang="en-US" sz="1600" b="1" dirty="0" smtClean="0">
                <a:solidFill>
                  <a:schemeClr val="bg1"/>
                </a:solidFill>
              </a:rPr>
              <a:t>The execution will depend on what gpu we have available.</a:t>
            </a:r>
          </a:p>
          <a:p>
            <a:r>
              <a:rPr lang="en-US" sz="1600" b="1" dirty="0" smtClean="0">
                <a:solidFill>
                  <a:schemeClr val="bg1"/>
                </a:solidFill>
              </a:rPr>
              <a:t>We cannot predict the order of block execution.</a:t>
            </a:r>
          </a:p>
        </p:txBody>
      </p:sp>
      <p:sp>
        <p:nvSpPr>
          <p:cNvPr id="5" name="4 Rectángulo"/>
          <p:cNvSpPr/>
          <p:nvPr/>
        </p:nvSpPr>
        <p:spPr>
          <a:xfrm>
            <a:off x="561975" y="1001018"/>
            <a:ext cx="4648200" cy="1818382"/>
          </a:xfrm>
          <a:prstGeom prst="rect">
            <a:avLst/>
          </a:prstGeom>
          <a:solidFill>
            <a:schemeClr val="accent3">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7 Grupo"/>
          <p:cNvGrpSpPr/>
          <p:nvPr/>
        </p:nvGrpSpPr>
        <p:grpSpPr>
          <a:xfrm>
            <a:off x="685800" y="1444823"/>
            <a:ext cx="990600" cy="307777"/>
            <a:chOff x="1371600" y="3581400"/>
            <a:chExt cx="990600" cy="307777"/>
          </a:xfrm>
        </p:grpSpPr>
        <p:sp>
          <p:nvSpPr>
            <p:cNvPr id="6" name="5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0</a:t>
              </a:r>
              <a:endParaRPr lang="en-US" sz="1400" b="1" dirty="0">
                <a:solidFill>
                  <a:schemeClr val="accent2">
                    <a:lumMod val="75000"/>
                  </a:schemeClr>
                </a:solidFill>
              </a:endParaRPr>
            </a:p>
          </p:txBody>
        </p:sp>
      </p:grpSp>
      <p:grpSp>
        <p:nvGrpSpPr>
          <p:cNvPr id="10" name="9 Grupo"/>
          <p:cNvGrpSpPr/>
          <p:nvPr/>
        </p:nvGrpSpPr>
        <p:grpSpPr>
          <a:xfrm>
            <a:off x="1828800" y="1447800"/>
            <a:ext cx="990600" cy="307777"/>
            <a:chOff x="1371600" y="3581400"/>
            <a:chExt cx="990600" cy="307777"/>
          </a:xfrm>
        </p:grpSpPr>
        <p:sp>
          <p:nvSpPr>
            <p:cNvPr id="11" name="10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1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1</a:t>
              </a:r>
              <a:endParaRPr lang="en-US" sz="1400" b="1" dirty="0">
                <a:solidFill>
                  <a:schemeClr val="accent2">
                    <a:lumMod val="75000"/>
                  </a:schemeClr>
                </a:solidFill>
              </a:endParaRPr>
            </a:p>
          </p:txBody>
        </p:sp>
      </p:grpSp>
      <p:grpSp>
        <p:nvGrpSpPr>
          <p:cNvPr id="13" name="12 Grupo"/>
          <p:cNvGrpSpPr/>
          <p:nvPr/>
        </p:nvGrpSpPr>
        <p:grpSpPr>
          <a:xfrm>
            <a:off x="2971800" y="1447800"/>
            <a:ext cx="990600" cy="307777"/>
            <a:chOff x="1371600" y="3581400"/>
            <a:chExt cx="990600" cy="307777"/>
          </a:xfrm>
        </p:grpSpPr>
        <p:sp>
          <p:nvSpPr>
            <p:cNvPr id="14" name="13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2</a:t>
              </a:r>
              <a:endParaRPr lang="en-US" sz="1400" b="1" dirty="0">
                <a:solidFill>
                  <a:schemeClr val="accent2">
                    <a:lumMod val="75000"/>
                  </a:schemeClr>
                </a:solidFill>
              </a:endParaRPr>
            </a:p>
          </p:txBody>
        </p:sp>
      </p:grpSp>
      <p:grpSp>
        <p:nvGrpSpPr>
          <p:cNvPr id="16" name="15 Grupo"/>
          <p:cNvGrpSpPr/>
          <p:nvPr/>
        </p:nvGrpSpPr>
        <p:grpSpPr>
          <a:xfrm>
            <a:off x="4114800" y="1447800"/>
            <a:ext cx="990600" cy="307777"/>
            <a:chOff x="1371600" y="3581400"/>
            <a:chExt cx="990600" cy="307777"/>
          </a:xfrm>
        </p:grpSpPr>
        <p:sp>
          <p:nvSpPr>
            <p:cNvPr id="17" name="16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7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3</a:t>
              </a:r>
              <a:endParaRPr lang="en-US" sz="1400" b="1" dirty="0">
                <a:solidFill>
                  <a:schemeClr val="accent2">
                    <a:lumMod val="75000"/>
                  </a:schemeClr>
                </a:solidFill>
              </a:endParaRPr>
            </a:p>
          </p:txBody>
        </p:sp>
      </p:grpSp>
      <p:grpSp>
        <p:nvGrpSpPr>
          <p:cNvPr id="19" name="18 Grupo"/>
          <p:cNvGrpSpPr/>
          <p:nvPr/>
        </p:nvGrpSpPr>
        <p:grpSpPr>
          <a:xfrm>
            <a:off x="685800" y="1899046"/>
            <a:ext cx="990600" cy="307777"/>
            <a:chOff x="1371600" y="3581400"/>
            <a:chExt cx="990600" cy="307777"/>
          </a:xfrm>
        </p:grpSpPr>
        <p:sp>
          <p:nvSpPr>
            <p:cNvPr id="20" name="19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20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4</a:t>
              </a:r>
              <a:endParaRPr lang="en-US" sz="1400" b="1" dirty="0">
                <a:solidFill>
                  <a:schemeClr val="accent2">
                    <a:lumMod val="75000"/>
                  </a:schemeClr>
                </a:solidFill>
              </a:endParaRPr>
            </a:p>
          </p:txBody>
        </p:sp>
      </p:grpSp>
      <p:grpSp>
        <p:nvGrpSpPr>
          <p:cNvPr id="22" name="21 Grupo"/>
          <p:cNvGrpSpPr/>
          <p:nvPr/>
        </p:nvGrpSpPr>
        <p:grpSpPr>
          <a:xfrm>
            <a:off x="1828800" y="1902023"/>
            <a:ext cx="990600" cy="307777"/>
            <a:chOff x="1371600" y="3581400"/>
            <a:chExt cx="990600" cy="307777"/>
          </a:xfrm>
        </p:grpSpPr>
        <p:sp>
          <p:nvSpPr>
            <p:cNvPr id="23" name="22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5</a:t>
              </a:r>
              <a:endParaRPr lang="en-US" sz="1400" b="1" dirty="0">
                <a:solidFill>
                  <a:schemeClr val="accent2">
                    <a:lumMod val="75000"/>
                  </a:schemeClr>
                </a:solidFill>
              </a:endParaRPr>
            </a:p>
          </p:txBody>
        </p:sp>
      </p:grpSp>
      <p:grpSp>
        <p:nvGrpSpPr>
          <p:cNvPr id="25" name="24 Grupo"/>
          <p:cNvGrpSpPr/>
          <p:nvPr/>
        </p:nvGrpSpPr>
        <p:grpSpPr>
          <a:xfrm>
            <a:off x="2971800" y="1902023"/>
            <a:ext cx="990600" cy="307777"/>
            <a:chOff x="1371600" y="3581400"/>
            <a:chExt cx="990600" cy="307777"/>
          </a:xfrm>
        </p:grpSpPr>
        <p:sp>
          <p:nvSpPr>
            <p:cNvPr id="26" name="25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26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6</a:t>
              </a:r>
              <a:endParaRPr lang="en-US" sz="1400" b="1" dirty="0">
                <a:solidFill>
                  <a:schemeClr val="accent2">
                    <a:lumMod val="75000"/>
                  </a:schemeClr>
                </a:solidFill>
              </a:endParaRPr>
            </a:p>
          </p:txBody>
        </p:sp>
      </p:grpSp>
      <p:grpSp>
        <p:nvGrpSpPr>
          <p:cNvPr id="28" name="27 Grupo"/>
          <p:cNvGrpSpPr/>
          <p:nvPr/>
        </p:nvGrpSpPr>
        <p:grpSpPr>
          <a:xfrm>
            <a:off x="4114800" y="1902023"/>
            <a:ext cx="990600" cy="307777"/>
            <a:chOff x="1371600" y="3581400"/>
            <a:chExt cx="990600" cy="307777"/>
          </a:xfrm>
        </p:grpSpPr>
        <p:sp>
          <p:nvSpPr>
            <p:cNvPr id="29" name="28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7</a:t>
              </a:r>
              <a:endParaRPr lang="en-US" sz="1400" b="1" dirty="0">
                <a:solidFill>
                  <a:schemeClr val="accent2">
                    <a:lumMod val="75000"/>
                  </a:schemeClr>
                </a:solidFill>
              </a:endParaRPr>
            </a:p>
          </p:txBody>
        </p:sp>
      </p:grpSp>
      <p:grpSp>
        <p:nvGrpSpPr>
          <p:cNvPr id="31" name="30 Grupo"/>
          <p:cNvGrpSpPr/>
          <p:nvPr/>
        </p:nvGrpSpPr>
        <p:grpSpPr>
          <a:xfrm>
            <a:off x="685800" y="2356246"/>
            <a:ext cx="990600" cy="307777"/>
            <a:chOff x="1371600" y="3581400"/>
            <a:chExt cx="990600" cy="307777"/>
          </a:xfrm>
        </p:grpSpPr>
        <p:sp>
          <p:nvSpPr>
            <p:cNvPr id="32" name="31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32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8</a:t>
              </a:r>
              <a:endParaRPr lang="en-US" sz="1400" b="1" dirty="0">
                <a:solidFill>
                  <a:schemeClr val="accent2">
                    <a:lumMod val="75000"/>
                  </a:schemeClr>
                </a:solidFill>
              </a:endParaRPr>
            </a:p>
          </p:txBody>
        </p:sp>
      </p:grpSp>
      <p:grpSp>
        <p:nvGrpSpPr>
          <p:cNvPr id="34" name="33 Grupo"/>
          <p:cNvGrpSpPr/>
          <p:nvPr/>
        </p:nvGrpSpPr>
        <p:grpSpPr>
          <a:xfrm>
            <a:off x="1828800" y="2359223"/>
            <a:ext cx="990600" cy="307777"/>
            <a:chOff x="1371600" y="3581400"/>
            <a:chExt cx="990600" cy="307777"/>
          </a:xfrm>
        </p:grpSpPr>
        <p:sp>
          <p:nvSpPr>
            <p:cNvPr id="35" name="34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35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9</a:t>
              </a:r>
              <a:endParaRPr lang="en-US" sz="1400" b="1" dirty="0">
                <a:solidFill>
                  <a:schemeClr val="accent2">
                    <a:lumMod val="75000"/>
                  </a:schemeClr>
                </a:solidFill>
              </a:endParaRPr>
            </a:p>
          </p:txBody>
        </p:sp>
      </p:grpSp>
      <p:grpSp>
        <p:nvGrpSpPr>
          <p:cNvPr id="37" name="36 Grupo"/>
          <p:cNvGrpSpPr/>
          <p:nvPr/>
        </p:nvGrpSpPr>
        <p:grpSpPr>
          <a:xfrm>
            <a:off x="2971800" y="2359223"/>
            <a:ext cx="990600" cy="307777"/>
            <a:chOff x="1371600" y="3581400"/>
            <a:chExt cx="990600" cy="307777"/>
          </a:xfrm>
        </p:grpSpPr>
        <p:sp>
          <p:nvSpPr>
            <p:cNvPr id="38" name="37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38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10</a:t>
              </a:r>
              <a:endParaRPr lang="en-US" sz="1400" b="1" dirty="0">
                <a:solidFill>
                  <a:schemeClr val="accent2">
                    <a:lumMod val="75000"/>
                  </a:schemeClr>
                </a:solidFill>
              </a:endParaRPr>
            </a:p>
          </p:txBody>
        </p:sp>
      </p:grpSp>
      <p:grpSp>
        <p:nvGrpSpPr>
          <p:cNvPr id="40" name="39 Grupo"/>
          <p:cNvGrpSpPr/>
          <p:nvPr/>
        </p:nvGrpSpPr>
        <p:grpSpPr>
          <a:xfrm>
            <a:off x="4114800" y="2359223"/>
            <a:ext cx="990600" cy="307777"/>
            <a:chOff x="1371600" y="3581400"/>
            <a:chExt cx="990600" cy="307777"/>
          </a:xfrm>
        </p:grpSpPr>
        <p:sp>
          <p:nvSpPr>
            <p:cNvPr id="41" name="40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41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11</a:t>
              </a:r>
              <a:endParaRPr lang="en-US" sz="1400" b="1" dirty="0">
                <a:solidFill>
                  <a:schemeClr val="accent2">
                    <a:lumMod val="75000"/>
                  </a:schemeClr>
                </a:solidFill>
              </a:endParaRPr>
            </a:p>
          </p:txBody>
        </p:sp>
      </p:grpSp>
      <p:sp>
        <p:nvSpPr>
          <p:cNvPr id="9" name="8 CuadroTexto"/>
          <p:cNvSpPr txBox="1"/>
          <p:nvPr/>
        </p:nvSpPr>
        <p:spPr>
          <a:xfrm>
            <a:off x="914400" y="990600"/>
            <a:ext cx="2590800" cy="369332"/>
          </a:xfrm>
          <a:prstGeom prst="rect">
            <a:avLst/>
          </a:prstGeom>
          <a:noFill/>
        </p:spPr>
        <p:txBody>
          <a:bodyPr wrap="square" rtlCol="0">
            <a:spAutoFit/>
          </a:bodyPr>
          <a:lstStyle/>
          <a:p>
            <a:r>
              <a:rPr lang="en-US" b="1" dirty="0" smtClean="0">
                <a:solidFill>
                  <a:schemeClr val="accent3">
                    <a:lumMod val="50000"/>
                  </a:schemeClr>
                </a:solidFill>
              </a:rPr>
              <a:t>CUDA program grid</a:t>
            </a:r>
            <a:endParaRPr lang="en-US" b="1" dirty="0">
              <a:solidFill>
                <a:schemeClr val="accent3">
                  <a:lumMod val="50000"/>
                </a:schemeClr>
              </a:solidFill>
            </a:endParaRPr>
          </a:p>
        </p:txBody>
      </p:sp>
      <p:sp>
        <p:nvSpPr>
          <p:cNvPr id="44" name="43 Rectángulo"/>
          <p:cNvSpPr/>
          <p:nvPr/>
        </p:nvSpPr>
        <p:spPr>
          <a:xfrm>
            <a:off x="533400" y="3048000"/>
            <a:ext cx="2019300" cy="1219200"/>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44 CuadroTexto"/>
          <p:cNvSpPr txBox="1"/>
          <p:nvPr/>
        </p:nvSpPr>
        <p:spPr>
          <a:xfrm>
            <a:off x="647700" y="3059668"/>
            <a:ext cx="1771650" cy="338554"/>
          </a:xfrm>
          <a:prstGeom prst="rect">
            <a:avLst/>
          </a:prstGeom>
          <a:noFill/>
        </p:spPr>
        <p:txBody>
          <a:bodyPr wrap="square" rtlCol="0">
            <a:spAutoFit/>
          </a:bodyPr>
          <a:lstStyle/>
          <a:p>
            <a:pPr algn="ctr"/>
            <a:r>
              <a:rPr lang="en-US" sz="1600" b="1" dirty="0" smtClean="0">
                <a:solidFill>
                  <a:schemeClr val="tx1">
                    <a:lumMod val="75000"/>
                    <a:lumOff val="25000"/>
                  </a:schemeClr>
                </a:solidFill>
              </a:rPr>
              <a:t>GPU with 2 SMX</a:t>
            </a:r>
            <a:endParaRPr lang="en-US" sz="1600" b="1" dirty="0">
              <a:solidFill>
                <a:schemeClr val="tx1">
                  <a:lumMod val="75000"/>
                  <a:lumOff val="25000"/>
                </a:schemeClr>
              </a:solidFill>
            </a:endParaRPr>
          </a:p>
        </p:txBody>
      </p:sp>
      <p:pic>
        <p:nvPicPr>
          <p:cNvPr id="46"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83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47 Grupo"/>
          <p:cNvGrpSpPr/>
          <p:nvPr/>
        </p:nvGrpSpPr>
        <p:grpSpPr>
          <a:xfrm>
            <a:off x="457200" y="4443710"/>
            <a:ext cx="990600" cy="307777"/>
            <a:chOff x="1371600" y="3581400"/>
            <a:chExt cx="990600" cy="307777"/>
          </a:xfrm>
        </p:grpSpPr>
        <p:sp>
          <p:nvSpPr>
            <p:cNvPr id="49" name="48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0</a:t>
              </a:r>
              <a:endParaRPr lang="en-US" sz="1400" b="1" dirty="0">
                <a:solidFill>
                  <a:schemeClr val="accent2">
                    <a:lumMod val="75000"/>
                  </a:schemeClr>
                </a:solidFill>
              </a:endParaRPr>
            </a:p>
          </p:txBody>
        </p:sp>
      </p:grpSp>
      <p:grpSp>
        <p:nvGrpSpPr>
          <p:cNvPr id="51" name="50 Grupo"/>
          <p:cNvGrpSpPr/>
          <p:nvPr/>
        </p:nvGrpSpPr>
        <p:grpSpPr>
          <a:xfrm>
            <a:off x="1600200" y="4446687"/>
            <a:ext cx="990600" cy="307777"/>
            <a:chOff x="1371600" y="3581400"/>
            <a:chExt cx="990600" cy="307777"/>
          </a:xfrm>
        </p:grpSpPr>
        <p:sp>
          <p:nvSpPr>
            <p:cNvPr id="52" name="51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2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1</a:t>
              </a:r>
              <a:endParaRPr lang="en-US" sz="1400" b="1" dirty="0">
                <a:solidFill>
                  <a:schemeClr val="accent2">
                    <a:lumMod val="75000"/>
                  </a:schemeClr>
                </a:solidFill>
              </a:endParaRPr>
            </a:p>
          </p:txBody>
        </p:sp>
      </p:grpSp>
      <p:grpSp>
        <p:nvGrpSpPr>
          <p:cNvPr id="54" name="53 Grupo"/>
          <p:cNvGrpSpPr/>
          <p:nvPr/>
        </p:nvGrpSpPr>
        <p:grpSpPr>
          <a:xfrm>
            <a:off x="457200" y="4824710"/>
            <a:ext cx="990600" cy="307777"/>
            <a:chOff x="1371600" y="3581400"/>
            <a:chExt cx="990600" cy="307777"/>
          </a:xfrm>
        </p:grpSpPr>
        <p:sp>
          <p:nvSpPr>
            <p:cNvPr id="55" name="54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5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2</a:t>
              </a:r>
              <a:endParaRPr lang="en-US" sz="1400" b="1" dirty="0">
                <a:solidFill>
                  <a:schemeClr val="accent2">
                    <a:lumMod val="75000"/>
                  </a:schemeClr>
                </a:solidFill>
              </a:endParaRPr>
            </a:p>
          </p:txBody>
        </p:sp>
      </p:grpSp>
      <p:grpSp>
        <p:nvGrpSpPr>
          <p:cNvPr id="57" name="56 Grupo"/>
          <p:cNvGrpSpPr/>
          <p:nvPr/>
        </p:nvGrpSpPr>
        <p:grpSpPr>
          <a:xfrm>
            <a:off x="1600200" y="4827687"/>
            <a:ext cx="990600" cy="307777"/>
            <a:chOff x="1371600" y="3581400"/>
            <a:chExt cx="990600" cy="307777"/>
          </a:xfrm>
        </p:grpSpPr>
        <p:sp>
          <p:nvSpPr>
            <p:cNvPr id="58" name="57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8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3</a:t>
              </a:r>
              <a:endParaRPr lang="en-US" sz="1400" b="1" dirty="0">
                <a:solidFill>
                  <a:schemeClr val="accent2">
                    <a:lumMod val="75000"/>
                  </a:schemeClr>
                </a:solidFill>
              </a:endParaRPr>
            </a:p>
          </p:txBody>
        </p:sp>
      </p:grpSp>
      <p:grpSp>
        <p:nvGrpSpPr>
          <p:cNvPr id="60" name="59 Grupo"/>
          <p:cNvGrpSpPr/>
          <p:nvPr/>
        </p:nvGrpSpPr>
        <p:grpSpPr>
          <a:xfrm>
            <a:off x="457200" y="5205710"/>
            <a:ext cx="990600" cy="307777"/>
            <a:chOff x="1371600" y="3581400"/>
            <a:chExt cx="990600" cy="307777"/>
          </a:xfrm>
        </p:grpSpPr>
        <p:sp>
          <p:nvSpPr>
            <p:cNvPr id="61" name="60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61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4</a:t>
              </a:r>
              <a:endParaRPr lang="en-US" sz="1400" b="1" dirty="0">
                <a:solidFill>
                  <a:schemeClr val="accent2">
                    <a:lumMod val="75000"/>
                  </a:schemeClr>
                </a:solidFill>
              </a:endParaRPr>
            </a:p>
          </p:txBody>
        </p:sp>
      </p:grpSp>
      <p:grpSp>
        <p:nvGrpSpPr>
          <p:cNvPr id="63" name="62 Grupo"/>
          <p:cNvGrpSpPr/>
          <p:nvPr/>
        </p:nvGrpSpPr>
        <p:grpSpPr>
          <a:xfrm>
            <a:off x="1600200" y="5208687"/>
            <a:ext cx="990600" cy="307777"/>
            <a:chOff x="1371600" y="3581400"/>
            <a:chExt cx="990600" cy="307777"/>
          </a:xfrm>
        </p:grpSpPr>
        <p:sp>
          <p:nvSpPr>
            <p:cNvPr id="64" name="63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64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5</a:t>
              </a:r>
              <a:endParaRPr lang="en-US" sz="1400" b="1" dirty="0">
                <a:solidFill>
                  <a:schemeClr val="accent2">
                    <a:lumMod val="75000"/>
                  </a:schemeClr>
                </a:solidFill>
              </a:endParaRPr>
            </a:p>
          </p:txBody>
        </p:sp>
      </p:grpSp>
      <p:grpSp>
        <p:nvGrpSpPr>
          <p:cNvPr id="66" name="65 Grupo"/>
          <p:cNvGrpSpPr/>
          <p:nvPr/>
        </p:nvGrpSpPr>
        <p:grpSpPr>
          <a:xfrm>
            <a:off x="457200" y="5586710"/>
            <a:ext cx="990600" cy="307777"/>
            <a:chOff x="1371600" y="3581400"/>
            <a:chExt cx="990600" cy="307777"/>
          </a:xfrm>
        </p:grpSpPr>
        <p:sp>
          <p:nvSpPr>
            <p:cNvPr id="67" name="66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67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6</a:t>
              </a:r>
              <a:endParaRPr lang="en-US" sz="1400" b="1" dirty="0">
                <a:solidFill>
                  <a:schemeClr val="accent2">
                    <a:lumMod val="75000"/>
                  </a:schemeClr>
                </a:solidFill>
              </a:endParaRPr>
            </a:p>
          </p:txBody>
        </p:sp>
      </p:grpSp>
      <p:grpSp>
        <p:nvGrpSpPr>
          <p:cNvPr id="69" name="68 Grupo"/>
          <p:cNvGrpSpPr/>
          <p:nvPr/>
        </p:nvGrpSpPr>
        <p:grpSpPr>
          <a:xfrm>
            <a:off x="1600200" y="5589687"/>
            <a:ext cx="990600" cy="307777"/>
            <a:chOff x="1371600" y="3581400"/>
            <a:chExt cx="990600" cy="307777"/>
          </a:xfrm>
        </p:grpSpPr>
        <p:sp>
          <p:nvSpPr>
            <p:cNvPr id="70" name="69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70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7</a:t>
              </a:r>
              <a:endParaRPr lang="en-US" sz="1400" b="1" dirty="0">
                <a:solidFill>
                  <a:schemeClr val="accent2">
                    <a:lumMod val="75000"/>
                  </a:schemeClr>
                </a:solidFill>
              </a:endParaRPr>
            </a:p>
          </p:txBody>
        </p:sp>
      </p:grpSp>
      <p:grpSp>
        <p:nvGrpSpPr>
          <p:cNvPr id="72" name="71 Grupo"/>
          <p:cNvGrpSpPr/>
          <p:nvPr/>
        </p:nvGrpSpPr>
        <p:grpSpPr>
          <a:xfrm>
            <a:off x="457200" y="5967710"/>
            <a:ext cx="990600" cy="307777"/>
            <a:chOff x="1371600" y="3581400"/>
            <a:chExt cx="990600" cy="307777"/>
          </a:xfrm>
        </p:grpSpPr>
        <p:sp>
          <p:nvSpPr>
            <p:cNvPr id="73" name="72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73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8</a:t>
              </a:r>
              <a:endParaRPr lang="en-US" sz="1400" b="1" dirty="0">
                <a:solidFill>
                  <a:schemeClr val="accent2">
                    <a:lumMod val="75000"/>
                  </a:schemeClr>
                </a:solidFill>
              </a:endParaRPr>
            </a:p>
          </p:txBody>
        </p:sp>
      </p:grpSp>
      <p:grpSp>
        <p:nvGrpSpPr>
          <p:cNvPr id="75" name="74 Grupo"/>
          <p:cNvGrpSpPr/>
          <p:nvPr/>
        </p:nvGrpSpPr>
        <p:grpSpPr>
          <a:xfrm>
            <a:off x="1600200" y="5970687"/>
            <a:ext cx="990600" cy="307777"/>
            <a:chOff x="1371600" y="3581400"/>
            <a:chExt cx="990600" cy="307777"/>
          </a:xfrm>
        </p:grpSpPr>
        <p:sp>
          <p:nvSpPr>
            <p:cNvPr id="76" name="75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76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9</a:t>
              </a:r>
              <a:endParaRPr lang="en-US" sz="1400" b="1" dirty="0">
                <a:solidFill>
                  <a:schemeClr val="accent2">
                    <a:lumMod val="75000"/>
                  </a:schemeClr>
                </a:solidFill>
              </a:endParaRPr>
            </a:p>
          </p:txBody>
        </p:sp>
      </p:grpSp>
      <p:grpSp>
        <p:nvGrpSpPr>
          <p:cNvPr id="78" name="77 Grupo"/>
          <p:cNvGrpSpPr/>
          <p:nvPr/>
        </p:nvGrpSpPr>
        <p:grpSpPr>
          <a:xfrm>
            <a:off x="457200" y="6348710"/>
            <a:ext cx="990600" cy="307777"/>
            <a:chOff x="1371600" y="3581400"/>
            <a:chExt cx="990600" cy="307777"/>
          </a:xfrm>
        </p:grpSpPr>
        <p:sp>
          <p:nvSpPr>
            <p:cNvPr id="79" name="78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79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10</a:t>
              </a:r>
              <a:endParaRPr lang="en-US" sz="1400" b="1" dirty="0">
                <a:solidFill>
                  <a:schemeClr val="accent2">
                    <a:lumMod val="75000"/>
                  </a:schemeClr>
                </a:solidFill>
              </a:endParaRPr>
            </a:p>
          </p:txBody>
        </p:sp>
      </p:grpSp>
      <p:grpSp>
        <p:nvGrpSpPr>
          <p:cNvPr id="81" name="80 Grupo"/>
          <p:cNvGrpSpPr/>
          <p:nvPr/>
        </p:nvGrpSpPr>
        <p:grpSpPr>
          <a:xfrm>
            <a:off x="1600200" y="6351687"/>
            <a:ext cx="990600" cy="307777"/>
            <a:chOff x="1371600" y="3581400"/>
            <a:chExt cx="990600" cy="307777"/>
          </a:xfrm>
        </p:grpSpPr>
        <p:sp>
          <p:nvSpPr>
            <p:cNvPr id="82" name="81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82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11</a:t>
              </a:r>
              <a:endParaRPr lang="en-US" sz="1400" b="1" dirty="0">
                <a:solidFill>
                  <a:schemeClr val="accent2">
                    <a:lumMod val="75000"/>
                  </a:schemeClr>
                </a:solidFill>
              </a:endParaRPr>
            </a:p>
          </p:txBody>
        </p:sp>
      </p:grpSp>
      <p:sp>
        <p:nvSpPr>
          <p:cNvPr id="84" name="83 Rectángulo"/>
          <p:cNvSpPr/>
          <p:nvPr/>
        </p:nvSpPr>
        <p:spPr>
          <a:xfrm>
            <a:off x="2743200" y="3048000"/>
            <a:ext cx="6324600" cy="1219200"/>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84 CuadroTexto"/>
          <p:cNvSpPr txBox="1"/>
          <p:nvPr/>
        </p:nvSpPr>
        <p:spPr>
          <a:xfrm>
            <a:off x="5105400" y="3059668"/>
            <a:ext cx="1771650" cy="338554"/>
          </a:xfrm>
          <a:prstGeom prst="rect">
            <a:avLst/>
          </a:prstGeom>
          <a:noFill/>
        </p:spPr>
        <p:txBody>
          <a:bodyPr wrap="square" rtlCol="0">
            <a:spAutoFit/>
          </a:bodyPr>
          <a:lstStyle/>
          <a:p>
            <a:pPr algn="ctr"/>
            <a:r>
              <a:rPr lang="en-US" sz="1600" b="1" dirty="0" smtClean="0">
                <a:solidFill>
                  <a:schemeClr val="tx1">
                    <a:lumMod val="75000"/>
                    <a:lumOff val="25000"/>
                  </a:schemeClr>
                </a:solidFill>
              </a:rPr>
              <a:t>GPU with 6 SMX</a:t>
            </a:r>
            <a:endParaRPr lang="en-US" sz="1600" b="1" dirty="0">
              <a:solidFill>
                <a:schemeClr val="tx1">
                  <a:lumMod val="75000"/>
                  <a:lumOff val="25000"/>
                </a:schemeClr>
              </a:solidFill>
            </a:endParaRPr>
          </a:p>
        </p:txBody>
      </p:sp>
      <p:pic>
        <p:nvPicPr>
          <p:cNvPr id="86"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55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755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C:\images_and_stuff\brain_ar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3429000"/>
            <a:ext cx="781050" cy="734236"/>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93 Grupo"/>
          <p:cNvGrpSpPr/>
          <p:nvPr/>
        </p:nvGrpSpPr>
        <p:grpSpPr>
          <a:xfrm>
            <a:off x="2743200" y="4446687"/>
            <a:ext cx="990600" cy="307777"/>
            <a:chOff x="1371600" y="3581400"/>
            <a:chExt cx="990600" cy="307777"/>
          </a:xfrm>
        </p:grpSpPr>
        <p:sp>
          <p:nvSpPr>
            <p:cNvPr id="95" name="94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95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0</a:t>
              </a:r>
              <a:endParaRPr lang="en-US" sz="1400" b="1" dirty="0">
                <a:solidFill>
                  <a:schemeClr val="accent2">
                    <a:lumMod val="75000"/>
                  </a:schemeClr>
                </a:solidFill>
              </a:endParaRPr>
            </a:p>
          </p:txBody>
        </p:sp>
      </p:grpSp>
      <p:grpSp>
        <p:nvGrpSpPr>
          <p:cNvPr id="97" name="96 Grupo"/>
          <p:cNvGrpSpPr/>
          <p:nvPr/>
        </p:nvGrpSpPr>
        <p:grpSpPr>
          <a:xfrm>
            <a:off x="3810000" y="4449664"/>
            <a:ext cx="990600" cy="307777"/>
            <a:chOff x="1371600" y="3581400"/>
            <a:chExt cx="990600" cy="307777"/>
          </a:xfrm>
        </p:grpSpPr>
        <p:sp>
          <p:nvSpPr>
            <p:cNvPr id="98" name="97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98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1</a:t>
              </a:r>
              <a:endParaRPr lang="en-US" sz="1400" b="1" dirty="0">
                <a:solidFill>
                  <a:schemeClr val="accent2">
                    <a:lumMod val="75000"/>
                  </a:schemeClr>
                </a:solidFill>
              </a:endParaRPr>
            </a:p>
          </p:txBody>
        </p:sp>
      </p:grpSp>
      <p:grpSp>
        <p:nvGrpSpPr>
          <p:cNvPr id="100" name="99 Grupo"/>
          <p:cNvGrpSpPr/>
          <p:nvPr/>
        </p:nvGrpSpPr>
        <p:grpSpPr>
          <a:xfrm>
            <a:off x="4876800" y="4449664"/>
            <a:ext cx="990600" cy="307777"/>
            <a:chOff x="1371600" y="3581400"/>
            <a:chExt cx="990600" cy="307777"/>
          </a:xfrm>
        </p:grpSpPr>
        <p:sp>
          <p:nvSpPr>
            <p:cNvPr id="101" name="100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101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2</a:t>
              </a:r>
              <a:endParaRPr lang="en-US" sz="1400" b="1" dirty="0">
                <a:solidFill>
                  <a:schemeClr val="accent2">
                    <a:lumMod val="75000"/>
                  </a:schemeClr>
                </a:solidFill>
              </a:endParaRPr>
            </a:p>
          </p:txBody>
        </p:sp>
      </p:grpSp>
      <p:grpSp>
        <p:nvGrpSpPr>
          <p:cNvPr id="103" name="102 Grupo"/>
          <p:cNvGrpSpPr/>
          <p:nvPr/>
        </p:nvGrpSpPr>
        <p:grpSpPr>
          <a:xfrm>
            <a:off x="5943600" y="4449664"/>
            <a:ext cx="990600" cy="307777"/>
            <a:chOff x="1371600" y="3581400"/>
            <a:chExt cx="990600" cy="307777"/>
          </a:xfrm>
        </p:grpSpPr>
        <p:sp>
          <p:nvSpPr>
            <p:cNvPr id="104" name="103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104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3</a:t>
              </a:r>
              <a:endParaRPr lang="en-US" sz="1400" b="1" dirty="0">
                <a:solidFill>
                  <a:schemeClr val="accent2">
                    <a:lumMod val="75000"/>
                  </a:schemeClr>
                </a:solidFill>
              </a:endParaRPr>
            </a:p>
          </p:txBody>
        </p:sp>
      </p:grpSp>
      <p:grpSp>
        <p:nvGrpSpPr>
          <p:cNvPr id="106" name="105 Grupo"/>
          <p:cNvGrpSpPr/>
          <p:nvPr/>
        </p:nvGrpSpPr>
        <p:grpSpPr>
          <a:xfrm>
            <a:off x="7010400" y="4446687"/>
            <a:ext cx="990600" cy="307777"/>
            <a:chOff x="1371600" y="3581400"/>
            <a:chExt cx="990600" cy="307777"/>
          </a:xfrm>
        </p:grpSpPr>
        <p:sp>
          <p:nvSpPr>
            <p:cNvPr id="107" name="106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107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4</a:t>
              </a:r>
              <a:endParaRPr lang="en-US" sz="1400" b="1" dirty="0">
                <a:solidFill>
                  <a:schemeClr val="accent2">
                    <a:lumMod val="75000"/>
                  </a:schemeClr>
                </a:solidFill>
              </a:endParaRPr>
            </a:p>
          </p:txBody>
        </p:sp>
      </p:grpSp>
      <p:grpSp>
        <p:nvGrpSpPr>
          <p:cNvPr id="109" name="108 Grupo"/>
          <p:cNvGrpSpPr/>
          <p:nvPr/>
        </p:nvGrpSpPr>
        <p:grpSpPr>
          <a:xfrm>
            <a:off x="8077200" y="4449664"/>
            <a:ext cx="990600" cy="307777"/>
            <a:chOff x="1371600" y="3581400"/>
            <a:chExt cx="990600" cy="307777"/>
          </a:xfrm>
        </p:grpSpPr>
        <p:sp>
          <p:nvSpPr>
            <p:cNvPr id="110" name="109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110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5</a:t>
              </a:r>
              <a:endParaRPr lang="en-US" sz="1400" b="1" dirty="0">
                <a:solidFill>
                  <a:schemeClr val="accent2">
                    <a:lumMod val="75000"/>
                  </a:schemeClr>
                </a:solidFill>
              </a:endParaRPr>
            </a:p>
          </p:txBody>
        </p:sp>
      </p:grpSp>
      <p:grpSp>
        <p:nvGrpSpPr>
          <p:cNvPr id="112" name="111 Grupo"/>
          <p:cNvGrpSpPr/>
          <p:nvPr/>
        </p:nvGrpSpPr>
        <p:grpSpPr>
          <a:xfrm>
            <a:off x="2743200" y="4903887"/>
            <a:ext cx="990600" cy="307777"/>
            <a:chOff x="1371600" y="3581400"/>
            <a:chExt cx="990600" cy="307777"/>
          </a:xfrm>
        </p:grpSpPr>
        <p:sp>
          <p:nvSpPr>
            <p:cNvPr id="113" name="112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113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6</a:t>
              </a:r>
              <a:endParaRPr lang="en-US" sz="1400" b="1" dirty="0">
                <a:solidFill>
                  <a:schemeClr val="accent2">
                    <a:lumMod val="75000"/>
                  </a:schemeClr>
                </a:solidFill>
              </a:endParaRPr>
            </a:p>
          </p:txBody>
        </p:sp>
      </p:grpSp>
      <p:grpSp>
        <p:nvGrpSpPr>
          <p:cNvPr id="115" name="114 Grupo"/>
          <p:cNvGrpSpPr/>
          <p:nvPr/>
        </p:nvGrpSpPr>
        <p:grpSpPr>
          <a:xfrm>
            <a:off x="3810000" y="4903887"/>
            <a:ext cx="990600" cy="307777"/>
            <a:chOff x="1371600" y="3581400"/>
            <a:chExt cx="990600" cy="307777"/>
          </a:xfrm>
        </p:grpSpPr>
        <p:sp>
          <p:nvSpPr>
            <p:cNvPr id="116" name="115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116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7</a:t>
              </a:r>
              <a:endParaRPr lang="en-US" sz="1400" b="1" dirty="0">
                <a:solidFill>
                  <a:schemeClr val="accent2">
                    <a:lumMod val="75000"/>
                  </a:schemeClr>
                </a:solidFill>
              </a:endParaRPr>
            </a:p>
          </p:txBody>
        </p:sp>
      </p:grpSp>
      <p:grpSp>
        <p:nvGrpSpPr>
          <p:cNvPr id="118" name="117 Grupo"/>
          <p:cNvGrpSpPr/>
          <p:nvPr/>
        </p:nvGrpSpPr>
        <p:grpSpPr>
          <a:xfrm>
            <a:off x="4876800" y="4900910"/>
            <a:ext cx="990600" cy="307777"/>
            <a:chOff x="1371600" y="3581400"/>
            <a:chExt cx="990600" cy="307777"/>
          </a:xfrm>
        </p:grpSpPr>
        <p:sp>
          <p:nvSpPr>
            <p:cNvPr id="119" name="118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119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8</a:t>
              </a:r>
              <a:endParaRPr lang="en-US" sz="1400" b="1" dirty="0">
                <a:solidFill>
                  <a:schemeClr val="accent2">
                    <a:lumMod val="75000"/>
                  </a:schemeClr>
                </a:solidFill>
              </a:endParaRPr>
            </a:p>
          </p:txBody>
        </p:sp>
      </p:grpSp>
      <p:grpSp>
        <p:nvGrpSpPr>
          <p:cNvPr id="121" name="120 Grupo"/>
          <p:cNvGrpSpPr/>
          <p:nvPr/>
        </p:nvGrpSpPr>
        <p:grpSpPr>
          <a:xfrm>
            <a:off x="5943600" y="4903887"/>
            <a:ext cx="990600" cy="307777"/>
            <a:chOff x="1371600" y="3581400"/>
            <a:chExt cx="990600" cy="307777"/>
          </a:xfrm>
        </p:grpSpPr>
        <p:sp>
          <p:nvSpPr>
            <p:cNvPr id="122" name="121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122 CuadroTexto"/>
            <p:cNvSpPr txBox="1"/>
            <p:nvPr/>
          </p:nvSpPr>
          <p:spPr>
            <a:xfrm>
              <a:off x="1447800" y="3581400"/>
              <a:ext cx="838200" cy="307777"/>
            </a:xfrm>
            <a:prstGeom prst="rect">
              <a:avLst/>
            </a:prstGeom>
            <a:noFill/>
          </p:spPr>
          <p:txBody>
            <a:bodyPr wrap="square" rtlCol="0">
              <a:spAutoFit/>
            </a:bodyPr>
            <a:lstStyle/>
            <a:p>
              <a:r>
                <a:rPr lang="en-US" sz="1400" b="1" dirty="0" smtClean="0">
                  <a:solidFill>
                    <a:schemeClr val="accent2">
                      <a:lumMod val="75000"/>
                    </a:schemeClr>
                  </a:solidFill>
                </a:rPr>
                <a:t>Block 9</a:t>
              </a:r>
              <a:endParaRPr lang="en-US" sz="1400" b="1" dirty="0">
                <a:solidFill>
                  <a:schemeClr val="accent2">
                    <a:lumMod val="75000"/>
                  </a:schemeClr>
                </a:solidFill>
              </a:endParaRPr>
            </a:p>
          </p:txBody>
        </p:sp>
      </p:grpSp>
      <p:grpSp>
        <p:nvGrpSpPr>
          <p:cNvPr id="124" name="123 Grupo"/>
          <p:cNvGrpSpPr/>
          <p:nvPr/>
        </p:nvGrpSpPr>
        <p:grpSpPr>
          <a:xfrm>
            <a:off x="7010400" y="4903887"/>
            <a:ext cx="990600" cy="307777"/>
            <a:chOff x="1371600" y="3581400"/>
            <a:chExt cx="990600" cy="307777"/>
          </a:xfrm>
        </p:grpSpPr>
        <p:sp>
          <p:nvSpPr>
            <p:cNvPr id="125" name="124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125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10</a:t>
              </a:r>
              <a:endParaRPr lang="en-US" sz="1400" b="1" dirty="0">
                <a:solidFill>
                  <a:schemeClr val="accent2">
                    <a:lumMod val="75000"/>
                  </a:schemeClr>
                </a:solidFill>
              </a:endParaRPr>
            </a:p>
          </p:txBody>
        </p:sp>
      </p:grpSp>
      <p:grpSp>
        <p:nvGrpSpPr>
          <p:cNvPr id="127" name="126 Grupo"/>
          <p:cNvGrpSpPr/>
          <p:nvPr/>
        </p:nvGrpSpPr>
        <p:grpSpPr>
          <a:xfrm>
            <a:off x="8077200" y="4903887"/>
            <a:ext cx="990600" cy="307777"/>
            <a:chOff x="1371600" y="3581400"/>
            <a:chExt cx="990600" cy="307777"/>
          </a:xfrm>
        </p:grpSpPr>
        <p:sp>
          <p:nvSpPr>
            <p:cNvPr id="128" name="127 Rectángulo redondeado"/>
            <p:cNvSpPr/>
            <p:nvPr/>
          </p:nvSpPr>
          <p:spPr>
            <a:xfrm>
              <a:off x="1371600" y="3581400"/>
              <a:ext cx="990600" cy="307777"/>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128 CuadroTexto"/>
            <p:cNvSpPr txBox="1"/>
            <p:nvPr/>
          </p:nvSpPr>
          <p:spPr>
            <a:xfrm>
              <a:off x="1447800" y="3581400"/>
              <a:ext cx="914400" cy="307777"/>
            </a:xfrm>
            <a:prstGeom prst="rect">
              <a:avLst/>
            </a:prstGeom>
            <a:noFill/>
          </p:spPr>
          <p:txBody>
            <a:bodyPr wrap="square" rtlCol="0">
              <a:spAutoFit/>
            </a:bodyPr>
            <a:lstStyle/>
            <a:p>
              <a:r>
                <a:rPr lang="en-US" sz="1400" b="1" dirty="0" smtClean="0">
                  <a:solidFill>
                    <a:schemeClr val="accent2">
                      <a:lumMod val="75000"/>
                    </a:schemeClr>
                  </a:solidFill>
                </a:rPr>
                <a:t>Block 11</a:t>
              </a:r>
              <a:endParaRPr lang="en-US" sz="1400" b="1" dirty="0">
                <a:solidFill>
                  <a:schemeClr val="accent2">
                    <a:lumMod val="75000"/>
                  </a:schemeClr>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09600"/>
          </a:xfrm>
        </p:spPr>
        <p:txBody>
          <a:bodyPr>
            <a:normAutofit fontScale="90000"/>
          </a:bodyPr>
          <a:lstStyle/>
          <a:p>
            <a:r>
              <a:rPr lang="en-US" sz="3600" dirty="0" err="1" smtClean="0">
                <a:latin typeface="Ubuntu" pitchFamily="34" charset="0"/>
              </a:rPr>
              <a:t>Sincronization</a:t>
            </a:r>
            <a:r>
              <a:rPr lang="en-US" sz="3600" dirty="0" smtClean="0">
                <a:latin typeface="Ubuntu" pitchFamily="34" charset="0"/>
              </a:rPr>
              <a:t>.</a:t>
            </a:r>
            <a:endParaRPr lang="en-US" sz="3600" dirty="0">
              <a:latin typeface="Ubuntu" pitchFamily="34" charset="0"/>
            </a:endParaRPr>
          </a:p>
        </p:txBody>
      </p:sp>
      <p:sp>
        <p:nvSpPr>
          <p:cNvPr id="28" name="2 Marcador de contenido"/>
          <p:cNvSpPr>
            <a:spLocks noGrp="1"/>
          </p:cNvSpPr>
          <p:nvPr>
            <p:ph idx="1"/>
          </p:nvPr>
        </p:nvSpPr>
        <p:spPr>
          <a:xfrm>
            <a:off x="457200" y="685800"/>
            <a:ext cx="8229600" cy="6172200"/>
          </a:xfrm>
        </p:spPr>
        <p:txBody>
          <a:bodyPr>
            <a:normAutofit/>
          </a:bodyPr>
          <a:lstStyle/>
          <a:p>
            <a:r>
              <a:rPr lang="en-US" sz="2000" dirty="0" smtClean="0"/>
              <a:t>In GPUs we have two levels of parallelism blocks and threads.</a:t>
            </a:r>
          </a:p>
          <a:p>
            <a:r>
              <a:rPr lang="en-US" sz="2000" dirty="0" smtClean="0"/>
              <a:t>We can establish synchronization barriers inside blocks .</a:t>
            </a:r>
          </a:p>
          <a:p>
            <a:endParaRPr lang="en-US" sz="2000" b="1" dirty="0" smtClean="0"/>
          </a:p>
          <a:p>
            <a:endParaRPr lang="en-US" sz="2000" dirty="0" smtClean="0"/>
          </a:p>
          <a:p>
            <a:r>
              <a:rPr lang="en-US" sz="2000" b="1" dirty="0" smtClean="0">
                <a:solidFill>
                  <a:schemeClr val="accent2"/>
                </a:solidFill>
              </a:rPr>
              <a:t>CAREFULL, DO NOT INCLUDE __SYNCTHREADS()  INSIDE VARIABLE LOOPS OR INSIDE IF-ELSE STRUCTURES.!!!!!!!</a:t>
            </a:r>
          </a:p>
          <a:p>
            <a:r>
              <a:rPr lang="en-US" sz="2000" dirty="0" smtClean="0"/>
              <a:t>To synchronize between blocks we use different kernels!!!</a:t>
            </a:r>
          </a:p>
          <a:p>
            <a:r>
              <a:rPr lang="en-US" sz="2000" dirty="0" smtClean="0"/>
              <a:t>The end of a kernel is a natural synchronization barrier.</a:t>
            </a:r>
          </a:p>
          <a:p>
            <a:r>
              <a:rPr lang="en-US" sz="2000" dirty="0" smtClean="0"/>
              <a:t>Overhead costs for launching each kernel is practically zero, we can divide our algorithm in as many kernels as we want/need.</a:t>
            </a:r>
          </a:p>
          <a:p>
            <a:r>
              <a:rPr lang="en-US" sz="2000" b="1" dirty="0" smtClean="0"/>
              <a:t>Memory remains intact between kernel launches!!!*</a:t>
            </a:r>
            <a:endParaRPr lang="en-US" sz="1800" b="1" dirty="0" smtClean="0"/>
          </a:p>
          <a:p>
            <a:pPr lvl="1">
              <a:buNone/>
            </a:pPr>
            <a:endParaRPr lang="en-US" sz="2000" dirty="0" smtClean="0"/>
          </a:p>
        </p:txBody>
      </p:sp>
      <p:sp>
        <p:nvSpPr>
          <p:cNvPr id="4" name="3 CuadroTexto"/>
          <p:cNvSpPr txBox="1"/>
          <p:nvPr/>
        </p:nvSpPr>
        <p:spPr>
          <a:xfrm>
            <a:off x="381000" y="1524000"/>
            <a:ext cx="8229600" cy="523220"/>
          </a:xfrm>
          <a:prstGeom prst="rect">
            <a:avLst/>
          </a:prstGeom>
          <a:solidFill>
            <a:schemeClr val="accent3">
              <a:lumMod val="20000"/>
              <a:lumOff val="80000"/>
            </a:schemeClr>
          </a:solidFill>
        </p:spPr>
        <p:txBody>
          <a:bodyPr wrap="square" rtlCol="0">
            <a:spAutoFit/>
          </a:bodyPr>
          <a:lstStyle/>
          <a:p>
            <a:r>
              <a:rPr lang="en-US" sz="2800" b="1" dirty="0" smtClean="0"/>
              <a:t>__syncthreads()</a:t>
            </a:r>
          </a:p>
        </p:txBody>
      </p:sp>
      <p:sp>
        <p:nvSpPr>
          <p:cNvPr id="5" name="4 CuadroTexto"/>
          <p:cNvSpPr txBox="1"/>
          <p:nvPr/>
        </p:nvSpPr>
        <p:spPr>
          <a:xfrm>
            <a:off x="2438400" y="6248400"/>
            <a:ext cx="6477000" cy="338554"/>
          </a:xfrm>
          <a:prstGeom prst="rect">
            <a:avLst/>
          </a:prstGeom>
          <a:noFill/>
        </p:spPr>
        <p:txBody>
          <a:bodyPr wrap="square" rtlCol="0">
            <a:spAutoFit/>
          </a:bodyPr>
          <a:lstStyle/>
          <a:p>
            <a:pPr algn="ctr"/>
            <a:r>
              <a:rPr lang="en-US" sz="1600" dirty="0" smtClean="0"/>
              <a:t>*Actually that depends on the memory type.</a:t>
            </a:r>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762000"/>
          </a:xfrm>
        </p:spPr>
        <p:txBody>
          <a:bodyPr>
            <a:normAutofit/>
          </a:bodyPr>
          <a:lstStyle/>
          <a:p>
            <a:r>
              <a:rPr lang="en-US" sz="3600" dirty="0" smtClean="0">
                <a:latin typeface="Ubuntu" pitchFamily="34" charset="0"/>
              </a:rPr>
              <a:t>Flow in a CUDA/OpenCL program II</a:t>
            </a:r>
            <a:endParaRPr lang="en-US" sz="3600" dirty="0">
              <a:latin typeface="Ubuntu" pitchFamily="34" charset="0"/>
            </a:endParaRPr>
          </a:p>
        </p:txBody>
      </p:sp>
      <p:sp>
        <p:nvSpPr>
          <p:cNvPr id="4" name="3 Rectángulo"/>
          <p:cNvSpPr/>
          <p:nvPr/>
        </p:nvSpPr>
        <p:spPr>
          <a:xfrm>
            <a:off x="228600" y="1219200"/>
            <a:ext cx="3429000" cy="518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Rectángulo"/>
          <p:cNvSpPr/>
          <p:nvPr/>
        </p:nvSpPr>
        <p:spPr>
          <a:xfrm>
            <a:off x="5105400" y="1219200"/>
            <a:ext cx="3200400" cy="518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762000" y="838200"/>
            <a:ext cx="2286000" cy="369332"/>
          </a:xfrm>
          <a:prstGeom prst="rect">
            <a:avLst/>
          </a:prstGeom>
          <a:noFill/>
        </p:spPr>
        <p:txBody>
          <a:bodyPr wrap="square" rtlCol="0">
            <a:spAutoFit/>
          </a:bodyPr>
          <a:lstStyle/>
          <a:p>
            <a:pPr algn="ctr"/>
            <a:r>
              <a:rPr lang="en-US" b="1" dirty="0" smtClean="0">
                <a:latin typeface="Ubuntu" pitchFamily="34" charset="0"/>
              </a:rPr>
              <a:t>“Host” = CPU</a:t>
            </a:r>
            <a:endParaRPr lang="en-US" b="1" dirty="0">
              <a:latin typeface="Ubuntu" pitchFamily="34" charset="0"/>
            </a:endParaRPr>
          </a:p>
        </p:txBody>
      </p:sp>
      <p:sp>
        <p:nvSpPr>
          <p:cNvPr id="7" name="6 CuadroTexto"/>
          <p:cNvSpPr txBox="1"/>
          <p:nvPr/>
        </p:nvSpPr>
        <p:spPr>
          <a:xfrm>
            <a:off x="5486400" y="838200"/>
            <a:ext cx="2514600" cy="369332"/>
          </a:xfrm>
          <a:prstGeom prst="rect">
            <a:avLst/>
          </a:prstGeom>
          <a:noFill/>
        </p:spPr>
        <p:txBody>
          <a:bodyPr wrap="square" rtlCol="0">
            <a:spAutoFit/>
          </a:bodyPr>
          <a:lstStyle/>
          <a:p>
            <a:pPr algn="ctr"/>
            <a:r>
              <a:rPr lang="en-US" b="1" dirty="0" smtClean="0">
                <a:latin typeface="Ubuntu" pitchFamily="34" charset="0"/>
              </a:rPr>
              <a:t>“Device” = GPU</a:t>
            </a:r>
            <a:endParaRPr lang="en-US" b="1" dirty="0">
              <a:latin typeface="Ubuntu" pitchFamily="34" charset="0"/>
            </a:endParaRPr>
          </a:p>
        </p:txBody>
      </p:sp>
      <p:sp>
        <p:nvSpPr>
          <p:cNvPr id="8" name="7 Rectángulo"/>
          <p:cNvSpPr/>
          <p:nvPr/>
        </p:nvSpPr>
        <p:spPr>
          <a:xfrm>
            <a:off x="533400" y="1371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Ubuntu" pitchFamily="34" charset="0"/>
              </a:rPr>
              <a:t>Secuential</a:t>
            </a:r>
            <a:r>
              <a:rPr lang="en-US" b="1" dirty="0" smtClean="0">
                <a:latin typeface="Ubuntu" pitchFamily="34" charset="0"/>
              </a:rPr>
              <a:t> code</a:t>
            </a:r>
            <a:endParaRPr lang="en-US" b="1" dirty="0">
              <a:latin typeface="Ubuntu" pitchFamily="34" charset="0"/>
            </a:endParaRPr>
          </a:p>
        </p:txBody>
      </p:sp>
      <p:sp>
        <p:nvSpPr>
          <p:cNvPr id="9" name="8 Rectángulo"/>
          <p:cNvSpPr/>
          <p:nvPr/>
        </p:nvSpPr>
        <p:spPr>
          <a:xfrm>
            <a:off x="533400" y="19812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reserve in GPU</a:t>
            </a:r>
            <a:endParaRPr lang="en-US" sz="1600" b="1" dirty="0">
              <a:latin typeface="Ubuntu" pitchFamily="34" charset="0"/>
            </a:endParaRPr>
          </a:p>
        </p:txBody>
      </p:sp>
      <p:sp>
        <p:nvSpPr>
          <p:cNvPr id="10" name="9 Rectángulo"/>
          <p:cNvSpPr/>
          <p:nvPr/>
        </p:nvSpPr>
        <p:spPr>
          <a:xfrm>
            <a:off x="5334000" y="19812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reserved</a:t>
            </a:r>
            <a:endParaRPr lang="en-US" b="1" dirty="0">
              <a:latin typeface="Ubuntu" pitchFamily="34" charset="0"/>
            </a:endParaRPr>
          </a:p>
        </p:txBody>
      </p:sp>
      <p:cxnSp>
        <p:nvCxnSpPr>
          <p:cNvPr id="12" name="11 Conector recto de flecha"/>
          <p:cNvCxnSpPr>
            <a:stCxn id="9" idx="3"/>
            <a:endCxn id="10" idx="1"/>
          </p:cNvCxnSpPr>
          <p:nvPr/>
        </p:nvCxnSpPr>
        <p:spPr>
          <a:xfrm>
            <a:off x="3352800" y="22098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533400" y="25908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14" name="13 Rectángulo"/>
          <p:cNvSpPr/>
          <p:nvPr/>
        </p:nvSpPr>
        <p:spPr>
          <a:xfrm>
            <a:off x="5334000" y="2590800"/>
            <a:ext cx="2819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Received</a:t>
            </a:r>
            <a:endParaRPr lang="en-US" sz="1600" b="1" dirty="0">
              <a:latin typeface="Ubuntu" pitchFamily="34" charset="0"/>
            </a:endParaRPr>
          </a:p>
        </p:txBody>
      </p:sp>
      <p:sp>
        <p:nvSpPr>
          <p:cNvPr id="15" name="14 Flecha derecha"/>
          <p:cNvSpPr/>
          <p:nvPr/>
        </p:nvSpPr>
        <p:spPr>
          <a:xfrm>
            <a:off x="3429000" y="2590800"/>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5 Rectángulo"/>
          <p:cNvSpPr/>
          <p:nvPr/>
        </p:nvSpPr>
        <p:spPr>
          <a:xfrm>
            <a:off x="533400" y="32766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1 launch</a:t>
            </a:r>
            <a:endParaRPr lang="en-US" b="1" dirty="0">
              <a:latin typeface="Ubuntu" pitchFamily="34" charset="0"/>
            </a:endParaRPr>
          </a:p>
        </p:txBody>
      </p:sp>
      <p:sp>
        <p:nvSpPr>
          <p:cNvPr id="17" name="16 Rectángulo"/>
          <p:cNvSpPr/>
          <p:nvPr/>
        </p:nvSpPr>
        <p:spPr>
          <a:xfrm>
            <a:off x="5334000" y="32766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1 execution</a:t>
            </a:r>
            <a:endParaRPr lang="en-US" b="1" dirty="0">
              <a:latin typeface="Ubuntu" pitchFamily="34" charset="0"/>
            </a:endParaRPr>
          </a:p>
        </p:txBody>
      </p:sp>
      <p:cxnSp>
        <p:nvCxnSpPr>
          <p:cNvPr id="19" name="18 Conector recto de flecha"/>
          <p:cNvCxnSpPr>
            <a:stCxn id="16" idx="3"/>
            <a:endCxn id="17" idx="1"/>
          </p:cNvCxnSpPr>
          <p:nvPr/>
        </p:nvCxnSpPr>
        <p:spPr>
          <a:xfrm>
            <a:off x="3352800" y="34671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334000" y="48006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23" name="22 Flecha derecha"/>
          <p:cNvSpPr/>
          <p:nvPr/>
        </p:nvSpPr>
        <p:spPr>
          <a:xfrm rot="10800000">
            <a:off x="3352801" y="4800599"/>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533400" y="4800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copy received</a:t>
            </a:r>
            <a:endParaRPr lang="en-US" b="1" dirty="0">
              <a:latin typeface="Ubuntu" pitchFamily="34" charset="0"/>
            </a:endParaRPr>
          </a:p>
        </p:txBody>
      </p:sp>
      <p:sp>
        <p:nvSpPr>
          <p:cNvPr id="25" name="24 Rectángulo"/>
          <p:cNvSpPr/>
          <p:nvPr/>
        </p:nvSpPr>
        <p:spPr>
          <a:xfrm>
            <a:off x="533400" y="5638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Free GPU memory</a:t>
            </a:r>
            <a:endParaRPr lang="en-US" b="1" dirty="0">
              <a:latin typeface="Ubuntu" pitchFamily="34" charset="0"/>
            </a:endParaRPr>
          </a:p>
        </p:txBody>
      </p:sp>
      <p:sp>
        <p:nvSpPr>
          <p:cNvPr id="26" name="25 Rectángulo"/>
          <p:cNvSpPr/>
          <p:nvPr/>
        </p:nvSpPr>
        <p:spPr>
          <a:xfrm>
            <a:off x="5334000" y="56388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a:t>
            </a:r>
            <a:r>
              <a:rPr lang="en-US" b="1" dirty="0" err="1" smtClean="0">
                <a:latin typeface="Ubuntu" pitchFamily="34" charset="0"/>
              </a:rPr>
              <a:t>deallocated</a:t>
            </a:r>
            <a:endParaRPr lang="en-US" b="1" dirty="0">
              <a:latin typeface="Ubuntu" pitchFamily="34" charset="0"/>
            </a:endParaRPr>
          </a:p>
        </p:txBody>
      </p:sp>
      <p:cxnSp>
        <p:nvCxnSpPr>
          <p:cNvPr id="27" name="26 Conector recto de flecha"/>
          <p:cNvCxnSpPr>
            <a:stCxn id="25" idx="3"/>
            <a:endCxn id="26" idx="1"/>
          </p:cNvCxnSpPr>
          <p:nvPr/>
        </p:nvCxnSpPr>
        <p:spPr>
          <a:xfrm>
            <a:off x="3352800" y="58674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533400" y="37338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2 launch</a:t>
            </a:r>
            <a:endParaRPr lang="en-US" b="1" dirty="0">
              <a:latin typeface="Ubuntu" pitchFamily="34" charset="0"/>
            </a:endParaRPr>
          </a:p>
        </p:txBody>
      </p:sp>
      <p:sp>
        <p:nvSpPr>
          <p:cNvPr id="29" name="28 Rectángulo"/>
          <p:cNvSpPr/>
          <p:nvPr/>
        </p:nvSpPr>
        <p:spPr>
          <a:xfrm>
            <a:off x="5334000" y="37338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2 execution</a:t>
            </a:r>
            <a:endParaRPr lang="en-US" b="1" dirty="0">
              <a:latin typeface="Ubuntu" pitchFamily="34" charset="0"/>
            </a:endParaRPr>
          </a:p>
        </p:txBody>
      </p:sp>
      <p:cxnSp>
        <p:nvCxnSpPr>
          <p:cNvPr id="30" name="29 Conector recto de flecha"/>
          <p:cNvCxnSpPr>
            <a:stCxn id="28" idx="3"/>
            <a:endCxn id="29" idx="1"/>
          </p:cNvCxnSpPr>
          <p:nvPr/>
        </p:nvCxnSpPr>
        <p:spPr>
          <a:xfrm>
            <a:off x="3352800" y="39243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533400" y="41910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3 launch</a:t>
            </a:r>
            <a:endParaRPr lang="en-US" b="1" dirty="0">
              <a:latin typeface="Ubuntu" pitchFamily="34" charset="0"/>
            </a:endParaRPr>
          </a:p>
        </p:txBody>
      </p:sp>
      <p:sp>
        <p:nvSpPr>
          <p:cNvPr id="32" name="31 Rectángulo"/>
          <p:cNvSpPr/>
          <p:nvPr/>
        </p:nvSpPr>
        <p:spPr>
          <a:xfrm>
            <a:off x="5334000" y="41910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3 execution</a:t>
            </a:r>
            <a:endParaRPr lang="en-US" b="1" dirty="0">
              <a:latin typeface="Ubuntu" pitchFamily="34" charset="0"/>
            </a:endParaRPr>
          </a:p>
        </p:txBody>
      </p:sp>
      <p:cxnSp>
        <p:nvCxnSpPr>
          <p:cNvPr id="33" name="32 Conector recto de flecha"/>
          <p:cNvCxnSpPr>
            <a:stCxn id="31" idx="3"/>
            <a:endCxn id="32" idx="1"/>
          </p:cNvCxnSpPr>
          <p:nvPr/>
        </p:nvCxnSpPr>
        <p:spPr>
          <a:xfrm>
            <a:off x="3352800" y="43815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575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Rectángulo"/>
          <p:cNvSpPr/>
          <p:nvPr/>
        </p:nvSpPr>
        <p:spPr>
          <a:xfrm>
            <a:off x="5410200" y="609600"/>
            <a:ext cx="3200400" cy="518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33 Rectángulo"/>
          <p:cNvSpPr/>
          <p:nvPr/>
        </p:nvSpPr>
        <p:spPr>
          <a:xfrm>
            <a:off x="5257800" y="914400"/>
            <a:ext cx="3200400" cy="518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457200" y="-76200"/>
            <a:ext cx="8229600" cy="762000"/>
          </a:xfrm>
        </p:spPr>
        <p:txBody>
          <a:bodyPr>
            <a:normAutofit/>
          </a:bodyPr>
          <a:lstStyle/>
          <a:p>
            <a:r>
              <a:rPr lang="en-US" sz="3600" dirty="0" smtClean="0">
                <a:latin typeface="Ubuntu" pitchFamily="34" charset="0"/>
              </a:rPr>
              <a:t>Flow in a CUDA program III. Streams</a:t>
            </a:r>
            <a:endParaRPr lang="en-US" sz="3600" dirty="0">
              <a:latin typeface="Ubuntu" pitchFamily="34" charset="0"/>
            </a:endParaRPr>
          </a:p>
        </p:txBody>
      </p:sp>
      <p:sp>
        <p:nvSpPr>
          <p:cNvPr id="4" name="3 Rectángulo"/>
          <p:cNvSpPr/>
          <p:nvPr/>
        </p:nvSpPr>
        <p:spPr>
          <a:xfrm>
            <a:off x="228600" y="1219200"/>
            <a:ext cx="3429000" cy="518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Rectángulo"/>
          <p:cNvSpPr/>
          <p:nvPr/>
        </p:nvSpPr>
        <p:spPr>
          <a:xfrm>
            <a:off x="5105400" y="1219200"/>
            <a:ext cx="3200400" cy="518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762000" y="838200"/>
            <a:ext cx="2286000" cy="369332"/>
          </a:xfrm>
          <a:prstGeom prst="rect">
            <a:avLst/>
          </a:prstGeom>
          <a:noFill/>
        </p:spPr>
        <p:txBody>
          <a:bodyPr wrap="square" rtlCol="0">
            <a:spAutoFit/>
          </a:bodyPr>
          <a:lstStyle/>
          <a:p>
            <a:pPr algn="ctr"/>
            <a:r>
              <a:rPr lang="en-US" b="1" dirty="0" smtClean="0">
                <a:latin typeface="Ubuntu" pitchFamily="34" charset="0"/>
              </a:rPr>
              <a:t>“Host” = CPU</a:t>
            </a:r>
            <a:endParaRPr lang="en-US" b="1" dirty="0">
              <a:latin typeface="Ubuntu" pitchFamily="34" charset="0"/>
            </a:endParaRPr>
          </a:p>
        </p:txBody>
      </p:sp>
      <p:sp>
        <p:nvSpPr>
          <p:cNvPr id="7" name="6 CuadroTexto"/>
          <p:cNvSpPr txBox="1"/>
          <p:nvPr/>
        </p:nvSpPr>
        <p:spPr>
          <a:xfrm>
            <a:off x="5105400" y="1219200"/>
            <a:ext cx="2514600" cy="369332"/>
          </a:xfrm>
          <a:prstGeom prst="rect">
            <a:avLst/>
          </a:prstGeom>
          <a:noFill/>
        </p:spPr>
        <p:txBody>
          <a:bodyPr wrap="square" rtlCol="0">
            <a:spAutoFit/>
          </a:bodyPr>
          <a:lstStyle/>
          <a:p>
            <a:pPr algn="ctr"/>
            <a:r>
              <a:rPr lang="en-US" b="1" dirty="0" smtClean="0">
                <a:latin typeface="Ubuntu" pitchFamily="34" charset="0"/>
              </a:rPr>
              <a:t>Stream 0</a:t>
            </a:r>
            <a:endParaRPr lang="en-US" b="1" dirty="0">
              <a:latin typeface="Ubuntu" pitchFamily="34" charset="0"/>
            </a:endParaRPr>
          </a:p>
        </p:txBody>
      </p:sp>
      <p:sp>
        <p:nvSpPr>
          <p:cNvPr id="8" name="7 Rectángulo"/>
          <p:cNvSpPr/>
          <p:nvPr/>
        </p:nvSpPr>
        <p:spPr>
          <a:xfrm>
            <a:off x="533400" y="1371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Ubuntu" pitchFamily="34" charset="0"/>
              </a:rPr>
              <a:t>Secuential</a:t>
            </a:r>
            <a:r>
              <a:rPr lang="en-US" b="1" dirty="0" smtClean="0">
                <a:latin typeface="Ubuntu" pitchFamily="34" charset="0"/>
              </a:rPr>
              <a:t> code</a:t>
            </a:r>
            <a:endParaRPr lang="en-US" b="1" dirty="0">
              <a:latin typeface="Ubuntu" pitchFamily="34" charset="0"/>
            </a:endParaRPr>
          </a:p>
        </p:txBody>
      </p:sp>
      <p:sp>
        <p:nvSpPr>
          <p:cNvPr id="9" name="8 Rectángulo"/>
          <p:cNvSpPr/>
          <p:nvPr/>
        </p:nvSpPr>
        <p:spPr>
          <a:xfrm>
            <a:off x="533400" y="19812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reserve in GPU</a:t>
            </a:r>
            <a:endParaRPr lang="en-US" sz="1600" b="1" dirty="0">
              <a:latin typeface="Ubuntu" pitchFamily="34" charset="0"/>
            </a:endParaRPr>
          </a:p>
        </p:txBody>
      </p:sp>
      <p:sp>
        <p:nvSpPr>
          <p:cNvPr id="10" name="9 Rectángulo"/>
          <p:cNvSpPr/>
          <p:nvPr/>
        </p:nvSpPr>
        <p:spPr>
          <a:xfrm>
            <a:off x="5334000" y="19812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reserved</a:t>
            </a:r>
            <a:endParaRPr lang="en-US" b="1" dirty="0">
              <a:latin typeface="Ubuntu" pitchFamily="34" charset="0"/>
            </a:endParaRPr>
          </a:p>
        </p:txBody>
      </p:sp>
      <p:cxnSp>
        <p:nvCxnSpPr>
          <p:cNvPr id="12" name="11 Conector recto de flecha"/>
          <p:cNvCxnSpPr>
            <a:stCxn id="9" idx="3"/>
            <a:endCxn id="10" idx="1"/>
          </p:cNvCxnSpPr>
          <p:nvPr/>
        </p:nvCxnSpPr>
        <p:spPr>
          <a:xfrm>
            <a:off x="3352800" y="22098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533400" y="25908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14" name="13 Rectángulo"/>
          <p:cNvSpPr/>
          <p:nvPr/>
        </p:nvSpPr>
        <p:spPr>
          <a:xfrm>
            <a:off x="5334000" y="2590800"/>
            <a:ext cx="2819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Received</a:t>
            </a:r>
            <a:endParaRPr lang="en-US" sz="1600" b="1" dirty="0">
              <a:latin typeface="Ubuntu" pitchFamily="34" charset="0"/>
            </a:endParaRPr>
          </a:p>
        </p:txBody>
      </p:sp>
      <p:sp>
        <p:nvSpPr>
          <p:cNvPr id="15" name="14 Flecha derecha"/>
          <p:cNvSpPr/>
          <p:nvPr/>
        </p:nvSpPr>
        <p:spPr>
          <a:xfrm>
            <a:off x="3429000" y="2590800"/>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5 Rectángulo"/>
          <p:cNvSpPr/>
          <p:nvPr/>
        </p:nvSpPr>
        <p:spPr>
          <a:xfrm>
            <a:off x="533400" y="32766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1 launch</a:t>
            </a:r>
            <a:endParaRPr lang="en-US" b="1" dirty="0">
              <a:latin typeface="Ubuntu" pitchFamily="34" charset="0"/>
            </a:endParaRPr>
          </a:p>
        </p:txBody>
      </p:sp>
      <p:sp>
        <p:nvSpPr>
          <p:cNvPr id="17" name="16 Rectángulo"/>
          <p:cNvSpPr/>
          <p:nvPr/>
        </p:nvSpPr>
        <p:spPr>
          <a:xfrm>
            <a:off x="5334000" y="32766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1 execution</a:t>
            </a:r>
            <a:endParaRPr lang="en-US" b="1" dirty="0">
              <a:latin typeface="Ubuntu" pitchFamily="34" charset="0"/>
            </a:endParaRPr>
          </a:p>
        </p:txBody>
      </p:sp>
      <p:cxnSp>
        <p:nvCxnSpPr>
          <p:cNvPr id="19" name="18 Conector recto de flecha"/>
          <p:cNvCxnSpPr>
            <a:stCxn id="16" idx="3"/>
            <a:endCxn id="17" idx="1"/>
          </p:cNvCxnSpPr>
          <p:nvPr/>
        </p:nvCxnSpPr>
        <p:spPr>
          <a:xfrm>
            <a:off x="3352800" y="34671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334000" y="48006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Ubuntu" pitchFamily="34" charset="0"/>
              </a:rPr>
              <a:t>Memory copy CPU to GPU</a:t>
            </a:r>
            <a:endParaRPr lang="en-US" sz="1600" b="1" dirty="0">
              <a:latin typeface="Ubuntu" pitchFamily="34" charset="0"/>
            </a:endParaRPr>
          </a:p>
        </p:txBody>
      </p:sp>
      <p:sp>
        <p:nvSpPr>
          <p:cNvPr id="23" name="22 Flecha derecha"/>
          <p:cNvSpPr/>
          <p:nvPr/>
        </p:nvSpPr>
        <p:spPr>
          <a:xfrm rot="10800000">
            <a:off x="3352801" y="4800599"/>
            <a:ext cx="18288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533400" y="48006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copy received</a:t>
            </a:r>
            <a:endParaRPr lang="en-US" b="1" dirty="0">
              <a:latin typeface="Ubuntu" pitchFamily="34" charset="0"/>
            </a:endParaRPr>
          </a:p>
        </p:txBody>
      </p:sp>
      <p:sp>
        <p:nvSpPr>
          <p:cNvPr id="25" name="24 Rectángulo"/>
          <p:cNvSpPr/>
          <p:nvPr/>
        </p:nvSpPr>
        <p:spPr>
          <a:xfrm>
            <a:off x="533400" y="5638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Free GPU memory</a:t>
            </a:r>
            <a:endParaRPr lang="en-US" b="1" dirty="0">
              <a:latin typeface="Ubuntu" pitchFamily="34" charset="0"/>
            </a:endParaRPr>
          </a:p>
        </p:txBody>
      </p:sp>
      <p:sp>
        <p:nvSpPr>
          <p:cNvPr id="26" name="25 Rectángulo"/>
          <p:cNvSpPr/>
          <p:nvPr/>
        </p:nvSpPr>
        <p:spPr>
          <a:xfrm>
            <a:off x="5334000" y="5638800"/>
            <a:ext cx="2819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Memory </a:t>
            </a:r>
            <a:r>
              <a:rPr lang="en-US" b="1" dirty="0" err="1" smtClean="0">
                <a:latin typeface="Ubuntu" pitchFamily="34" charset="0"/>
              </a:rPr>
              <a:t>deallocated</a:t>
            </a:r>
            <a:endParaRPr lang="en-US" b="1" dirty="0">
              <a:latin typeface="Ubuntu" pitchFamily="34" charset="0"/>
            </a:endParaRPr>
          </a:p>
        </p:txBody>
      </p:sp>
      <p:cxnSp>
        <p:nvCxnSpPr>
          <p:cNvPr id="27" name="26 Conector recto de flecha"/>
          <p:cNvCxnSpPr>
            <a:stCxn id="25" idx="3"/>
            <a:endCxn id="26" idx="1"/>
          </p:cNvCxnSpPr>
          <p:nvPr/>
        </p:nvCxnSpPr>
        <p:spPr>
          <a:xfrm>
            <a:off x="3352800" y="58674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533400" y="37338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2 launch</a:t>
            </a:r>
            <a:endParaRPr lang="en-US" b="1" dirty="0">
              <a:latin typeface="Ubuntu" pitchFamily="34" charset="0"/>
            </a:endParaRPr>
          </a:p>
        </p:txBody>
      </p:sp>
      <p:sp>
        <p:nvSpPr>
          <p:cNvPr id="29" name="28 Rectángulo"/>
          <p:cNvSpPr/>
          <p:nvPr/>
        </p:nvSpPr>
        <p:spPr>
          <a:xfrm>
            <a:off x="5334000" y="37338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2 execution</a:t>
            </a:r>
            <a:endParaRPr lang="en-US" b="1" dirty="0">
              <a:latin typeface="Ubuntu" pitchFamily="34" charset="0"/>
            </a:endParaRPr>
          </a:p>
        </p:txBody>
      </p:sp>
      <p:cxnSp>
        <p:nvCxnSpPr>
          <p:cNvPr id="30" name="29 Conector recto de flecha"/>
          <p:cNvCxnSpPr>
            <a:stCxn id="28" idx="3"/>
            <a:endCxn id="29" idx="1"/>
          </p:cNvCxnSpPr>
          <p:nvPr/>
        </p:nvCxnSpPr>
        <p:spPr>
          <a:xfrm>
            <a:off x="3352800" y="39243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533400" y="41910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3 launch</a:t>
            </a:r>
            <a:endParaRPr lang="en-US" b="1" dirty="0">
              <a:latin typeface="Ubuntu" pitchFamily="34" charset="0"/>
            </a:endParaRPr>
          </a:p>
        </p:txBody>
      </p:sp>
      <p:sp>
        <p:nvSpPr>
          <p:cNvPr id="32" name="31 Rectángulo"/>
          <p:cNvSpPr/>
          <p:nvPr/>
        </p:nvSpPr>
        <p:spPr>
          <a:xfrm>
            <a:off x="5334000" y="4191000"/>
            <a:ext cx="2819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buntu" pitchFamily="34" charset="0"/>
              </a:rPr>
              <a:t>Kernel 3 execution</a:t>
            </a:r>
            <a:endParaRPr lang="en-US" b="1" dirty="0">
              <a:latin typeface="Ubuntu" pitchFamily="34" charset="0"/>
            </a:endParaRPr>
          </a:p>
        </p:txBody>
      </p:sp>
      <p:cxnSp>
        <p:nvCxnSpPr>
          <p:cNvPr id="33" name="32 Conector recto de flecha"/>
          <p:cNvCxnSpPr>
            <a:stCxn id="31" idx="3"/>
            <a:endCxn id="32" idx="1"/>
          </p:cNvCxnSpPr>
          <p:nvPr/>
        </p:nvCxnSpPr>
        <p:spPr>
          <a:xfrm>
            <a:off x="3352800" y="4381500"/>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5257800" y="838200"/>
            <a:ext cx="2514600" cy="369332"/>
          </a:xfrm>
          <a:prstGeom prst="rect">
            <a:avLst/>
          </a:prstGeom>
          <a:noFill/>
        </p:spPr>
        <p:txBody>
          <a:bodyPr wrap="square" rtlCol="0">
            <a:spAutoFit/>
          </a:bodyPr>
          <a:lstStyle/>
          <a:p>
            <a:pPr algn="ctr"/>
            <a:r>
              <a:rPr lang="en-US" b="1" dirty="0" smtClean="0">
                <a:latin typeface="Ubuntu" pitchFamily="34" charset="0"/>
              </a:rPr>
              <a:t>Stream 1</a:t>
            </a:r>
            <a:endParaRPr lang="en-US" b="1" dirty="0">
              <a:latin typeface="Ubuntu" pitchFamily="34" charset="0"/>
            </a:endParaRPr>
          </a:p>
        </p:txBody>
      </p:sp>
      <p:sp>
        <p:nvSpPr>
          <p:cNvPr id="37" name="36 CuadroTexto"/>
          <p:cNvSpPr txBox="1"/>
          <p:nvPr/>
        </p:nvSpPr>
        <p:spPr>
          <a:xfrm>
            <a:off x="5486400" y="533400"/>
            <a:ext cx="2514600" cy="369332"/>
          </a:xfrm>
          <a:prstGeom prst="rect">
            <a:avLst/>
          </a:prstGeom>
          <a:noFill/>
        </p:spPr>
        <p:txBody>
          <a:bodyPr wrap="square" rtlCol="0">
            <a:spAutoFit/>
          </a:bodyPr>
          <a:lstStyle/>
          <a:p>
            <a:pPr algn="ctr"/>
            <a:r>
              <a:rPr lang="en-US" b="1" dirty="0" smtClean="0">
                <a:latin typeface="Ubuntu" pitchFamily="34" charset="0"/>
              </a:rPr>
              <a:t>Stream 2</a:t>
            </a:r>
            <a:endParaRPr lang="en-US" b="1" dirty="0">
              <a:latin typeface="Ubuntu" pitchFamily="34" charset="0"/>
            </a:endParaRPr>
          </a:p>
        </p:txBody>
      </p:sp>
    </p:spTree>
    <p:extLst>
      <p:ext uri="{BB962C8B-B14F-4D97-AF65-F5344CB8AC3E}">
        <p14:creationId xmlns:p14="http://schemas.microsoft.com/office/powerpoint/2010/main" val="3439271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09600"/>
          </a:xfrm>
        </p:spPr>
        <p:txBody>
          <a:bodyPr>
            <a:normAutofit fontScale="90000"/>
          </a:bodyPr>
          <a:lstStyle/>
          <a:p>
            <a:r>
              <a:rPr lang="en-US" sz="3600" dirty="0" smtClean="0">
                <a:latin typeface="Ubuntu" pitchFamily="34" charset="0"/>
              </a:rPr>
              <a:t>Flow program </a:t>
            </a:r>
            <a:r>
              <a:rPr lang="en-US" sz="3600" dirty="0" err="1" smtClean="0">
                <a:latin typeface="Ubuntu" pitchFamily="34" charset="0"/>
              </a:rPr>
              <a:t>III.b</a:t>
            </a:r>
            <a:r>
              <a:rPr lang="en-US" sz="3600" dirty="0" smtClean="0">
                <a:latin typeface="Ubuntu" pitchFamily="34" charset="0"/>
              </a:rPr>
              <a:t>  Streams</a:t>
            </a:r>
            <a:endParaRPr lang="en-US" sz="3600" dirty="0">
              <a:latin typeface="Ubuntu" pitchFamily="34" charset="0"/>
            </a:endParaRPr>
          </a:p>
        </p:txBody>
      </p:sp>
      <p:sp>
        <p:nvSpPr>
          <p:cNvPr id="28" name="2 Marcador de contenido"/>
          <p:cNvSpPr>
            <a:spLocks noGrp="1"/>
          </p:cNvSpPr>
          <p:nvPr>
            <p:ph idx="1"/>
          </p:nvPr>
        </p:nvSpPr>
        <p:spPr>
          <a:xfrm>
            <a:off x="457200" y="1066800"/>
            <a:ext cx="8229600" cy="5059363"/>
          </a:xfrm>
        </p:spPr>
        <p:txBody>
          <a:bodyPr>
            <a:normAutofit/>
          </a:bodyPr>
          <a:lstStyle/>
          <a:p>
            <a:r>
              <a:rPr lang="en-US" sz="2400" dirty="0" smtClean="0"/>
              <a:t>Allows asynchronous execution and latency hiding for big transfers between host and devices.</a:t>
            </a:r>
          </a:p>
          <a:p>
            <a:r>
              <a:rPr lang="en-US" sz="2400" dirty="0"/>
              <a:t>E</a:t>
            </a:r>
            <a:r>
              <a:rPr lang="en-US" sz="2400" dirty="0" smtClean="0"/>
              <a:t>ach Stream has it’s own </a:t>
            </a:r>
            <a:r>
              <a:rPr lang="en-US" sz="2400" b="1" dirty="0" smtClean="0"/>
              <a:t>“context”.</a:t>
            </a:r>
          </a:p>
          <a:p>
            <a:r>
              <a:rPr lang="en-US" sz="2400" dirty="0" smtClean="0"/>
              <a:t>Well designed streams allow to extract better performance from one or more GPUs.</a:t>
            </a:r>
          </a:p>
          <a:p>
            <a:r>
              <a:rPr lang="en-US" sz="2400" dirty="0" smtClean="0"/>
              <a:t>Not every problem fits stream usage.</a:t>
            </a:r>
          </a:p>
          <a:p>
            <a:r>
              <a:rPr lang="en-US" sz="2400" dirty="0" smtClean="0"/>
              <a:t>We wont see streams anymore in this phase…</a:t>
            </a:r>
          </a:p>
          <a:p>
            <a:r>
              <a:rPr lang="en-US" sz="2400" dirty="0" smtClean="0"/>
              <a:t>By default we will operate in </a:t>
            </a:r>
            <a:r>
              <a:rPr lang="en-US" sz="2400" b="1" dirty="0" smtClean="0"/>
              <a:t>Stream 0</a:t>
            </a:r>
            <a:endParaRPr lang="en-US" sz="2000" b="1"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09600"/>
          </a:xfrm>
        </p:spPr>
        <p:txBody>
          <a:bodyPr>
            <a:normAutofit fontScale="90000"/>
          </a:bodyPr>
          <a:lstStyle/>
          <a:p>
            <a:r>
              <a:rPr lang="en-US" sz="3600" dirty="0" smtClean="0">
                <a:latin typeface="Ubuntu" pitchFamily="34" charset="0"/>
              </a:rPr>
              <a:t>Calling function from inside a kernel.</a:t>
            </a:r>
            <a:endParaRPr lang="en-US" sz="3600" dirty="0">
              <a:latin typeface="Ubuntu" pitchFamily="34" charset="0"/>
            </a:endParaRPr>
          </a:p>
        </p:txBody>
      </p:sp>
      <p:sp>
        <p:nvSpPr>
          <p:cNvPr id="28" name="2 Marcador de contenido"/>
          <p:cNvSpPr>
            <a:spLocks noGrp="1"/>
          </p:cNvSpPr>
          <p:nvPr>
            <p:ph idx="1"/>
          </p:nvPr>
        </p:nvSpPr>
        <p:spPr>
          <a:xfrm>
            <a:off x="457200" y="1066800"/>
            <a:ext cx="8229600" cy="5059363"/>
          </a:xfrm>
        </p:spPr>
        <p:txBody>
          <a:bodyPr>
            <a:normAutofit/>
          </a:bodyPr>
          <a:lstStyle/>
          <a:p>
            <a:r>
              <a:rPr lang="en-US" sz="2400" dirty="0" smtClean="0"/>
              <a:t>We can create device functions that can only be called from device code.</a:t>
            </a:r>
          </a:p>
          <a:p>
            <a:endParaRPr lang="en-US" sz="2400" dirty="0" smtClean="0"/>
          </a:p>
          <a:p>
            <a:r>
              <a:rPr lang="en-US" sz="2400" dirty="0" smtClean="0"/>
              <a:t>In C we could actually mark them as both </a:t>
            </a:r>
            <a:r>
              <a:rPr lang="en-US" sz="2400" b="1" dirty="0" smtClean="0"/>
              <a:t>host and device</a:t>
            </a:r>
            <a:r>
              <a:rPr lang="en-US" sz="2400" dirty="0" smtClean="0"/>
              <a:t>, in  that case the compiler will generate a </a:t>
            </a:r>
            <a:r>
              <a:rPr lang="en-US" sz="2400" b="1" dirty="0" smtClean="0"/>
              <a:t>host</a:t>
            </a:r>
            <a:r>
              <a:rPr lang="en-US" sz="2400" dirty="0" smtClean="0"/>
              <a:t> version and a </a:t>
            </a:r>
            <a:r>
              <a:rPr lang="en-US" sz="2400" b="1" dirty="0" smtClean="0"/>
              <a:t>device</a:t>
            </a:r>
            <a:r>
              <a:rPr lang="en-US" sz="2400" dirty="0" smtClean="0"/>
              <a:t> version.</a:t>
            </a:r>
            <a:endParaRPr lang="en-US" sz="2400" b="1" dirty="0" smtClean="0"/>
          </a:p>
          <a:p>
            <a:r>
              <a:rPr lang="en-US" sz="2400" dirty="0" smtClean="0"/>
              <a:t>Each thread will call the device functions with its own data, the </a:t>
            </a:r>
            <a:r>
              <a:rPr lang="en-US" sz="2400" b="1" dirty="0" smtClean="0"/>
              <a:t>grid</a:t>
            </a:r>
            <a:r>
              <a:rPr lang="en-US" sz="2400" dirty="0" smtClean="0"/>
              <a:t> and </a:t>
            </a:r>
            <a:r>
              <a:rPr lang="en-US" sz="2400" b="1" dirty="0" smtClean="0"/>
              <a:t>block ids </a:t>
            </a:r>
            <a:r>
              <a:rPr lang="en-US" sz="2400" dirty="0" smtClean="0"/>
              <a:t>are available to the function.</a:t>
            </a:r>
            <a:endParaRPr lang="en-US" sz="2000" dirty="0" smtClean="0"/>
          </a:p>
          <a:p>
            <a:pPr lvl="1">
              <a:buNone/>
            </a:pPr>
            <a:endParaRPr lang="en-US" sz="2000" dirty="0" smtClean="0"/>
          </a:p>
        </p:txBody>
      </p:sp>
      <p:sp>
        <p:nvSpPr>
          <p:cNvPr id="4" name="3 CuadroTexto"/>
          <p:cNvSpPr txBox="1"/>
          <p:nvPr/>
        </p:nvSpPr>
        <p:spPr>
          <a:xfrm>
            <a:off x="838200" y="1905000"/>
            <a:ext cx="7543800" cy="400110"/>
          </a:xfrm>
          <a:prstGeom prst="rect">
            <a:avLst/>
          </a:prstGeom>
          <a:solidFill>
            <a:schemeClr val="accent3">
              <a:lumMod val="20000"/>
              <a:lumOff val="80000"/>
            </a:schemeClr>
          </a:solidFill>
        </p:spPr>
        <p:txBody>
          <a:bodyPr wrap="square" rtlCol="0">
            <a:spAutoFit/>
          </a:bodyPr>
          <a:lstStyle/>
          <a:p>
            <a:r>
              <a:rPr lang="en-US" sz="2000" b="1" dirty="0" smtClean="0">
                <a:solidFill>
                  <a:schemeClr val="tx2"/>
                </a:solidFill>
              </a:rPr>
              <a:t>__</a:t>
            </a:r>
            <a:r>
              <a:rPr lang="en-US" sz="2000" dirty="0" smtClean="0"/>
              <a:t>device__ </a:t>
            </a:r>
            <a:r>
              <a:rPr lang="en-US" sz="2000" dirty="0" smtClean="0">
                <a:solidFill>
                  <a:schemeClr val="tx2"/>
                </a:solidFill>
              </a:rPr>
              <a:t>int</a:t>
            </a:r>
            <a:r>
              <a:rPr lang="en-US" sz="2000" dirty="0" smtClean="0"/>
              <a:t> </a:t>
            </a:r>
            <a:r>
              <a:rPr lang="en-US" sz="2000" dirty="0" err="1" smtClean="0"/>
              <a:t>myFunction</a:t>
            </a:r>
            <a:r>
              <a:rPr lang="en-US" sz="2000"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2162"/>
          </a:xfrm>
        </p:spPr>
        <p:txBody>
          <a:bodyPr>
            <a:normAutofit/>
          </a:bodyPr>
          <a:lstStyle/>
          <a:p>
            <a:r>
              <a:rPr lang="en-US" sz="3600" dirty="0" smtClean="0">
                <a:latin typeface="Ubuntu" pitchFamily="34" charset="0"/>
              </a:rPr>
              <a:t>Warps…...</a:t>
            </a:r>
            <a:endParaRPr lang="en-US" sz="3600" dirty="0">
              <a:latin typeface="Ubuntu" pitchFamily="34" charset="0"/>
            </a:endParaRPr>
          </a:p>
        </p:txBody>
      </p:sp>
      <p:sp>
        <p:nvSpPr>
          <p:cNvPr id="3" name="2 Marcador de contenido"/>
          <p:cNvSpPr>
            <a:spLocks noGrp="1"/>
          </p:cNvSpPr>
          <p:nvPr>
            <p:ph idx="1"/>
          </p:nvPr>
        </p:nvSpPr>
        <p:spPr>
          <a:xfrm>
            <a:off x="228600" y="1143000"/>
            <a:ext cx="8686800" cy="5257800"/>
          </a:xfrm>
        </p:spPr>
        <p:txBody>
          <a:bodyPr>
            <a:normAutofit/>
          </a:bodyPr>
          <a:lstStyle/>
          <a:p>
            <a:r>
              <a:rPr lang="en-US" sz="2400" dirty="0" smtClean="0">
                <a:latin typeface="Ubuntu" pitchFamily="34" charset="0"/>
              </a:rPr>
              <a:t>A warp is the execution unit in a SMx…</a:t>
            </a:r>
          </a:p>
          <a:p>
            <a:r>
              <a:rPr lang="en-US" sz="2400" dirty="0" smtClean="0">
                <a:latin typeface="Ubuntu" pitchFamily="34" charset="0"/>
              </a:rPr>
              <a:t>Currently a warp has 32 threads in </a:t>
            </a:r>
            <a:r>
              <a:rPr lang="en-US" sz="2400" dirty="0" err="1" smtClean="0">
                <a:latin typeface="Ubuntu" pitchFamily="34" charset="0"/>
              </a:rPr>
              <a:t>nvidia</a:t>
            </a:r>
            <a:r>
              <a:rPr lang="en-US" sz="2400" dirty="0" smtClean="0">
                <a:latin typeface="Ubuntu" pitchFamily="34" charset="0"/>
              </a:rPr>
              <a:t> gpus.</a:t>
            </a:r>
          </a:p>
          <a:p>
            <a:r>
              <a:rPr lang="en-US" sz="2400" dirty="0" smtClean="0">
                <a:latin typeface="Ubuntu" pitchFamily="34" charset="0"/>
              </a:rPr>
              <a:t>Many warps are executed at the same time in </a:t>
            </a:r>
            <a:r>
              <a:rPr lang="en-US" sz="2400" dirty="0" err="1" smtClean="0">
                <a:latin typeface="Ubuntu" pitchFamily="34" charset="0"/>
              </a:rPr>
              <a:t>Kepler’s</a:t>
            </a:r>
            <a:r>
              <a:rPr lang="en-US" sz="2400" dirty="0" smtClean="0">
                <a:latin typeface="Ubuntu" pitchFamily="34" charset="0"/>
              </a:rPr>
              <a:t> SMx…</a:t>
            </a:r>
          </a:p>
          <a:p>
            <a:r>
              <a:rPr lang="en-US" sz="2400" dirty="0" smtClean="0">
                <a:latin typeface="Ubuntu" pitchFamily="34" charset="0"/>
              </a:rPr>
              <a:t>Warp size </a:t>
            </a:r>
            <a:r>
              <a:rPr lang="en-US" sz="2400" b="1" u="sng" dirty="0" smtClean="0">
                <a:latin typeface="Ubuntu" pitchFamily="34" charset="0"/>
              </a:rPr>
              <a:t>is not </a:t>
            </a:r>
            <a:r>
              <a:rPr lang="en-US" sz="2400" dirty="0" smtClean="0">
                <a:latin typeface="Ubuntu" pitchFamily="34" charset="0"/>
              </a:rPr>
              <a:t>a part of CUDA specification, we should NOT program for a specific warp size as it may change in the future.</a:t>
            </a:r>
          </a:p>
          <a:p>
            <a:r>
              <a:rPr lang="en-US" sz="2400" dirty="0" smtClean="0">
                <a:latin typeface="Ubuntu" pitchFamily="34" charset="0"/>
              </a:rPr>
              <a:t>We will  see how warps affect performance in class 3.</a:t>
            </a:r>
          </a:p>
          <a:p>
            <a:endParaRPr lang="en-US" sz="2400" dirty="0" smtClean="0">
              <a:latin typeface="Ubuntu" pitchFamily="34" charset="0"/>
            </a:endParaRPr>
          </a:p>
          <a:p>
            <a:r>
              <a:rPr lang="en-US" sz="2400" dirty="0" smtClean="0">
                <a:latin typeface="Ubuntu" pitchFamily="34" charset="0"/>
              </a:rPr>
              <a:t>We will  always use multiples of warp size for block sizes.</a:t>
            </a:r>
            <a:endParaRPr lang="en-US" sz="1600" dirty="0">
              <a:latin typeface="Ubuntu"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09600"/>
          </a:xfrm>
        </p:spPr>
        <p:txBody>
          <a:bodyPr>
            <a:normAutofit fontScale="90000"/>
          </a:bodyPr>
          <a:lstStyle/>
          <a:p>
            <a:r>
              <a:rPr lang="en-US" sz="3600" dirty="0" smtClean="0">
                <a:latin typeface="Ubuntu" pitchFamily="34" charset="0"/>
              </a:rPr>
              <a:t>Few advices about performance</a:t>
            </a:r>
            <a:endParaRPr lang="en-US" sz="3600" dirty="0">
              <a:latin typeface="Ubuntu" pitchFamily="34" charset="0"/>
            </a:endParaRPr>
          </a:p>
        </p:txBody>
      </p:sp>
      <p:sp>
        <p:nvSpPr>
          <p:cNvPr id="28" name="2 Marcador de contenido"/>
          <p:cNvSpPr>
            <a:spLocks noGrp="1"/>
          </p:cNvSpPr>
          <p:nvPr>
            <p:ph idx="1"/>
          </p:nvPr>
        </p:nvSpPr>
        <p:spPr>
          <a:xfrm>
            <a:off x="457200" y="1295400"/>
            <a:ext cx="8229600" cy="4114800"/>
          </a:xfrm>
        </p:spPr>
        <p:txBody>
          <a:bodyPr>
            <a:normAutofit/>
          </a:bodyPr>
          <a:lstStyle/>
          <a:p>
            <a:r>
              <a:rPr lang="en-US" sz="2400" dirty="0" smtClean="0"/>
              <a:t>Advancing a little day Three of the course…</a:t>
            </a:r>
          </a:p>
          <a:p>
            <a:endParaRPr lang="en-US" sz="2400" dirty="0" smtClean="0"/>
          </a:p>
          <a:p>
            <a:r>
              <a:rPr lang="en-US" sz="2400" dirty="0" smtClean="0"/>
              <a:t>Try to lunch as many threads as possible, ideally having many blocks per SMx…</a:t>
            </a:r>
          </a:p>
          <a:p>
            <a:endParaRPr lang="en-US" sz="2400" dirty="0" smtClean="0"/>
          </a:p>
          <a:p>
            <a:r>
              <a:rPr lang="en-US" sz="2400" dirty="0" smtClean="0"/>
              <a:t>We want Block size to be multiple of warp size (32 threads).</a:t>
            </a:r>
          </a:p>
          <a:p>
            <a:pPr>
              <a:buNone/>
            </a:pPr>
            <a:r>
              <a:rPr lang="en-US" sz="2400" dirty="0" smtClean="0"/>
              <a:t> </a:t>
            </a:r>
          </a:p>
          <a:p>
            <a:r>
              <a:rPr lang="en-US" sz="2400" dirty="0"/>
              <a:t>U</a:t>
            </a:r>
            <a:r>
              <a:rPr lang="en-US" sz="2400" dirty="0" smtClean="0"/>
              <a:t>sually 128 or 256 threads per block works very well…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3562"/>
          </a:xfrm>
        </p:spPr>
        <p:txBody>
          <a:bodyPr>
            <a:normAutofit/>
          </a:bodyPr>
          <a:lstStyle/>
          <a:p>
            <a:r>
              <a:rPr lang="en-US" sz="2800" dirty="0" smtClean="0">
                <a:latin typeface="Ubuntu" pitchFamily="34" charset="0"/>
              </a:rPr>
              <a:t>Last program. Version 1</a:t>
            </a:r>
            <a:endParaRPr lang="en-US" sz="2800" dirty="0">
              <a:latin typeface="Ubuntu" pitchFamily="34" charset="0"/>
            </a:endParaRPr>
          </a:p>
        </p:txBody>
      </p:sp>
      <p:sp>
        <p:nvSpPr>
          <p:cNvPr id="3" name="2 Marcador de contenido"/>
          <p:cNvSpPr>
            <a:spLocks noGrp="1"/>
          </p:cNvSpPr>
          <p:nvPr>
            <p:ph idx="1"/>
          </p:nvPr>
        </p:nvSpPr>
        <p:spPr>
          <a:xfrm>
            <a:off x="457200" y="990600"/>
            <a:ext cx="8229600" cy="5135563"/>
          </a:xfrm>
        </p:spPr>
        <p:txBody>
          <a:bodyPr>
            <a:normAutofit/>
          </a:bodyPr>
          <a:lstStyle/>
          <a:p>
            <a:r>
              <a:rPr lang="en-US" sz="2400" dirty="0" smtClean="0"/>
              <a:t>Matrix Multiplication. Is an </a:t>
            </a:r>
            <a:r>
              <a:rPr lang="en-US" sz="2400" b="1" dirty="0" smtClean="0"/>
              <a:t>O(n^3)</a:t>
            </a:r>
          </a:p>
          <a:p>
            <a:r>
              <a:rPr lang="en-US" sz="2400" dirty="0" smtClean="0"/>
              <a:t>Each thread will calculate one element of the result matrix.</a:t>
            </a:r>
            <a:endParaRPr lang="en-US" sz="2400" dirty="0"/>
          </a:p>
        </p:txBody>
      </p:sp>
      <p:graphicFrame>
        <p:nvGraphicFramePr>
          <p:cNvPr id="5" name="4 Tabla"/>
          <p:cNvGraphicFramePr>
            <a:graphicFrameLocks noGrp="1"/>
          </p:cNvGraphicFramePr>
          <p:nvPr>
            <p:extLst>
              <p:ext uri="{D42A27DB-BD31-4B8C-83A1-F6EECF244321}">
                <p14:modId xmlns:p14="http://schemas.microsoft.com/office/powerpoint/2010/main" val="852197713"/>
              </p:ext>
            </p:extLst>
          </p:nvPr>
        </p:nvGraphicFramePr>
        <p:xfrm>
          <a:off x="304800" y="2743200"/>
          <a:ext cx="8686800" cy="3337560"/>
        </p:xfrm>
        <a:graphic>
          <a:graphicData uri="http://schemas.openxmlformats.org/drawingml/2006/table">
            <a:tbl>
              <a:tblPr firstRow="1" bandRow="1">
                <a:tableStyleId>{5C22544A-7EE6-4342-B048-85BDC9FD1C3A}</a:tableStyleId>
              </a:tblPr>
              <a:tblGrid>
                <a:gridCol w="398477"/>
                <a:gridCol w="8288323"/>
              </a:tblGrid>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1</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dirty="0" smtClean="0">
                          <a:solidFill>
                            <a:schemeClr val="tx2">
                              <a:lumMod val="75000"/>
                            </a:schemeClr>
                          </a:solidFill>
                          <a:latin typeface="Verdana" pitchFamily="34" charset="0"/>
                          <a:ea typeface="Verdana" pitchFamily="34" charset="0"/>
                          <a:cs typeface="Verdana" pitchFamily="34" charset="0"/>
                        </a:rPr>
                        <a:t> public void </a:t>
                      </a:r>
                      <a:r>
                        <a:rPr lang="es-ES" sz="1200" dirty="0" err="1" smtClean="0">
                          <a:solidFill>
                            <a:schemeClr val="tx1">
                              <a:lumMod val="50000"/>
                              <a:lumOff val="50000"/>
                            </a:schemeClr>
                          </a:solidFill>
                          <a:latin typeface="Verdana" pitchFamily="34" charset="0"/>
                          <a:ea typeface="Verdana" pitchFamily="34" charset="0"/>
                          <a:cs typeface="Verdana" pitchFamily="34" charset="0"/>
                        </a:rPr>
                        <a:t>matrixmul_serial</a:t>
                      </a:r>
                      <a:r>
                        <a:rPr lang="es-ES" sz="1200" dirty="0" smtClean="0">
                          <a:solidFill>
                            <a:schemeClr val="tx1">
                              <a:lumMod val="50000"/>
                              <a:lumOff val="50000"/>
                            </a:schemeClr>
                          </a:solidFill>
                          <a:latin typeface="Verdana" pitchFamily="34" charset="0"/>
                          <a:ea typeface="Verdana" pitchFamily="34" charset="0"/>
                          <a:cs typeface="Verdana" pitchFamily="34" charset="0"/>
                        </a:rPr>
                        <a:t>( int size, float[] inputA, float[] inputB, float[] output){</a:t>
                      </a:r>
                      <a:endParaRPr lang="es-ES" sz="1200"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2</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n-US" sz="1200" b="1" dirty="0" smtClean="0">
                          <a:solidFill>
                            <a:schemeClr val="tx2">
                              <a:lumMod val="75000"/>
                            </a:schemeClr>
                          </a:solidFill>
                          <a:latin typeface="Verdana" pitchFamily="34" charset="0"/>
                          <a:ea typeface="Verdana" pitchFamily="34" charset="0"/>
                          <a:cs typeface="Verdana" pitchFamily="34" charset="0"/>
                        </a:rPr>
                        <a:t>  </a:t>
                      </a:r>
                      <a:r>
                        <a:rPr lang="en-US" sz="1200" b="1" baseline="0" dirty="0" smtClean="0">
                          <a:solidFill>
                            <a:schemeClr val="tx2">
                              <a:lumMod val="75000"/>
                            </a:schemeClr>
                          </a:solidFill>
                          <a:latin typeface="Verdana" pitchFamily="34" charset="0"/>
                          <a:ea typeface="Verdana" pitchFamily="34" charset="0"/>
                          <a:cs typeface="Verdana" pitchFamily="34" charset="0"/>
                        </a:rPr>
                        <a:t>   </a:t>
                      </a:r>
                      <a:r>
                        <a:rPr lang="en-US" sz="1200" b="1" dirty="0" smtClean="0">
                          <a:solidFill>
                            <a:schemeClr val="tx2">
                              <a:lumMod val="75000"/>
                            </a:schemeClr>
                          </a:solidFill>
                          <a:latin typeface="Verdana" pitchFamily="34" charset="0"/>
                          <a:ea typeface="Verdana" pitchFamily="34" charset="0"/>
                          <a:cs typeface="Verdana" pitchFamily="34" charset="0"/>
                        </a:rPr>
                        <a:t>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col=0; col&lt; size; col++){</a:t>
                      </a:r>
                      <a:r>
                        <a:rPr lang="en-U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 a loop of size iterations.</a:t>
                      </a:r>
                      <a:endParaRPr lang="es-ES" sz="1200" b="1" dirty="0">
                        <a:solidFill>
                          <a:srgbClr val="00B050"/>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3</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chemeClr val="tx2">
                              <a:lumMod val="75000"/>
                            </a:schemeClr>
                          </a:solidFill>
                          <a:latin typeface="Verdana" pitchFamily="34" charset="0"/>
                          <a:ea typeface="Verdana" pitchFamily="34" charset="0"/>
                          <a:cs typeface="Verdana" pitchFamily="34" charset="0"/>
                        </a:rPr>
                        <a:t>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row=0; row&lt; size; row++){</a:t>
                      </a:r>
                      <a:r>
                        <a:rPr lang="en-US" sz="1200" b="1" baseline="0"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rgbClr val="00B050"/>
                          </a:solidFill>
                          <a:latin typeface="Verdana" pitchFamily="34" charset="0"/>
                          <a:ea typeface="Verdana" pitchFamily="34" charset="0"/>
                          <a:cs typeface="Verdana" pitchFamily="34" charset="0"/>
                        </a:rPr>
                        <a:t>// another loop of size iterations.</a:t>
                      </a:r>
                      <a:endParaRPr lang="es-ES" sz="1200" b="1" dirty="0" smtClean="0">
                        <a:solidFill>
                          <a:srgbClr val="00B050"/>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4</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tx1">
                              <a:lumMod val="50000"/>
                              <a:lumOff val="50000"/>
                            </a:schemeClr>
                          </a:solidFill>
                          <a:latin typeface="Verdana" pitchFamily="34" charset="0"/>
                          <a:ea typeface="Verdana" pitchFamily="34" charset="0"/>
                          <a:cs typeface="Verdana" pitchFamily="34" charset="0"/>
                        </a:rPr>
                        <a:t>            </a:t>
                      </a:r>
                      <a:r>
                        <a:rPr lang="en-US" sz="1200" b="1" dirty="0" smtClean="0">
                          <a:solidFill>
                            <a:schemeClr val="tx2">
                              <a:lumMod val="75000"/>
                            </a:schemeClr>
                          </a:solidFill>
                          <a:latin typeface="Verdana" pitchFamily="34" charset="0"/>
                          <a:ea typeface="Verdana" pitchFamily="34" charset="0"/>
                          <a:cs typeface="Verdana" pitchFamily="34" charset="0"/>
                        </a:rPr>
                        <a:t>for</a:t>
                      </a:r>
                      <a:r>
                        <a:rPr lang="en-US" sz="1200" b="1" dirty="0" smtClean="0">
                          <a:solidFill>
                            <a:schemeClr val="tx1">
                              <a:lumMod val="50000"/>
                              <a:lumOff val="50000"/>
                            </a:schemeClr>
                          </a:solidFill>
                          <a:latin typeface="Verdana" pitchFamily="34" charset="0"/>
                          <a:ea typeface="Verdana" pitchFamily="34" charset="0"/>
                          <a:cs typeface="Verdana" pitchFamily="34" charset="0"/>
                        </a:rPr>
                        <a:t>(</a:t>
                      </a:r>
                      <a:r>
                        <a:rPr lang="en-US" sz="1200" b="1" dirty="0" smtClean="0">
                          <a:solidFill>
                            <a:schemeClr val="tx2">
                              <a:lumMod val="75000"/>
                            </a:schemeClr>
                          </a:solidFill>
                          <a:latin typeface="Verdana" pitchFamily="34" charset="0"/>
                          <a:ea typeface="Verdana" pitchFamily="34" charset="0"/>
                          <a:cs typeface="Verdana" pitchFamily="34" charset="0"/>
                        </a:rPr>
                        <a:t> int </a:t>
                      </a:r>
                      <a:r>
                        <a:rPr lang="en-US" sz="1200" b="1" dirty="0" smtClean="0">
                          <a:solidFill>
                            <a:schemeClr val="tx1">
                              <a:lumMod val="50000"/>
                              <a:lumOff val="50000"/>
                            </a:schemeClr>
                          </a:solidFill>
                          <a:latin typeface="Verdana" pitchFamily="34" charset="0"/>
                          <a:ea typeface="Verdana" pitchFamily="34" charset="0"/>
                          <a:cs typeface="Verdana" pitchFamily="34" charset="0"/>
                        </a:rPr>
                        <a:t>k=0; k&lt; size; k++){  </a:t>
                      </a:r>
                      <a:r>
                        <a:rPr lang="en-US" sz="1200" b="1" dirty="0" smtClean="0">
                          <a:solidFill>
                            <a:srgbClr val="00B050"/>
                          </a:solidFill>
                          <a:latin typeface="Verdana" pitchFamily="34" charset="0"/>
                          <a:ea typeface="Verdana" pitchFamily="34" charset="0"/>
                          <a:cs typeface="Verdana" pitchFamily="34" charset="0"/>
                        </a:rPr>
                        <a:t>//yet another loop of size iterations.</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5</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 sz="1200" b="1"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output[col + </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row</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*size] += inputA[col + k*size] * inputB[k +</a:t>
                      </a:r>
                      <a:r>
                        <a:rPr lang="es-ES_tradnl" sz="1200" b="1" dirty="0" err="1" smtClean="0">
                          <a:solidFill>
                            <a:schemeClr val="tx1">
                              <a:lumMod val="50000"/>
                              <a:lumOff val="50000"/>
                            </a:schemeClr>
                          </a:solidFill>
                          <a:latin typeface="Verdana" pitchFamily="34" charset="0"/>
                          <a:ea typeface="Verdana" pitchFamily="34" charset="0"/>
                          <a:cs typeface="Verdana" pitchFamily="34" charset="0"/>
                        </a:rPr>
                        <a:t>row</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*size];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 sz="1400" b="1" dirty="0" smtClean="0">
                          <a:solidFill>
                            <a:schemeClr val="bg1">
                              <a:lumMod val="75000"/>
                            </a:schemeClr>
                          </a:solidFill>
                          <a:latin typeface="Verdana" pitchFamily="34" charset="0"/>
                          <a:ea typeface="Verdana" pitchFamily="34" charset="0"/>
                          <a:cs typeface="Verdana" pitchFamily="34" charset="0"/>
                        </a:rPr>
                        <a:t>6</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 sz="1200" b="1" dirty="0" smtClean="0">
                          <a:solidFill>
                            <a:schemeClr val="tx1">
                              <a:lumMod val="50000"/>
                              <a:lumOff val="50000"/>
                            </a:schemeClr>
                          </a:solidFill>
                          <a:latin typeface="Verdana" pitchFamily="34" charset="0"/>
                          <a:ea typeface="Verdana" pitchFamily="34" charset="0"/>
                          <a:cs typeface="Verdana" pitchFamily="34" charset="0"/>
                        </a:rPr>
                        <a:t>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7</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200" dirty="0" smtClean="0">
                          <a:solidFill>
                            <a:schemeClr val="tx1">
                              <a:lumMod val="50000"/>
                              <a:lumOff val="50000"/>
                            </a:schemeClr>
                          </a:solidFill>
                          <a:latin typeface="Verdana" pitchFamily="34" charset="0"/>
                          <a:ea typeface="Verdana" pitchFamily="34" charset="0"/>
                          <a:cs typeface="Verdana" pitchFamily="34" charset="0"/>
                        </a:rPr>
                        <a:t>      </a:t>
                      </a:r>
                      <a:r>
                        <a:rPr lang="es-ES_tradnl" sz="1200" b="1" dirty="0" smtClean="0">
                          <a:solidFill>
                            <a:schemeClr val="tx1">
                              <a:lumMod val="50000"/>
                              <a:lumOff val="50000"/>
                            </a:schemeClr>
                          </a:solidFill>
                          <a:latin typeface="Verdana" pitchFamily="34" charset="0"/>
                          <a:ea typeface="Verdana" pitchFamily="34" charset="0"/>
                          <a:cs typeface="Verdana" pitchFamily="34" charset="0"/>
                        </a:rPr>
                        <a:t>    }</a:t>
                      </a:r>
                      <a:endParaRPr lang="es-ES" sz="1200" b="1" dirty="0">
                        <a:solidFill>
                          <a:schemeClr val="tx1">
                            <a:lumMod val="50000"/>
                            <a:lumOff val="50000"/>
                          </a:schemeClr>
                        </a:solidFill>
                        <a:latin typeface="Verdana" pitchFamily="34" charset="0"/>
                        <a:ea typeface="Verdana" pitchFamily="34" charset="0"/>
                        <a:cs typeface="Verdana" pitchFamily="34" charset="0"/>
                      </a:endParaRPr>
                    </a:p>
                  </a:txBody>
                  <a:tcPr>
                    <a:solidFill>
                      <a:schemeClr val="bg1">
                        <a:lumMod val="95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8</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accent1">
                        <a:lumMod val="20000"/>
                        <a:lumOff val="80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accent1">
                        <a:lumMod val="20000"/>
                        <a:lumOff val="80000"/>
                      </a:schemeClr>
                    </a:solidFill>
                  </a:tcPr>
                </a:tc>
              </a:tr>
              <a:tr h="370840">
                <a:tc>
                  <a:txBody>
                    <a:bodyPr/>
                    <a:lstStyle/>
                    <a:p>
                      <a:r>
                        <a:rPr lang="es-ES_tradnl" sz="1400" b="1" dirty="0" smtClean="0">
                          <a:solidFill>
                            <a:schemeClr val="bg1">
                              <a:lumMod val="75000"/>
                            </a:schemeClr>
                          </a:solidFill>
                          <a:latin typeface="Verdana" pitchFamily="34" charset="0"/>
                          <a:ea typeface="Verdana" pitchFamily="34" charset="0"/>
                          <a:cs typeface="Verdana" pitchFamily="34" charset="0"/>
                        </a:rPr>
                        <a:t>9</a:t>
                      </a:r>
                      <a:endParaRPr lang="es-ES" sz="1400" b="1" dirty="0">
                        <a:solidFill>
                          <a:schemeClr val="bg1">
                            <a:lumMod val="75000"/>
                          </a:schemeClr>
                        </a:solidFill>
                        <a:latin typeface="Verdana" pitchFamily="34" charset="0"/>
                        <a:ea typeface="Verdana" pitchFamily="34" charset="0"/>
                        <a:cs typeface="Verdana" pitchFamily="34" charset="0"/>
                      </a:endParaRPr>
                    </a:p>
                  </a:txBody>
                  <a:tcPr>
                    <a:solidFill>
                      <a:schemeClr val="bg1">
                        <a:lumMod val="95000"/>
                      </a:schemeClr>
                    </a:solidFill>
                  </a:tcPr>
                </a:tc>
                <a:tc>
                  <a:txBody>
                    <a:bodyPr/>
                    <a:lstStyle/>
                    <a:p>
                      <a:r>
                        <a:rPr lang="es-ES_tradnl" sz="1400" b="1" dirty="0" smtClean="0">
                          <a:solidFill>
                            <a:schemeClr val="tx1">
                              <a:lumMod val="50000"/>
                              <a:lumOff val="50000"/>
                            </a:schemeClr>
                          </a:solidFill>
                        </a:rPr>
                        <a:t>  }</a:t>
                      </a:r>
                      <a:endParaRPr lang="es-ES" sz="1400" b="1" dirty="0">
                        <a:solidFill>
                          <a:schemeClr val="tx1">
                            <a:lumMod val="50000"/>
                            <a:lumOff val="50000"/>
                          </a:schemeClr>
                        </a:solidFill>
                      </a:endParaRPr>
                    </a:p>
                  </a:txBody>
                  <a:tcP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487362"/>
          </a:xfrm>
        </p:spPr>
        <p:txBody>
          <a:bodyPr>
            <a:normAutofit/>
          </a:bodyPr>
          <a:lstStyle/>
          <a:p>
            <a:r>
              <a:rPr lang="en-US" sz="2000" dirty="0" smtClean="0"/>
              <a:t>References </a:t>
            </a:r>
            <a:endParaRPr lang="en-US" sz="2000" dirty="0"/>
          </a:p>
        </p:txBody>
      </p:sp>
      <p:sp>
        <p:nvSpPr>
          <p:cNvPr id="3" name="2 Marcador de contenido"/>
          <p:cNvSpPr>
            <a:spLocks noGrp="1"/>
          </p:cNvSpPr>
          <p:nvPr>
            <p:ph idx="1"/>
          </p:nvPr>
        </p:nvSpPr>
        <p:spPr>
          <a:xfrm>
            <a:off x="228600" y="609600"/>
            <a:ext cx="8763000" cy="5638800"/>
          </a:xfrm>
        </p:spPr>
        <p:txBody>
          <a:bodyPr>
            <a:normAutofit/>
          </a:bodyPr>
          <a:lstStyle/>
          <a:p>
            <a:r>
              <a:rPr lang="en-US" sz="2400" dirty="0" smtClean="0"/>
              <a:t>About CUDA C</a:t>
            </a:r>
          </a:p>
          <a:p>
            <a:pPr lvl="1"/>
            <a:r>
              <a:rPr lang="en-US" sz="1600" dirty="0" smtClean="0"/>
              <a:t>CUDA by Example. Jason Sanders, Edward </a:t>
            </a:r>
            <a:r>
              <a:rPr lang="en-US" sz="1600" dirty="0" err="1" smtClean="0"/>
              <a:t>Kandrot</a:t>
            </a:r>
            <a:r>
              <a:rPr lang="en-US" sz="1600" dirty="0" smtClean="0"/>
              <a:t>. </a:t>
            </a:r>
            <a:r>
              <a:rPr lang="en-US" sz="1600" dirty="0" smtClean="0">
                <a:solidFill>
                  <a:srgbClr val="00B050"/>
                </a:solidFill>
              </a:rPr>
              <a:t>beginners, great examples</a:t>
            </a:r>
            <a:r>
              <a:rPr lang="en-US" sz="1600" dirty="0" smtClean="0">
                <a:solidFill>
                  <a:srgbClr val="00B050"/>
                </a:solidFill>
              </a:rPr>
              <a:t>.</a:t>
            </a:r>
          </a:p>
          <a:p>
            <a:pPr lvl="1"/>
            <a:r>
              <a:rPr lang="en-US" sz="1600" dirty="0" err="1" smtClean="0"/>
              <a:t>Udacity</a:t>
            </a:r>
            <a:r>
              <a:rPr lang="en-US" sz="1600" dirty="0" smtClean="0"/>
              <a:t> course. </a:t>
            </a:r>
            <a:r>
              <a:rPr lang="en-US" sz="1600" dirty="0" smtClean="0">
                <a:solidFill>
                  <a:srgbClr val="00B050"/>
                </a:solidFill>
              </a:rPr>
              <a:t>Fantastic material, biased towards image applications.</a:t>
            </a:r>
            <a:endParaRPr lang="en-US" sz="1600" dirty="0" smtClean="0">
              <a:solidFill>
                <a:srgbClr val="00B050"/>
              </a:solidFill>
            </a:endParaRPr>
          </a:p>
          <a:p>
            <a:pPr lvl="1"/>
            <a:r>
              <a:rPr lang="en-US" sz="1600" dirty="0" smtClean="0"/>
              <a:t>Programming Massively Parallel Processors. </a:t>
            </a:r>
            <a:r>
              <a:rPr lang="en-US" sz="1600" dirty="0" err="1" smtClean="0"/>
              <a:t>Wen</a:t>
            </a:r>
            <a:r>
              <a:rPr lang="en-US" sz="1600" dirty="0" smtClean="0"/>
              <a:t>-Mei, David B. Kirk </a:t>
            </a:r>
            <a:r>
              <a:rPr lang="en-US" sz="1600" dirty="0" smtClean="0">
                <a:solidFill>
                  <a:srgbClr val="00B050"/>
                </a:solidFill>
              </a:rPr>
              <a:t>beginners.</a:t>
            </a:r>
          </a:p>
          <a:p>
            <a:pPr lvl="1"/>
            <a:r>
              <a:rPr lang="en-US" sz="1600" dirty="0" smtClean="0"/>
              <a:t>CUDA Computing Gems(I &amp; II). Compiled by Wen-Mei. </a:t>
            </a:r>
            <a:r>
              <a:rPr lang="en-US" sz="1600" dirty="0" smtClean="0">
                <a:solidFill>
                  <a:srgbClr val="00B050"/>
                </a:solidFill>
              </a:rPr>
              <a:t>Advanced, best papers in GPU computing, some are tough to follow articles, provides mostly </a:t>
            </a:r>
            <a:r>
              <a:rPr lang="en-US" sz="1600" dirty="0" err="1" smtClean="0">
                <a:solidFill>
                  <a:srgbClr val="00B050"/>
                </a:solidFill>
              </a:rPr>
              <a:t>pseudocode</a:t>
            </a:r>
            <a:r>
              <a:rPr lang="en-US" sz="1600" dirty="0" smtClean="0">
                <a:solidFill>
                  <a:srgbClr val="00B050"/>
                </a:solidFill>
              </a:rPr>
              <a:t>.</a:t>
            </a:r>
          </a:p>
          <a:p>
            <a:pPr lvl="1"/>
            <a:r>
              <a:rPr lang="en-US" sz="1600" dirty="0" smtClean="0"/>
              <a:t>CUDA programming. Shane Cook</a:t>
            </a:r>
            <a:r>
              <a:rPr lang="en-US" sz="1600" dirty="0" smtClean="0">
                <a:solidFill>
                  <a:srgbClr val="00B050"/>
                </a:solidFill>
              </a:rPr>
              <a:t>. Medium-Advanced. Great for developers.</a:t>
            </a:r>
          </a:p>
          <a:p>
            <a:pPr lvl="1"/>
            <a:r>
              <a:rPr lang="en-US" sz="1600" dirty="0" smtClean="0"/>
              <a:t>Sean Baxter’s website </a:t>
            </a:r>
            <a:r>
              <a:rPr lang="en-US" sz="1600" dirty="0" smtClean="0">
                <a:hlinkClick r:id="rId2"/>
              </a:rPr>
              <a:t>http://www.modergpu.com</a:t>
            </a:r>
            <a:r>
              <a:rPr lang="en-US" sz="1600" dirty="0" smtClean="0"/>
              <a:t> </a:t>
            </a:r>
            <a:r>
              <a:rPr lang="en-US" sz="1600" b="1" dirty="0" smtClean="0">
                <a:solidFill>
                  <a:srgbClr val="00B050"/>
                </a:solidFill>
              </a:rPr>
              <a:t>is fantastic, advanced users.</a:t>
            </a:r>
          </a:p>
          <a:p>
            <a:pPr lvl="1"/>
            <a:r>
              <a:rPr lang="en-US" sz="1600" dirty="0" smtClean="0"/>
              <a:t>Documentation available in  </a:t>
            </a:r>
            <a:r>
              <a:rPr lang="en-US" sz="1600" dirty="0" smtClean="0">
                <a:hlinkClick r:id="rId3"/>
              </a:rPr>
              <a:t>http://developer.nvidia.com/nvidia-gpu-computing-documentation</a:t>
            </a:r>
            <a:endParaRPr lang="en-US" sz="1600" dirty="0" smtClean="0"/>
          </a:p>
          <a:p>
            <a:pPr lvl="2"/>
            <a:r>
              <a:rPr lang="en-US" sz="1600" dirty="0" smtClean="0"/>
              <a:t>CUDA Getting started</a:t>
            </a:r>
          </a:p>
          <a:p>
            <a:pPr lvl="2"/>
            <a:r>
              <a:rPr lang="en-US" sz="1600" dirty="0" smtClean="0"/>
              <a:t>CUDA C Programming Guide. </a:t>
            </a:r>
            <a:r>
              <a:rPr lang="en-US" sz="1600" dirty="0" err="1" smtClean="0"/>
              <a:t>Nvidia</a:t>
            </a:r>
            <a:endParaRPr lang="en-US" sz="1600" dirty="0" smtClean="0"/>
          </a:p>
          <a:p>
            <a:pPr lvl="2"/>
            <a:r>
              <a:rPr lang="en-US" sz="1600" dirty="0" smtClean="0"/>
              <a:t>CUDA Best Practices Guide. </a:t>
            </a:r>
            <a:r>
              <a:rPr lang="en-US" sz="1600" dirty="0" err="1" smtClean="0"/>
              <a:t>Nvidia</a:t>
            </a:r>
            <a:r>
              <a:rPr lang="en-US" sz="1600" dirty="0" smtClean="0"/>
              <a:t> </a:t>
            </a:r>
            <a:r>
              <a:rPr lang="en-US" sz="1600" dirty="0" smtClean="0">
                <a:solidFill>
                  <a:srgbClr val="00B050"/>
                </a:solidFill>
              </a:rPr>
              <a:t>very good one!</a:t>
            </a:r>
          </a:p>
          <a:p>
            <a:pPr lvl="2"/>
            <a:r>
              <a:rPr lang="en-US" sz="1600" dirty="0" smtClean="0"/>
              <a:t>CUDA Occupancy calculator.xls…. </a:t>
            </a:r>
            <a:r>
              <a:rPr lang="en-US" sz="1600" dirty="0" smtClean="0">
                <a:solidFill>
                  <a:srgbClr val="00B050"/>
                </a:solidFill>
              </a:rPr>
              <a:t>We’ll talk a little about this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3238"/>
            <a:ext cx="8229600" cy="639762"/>
          </a:xfrm>
        </p:spPr>
        <p:txBody>
          <a:bodyPr>
            <a:normAutofit/>
          </a:bodyPr>
          <a:lstStyle/>
          <a:p>
            <a:r>
              <a:rPr lang="en-US" sz="2400" dirty="0" smtClean="0"/>
              <a:t>Same algorithm in Deep Neutral Networks</a:t>
            </a:r>
            <a:endParaRPr lang="en-US" sz="2400" dirty="0"/>
          </a:p>
        </p:txBody>
      </p:sp>
      <p:pic>
        <p:nvPicPr>
          <p:cNvPr id="4" name="Picture 3"/>
          <p:cNvPicPr>
            <a:picLocks noChangeAspect="1"/>
          </p:cNvPicPr>
          <p:nvPr/>
        </p:nvPicPr>
        <p:blipFill>
          <a:blip r:embed="rId2"/>
          <a:stretch>
            <a:fillRect/>
          </a:stretch>
        </p:blipFill>
        <p:spPr>
          <a:xfrm>
            <a:off x="152400" y="1219200"/>
            <a:ext cx="4410174" cy="4022467"/>
          </a:xfrm>
          <a:prstGeom prst="rect">
            <a:avLst/>
          </a:prstGeom>
        </p:spPr>
      </p:pic>
      <p:sp>
        <p:nvSpPr>
          <p:cNvPr id="6" name="Rectangle 5"/>
          <p:cNvSpPr/>
          <p:nvPr/>
        </p:nvSpPr>
        <p:spPr>
          <a:xfrm>
            <a:off x="1143000" y="6336268"/>
            <a:ext cx="6858000" cy="369332"/>
          </a:xfrm>
          <a:prstGeom prst="rect">
            <a:avLst/>
          </a:prstGeom>
        </p:spPr>
        <p:txBody>
          <a:bodyPr wrap="square">
            <a:spAutoFit/>
          </a:bodyPr>
          <a:lstStyle/>
          <a:p>
            <a:r>
              <a:rPr lang="es-ES" dirty="0"/>
              <a:t>http://www.gputechconf.com/attendees/keynotes-replay</a:t>
            </a:r>
          </a:p>
        </p:txBody>
      </p:sp>
      <p:sp>
        <p:nvSpPr>
          <p:cNvPr id="7" name="TextBox 6"/>
          <p:cNvSpPr txBox="1"/>
          <p:nvPr/>
        </p:nvSpPr>
        <p:spPr>
          <a:xfrm>
            <a:off x="2362200" y="5442027"/>
            <a:ext cx="4343400" cy="461665"/>
          </a:xfrm>
          <a:prstGeom prst="rect">
            <a:avLst/>
          </a:prstGeom>
          <a:noFill/>
        </p:spPr>
        <p:txBody>
          <a:bodyPr wrap="square" rtlCol="0">
            <a:spAutoFit/>
          </a:bodyPr>
          <a:lstStyle/>
          <a:p>
            <a:pPr algn="ctr"/>
            <a:r>
              <a:rPr lang="en-US" sz="2400" b="1" dirty="0" smtClean="0">
                <a:solidFill>
                  <a:srgbClr val="0070C0"/>
                </a:solidFill>
              </a:rPr>
              <a:t>300X cheaper in energy cost</a:t>
            </a:r>
            <a:endParaRPr lang="es-ES" sz="2400" b="1" dirty="0">
              <a:solidFill>
                <a:srgbClr val="0070C0"/>
              </a:solidFill>
            </a:endParaRPr>
          </a:p>
        </p:txBody>
      </p:sp>
      <p:sp>
        <p:nvSpPr>
          <p:cNvPr id="8" name="TextBox 7"/>
          <p:cNvSpPr txBox="1"/>
          <p:nvPr/>
        </p:nvSpPr>
        <p:spPr>
          <a:xfrm>
            <a:off x="2234017" y="5849240"/>
            <a:ext cx="4740349" cy="461665"/>
          </a:xfrm>
          <a:prstGeom prst="rect">
            <a:avLst/>
          </a:prstGeom>
          <a:noFill/>
        </p:spPr>
        <p:txBody>
          <a:bodyPr wrap="square" rtlCol="0">
            <a:spAutoFit/>
          </a:bodyPr>
          <a:lstStyle/>
          <a:p>
            <a:pPr algn="ctr"/>
            <a:r>
              <a:rPr lang="en-US" sz="2400" b="1" dirty="0" smtClean="0">
                <a:solidFill>
                  <a:schemeClr val="accent2">
                    <a:lumMod val="75000"/>
                  </a:schemeClr>
                </a:solidFill>
              </a:rPr>
              <a:t>417X cheaper hardware</a:t>
            </a:r>
            <a:endParaRPr lang="es-ES" sz="2400" b="1" dirty="0">
              <a:solidFill>
                <a:schemeClr val="accent2">
                  <a:lumMod val="75000"/>
                </a:schemeClr>
              </a:solidFill>
            </a:endParaRPr>
          </a:p>
        </p:txBody>
      </p:sp>
      <p:pic>
        <p:nvPicPr>
          <p:cNvPr id="9" name="Picture 8"/>
          <p:cNvPicPr>
            <a:picLocks noChangeAspect="1"/>
          </p:cNvPicPr>
          <p:nvPr/>
        </p:nvPicPr>
        <p:blipFill>
          <a:blip r:embed="rId3"/>
          <a:stretch>
            <a:fillRect/>
          </a:stretch>
        </p:blipFill>
        <p:spPr>
          <a:xfrm>
            <a:off x="4604192" y="1219199"/>
            <a:ext cx="4387408" cy="4022467"/>
          </a:xfrm>
          <a:prstGeom prst="rect">
            <a:avLst/>
          </a:prstGeom>
        </p:spPr>
      </p:pic>
    </p:spTree>
    <p:extLst>
      <p:ext uri="{BB962C8B-B14F-4D97-AF65-F5344CB8AC3E}">
        <p14:creationId xmlns:p14="http://schemas.microsoft.com/office/powerpoint/2010/main" val="424910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 y="274638"/>
            <a:ext cx="8991600" cy="563562"/>
          </a:xfrm>
        </p:spPr>
        <p:txBody>
          <a:bodyPr>
            <a:normAutofit fontScale="90000"/>
          </a:bodyPr>
          <a:lstStyle/>
          <a:p>
            <a:r>
              <a:rPr lang="es-ES_tradnl" dirty="0" err="1" smtClean="0"/>
              <a:t>Nvidia</a:t>
            </a:r>
            <a:r>
              <a:rPr lang="es-ES_tradnl" dirty="0" smtClean="0"/>
              <a:t> </a:t>
            </a:r>
            <a:r>
              <a:rPr lang="es-ES_tradnl" dirty="0" smtClean="0"/>
              <a:t>Pascal</a:t>
            </a:r>
            <a:r>
              <a:rPr lang="es-ES_tradnl" dirty="0" smtClean="0"/>
              <a:t>. </a:t>
            </a:r>
            <a:r>
              <a:rPr lang="es-ES_tradnl" dirty="0" err="1"/>
              <a:t>T</a:t>
            </a:r>
            <a:r>
              <a:rPr lang="es-ES_tradnl" dirty="0" err="1" smtClean="0"/>
              <a:t>he</a:t>
            </a:r>
            <a:r>
              <a:rPr lang="es-ES_tradnl" dirty="0" smtClean="0"/>
              <a:t> new </a:t>
            </a:r>
            <a:r>
              <a:rPr lang="es-ES_tradnl" dirty="0" err="1" smtClean="0"/>
              <a:t>arhitecture</a:t>
            </a:r>
            <a:r>
              <a:rPr lang="es-ES_tradnl" dirty="0" smtClean="0"/>
              <a:t>.</a:t>
            </a:r>
            <a:endParaRPr lang="es-ES" dirty="0"/>
          </a:p>
        </p:txBody>
      </p:sp>
      <p:graphicFrame>
        <p:nvGraphicFramePr>
          <p:cNvPr id="5" name="3 Marcador de contenido"/>
          <p:cNvGraphicFramePr>
            <a:graphicFrameLocks noGrp="1"/>
          </p:cNvGraphicFramePr>
          <p:nvPr>
            <p:ph idx="1"/>
            <p:extLst>
              <p:ext uri="{D42A27DB-BD31-4B8C-83A1-F6EECF244321}">
                <p14:modId xmlns:p14="http://schemas.microsoft.com/office/powerpoint/2010/main" val="819099196"/>
              </p:ext>
            </p:extLst>
          </p:nvPr>
        </p:nvGraphicFramePr>
        <p:xfrm>
          <a:off x="381000" y="1828800"/>
          <a:ext cx="4398962" cy="1676400"/>
        </p:xfrm>
        <a:graphic>
          <a:graphicData uri="http://schemas.openxmlformats.org/drawingml/2006/table">
            <a:tbl>
              <a:tblPr/>
              <a:tblGrid>
                <a:gridCol w="2876328"/>
                <a:gridCol w="1522634"/>
              </a:tblGrid>
              <a:tr h="350520">
                <a:tc>
                  <a:txBody>
                    <a:bodyPr/>
                    <a:lstStyle/>
                    <a:p>
                      <a:pPr algn="ctr"/>
                      <a:r>
                        <a:rPr lang="en-US" sz="1800" dirty="0" smtClean="0">
                          <a:solidFill>
                            <a:schemeClr val="tx1">
                              <a:lumMod val="65000"/>
                              <a:lumOff val="35000"/>
                            </a:schemeClr>
                          </a:solidFill>
                        </a:rPr>
                        <a:t>NVIDIA </a:t>
                      </a:r>
                      <a:r>
                        <a:rPr lang="en-US" sz="1800" dirty="0" err="1" smtClean="0">
                          <a:solidFill>
                            <a:schemeClr val="tx1">
                              <a:lumMod val="65000"/>
                              <a:lumOff val="35000"/>
                            </a:schemeClr>
                          </a:solidFill>
                        </a:rPr>
                        <a:t>Quadro</a:t>
                      </a:r>
                      <a:r>
                        <a:rPr lang="en-US" sz="1800" dirty="0" smtClean="0">
                          <a:solidFill>
                            <a:schemeClr val="tx1">
                              <a:lumMod val="65000"/>
                              <a:lumOff val="35000"/>
                            </a:schemeClr>
                          </a:solidFill>
                        </a:rPr>
                        <a:t> </a:t>
                      </a:r>
                      <a:r>
                        <a:rPr lang="en-US" sz="1800" dirty="0" smtClean="0">
                          <a:solidFill>
                            <a:schemeClr val="tx1">
                              <a:lumMod val="65000"/>
                              <a:lumOff val="35000"/>
                            </a:schemeClr>
                          </a:solidFill>
                        </a:rPr>
                        <a:t>(Maxwell)</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350520">
                <a:tc>
                  <a:txBody>
                    <a:bodyPr/>
                    <a:lstStyle/>
                    <a:p>
                      <a:pPr algn="ctr"/>
                      <a:r>
                        <a:rPr lang="en-US" sz="1800" dirty="0" smtClean="0">
                          <a:solidFill>
                            <a:schemeClr val="tx1">
                              <a:lumMod val="65000"/>
                              <a:lumOff val="35000"/>
                            </a:schemeClr>
                          </a:solidFill>
                        </a:rPr>
                        <a:t>CUDA cores</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624840">
                <a:tc>
                  <a:txBody>
                    <a:bodyPr/>
                    <a:lstStyle/>
                    <a:p>
                      <a:pPr algn="ctr"/>
                      <a:r>
                        <a:rPr lang="en-US" sz="1800" dirty="0" smtClean="0">
                          <a:solidFill>
                            <a:schemeClr val="tx1">
                              <a:lumMod val="65000"/>
                              <a:lumOff val="35000"/>
                            </a:schemeClr>
                          </a:solidFill>
                        </a:rPr>
                        <a:t>RAM memory DDR3</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r>
                        <a:rPr lang="it-IT" sz="1800" dirty="0" smtClean="0">
                          <a:solidFill>
                            <a:schemeClr val="tx1">
                              <a:lumMod val="65000"/>
                              <a:lumOff val="35000"/>
                            </a:schemeClr>
                          </a:solidFill>
                        </a:rPr>
                        <a:t>6 Gb</a:t>
                      </a:r>
                      <a:endParaRPr lang="it-IT"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350520">
                <a:tc>
                  <a:txBody>
                    <a:bodyPr/>
                    <a:lstStyle/>
                    <a:p>
                      <a:pPr algn="ctr"/>
                      <a:r>
                        <a:rPr lang="en-US" sz="1800" dirty="0" smtClean="0">
                          <a:solidFill>
                            <a:schemeClr val="tx1">
                              <a:lumMod val="65000"/>
                              <a:lumOff val="35000"/>
                            </a:schemeClr>
                          </a:solidFill>
                        </a:rPr>
                        <a:t>Memory </a:t>
                      </a:r>
                      <a:r>
                        <a:rPr lang="en-US" sz="1800" dirty="0" err="1" smtClean="0">
                          <a:solidFill>
                            <a:schemeClr val="tx1">
                              <a:lumMod val="65000"/>
                              <a:lumOff val="35000"/>
                            </a:schemeClr>
                          </a:solidFill>
                        </a:rPr>
                        <a:t>Bandwith</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r>
                        <a:rPr lang="en-US" sz="1800" baseline="0" dirty="0" smtClean="0">
                          <a:solidFill>
                            <a:schemeClr val="tx1">
                              <a:lumMod val="65000"/>
                              <a:lumOff val="35000"/>
                            </a:schemeClr>
                          </a:solidFill>
                        </a:rPr>
                        <a:t>320 Gb/sec</a:t>
                      </a:r>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bl>
          </a:graphicData>
        </a:graphic>
      </p:graphicFrame>
      <p:graphicFrame>
        <p:nvGraphicFramePr>
          <p:cNvPr id="6" name="3 Marcador de contenido"/>
          <p:cNvGraphicFramePr>
            <a:graphicFrameLocks/>
          </p:cNvGraphicFramePr>
          <p:nvPr>
            <p:extLst>
              <p:ext uri="{D42A27DB-BD31-4B8C-83A1-F6EECF244321}">
                <p14:modId xmlns:p14="http://schemas.microsoft.com/office/powerpoint/2010/main" val="123356024"/>
              </p:ext>
            </p:extLst>
          </p:nvPr>
        </p:nvGraphicFramePr>
        <p:xfrm>
          <a:off x="381000" y="3886200"/>
          <a:ext cx="4398962" cy="1676400"/>
        </p:xfrm>
        <a:graphic>
          <a:graphicData uri="http://schemas.openxmlformats.org/drawingml/2006/table">
            <a:tbl>
              <a:tblPr/>
              <a:tblGrid>
                <a:gridCol w="2876328"/>
                <a:gridCol w="1522634"/>
              </a:tblGrid>
              <a:tr h="350520">
                <a:tc>
                  <a:txBody>
                    <a:bodyPr/>
                    <a:lstStyle/>
                    <a:p>
                      <a:pPr algn="ctr"/>
                      <a:r>
                        <a:rPr lang="en-US" sz="1800" dirty="0" smtClean="0">
                          <a:solidFill>
                            <a:schemeClr val="tx1">
                              <a:lumMod val="65000"/>
                              <a:lumOff val="35000"/>
                            </a:schemeClr>
                          </a:solidFill>
                        </a:rPr>
                        <a:t>NVIDIA K10 (</a:t>
                      </a:r>
                      <a:r>
                        <a:rPr lang="en-US" sz="1800" dirty="0" err="1" smtClean="0">
                          <a:solidFill>
                            <a:schemeClr val="tx1">
                              <a:lumMod val="65000"/>
                              <a:lumOff val="35000"/>
                            </a:schemeClr>
                          </a:solidFill>
                        </a:rPr>
                        <a:t>Kepler</a:t>
                      </a:r>
                      <a:r>
                        <a:rPr lang="en-US" sz="1800" dirty="0" smtClean="0">
                          <a:solidFill>
                            <a:schemeClr val="tx1">
                              <a:lumMod val="65000"/>
                              <a:lumOff val="35000"/>
                            </a:schemeClr>
                          </a:solidFill>
                        </a:rPr>
                        <a:t>)</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r>
                        <a:rPr lang="en-US" sz="1800" dirty="0" smtClean="0">
                          <a:solidFill>
                            <a:schemeClr val="tx1">
                              <a:lumMod val="65000"/>
                              <a:lumOff val="35000"/>
                            </a:schemeClr>
                          </a:solidFill>
                        </a:rPr>
                        <a:t>P100</a:t>
                      </a:r>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350520">
                <a:tc>
                  <a:txBody>
                    <a:bodyPr/>
                    <a:lstStyle/>
                    <a:p>
                      <a:pPr algn="ctr"/>
                      <a:r>
                        <a:rPr lang="en-US" sz="1800" dirty="0" smtClean="0">
                          <a:solidFill>
                            <a:schemeClr val="tx1">
                              <a:lumMod val="65000"/>
                              <a:lumOff val="35000"/>
                            </a:schemeClr>
                          </a:solidFill>
                        </a:rPr>
                        <a:t>CUDA cores </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624840">
                <a:tc>
                  <a:txBody>
                    <a:bodyPr/>
                    <a:lstStyle/>
                    <a:p>
                      <a:pPr algn="ctr"/>
                      <a:r>
                        <a:rPr lang="en-US" sz="1800" dirty="0" smtClean="0">
                          <a:solidFill>
                            <a:schemeClr val="tx1">
                              <a:lumMod val="65000"/>
                              <a:lumOff val="35000"/>
                            </a:schemeClr>
                          </a:solidFill>
                        </a:rPr>
                        <a:t>RAM memory DDR5</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r>
                        <a:rPr lang="it-IT" sz="1800" dirty="0" smtClean="0">
                          <a:solidFill>
                            <a:schemeClr val="tx1">
                              <a:lumMod val="65000"/>
                              <a:lumOff val="35000"/>
                            </a:schemeClr>
                          </a:solidFill>
                        </a:rPr>
                        <a:t>8/16 </a:t>
                      </a:r>
                      <a:r>
                        <a:rPr lang="it-IT" sz="1800" dirty="0" smtClean="0">
                          <a:solidFill>
                            <a:schemeClr val="tx1">
                              <a:lumMod val="65000"/>
                              <a:lumOff val="35000"/>
                            </a:schemeClr>
                          </a:solidFill>
                        </a:rPr>
                        <a:t>GB</a:t>
                      </a:r>
                      <a:endParaRPr lang="it-IT"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r h="350520">
                <a:tc>
                  <a:txBody>
                    <a:bodyPr/>
                    <a:lstStyle/>
                    <a:p>
                      <a:pPr algn="ctr"/>
                      <a:r>
                        <a:rPr lang="en-US" sz="1800" dirty="0" smtClean="0">
                          <a:solidFill>
                            <a:schemeClr val="tx1">
                              <a:lumMod val="65000"/>
                              <a:lumOff val="35000"/>
                            </a:schemeClr>
                          </a:solidFill>
                        </a:rPr>
                        <a:t>Memory</a:t>
                      </a:r>
                      <a:r>
                        <a:rPr lang="en-US" sz="1800" baseline="0" dirty="0" smtClean="0">
                          <a:solidFill>
                            <a:schemeClr val="tx1">
                              <a:lumMod val="65000"/>
                              <a:lumOff val="35000"/>
                            </a:schemeClr>
                          </a:solidFill>
                        </a:rPr>
                        <a:t> </a:t>
                      </a:r>
                      <a:r>
                        <a:rPr lang="en-US" sz="1800" baseline="0" dirty="0" err="1" smtClean="0">
                          <a:solidFill>
                            <a:schemeClr val="tx1">
                              <a:lumMod val="65000"/>
                              <a:lumOff val="35000"/>
                            </a:schemeClr>
                          </a:solidFill>
                        </a:rPr>
                        <a:t>Bandwith</a:t>
                      </a:r>
                      <a:endParaRPr lang="en-US" sz="1800" dirty="0">
                        <a:solidFill>
                          <a:schemeClr val="tx1">
                            <a:lumMod val="65000"/>
                            <a:lumOff val="35000"/>
                          </a:schemeClr>
                        </a:solidFill>
                      </a:endParaRPr>
                    </a:p>
                  </a:txBody>
                  <a:tcPr marL="114320" marR="76213" marT="38100" marB="38100" anchor="ctr">
                    <a:lnL>
                      <a:noFill/>
                    </a:lnL>
                    <a:lnR>
                      <a:noFill/>
                    </a:lnR>
                    <a:lnT>
                      <a:noFill/>
                    </a:lnT>
                    <a:lnB>
                      <a:noFill/>
                    </a:lnB>
                    <a:solidFill>
                      <a:srgbClr val="E9E9E9"/>
                    </a:solidFill>
                  </a:tcPr>
                </a:tc>
                <a:tc>
                  <a:txBody>
                    <a:bodyPr/>
                    <a:lstStyle/>
                    <a:p>
                      <a:pPr algn="l"/>
                      <a:r>
                        <a:rPr lang="en-US" sz="1800" baseline="0" dirty="0" smtClean="0">
                          <a:solidFill>
                            <a:schemeClr val="tx1">
                              <a:lumMod val="65000"/>
                              <a:lumOff val="35000"/>
                            </a:schemeClr>
                          </a:solidFill>
                        </a:rPr>
                        <a:t>320 GB/sec</a:t>
                      </a:r>
                      <a:endParaRPr lang="en-US" sz="1800" dirty="0">
                        <a:solidFill>
                          <a:schemeClr val="tx1">
                            <a:lumMod val="65000"/>
                            <a:lumOff val="35000"/>
                          </a:schemeClr>
                        </a:solidFill>
                      </a:endParaRPr>
                    </a:p>
                  </a:txBody>
                  <a:tcPr marL="76213" marR="76213" marT="38100" marB="38100" anchor="ctr">
                    <a:lnL>
                      <a:noFill/>
                    </a:lnL>
                    <a:lnR>
                      <a:noFill/>
                    </a:lnR>
                    <a:lnT>
                      <a:noFill/>
                    </a:lnT>
                    <a:lnB>
                      <a:noFill/>
                    </a:lnB>
                    <a:solidFill>
                      <a:srgbClr val="F7F7F7"/>
                    </a:solidFill>
                  </a:tcPr>
                </a:tc>
              </a:tr>
            </a:tbl>
          </a:graphicData>
        </a:graphic>
      </p:graphicFrame>
      <p:sp>
        <p:nvSpPr>
          <p:cNvPr id="7" name="6 CuadroTexto"/>
          <p:cNvSpPr txBox="1"/>
          <p:nvPr/>
        </p:nvSpPr>
        <p:spPr>
          <a:xfrm>
            <a:off x="381000" y="1447800"/>
            <a:ext cx="2057400" cy="381000"/>
          </a:xfrm>
          <a:prstGeom prst="rect">
            <a:avLst/>
          </a:prstGeom>
          <a:noFill/>
        </p:spPr>
        <p:txBody>
          <a:bodyPr wrap="square" rtlCol="0">
            <a:spAutoFit/>
          </a:bodyPr>
          <a:lstStyle/>
          <a:p>
            <a:r>
              <a:rPr lang="es-ES_tradnl" dirty="0" err="1" smtClean="0"/>
              <a:t>Before</a:t>
            </a:r>
            <a:r>
              <a:rPr lang="es-ES_tradnl" dirty="0" smtClean="0"/>
              <a:t>:</a:t>
            </a:r>
            <a:endParaRPr lang="es-ES" dirty="0"/>
          </a:p>
        </p:txBody>
      </p:sp>
      <p:sp>
        <p:nvSpPr>
          <p:cNvPr id="8" name="7 CuadroTexto"/>
          <p:cNvSpPr txBox="1"/>
          <p:nvPr/>
        </p:nvSpPr>
        <p:spPr>
          <a:xfrm>
            <a:off x="381000" y="3505200"/>
            <a:ext cx="2057400" cy="381000"/>
          </a:xfrm>
          <a:prstGeom prst="rect">
            <a:avLst/>
          </a:prstGeom>
          <a:noFill/>
        </p:spPr>
        <p:txBody>
          <a:bodyPr wrap="square" rtlCol="0">
            <a:spAutoFit/>
          </a:bodyPr>
          <a:lstStyle/>
          <a:p>
            <a:r>
              <a:rPr lang="es-ES_tradnl" dirty="0" err="1" smtClean="0"/>
              <a:t>Now</a:t>
            </a:r>
            <a:r>
              <a:rPr lang="es-ES_tradnl" dirty="0" smtClean="0"/>
              <a:t>:</a:t>
            </a:r>
            <a:endParaRPr lang="es-ES" dirty="0"/>
          </a:p>
        </p:txBody>
      </p:sp>
    </p:spTree>
    <p:extLst>
      <p:ext uri="{BB962C8B-B14F-4D97-AF65-F5344CB8AC3E}">
        <p14:creationId xmlns:p14="http://schemas.microsoft.com/office/powerpoint/2010/main" val="293578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normAutofit/>
          </a:bodyPr>
          <a:lstStyle/>
          <a:p>
            <a:r>
              <a:rPr lang="en-US" sz="3200" dirty="0" smtClean="0">
                <a:latin typeface="Ubuntu" pitchFamily="34" charset="0"/>
              </a:rPr>
              <a:t>Basic Architecture. CPU </a:t>
            </a:r>
            <a:r>
              <a:rPr lang="en-US" sz="3200" dirty="0" err="1" smtClean="0">
                <a:latin typeface="Ubuntu" pitchFamily="34" charset="0"/>
              </a:rPr>
              <a:t>vs</a:t>
            </a:r>
            <a:r>
              <a:rPr lang="en-US" sz="3200" dirty="0" smtClean="0">
                <a:latin typeface="Ubuntu" pitchFamily="34" charset="0"/>
              </a:rPr>
              <a:t> GPU </a:t>
            </a:r>
            <a:endParaRPr lang="en-US" sz="3200" dirty="0">
              <a:latin typeface="Ubuntu"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 y="971360"/>
            <a:ext cx="6172200" cy="2472184"/>
          </a:xfrm>
          <a:prstGeom prst="rect">
            <a:avLst/>
          </a:prstGeom>
          <a:noFill/>
          <a:ln w="9525">
            <a:noFill/>
            <a:miter lim="800000"/>
            <a:headEnd/>
            <a:tailEnd/>
          </a:ln>
        </p:spPr>
      </p:pic>
      <p:sp>
        <p:nvSpPr>
          <p:cNvPr id="4" name="3 CuadroTexto"/>
          <p:cNvSpPr txBox="1"/>
          <p:nvPr/>
        </p:nvSpPr>
        <p:spPr>
          <a:xfrm>
            <a:off x="152400" y="3352800"/>
            <a:ext cx="5638800" cy="646331"/>
          </a:xfrm>
          <a:prstGeom prst="rect">
            <a:avLst/>
          </a:prstGeom>
          <a:noFill/>
        </p:spPr>
        <p:txBody>
          <a:bodyPr wrap="square" rtlCol="0">
            <a:spAutoFit/>
          </a:bodyPr>
          <a:lstStyle/>
          <a:p>
            <a:r>
              <a:rPr lang="en-US" dirty="0" smtClean="0">
                <a:latin typeface="Ubuntu" pitchFamily="34" charset="0"/>
              </a:rPr>
              <a:t>The GPU has a lot of area for Arithmetic, but less cache and less control-prediction.</a:t>
            </a:r>
          </a:p>
        </p:txBody>
      </p:sp>
      <p:pic>
        <p:nvPicPr>
          <p:cNvPr id="5" name="Picture 2" descr="Core comparison between a CPU and a G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299" y="3003990"/>
            <a:ext cx="6324601" cy="3509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CuadroTexto"/>
          <p:cNvSpPr txBox="1"/>
          <p:nvPr/>
        </p:nvSpPr>
        <p:spPr>
          <a:xfrm>
            <a:off x="228599" y="4758751"/>
            <a:ext cx="2933699" cy="923330"/>
          </a:xfrm>
          <a:prstGeom prst="rect">
            <a:avLst/>
          </a:prstGeom>
          <a:solidFill>
            <a:schemeClr val="accent6">
              <a:lumMod val="75000"/>
            </a:schemeClr>
          </a:solidFill>
          <a:ln w="38100">
            <a:solidFill>
              <a:srgbClr val="FF0000"/>
            </a:solidFill>
          </a:ln>
        </p:spPr>
        <p:txBody>
          <a:bodyPr wrap="square" rtlCol="0">
            <a:spAutoFit/>
          </a:bodyPr>
          <a:lstStyle/>
          <a:p>
            <a:r>
              <a:rPr lang="es-ES_tradnl" b="1" dirty="0" err="1" smtClean="0">
                <a:solidFill>
                  <a:schemeClr val="bg1"/>
                </a:solidFill>
              </a:rPr>
              <a:t>By</a:t>
            </a:r>
            <a:r>
              <a:rPr lang="es-ES_tradnl" b="1" dirty="0" smtClean="0">
                <a:solidFill>
                  <a:schemeClr val="bg1"/>
                </a:solidFill>
              </a:rPr>
              <a:t> </a:t>
            </a:r>
            <a:r>
              <a:rPr lang="es-ES_tradnl" b="1" dirty="0" err="1" smtClean="0">
                <a:solidFill>
                  <a:schemeClr val="bg1"/>
                </a:solidFill>
              </a:rPr>
              <a:t>the</a:t>
            </a:r>
            <a:r>
              <a:rPr lang="es-ES_tradnl" b="1" dirty="0" smtClean="0">
                <a:solidFill>
                  <a:schemeClr val="bg1"/>
                </a:solidFill>
              </a:rPr>
              <a:t> </a:t>
            </a:r>
            <a:r>
              <a:rPr lang="es-ES_tradnl" b="1" dirty="0" err="1" smtClean="0">
                <a:solidFill>
                  <a:schemeClr val="bg1"/>
                </a:solidFill>
              </a:rPr>
              <a:t>way</a:t>
            </a:r>
            <a:r>
              <a:rPr lang="es-ES_tradnl" b="1" dirty="0" smtClean="0">
                <a:solidFill>
                  <a:schemeClr val="bg1"/>
                </a:solidFill>
              </a:rPr>
              <a:t>, </a:t>
            </a:r>
            <a:r>
              <a:rPr lang="es-ES_tradnl" b="1" dirty="0" err="1" smtClean="0">
                <a:solidFill>
                  <a:schemeClr val="bg1"/>
                </a:solidFill>
              </a:rPr>
              <a:t>from</a:t>
            </a:r>
            <a:r>
              <a:rPr lang="es-ES_tradnl" b="1" dirty="0" smtClean="0">
                <a:solidFill>
                  <a:schemeClr val="bg1"/>
                </a:solidFill>
              </a:rPr>
              <a:t> </a:t>
            </a:r>
            <a:r>
              <a:rPr lang="es-ES_tradnl" b="1" dirty="0" err="1" smtClean="0">
                <a:solidFill>
                  <a:schemeClr val="bg1"/>
                </a:solidFill>
              </a:rPr>
              <a:t>now</a:t>
            </a:r>
            <a:r>
              <a:rPr lang="es-ES_tradnl" b="1" dirty="0" smtClean="0">
                <a:solidFill>
                  <a:schemeClr val="bg1"/>
                </a:solidFill>
              </a:rPr>
              <a:t> </a:t>
            </a:r>
            <a:r>
              <a:rPr lang="es-ES_tradnl" b="1" dirty="0" err="1" smtClean="0">
                <a:solidFill>
                  <a:schemeClr val="bg1"/>
                </a:solidFill>
              </a:rPr>
              <a:t>on</a:t>
            </a:r>
            <a:r>
              <a:rPr lang="es-ES_tradnl" b="1" dirty="0" smtClean="0">
                <a:solidFill>
                  <a:schemeClr val="bg1"/>
                </a:solidFill>
              </a:rPr>
              <a:t>:</a:t>
            </a:r>
          </a:p>
          <a:p>
            <a:r>
              <a:rPr lang="es-ES_tradnl" b="1" dirty="0" smtClean="0">
                <a:solidFill>
                  <a:schemeClr val="bg1"/>
                </a:solidFill>
              </a:rPr>
              <a:t>HOST = CPU</a:t>
            </a:r>
          </a:p>
          <a:p>
            <a:r>
              <a:rPr lang="es-ES_tradnl" b="1" dirty="0" smtClean="0">
                <a:solidFill>
                  <a:schemeClr val="bg1"/>
                </a:solidFill>
              </a:rPr>
              <a:t>DEVICE = GPU</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715962"/>
          </a:xfrm>
        </p:spPr>
        <p:txBody>
          <a:bodyPr>
            <a:normAutofit/>
          </a:bodyPr>
          <a:lstStyle/>
          <a:p>
            <a:r>
              <a:rPr lang="en-US" sz="3200" dirty="0" smtClean="0">
                <a:latin typeface="Ubuntu" pitchFamily="34" charset="0"/>
              </a:rPr>
              <a:t>Advantages of GPUs </a:t>
            </a:r>
            <a:r>
              <a:rPr lang="en-US" sz="3200" dirty="0" err="1" smtClean="0">
                <a:latin typeface="Ubuntu" pitchFamily="34" charset="0"/>
              </a:rPr>
              <a:t>vs</a:t>
            </a:r>
            <a:r>
              <a:rPr lang="en-US" sz="3200" dirty="0" smtClean="0">
                <a:latin typeface="Ubuntu" pitchFamily="34" charset="0"/>
              </a:rPr>
              <a:t> CPUs</a:t>
            </a:r>
            <a:endParaRPr lang="en-US" sz="3200" dirty="0">
              <a:latin typeface="Ubuntu" pitchFamily="34" charset="0"/>
            </a:endParaRPr>
          </a:p>
        </p:txBody>
      </p:sp>
      <p:sp>
        <p:nvSpPr>
          <p:cNvPr id="3" name="2 Marcador de contenido"/>
          <p:cNvSpPr>
            <a:spLocks noGrp="1"/>
          </p:cNvSpPr>
          <p:nvPr>
            <p:ph idx="1"/>
          </p:nvPr>
        </p:nvSpPr>
        <p:spPr>
          <a:xfrm>
            <a:off x="457200" y="838200"/>
            <a:ext cx="8458200" cy="4495801"/>
          </a:xfrm>
        </p:spPr>
        <p:txBody>
          <a:bodyPr>
            <a:normAutofit/>
          </a:bodyPr>
          <a:lstStyle/>
          <a:p>
            <a:r>
              <a:rPr lang="en-US" sz="2000" dirty="0" smtClean="0">
                <a:latin typeface="Ubuntu" pitchFamily="34" charset="0"/>
              </a:rPr>
              <a:t>Thousands of cores. </a:t>
            </a:r>
            <a:endParaRPr lang="en-US" sz="2000" dirty="0" smtClean="0">
              <a:latin typeface="Ubuntu" pitchFamily="34" charset="0"/>
            </a:endParaRPr>
          </a:p>
          <a:p>
            <a:r>
              <a:rPr lang="en-US" sz="2000" dirty="0" smtClean="0">
                <a:latin typeface="Ubuntu" pitchFamily="34" charset="0"/>
              </a:rPr>
              <a:t>Easy programming model, minimum thread management required.</a:t>
            </a:r>
          </a:p>
          <a:p>
            <a:r>
              <a:rPr lang="en-US" sz="2000" dirty="0" smtClean="0">
                <a:latin typeface="Ubuntu" pitchFamily="34" charset="0"/>
              </a:rPr>
              <a:t>Faster Access to Memory.  (several times faster)</a:t>
            </a:r>
          </a:p>
          <a:p>
            <a:r>
              <a:rPr lang="en-US" sz="2000" dirty="0" smtClean="0">
                <a:latin typeface="Ubuntu" pitchFamily="34" charset="0"/>
              </a:rPr>
              <a:t>Memory Access latency can be “hidden”.</a:t>
            </a:r>
          </a:p>
          <a:p>
            <a:endParaRPr lang="en-US" sz="2000" dirty="0">
              <a:latin typeface="Ubuntu" pitchFamily="34" charset="0"/>
            </a:endParaRPr>
          </a:p>
          <a:p>
            <a:r>
              <a:rPr lang="en-US" sz="2000" dirty="0" smtClean="0">
                <a:latin typeface="Ubuntu" pitchFamily="34" charset="0"/>
              </a:rPr>
              <a:t>…But parallel programming of any kind is tough.</a:t>
            </a:r>
          </a:p>
          <a:p>
            <a:endParaRPr lang="en-US" sz="2000" dirty="0">
              <a:latin typeface="Ubuntu" pitchFamily="34" charset="0"/>
            </a:endParaRPr>
          </a:p>
          <a:p>
            <a:endParaRPr lang="en-US" sz="2000" dirty="0" smtClean="0">
              <a:latin typeface="Ubuntu" pitchFamily="34" charset="0"/>
            </a:endParaRPr>
          </a:p>
          <a:p>
            <a:r>
              <a:rPr lang="en-US" sz="2000" dirty="0" smtClean="0">
                <a:latin typeface="Ubuntu" pitchFamily="34" charset="0"/>
              </a:rPr>
              <a:t>We will use the “MAP-REDUCE” paradigm to design our algorithms.</a:t>
            </a:r>
          </a:p>
          <a:p>
            <a:r>
              <a:rPr lang="en-US" sz="2000" dirty="0" smtClean="0">
                <a:latin typeface="Ubuntu" pitchFamily="34" charset="0"/>
              </a:rPr>
              <a:t>MAP operations are easy.</a:t>
            </a:r>
          </a:p>
          <a:p>
            <a:r>
              <a:rPr lang="en-US" sz="2000" dirty="0" smtClean="0">
                <a:latin typeface="Ubuntu" pitchFamily="34" charset="0"/>
              </a:rPr>
              <a:t>For most REDUCE operations </a:t>
            </a:r>
            <a:r>
              <a:rPr lang="en-US" sz="2000" dirty="0" err="1">
                <a:latin typeface="Ubuntu" pitchFamily="34" charset="0"/>
              </a:rPr>
              <a:t>N</a:t>
            </a:r>
            <a:r>
              <a:rPr lang="en-US" sz="2000" dirty="0" err="1" smtClean="0">
                <a:latin typeface="Ubuntu" pitchFamily="34" charset="0"/>
              </a:rPr>
              <a:t>vidia</a:t>
            </a:r>
            <a:r>
              <a:rPr lang="en-US" sz="2000" dirty="0" smtClean="0">
                <a:latin typeface="Ubuntu" pitchFamily="34" charset="0"/>
              </a:rPr>
              <a:t> provides great libraries </a:t>
            </a:r>
            <a:r>
              <a:rPr lang="en-US" sz="2000" dirty="0" smtClean="0">
                <a:latin typeface="Ubuntu" pitchFamily="34" charset="0"/>
                <a:sym typeface="Wingdings" pitchFamily="2" charset="2"/>
              </a:rPr>
              <a:t></a:t>
            </a:r>
            <a:r>
              <a:rPr lang="en-US" sz="2000" dirty="0" smtClean="0">
                <a:latin typeface="Ubuntu" pitchFamily="34" charset="0"/>
              </a:rPr>
              <a:t> </a:t>
            </a:r>
          </a:p>
        </p:txBody>
      </p:sp>
      <p:sp>
        <p:nvSpPr>
          <p:cNvPr id="4" name="3 CuadroTexto"/>
          <p:cNvSpPr txBox="1"/>
          <p:nvPr/>
        </p:nvSpPr>
        <p:spPr>
          <a:xfrm>
            <a:off x="609600" y="5429071"/>
            <a:ext cx="8001000" cy="830997"/>
          </a:xfrm>
          <a:prstGeom prst="rect">
            <a:avLst/>
          </a:prstGeom>
          <a:solidFill>
            <a:schemeClr val="accent6">
              <a:lumMod val="75000"/>
            </a:schemeClr>
          </a:solidFill>
        </p:spPr>
        <p:txBody>
          <a:bodyPr wrap="square" rtlCol="0">
            <a:spAutoFit/>
          </a:bodyPr>
          <a:lstStyle/>
          <a:p>
            <a:pPr algn="ctr"/>
            <a:r>
              <a:rPr lang="en-US" sz="2400" b="1" dirty="0" smtClean="0">
                <a:solidFill>
                  <a:schemeClr val="bg1"/>
                </a:solidFill>
              </a:rPr>
              <a:t>For the time being only real options are OpenCL and CUDA, and the distinction is not that important…</a:t>
            </a:r>
            <a:endParaRPr lang="en-US" sz="2400" b="1" dirty="0">
              <a:solidFill>
                <a:schemeClr val="bg1"/>
              </a:solidFill>
            </a:endParaRPr>
          </a:p>
        </p:txBody>
      </p:sp>
    </p:spTree>
    <p:extLst>
      <p:ext uri="{BB962C8B-B14F-4D97-AF65-F5344CB8AC3E}">
        <p14:creationId xmlns:p14="http://schemas.microsoft.com/office/powerpoint/2010/main" val="1945439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cexperts.com.mx/Imagenes/GK110/GK110-SM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03" y="762000"/>
            <a:ext cx="5003885" cy="564832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457200" y="0"/>
            <a:ext cx="8229600" cy="792162"/>
          </a:xfrm>
        </p:spPr>
        <p:txBody>
          <a:bodyPr>
            <a:normAutofit/>
          </a:bodyPr>
          <a:lstStyle/>
          <a:p>
            <a:r>
              <a:rPr lang="en-US" sz="3600" dirty="0" smtClean="0">
                <a:latin typeface="Ubuntu" pitchFamily="34" charset="0"/>
              </a:rPr>
              <a:t>A bit more about hardware. The SMx</a:t>
            </a:r>
            <a:endParaRPr lang="en-US" sz="3600" dirty="0">
              <a:latin typeface="Ubuntu" pitchFamily="34" charset="0"/>
            </a:endParaRPr>
          </a:p>
        </p:txBody>
      </p:sp>
      <p:sp>
        <p:nvSpPr>
          <p:cNvPr id="3" name="2 Marcador de contenido"/>
          <p:cNvSpPr>
            <a:spLocks noGrp="1"/>
          </p:cNvSpPr>
          <p:nvPr>
            <p:ph idx="1"/>
          </p:nvPr>
        </p:nvSpPr>
        <p:spPr>
          <a:xfrm>
            <a:off x="4191000" y="1143000"/>
            <a:ext cx="4800600" cy="3124200"/>
          </a:xfrm>
          <a:solidFill>
            <a:schemeClr val="bg1">
              <a:lumMod val="95000"/>
            </a:schemeClr>
          </a:solidFill>
        </p:spPr>
        <p:txBody>
          <a:bodyPr>
            <a:normAutofit fontScale="92500"/>
          </a:bodyPr>
          <a:lstStyle/>
          <a:p>
            <a:r>
              <a:rPr lang="en-US" sz="2400" dirty="0" smtClean="0">
                <a:latin typeface="Ubuntu" pitchFamily="34" charset="0"/>
              </a:rPr>
              <a:t>SM/SMX: Stream Multiprocessor</a:t>
            </a:r>
          </a:p>
          <a:p>
            <a:pPr lvl="1"/>
            <a:r>
              <a:rPr lang="en-US" sz="1600" dirty="0" smtClean="0">
                <a:latin typeface="Ubuntu" pitchFamily="34" charset="0"/>
              </a:rPr>
              <a:t>Architecture 1.x   (GT200) each SM has 8 SP.</a:t>
            </a:r>
          </a:p>
          <a:p>
            <a:pPr lvl="1"/>
            <a:r>
              <a:rPr lang="en-US" sz="1600" dirty="0">
                <a:latin typeface="Ubuntu" pitchFamily="34" charset="0"/>
              </a:rPr>
              <a:t>Architecture </a:t>
            </a:r>
            <a:r>
              <a:rPr lang="en-US" sz="1600" dirty="0" smtClean="0">
                <a:latin typeface="Ubuntu" pitchFamily="34" charset="0"/>
              </a:rPr>
              <a:t>2.0 y 2.1 (Fermi), each SM 16 SP.</a:t>
            </a:r>
          </a:p>
          <a:p>
            <a:pPr lvl="1"/>
            <a:r>
              <a:rPr lang="en-US" sz="1600" dirty="0" smtClean="0">
                <a:latin typeface="Ubuntu" pitchFamily="34" charset="0"/>
              </a:rPr>
              <a:t>Architecture </a:t>
            </a:r>
            <a:r>
              <a:rPr lang="en-US" sz="1600" dirty="0" smtClean="0">
                <a:latin typeface="Ubuntu" pitchFamily="34" charset="0"/>
              </a:rPr>
              <a:t>6.x  (</a:t>
            </a:r>
            <a:r>
              <a:rPr lang="en-US" sz="1600" dirty="0" smtClean="0">
                <a:latin typeface="Ubuntu" pitchFamily="34" charset="0"/>
              </a:rPr>
              <a:t>Pascal</a:t>
            </a:r>
            <a:r>
              <a:rPr lang="en-US" sz="1600" dirty="0" smtClean="0">
                <a:latin typeface="Ubuntu" pitchFamily="34" charset="0"/>
              </a:rPr>
              <a:t>) </a:t>
            </a:r>
            <a:r>
              <a:rPr lang="en-US" sz="1600" dirty="0" smtClean="0">
                <a:latin typeface="Ubuntu" pitchFamily="34" charset="0"/>
              </a:rPr>
              <a:t>each SMX has a </a:t>
            </a:r>
            <a:r>
              <a:rPr lang="en-US" sz="1600" dirty="0" err="1" smtClean="0">
                <a:latin typeface="Ubuntu" pitchFamily="34" charset="0"/>
              </a:rPr>
              <a:t>wooping</a:t>
            </a:r>
            <a:r>
              <a:rPr lang="en-US" sz="1600" dirty="0" smtClean="0">
                <a:latin typeface="Ubuntu" pitchFamily="34" charset="0"/>
              </a:rPr>
              <a:t> </a:t>
            </a:r>
            <a:r>
              <a:rPr lang="en-US" sz="1600" dirty="0" smtClean="0">
                <a:latin typeface="Ubuntu" pitchFamily="34" charset="0"/>
              </a:rPr>
              <a:t>128 </a:t>
            </a:r>
            <a:r>
              <a:rPr lang="en-US" sz="1600" dirty="0" smtClean="0">
                <a:latin typeface="Ubuntu" pitchFamily="34" charset="0"/>
              </a:rPr>
              <a:t>SP.</a:t>
            </a:r>
          </a:p>
          <a:p>
            <a:pPr lvl="1"/>
            <a:r>
              <a:rPr lang="en-US" sz="1600" b="1" dirty="0" smtClean="0">
                <a:latin typeface="Ubuntu" pitchFamily="34" charset="0"/>
              </a:rPr>
              <a:t>SMs handle the “thread blocks”.</a:t>
            </a:r>
          </a:p>
          <a:p>
            <a:r>
              <a:rPr lang="en-US" sz="2400" dirty="0" smtClean="0">
                <a:latin typeface="Ubuntu" pitchFamily="34" charset="0"/>
              </a:rPr>
              <a:t>SP: Stream Processor.</a:t>
            </a:r>
          </a:p>
          <a:p>
            <a:pPr lvl="1"/>
            <a:r>
              <a:rPr lang="en-US" sz="1600" b="1" dirty="0" smtClean="0">
                <a:latin typeface="Ubuntu" pitchFamily="34" charset="0"/>
              </a:rPr>
              <a:t>Each SP executes a “thread”.</a:t>
            </a:r>
            <a:endParaRPr lang="en-US" sz="2400" b="1" dirty="0" smtClean="0">
              <a:latin typeface="Ubuntu" pitchFamily="34" charset="0"/>
            </a:endParaRPr>
          </a:p>
          <a:p>
            <a:r>
              <a:rPr lang="en-US" sz="2400" dirty="0" smtClean="0">
                <a:latin typeface="Ubuntu" pitchFamily="34" charset="0"/>
              </a:rPr>
              <a:t>SFU: Special Functions Unit.</a:t>
            </a:r>
          </a:p>
        </p:txBody>
      </p:sp>
      <p:sp>
        <p:nvSpPr>
          <p:cNvPr id="5" name="4 CuadroTexto"/>
          <p:cNvSpPr txBox="1"/>
          <p:nvPr/>
        </p:nvSpPr>
        <p:spPr>
          <a:xfrm>
            <a:off x="4191000" y="4572000"/>
            <a:ext cx="4724400" cy="1754326"/>
          </a:xfrm>
          <a:prstGeom prst="rect">
            <a:avLst/>
          </a:prstGeom>
          <a:solidFill>
            <a:schemeClr val="bg1">
              <a:lumMod val="95000"/>
            </a:schemeClr>
          </a:solidFill>
        </p:spPr>
        <p:txBody>
          <a:bodyPr wrap="square" rtlCol="0">
            <a:spAutoFit/>
          </a:bodyPr>
          <a:lstStyle/>
          <a:p>
            <a:pPr algn="ctr"/>
            <a:r>
              <a:rPr lang="en-US" dirty="0" smtClean="0">
                <a:latin typeface="Ubuntu" pitchFamily="34" charset="0"/>
              </a:rPr>
              <a:t>Each SM can store and handle many “Blocks”, during execution it switch between them to hide the latency of the memory operations. The switching is done without any additional cost, “zero scheduling overhead”.</a:t>
            </a:r>
            <a:endParaRPr lang="en-US" dirty="0">
              <a:latin typeface="Ubuntu"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639762"/>
          </a:xfrm>
        </p:spPr>
        <p:txBody>
          <a:bodyPr>
            <a:noAutofit/>
          </a:bodyPr>
          <a:lstStyle/>
          <a:p>
            <a:r>
              <a:rPr lang="en-US" sz="2800" dirty="0" smtClean="0">
                <a:latin typeface="Ubuntu" pitchFamily="34" charset="0"/>
              </a:rPr>
              <a:t>CUDA </a:t>
            </a:r>
            <a:r>
              <a:rPr lang="en-US" sz="2800" dirty="0">
                <a:latin typeface="Ubuntu" pitchFamily="34" charset="0"/>
              </a:rPr>
              <a:t>H</a:t>
            </a:r>
            <a:r>
              <a:rPr lang="en-US" sz="2800" dirty="0" smtClean="0">
                <a:latin typeface="Ubuntu" pitchFamily="34" charset="0"/>
              </a:rPr>
              <a:t>ardware. Parallelism Granularity</a:t>
            </a:r>
            <a:endParaRPr lang="en-US" sz="2800" dirty="0">
              <a:latin typeface="Ubuntu" pitchFamily="34" charset="0"/>
            </a:endParaRPr>
          </a:p>
        </p:txBody>
      </p:sp>
      <p:sp>
        <p:nvSpPr>
          <p:cNvPr id="5" name="4 CuadroTexto"/>
          <p:cNvSpPr txBox="1"/>
          <p:nvPr/>
        </p:nvSpPr>
        <p:spPr>
          <a:xfrm>
            <a:off x="304800" y="990600"/>
            <a:ext cx="8534400" cy="923330"/>
          </a:xfrm>
          <a:prstGeom prst="rect">
            <a:avLst/>
          </a:prstGeom>
          <a:noFill/>
        </p:spPr>
        <p:txBody>
          <a:bodyPr wrap="square" rtlCol="0">
            <a:spAutoFit/>
          </a:bodyPr>
          <a:lstStyle/>
          <a:p>
            <a:r>
              <a:rPr lang="en-US" dirty="0" smtClean="0">
                <a:latin typeface="Ubuntu" pitchFamily="34" charset="0"/>
              </a:rPr>
              <a:t>The</a:t>
            </a:r>
            <a:r>
              <a:rPr lang="en-US" b="1" dirty="0" smtClean="0">
                <a:latin typeface="Ubuntu" pitchFamily="34" charset="0"/>
              </a:rPr>
              <a:t> two </a:t>
            </a:r>
            <a:r>
              <a:rPr lang="en-US" dirty="0" smtClean="0">
                <a:latin typeface="Ubuntu" pitchFamily="34" charset="0"/>
              </a:rPr>
              <a:t>levels of hardware will give us </a:t>
            </a:r>
            <a:r>
              <a:rPr lang="en-US" b="1" dirty="0" smtClean="0">
                <a:latin typeface="Ubuntu" pitchFamily="34" charset="0"/>
              </a:rPr>
              <a:t>two</a:t>
            </a:r>
            <a:r>
              <a:rPr lang="en-US" dirty="0" smtClean="0">
                <a:latin typeface="Ubuntu" pitchFamily="34" charset="0"/>
              </a:rPr>
              <a:t> levels of parallelism: </a:t>
            </a:r>
          </a:p>
          <a:p>
            <a:r>
              <a:rPr lang="en-US" b="1" dirty="0" smtClean="0">
                <a:latin typeface="Ubuntu" pitchFamily="34" charset="0"/>
              </a:rPr>
              <a:t>- SMx will run one or more Blocks of threads</a:t>
            </a:r>
            <a:r>
              <a:rPr lang="en-US" dirty="0" smtClean="0">
                <a:latin typeface="Ubuntu" pitchFamily="34" charset="0"/>
              </a:rPr>
              <a:t>.</a:t>
            </a:r>
          </a:p>
          <a:p>
            <a:r>
              <a:rPr lang="en-US" b="1" dirty="0" smtClean="0">
                <a:latin typeface="Ubuntu" pitchFamily="34" charset="0"/>
              </a:rPr>
              <a:t>- SP will run one or more Threads. </a:t>
            </a:r>
            <a:r>
              <a:rPr lang="en-US" dirty="0">
                <a:latin typeface="Ubuntu" pitchFamily="34" charset="0"/>
              </a:rPr>
              <a:t> </a:t>
            </a:r>
            <a:endParaRPr lang="en-US" b="1" dirty="0">
              <a:latin typeface="Ubuntu" pitchFamily="34" charset="0"/>
            </a:endParaRPr>
          </a:p>
        </p:txBody>
      </p:sp>
      <p:pic>
        <p:nvPicPr>
          <p:cNvPr id="1026" name="Picture 2" descr="C:\images_and_stuff\brain_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3019425" cy="283845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533399" y="2286000"/>
            <a:ext cx="3019425" cy="307777"/>
          </a:xfrm>
          <a:prstGeom prst="rect">
            <a:avLst/>
          </a:prstGeom>
          <a:noFill/>
        </p:spPr>
        <p:txBody>
          <a:bodyPr wrap="square" rtlCol="0">
            <a:spAutoFit/>
          </a:bodyPr>
          <a:lstStyle/>
          <a:p>
            <a:r>
              <a:rPr lang="en-US" sz="1400" b="1" dirty="0" smtClean="0"/>
              <a:t>SMX: Streaming Multiprocessor </a:t>
            </a:r>
            <a:endParaRPr lang="en-US" sz="1400" b="1" dirty="0"/>
          </a:p>
        </p:txBody>
      </p:sp>
      <p:pic>
        <p:nvPicPr>
          <p:cNvPr id="1027" name="Picture 3" descr="C:\images_and_stuff\thumbs_064123-high-resolution-dark-blue-denim-jeans-icon-people-things-br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25908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3705224" y="2286000"/>
            <a:ext cx="3019425" cy="307777"/>
          </a:xfrm>
          <a:prstGeom prst="rect">
            <a:avLst/>
          </a:prstGeom>
          <a:noFill/>
        </p:spPr>
        <p:txBody>
          <a:bodyPr wrap="square" rtlCol="0">
            <a:spAutoFit/>
          </a:bodyPr>
          <a:lstStyle/>
          <a:p>
            <a:r>
              <a:rPr lang="en-US" sz="1400" b="1" dirty="0" smtClean="0"/>
              <a:t>SP: Streaming Processor </a:t>
            </a:r>
            <a:endParaRPr lang="en-US" sz="1400" b="1" dirty="0"/>
          </a:p>
        </p:txBody>
      </p:sp>
      <p:sp>
        <p:nvSpPr>
          <p:cNvPr id="6" name="5 CuadroTexto"/>
          <p:cNvSpPr txBox="1"/>
          <p:nvPr/>
        </p:nvSpPr>
        <p:spPr>
          <a:xfrm>
            <a:off x="3981450" y="3505200"/>
            <a:ext cx="4857750" cy="1754326"/>
          </a:xfrm>
          <a:prstGeom prst="rect">
            <a:avLst/>
          </a:prstGeom>
          <a:solidFill>
            <a:schemeClr val="accent2"/>
          </a:solidFill>
        </p:spPr>
        <p:txBody>
          <a:bodyPr wrap="square" rtlCol="0">
            <a:spAutoFit/>
          </a:bodyPr>
          <a:lstStyle/>
          <a:p>
            <a:pPr algn="ctr"/>
            <a:r>
              <a:rPr lang="en-US" b="1" dirty="0" smtClean="0">
                <a:solidFill>
                  <a:schemeClr val="bg1"/>
                </a:solidFill>
              </a:rPr>
              <a:t>Important: We will always have way more blocks and threads than SMx and SPs.</a:t>
            </a:r>
          </a:p>
          <a:p>
            <a:pPr algn="ctr"/>
            <a:r>
              <a:rPr lang="en-US" b="1" dirty="0" smtClean="0">
                <a:solidFill>
                  <a:schemeClr val="bg1"/>
                </a:solidFill>
              </a:rPr>
              <a:t>One of the best things of Gpus is their ability to use many parallel processes and switch between them at runtime. It is called “zero overhead scheduling” </a:t>
            </a:r>
            <a:endParaRPr lang="en-US" b="1" dirty="0">
              <a:solidFill>
                <a:schemeClr val="bg1"/>
              </a:solidFill>
            </a:endParaRPr>
          </a:p>
        </p:txBody>
      </p:sp>
    </p:spTree>
    <p:extLst>
      <p:ext uri="{BB962C8B-B14F-4D97-AF65-F5344CB8AC3E}">
        <p14:creationId xmlns:p14="http://schemas.microsoft.com/office/powerpoint/2010/main" val="380151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buntu 1">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6220</TotalTime>
  <Words>3176</Words>
  <Application>Microsoft Office PowerPoint</Application>
  <PresentationFormat>On-screen Show (4:3)</PresentationFormat>
  <Paragraphs>582</Paragraphs>
  <Slides>39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Ubuntu</vt:lpstr>
      <vt:lpstr>Verdana</vt:lpstr>
      <vt:lpstr>Wingdings</vt:lpstr>
      <vt:lpstr>Tema de Office</vt:lpstr>
      <vt:lpstr>Massive Parallel Programing</vt:lpstr>
      <vt:lpstr>Course Contents</vt:lpstr>
      <vt:lpstr>Why GPUs…</vt:lpstr>
      <vt:lpstr>Same algorithm in Deep Neutral Networks</vt:lpstr>
      <vt:lpstr>Nvidia Pascal. The new arhitecture.</vt:lpstr>
      <vt:lpstr>Basic Architecture. CPU vs GPU </vt:lpstr>
      <vt:lpstr>Advantages of GPUs vs CPUs</vt:lpstr>
      <vt:lpstr>A bit more about hardware. The SMx</vt:lpstr>
      <vt:lpstr>CUDA Hardware. Parallelism Granularity</vt:lpstr>
      <vt:lpstr>NVIDIA CUDA</vt:lpstr>
      <vt:lpstr>Flow in a CUDA/OpenCL program</vt:lpstr>
      <vt:lpstr>CUDA Threads &amp; Blocks. Parallelism Granularity</vt:lpstr>
      <vt:lpstr>SMX. Block handling</vt:lpstr>
      <vt:lpstr>Grid and Block Configurations</vt:lpstr>
      <vt:lpstr>Grid and Block Configurations</vt:lpstr>
      <vt:lpstr>First Example. MAP Operations</vt:lpstr>
      <vt:lpstr>Vector Addition. Sequential Code</vt:lpstr>
      <vt:lpstr>Vector Addition (Pure MAP)</vt:lpstr>
      <vt:lpstr>Vector Addition (Pure MAP)</vt:lpstr>
      <vt:lpstr>Vector Addition. Device Code</vt:lpstr>
      <vt:lpstr>Vector Addition. Host Code (1)</vt:lpstr>
      <vt:lpstr>Vector Addition. Host Code (2)</vt:lpstr>
      <vt:lpstr>Vector Addition. Host Code(3)</vt:lpstr>
      <vt:lpstr>Vector Addition. Host Code(4)</vt:lpstr>
      <vt:lpstr>Vector Addition. Host Code (5)</vt:lpstr>
      <vt:lpstr>Vector Addition. Host Code (6)</vt:lpstr>
      <vt:lpstr>Vector Addition. Compilation</vt:lpstr>
      <vt:lpstr>About Parallelism Granularity</vt:lpstr>
      <vt:lpstr>Our second program in  CUDA. Another MAP</vt:lpstr>
      <vt:lpstr>CUDA is GPU independent!</vt:lpstr>
      <vt:lpstr>Sincronization.</vt:lpstr>
      <vt:lpstr>Flow in a CUDA/OpenCL program II</vt:lpstr>
      <vt:lpstr>Flow in a CUDA program III. Streams</vt:lpstr>
      <vt:lpstr>Flow program III.b  Streams</vt:lpstr>
      <vt:lpstr>Calling function from inside a kernel.</vt:lpstr>
      <vt:lpstr>Warps…...</vt:lpstr>
      <vt:lpstr>Few advices about performance</vt:lpstr>
      <vt:lpstr>Last program. Version 1</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Paralela Masiva</dc:title>
  <dc:creator>Vicente</dc:creator>
  <cp:lastModifiedBy>Vicente Cuellar</cp:lastModifiedBy>
  <cp:revision>214</cp:revision>
  <dcterms:created xsi:type="dcterms:W3CDTF">2011-06-27T10:46:55Z</dcterms:created>
  <dcterms:modified xsi:type="dcterms:W3CDTF">2017-02-02T21:49:45Z</dcterms:modified>
</cp:coreProperties>
</file>