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05" r:id="rId5"/>
    <p:sldId id="281" r:id="rId6"/>
    <p:sldId id="259" r:id="rId7"/>
    <p:sldId id="288" r:id="rId8"/>
    <p:sldId id="265" r:id="rId9"/>
    <p:sldId id="300" r:id="rId10"/>
    <p:sldId id="262" r:id="rId11"/>
    <p:sldId id="287" r:id="rId12"/>
    <p:sldId id="290" r:id="rId13"/>
    <p:sldId id="303" r:id="rId14"/>
    <p:sldId id="304" r:id="rId15"/>
    <p:sldId id="291" r:id="rId16"/>
    <p:sldId id="26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7" r:id="rId25"/>
    <p:sldId id="308" r:id="rId26"/>
    <p:sldId id="309" r:id="rId27"/>
    <p:sldId id="310" r:id="rId28"/>
    <p:sldId id="301" r:id="rId29"/>
    <p:sldId id="261" r:id="rId30"/>
    <p:sldId id="266" r:id="rId31"/>
    <p:sldId id="302" r:id="rId32"/>
    <p:sldId id="299" r:id="rId33"/>
    <p:sldId id="268" r:id="rId34"/>
    <p:sldId id="311" r:id="rId35"/>
    <p:sldId id="285" r:id="rId36"/>
    <p:sldId id="273" r:id="rId37"/>
    <p:sldId id="313" r:id="rId38"/>
    <p:sldId id="314" r:id="rId39"/>
    <p:sldId id="312" r:id="rId40"/>
    <p:sldId id="275" r:id="rId41"/>
    <p:sldId id="276" r:id="rId42"/>
    <p:sldId id="279" r:id="rId43"/>
    <p:sldId id="263" r:id="rId44"/>
    <p:sldId id="28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12" autoAdjust="0"/>
  </p:normalViewPr>
  <p:slideViewPr>
    <p:cSldViewPr>
      <p:cViewPr varScale="1">
        <p:scale>
          <a:sx n="84" d="100"/>
          <a:sy n="84" d="100"/>
        </p:scale>
        <p:origin x="144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0B6-578D-4308-BDCC-FF8F9A14433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FA45E-9EFB-4699-B2F2-E9179F3206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39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94346-FE38-4D71-90D3-ECC298A195E2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7386-C939-4B04-929A-B00911450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50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7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7386-C939-4B04-929A-B00911450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716E-0A7F-4996-9395-E7BB3510BF5E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9E8-86F3-46DB-88EF-2427DA3EB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wavecrafters\design\new_band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7510"/>
            <a:ext cx="9144001" cy="11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avecrafters\design\logo_over_white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35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nvidia-gpu-computing-documentation" TargetMode="External"/><Relationship Id="rId2" Type="http://schemas.openxmlformats.org/officeDocument/2006/relationships/hyperlink" Target="http://www.modergp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Ubuntu" pitchFamily="34" charset="0"/>
              </a:rPr>
              <a:t>Programación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Paralela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Masiva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Con C# &amp; CUDA</a:t>
            </a:r>
            <a:endParaRPr lang="en-US" dirty="0"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Ubuntu" pitchFamily="34" charset="0"/>
              </a:rPr>
              <a:t>Flujo</a:t>
            </a:r>
            <a:r>
              <a:rPr lang="en-US" sz="3600" dirty="0" smtClean="0">
                <a:latin typeface="Ubuntu" pitchFamily="34" charset="0"/>
              </a:rPr>
              <a:t> de un </a:t>
            </a:r>
            <a:r>
              <a:rPr lang="en-US" sz="3600" dirty="0" err="1" smtClean="0">
                <a:latin typeface="Ubuntu" pitchFamily="34" charset="0"/>
              </a:rPr>
              <a:t>programa</a:t>
            </a:r>
            <a:r>
              <a:rPr lang="en-US" sz="3600" dirty="0" smtClean="0">
                <a:latin typeface="Ubuntu" pitchFamily="34" charset="0"/>
              </a:rPr>
              <a:t> CUDA/</a:t>
            </a:r>
            <a:r>
              <a:rPr lang="en-US" sz="3600" dirty="0" err="1" smtClean="0">
                <a:latin typeface="Ubuntu" pitchFamily="34" charset="0"/>
              </a:rPr>
              <a:t>OpenCL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8600" y="1219200"/>
            <a:ext cx="34290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5105401" y="1219200"/>
            <a:ext cx="3200400" cy="518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762000" y="83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“Host” = CPU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486400" y="83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“Device” = GPU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33400" y="1371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Codigo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secuencial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3400" y="19812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Ubuntu" pitchFamily="34" charset="0"/>
              </a:rPr>
              <a:t>Reserva</a:t>
            </a:r>
            <a:r>
              <a:rPr lang="en-US" sz="1400" b="1" dirty="0" smtClean="0">
                <a:latin typeface="Ubuntu" pitchFamily="34" charset="0"/>
              </a:rPr>
              <a:t> de </a:t>
            </a:r>
            <a:r>
              <a:rPr lang="en-US" sz="1400" b="1" dirty="0" err="1" smtClean="0">
                <a:latin typeface="Ubuntu" pitchFamily="34" charset="0"/>
              </a:rPr>
              <a:t>Memoria</a:t>
            </a:r>
            <a:r>
              <a:rPr lang="en-US" sz="1400" b="1" dirty="0" smtClean="0">
                <a:latin typeface="Ubuntu" pitchFamily="34" charset="0"/>
              </a:rPr>
              <a:t> en GPU</a:t>
            </a:r>
            <a:endParaRPr lang="en-US" sz="1400" b="1" dirty="0">
              <a:latin typeface="Ubuntu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34000" y="19812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Memoria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reservada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12" name="11 Conector recto de flecha"/>
          <p:cNvCxnSpPr>
            <a:stCxn id="9" idx="3"/>
            <a:endCxn id="10" idx="1"/>
          </p:cNvCxnSpPr>
          <p:nvPr/>
        </p:nvCxnSpPr>
        <p:spPr>
          <a:xfrm>
            <a:off x="3352800" y="2209800"/>
            <a:ext cx="1981200" cy="158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533400" y="2590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Ubuntu" pitchFamily="34" charset="0"/>
              </a:rPr>
              <a:t>Copia</a:t>
            </a:r>
            <a:r>
              <a:rPr lang="en-US" sz="1400" b="1" dirty="0" smtClean="0">
                <a:latin typeface="Ubuntu" pitchFamily="34" charset="0"/>
              </a:rPr>
              <a:t> de </a:t>
            </a:r>
            <a:r>
              <a:rPr lang="en-US" sz="1400" b="1" dirty="0" err="1" smtClean="0">
                <a:latin typeface="Ubuntu" pitchFamily="34" charset="0"/>
              </a:rPr>
              <a:t>Memoria</a:t>
            </a:r>
            <a:r>
              <a:rPr lang="en-US" sz="1400" b="1" dirty="0" smtClean="0">
                <a:latin typeface="Ubuntu" pitchFamily="34" charset="0"/>
              </a:rPr>
              <a:t> CPU a GPU</a:t>
            </a:r>
            <a:endParaRPr lang="en-US" sz="1400" b="1" dirty="0">
              <a:latin typeface="Ubuntu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334000" y="2590800"/>
            <a:ext cx="2819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Ubuntu" pitchFamily="34" charset="0"/>
              </a:rPr>
              <a:t>Copia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Memoria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Recibida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3429000" y="2590800"/>
            <a:ext cx="1828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33400" y="3733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Lanzamiento</a:t>
            </a:r>
            <a:r>
              <a:rPr lang="en-US" b="1" dirty="0" smtClean="0">
                <a:latin typeface="Ubuntu" pitchFamily="34" charset="0"/>
              </a:rPr>
              <a:t> Kernel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34000" y="3276600"/>
            <a:ext cx="28194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en </a:t>
            </a:r>
            <a:r>
              <a:rPr lang="en-US" b="1" dirty="0" err="1" smtClean="0">
                <a:latin typeface="Ubuntu" pitchFamily="34" charset="0"/>
              </a:rPr>
              <a:t>ejecución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19" name="18 Conector recto de flecha"/>
          <p:cNvCxnSpPr>
            <a:stCxn id="16" idx="3"/>
            <a:endCxn id="17" idx="1"/>
          </p:cNvCxnSpPr>
          <p:nvPr/>
        </p:nvCxnSpPr>
        <p:spPr>
          <a:xfrm>
            <a:off x="3352800" y="3962400"/>
            <a:ext cx="1981200" cy="158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5334000" y="48006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Ubuntu" pitchFamily="34" charset="0"/>
              </a:rPr>
              <a:t>Copia</a:t>
            </a:r>
            <a:r>
              <a:rPr lang="en-US" sz="1400" b="1" dirty="0" smtClean="0">
                <a:latin typeface="Ubuntu" pitchFamily="34" charset="0"/>
              </a:rPr>
              <a:t> de </a:t>
            </a:r>
            <a:r>
              <a:rPr lang="en-US" sz="1400" b="1" dirty="0" err="1" smtClean="0">
                <a:latin typeface="Ubuntu" pitchFamily="34" charset="0"/>
              </a:rPr>
              <a:t>Memoria</a:t>
            </a:r>
            <a:r>
              <a:rPr lang="en-US" sz="1400" b="1" dirty="0" smtClean="0">
                <a:latin typeface="Ubuntu" pitchFamily="34" charset="0"/>
              </a:rPr>
              <a:t> GPU a CPU</a:t>
            </a:r>
            <a:endParaRPr lang="en-US" sz="1400" b="1" dirty="0">
              <a:latin typeface="Ubuntu" pitchFamily="34" charset="0"/>
            </a:endParaRPr>
          </a:p>
        </p:txBody>
      </p:sp>
      <p:sp>
        <p:nvSpPr>
          <p:cNvPr id="23" name="22 Flecha derecha"/>
          <p:cNvSpPr/>
          <p:nvPr/>
        </p:nvSpPr>
        <p:spPr>
          <a:xfrm rot="10800000">
            <a:off x="3352801" y="4800599"/>
            <a:ext cx="1828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Rectángulo"/>
          <p:cNvSpPr/>
          <p:nvPr/>
        </p:nvSpPr>
        <p:spPr>
          <a:xfrm>
            <a:off x="533400" y="4800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Ubuntu" pitchFamily="34" charset="0"/>
              </a:rPr>
              <a:t>Copia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Memoria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Recibida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33400" y="5638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Libera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M</a:t>
            </a:r>
            <a:r>
              <a:rPr lang="en-US" b="1" dirty="0" err="1" smtClean="0">
                <a:latin typeface="Ubuntu" pitchFamily="34" charset="0"/>
              </a:rPr>
              <a:t>emoria</a:t>
            </a:r>
            <a:r>
              <a:rPr lang="en-US" b="1" dirty="0" smtClean="0">
                <a:latin typeface="Ubuntu" pitchFamily="34" charset="0"/>
              </a:rPr>
              <a:t> GPU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334000" y="56388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Memoria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liberada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27" name="26 Conector recto de flecha"/>
          <p:cNvCxnSpPr>
            <a:stCxn id="25" idx="3"/>
            <a:endCxn id="26" idx="1"/>
          </p:cNvCxnSpPr>
          <p:nvPr/>
        </p:nvCxnSpPr>
        <p:spPr>
          <a:xfrm>
            <a:off x="3352800" y="5867400"/>
            <a:ext cx="1981200" cy="158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Ubuntu" pitchFamily="34" charset="0"/>
              </a:rPr>
              <a:t>Operaciones</a:t>
            </a:r>
            <a:r>
              <a:rPr lang="en-US" sz="3200" dirty="0" smtClean="0">
                <a:latin typeface="Ubuntu" pitchFamily="34" charset="0"/>
              </a:rPr>
              <a:t> MAP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609600"/>
            <a:ext cx="9144000" cy="1401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 smtClean="0">
                <a:latin typeface="Ubuntu" pitchFamily="34" charset="0"/>
              </a:rPr>
              <a:t>Una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operación</a:t>
            </a:r>
            <a:r>
              <a:rPr lang="en-US" sz="2400" dirty="0" smtClean="0">
                <a:latin typeface="Ubuntu" pitchFamily="34" charset="0"/>
              </a:rPr>
              <a:t> MAP </a:t>
            </a:r>
            <a:r>
              <a:rPr lang="en-US" sz="2400" dirty="0" err="1" smtClean="0">
                <a:latin typeface="Ubuntu" pitchFamily="34" charset="0"/>
              </a:rPr>
              <a:t>toma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uno</a:t>
            </a:r>
            <a:r>
              <a:rPr lang="en-US" sz="2400" dirty="0" smtClean="0">
                <a:latin typeface="Ubuntu" pitchFamily="34" charset="0"/>
              </a:rPr>
              <a:t> o </a:t>
            </a:r>
            <a:r>
              <a:rPr lang="en-US" sz="2400" dirty="0" err="1" smtClean="0">
                <a:latin typeface="Ubuntu" pitchFamily="34" charset="0"/>
              </a:rPr>
              <a:t>más</a:t>
            </a:r>
            <a:r>
              <a:rPr lang="en-US" sz="2400" dirty="0" smtClean="0">
                <a:latin typeface="Ubuntu" pitchFamily="34" charset="0"/>
              </a:rPr>
              <a:t> inputs para </a:t>
            </a:r>
            <a:r>
              <a:rPr lang="en-US" sz="2400" dirty="0" err="1" smtClean="0">
                <a:latin typeface="Ubuntu" pitchFamily="34" charset="0"/>
              </a:rPr>
              <a:t>producir</a:t>
            </a:r>
            <a:r>
              <a:rPr lang="en-US" sz="2400" dirty="0" smtClean="0">
                <a:latin typeface="Ubuntu" pitchFamily="34" charset="0"/>
              </a:rPr>
              <a:t> outputs </a:t>
            </a:r>
            <a:r>
              <a:rPr lang="en-US" sz="2400" u="sng" dirty="0" err="1" smtClean="0">
                <a:latin typeface="Ubuntu" pitchFamily="34" charset="0"/>
              </a:rPr>
              <a:t>separados</a:t>
            </a:r>
            <a:r>
              <a:rPr lang="en-US" sz="2400" dirty="0" smtClean="0">
                <a:latin typeface="Ubuntu" pitchFamily="34" charset="0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 smtClean="0">
                <a:latin typeface="Ubuntu" pitchFamily="34" charset="0"/>
              </a:rPr>
              <a:t>Patrones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b="1" dirty="0" smtClean="0">
                <a:latin typeface="Ubuntu" pitchFamily="34" charset="0"/>
              </a:rPr>
              <a:t>MAP</a:t>
            </a:r>
            <a:r>
              <a:rPr lang="en-US" sz="2400" dirty="0" smtClean="0">
                <a:latin typeface="Ubuntu" pitchFamily="34" charset="0"/>
              </a:rPr>
              <a:t> : </a:t>
            </a:r>
            <a:r>
              <a:rPr lang="en-US" sz="2400" b="1" dirty="0" smtClean="0">
                <a:latin typeface="Ubuntu" pitchFamily="34" charset="0"/>
              </a:rPr>
              <a:t>map </a:t>
            </a:r>
            <a:r>
              <a:rPr lang="en-US" sz="2400" dirty="0" smtClean="0">
                <a:latin typeface="Ubuntu" pitchFamily="34" charset="0"/>
              </a:rPr>
              <a:t>(simple), </a:t>
            </a:r>
            <a:r>
              <a:rPr lang="en-US" sz="2400" b="1" dirty="0" smtClean="0">
                <a:latin typeface="Ubuntu" pitchFamily="34" charset="0"/>
              </a:rPr>
              <a:t>scatter</a:t>
            </a:r>
            <a:r>
              <a:rPr lang="en-US" sz="2400" dirty="0" smtClean="0">
                <a:latin typeface="Ubuntu" pitchFamily="34" charset="0"/>
              </a:rPr>
              <a:t>,</a:t>
            </a:r>
            <a:r>
              <a:rPr lang="en-US" sz="2400" b="1" dirty="0" smtClean="0">
                <a:latin typeface="Ubuntu" pitchFamily="34" charset="0"/>
              </a:rPr>
              <a:t> gather</a:t>
            </a:r>
            <a:r>
              <a:rPr lang="en-US" sz="2400" dirty="0" smtClean="0">
                <a:latin typeface="Ubuntu" pitchFamily="34" charset="0"/>
              </a:rPr>
              <a:t>,</a:t>
            </a:r>
            <a:r>
              <a:rPr lang="en-US" sz="2400" b="1" dirty="0" smtClean="0">
                <a:latin typeface="Ubuntu" pitchFamily="34" charset="0"/>
              </a:rPr>
              <a:t> stencil </a:t>
            </a:r>
            <a:r>
              <a:rPr lang="en-US" sz="2400" dirty="0" smtClean="0">
                <a:latin typeface="Ubuntu" pitchFamily="34" charset="0"/>
              </a:rPr>
              <a:t>y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b="1" dirty="0" err="1" smtClean="0">
                <a:latin typeface="Ubuntu" pitchFamily="34" charset="0"/>
              </a:rPr>
              <a:t>transposición</a:t>
            </a:r>
            <a:r>
              <a:rPr lang="en-US" sz="2400" dirty="0" smtClean="0">
                <a:latin typeface="Ubuntu" pitchFamily="34" charset="0"/>
              </a:rPr>
              <a:t>.</a:t>
            </a:r>
            <a:endParaRPr lang="en-US" sz="2400" b="1" dirty="0" smtClean="0">
              <a:latin typeface="Ubuntu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28800" y="32766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828800" y="3733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8288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828800" y="4648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828800" y="2819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1828800" y="2362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324600" y="3276600"/>
            <a:ext cx="685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6324600" y="3733800"/>
            <a:ext cx="685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324600" y="4191000"/>
            <a:ext cx="685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24600" y="4648200"/>
            <a:ext cx="685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324600" y="2819400"/>
            <a:ext cx="685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324600" y="2362200"/>
            <a:ext cx="685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6 Conector recto de flecha"/>
          <p:cNvCxnSpPr>
            <a:stCxn id="9" idx="3"/>
            <a:endCxn id="15" idx="1"/>
          </p:cNvCxnSpPr>
          <p:nvPr/>
        </p:nvCxnSpPr>
        <p:spPr>
          <a:xfrm>
            <a:off x="2514600" y="2514600"/>
            <a:ext cx="381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3"/>
            <a:endCxn id="14" idx="1"/>
          </p:cNvCxnSpPr>
          <p:nvPr/>
        </p:nvCxnSpPr>
        <p:spPr>
          <a:xfrm>
            <a:off x="2514600" y="2971800"/>
            <a:ext cx="381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3" idx="3"/>
            <a:endCxn id="10" idx="1"/>
          </p:cNvCxnSpPr>
          <p:nvPr/>
        </p:nvCxnSpPr>
        <p:spPr>
          <a:xfrm>
            <a:off x="2514600" y="3429000"/>
            <a:ext cx="381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3"/>
            <a:endCxn id="11" idx="1"/>
          </p:cNvCxnSpPr>
          <p:nvPr/>
        </p:nvCxnSpPr>
        <p:spPr>
          <a:xfrm>
            <a:off x="2514600" y="3886200"/>
            <a:ext cx="381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6" idx="3"/>
            <a:endCxn id="12" idx="1"/>
          </p:cNvCxnSpPr>
          <p:nvPr/>
        </p:nvCxnSpPr>
        <p:spPr>
          <a:xfrm>
            <a:off x="2514600" y="4343400"/>
            <a:ext cx="381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7" idx="3"/>
            <a:endCxn id="13" idx="1"/>
          </p:cNvCxnSpPr>
          <p:nvPr/>
        </p:nvCxnSpPr>
        <p:spPr>
          <a:xfrm>
            <a:off x="2514600" y="4800600"/>
            <a:ext cx="381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8" idx="3"/>
          </p:cNvCxnSpPr>
          <p:nvPr/>
        </p:nvCxnSpPr>
        <p:spPr>
          <a:xfrm flipV="1">
            <a:off x="2514600" y="2514600"/>
            <a:ext cx="2057400" cy="457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3" idx="3"/>
          </p:cNvCxnSpPr>
          <p:nvPr/>
        </p:nvCxnSpPr>
        <p:spPr>
          <a:xfrm flipV="1">
            <a:off x="2514600" y="2971800"/>
            <a:ext cx="2057400" cy="457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6" idx="3"/>
          </p:cNvCxnSpPr>
          <p:nvPr/>
        </p:nvCxnSpPr>
        <p:spPr>
          <a:xfrm flipV="1">
            <a:off x="2514600" y="3886200"/>
            <a:ext cx="2057400" cy="457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5" idx="3"/>
          </p:cNvCxnSpPr>
          <p:nvPr/>
        </p:nvCxnSpPr>
        <p:spPr>
          <a:xfrm flipV="1">
            <a:off x="2514600" y="3429000"/>
            <a:ext cx="2057400" cy="457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7" idx="3"/>
          </p:cNvCxnSpPr>
          <p:nvPr/>
        </p:nvCxnSpPr>
        <p:spPr>
          <a:xfrm flipV="1">
            <a:off x="2514600" y="4343400"/>
            <a:ext cx="2057400" cy="457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2 Marcador de contenido"/>
          <p:cNvSpPr txBox="1">
            <a:spLocks/>
          </p:cNvSpPr>
          <p:nvPr/>
        </p:nvSpPr>
        <p:spPr>
          <a:xfrm>
            <a:off x="0" y="52578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 smtClean="0">
                <a:latin typeface="Ubuntu" pitchFamily="34" charset="0"/>
              </a:rPr>
              <a:t>Cualquier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algoritmo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hecho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exclusivamente</a:t>
            </a:r>
            <a:r>
              <a:rPr lang="en-US" sz="2400" dirty="0" smtClean="0">
                <a:latin typeface="Ubuntu" pitchFamily="34" charset="0"/>
              </a:rPr>
              <a:t> de </a:t>
            </a:r>
            <a:r>
              <a:rPr lang="en-US" sz="2400" dirty="0" err="1" smtClean="0">
                <a:latin typeface="Ubuntu" pitchFamily="34" charset="0"/>
              </a:rPr>
              <a:t>operaciones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b="1" dirty="0" smtClean="0">
                <a:latin typeface="Ubuntu" pitchFamily="34" charset="0"/>
              </a:rPr>
              <a:t>MAP se </a:t>
            </a:r>
            <a:r>
              <a:rPr lang="en-US" sz="2400" b="1" dirty="0" err="1" smtClean="0">
                <a:latin typeface="Ubuntu" pitchFamily="34" charset="0"/>
              </a:rPr>
              <a:t>considera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dirty="0" smtClean="0">
                <a:latin typeface="Ubuntu" pitchFamily="34" charset="0"/>
              </a:rPr>
              <a:t>“</a:t>
            </a:r>
            <a:r>
              <a:rPr lang="en-US" sz="2400" dirty="0" err="1" smtClean="0">
                <a:latin typeface="Ubuntu" pitchFamily="34" charset="0"/>
              </a:rPr>
              <a:t>embarazosamente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paralelo</a:t>
            </a:r>
            <a:r>
              <a:rPr lang="en-US" sz="2400" dirty="0" smtClean="0">
                <a:latin typeface="Ubuntu" pitchFamily="34" charset="0"/>
              </a:rPr>
              <a:t>”, </a:t>
            </a:r>
            <a:r>
              <a:rPr lang="en-US" sz="2400" b="1" dirty="0" err="1" smtClean="0">
                <a:latin typeface="Ubuntu" pitchFamily="34" charset="0"/>
              </a:rPr>
              <a:t>muy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b="1" dirty="0" err="1" smtClean="0">
                <a:latin typeface="Ubuntu" pitchFamily="34" charset="0"/>
              </a:rPr>
              <a:t>fáciles</a:t>
            </a:r>
            <a:r>
              <a:rPr lang="en-US" sz="2400" b="1" dirty="0" smtClean="0">
                <a:latin typeface="Ubuntu" pitchFamily="34" charset="0"/>
              </a:rPr>
              <a:t> de </a:t>
            </a:r>
            <a:r>
              <a:rPr lang="en-US" sz="2400" b="1" dirty="0" err="1" smtClean="0">
                <a:latin typeface="Ubuntu" pitchFamily="34" charset="0"/>
              </a:rPr>
              <a:t>programar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b="1" dirty="0" err="1" smtClean="0">
                <a:latin typeface="Ubuntu" pitchFamily="34" charset="0"/>
              </a:rPr>
              <a:t>las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b="1" dirty="0" err="1" smtClean="0">
                <a:latin typeface="Ubuntu" pitchFamily="34" charset="0"/>
              </a:rPr>
              <a:t>aceleraciones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b="1" dirty="0" err="1" smtClean="0">
                <a:latin typeface="Ubuntu" pitchFamily="34" charset="0"/>
              </a:rPr>
              <a:t>pueden</a:t>
            </a:r>
            <a:r>
              <a:rPr lang="en-US" sz="2400" b="1" dirty="0" smtClean="0">
                <a:latin typeface="Ubuntu" pitchFamily="34" charset="0"/>
              </a:rPr>
              <a:t> </a:t>
            </a:r>
            <a:r>
              <a:rPr lang="en-US" sz="2400" b="1" dirty="0" err="1" smtClean="0">
                <a:latin typeface="Ubuntu" pitchFamily="34" charset="0"/>
              </a:rPr>
              <a:t>llegar</a:t>
            </a:r>
            <a:r>
              <a:rPr lang="en-US" sz="2400" b="1" dirty="0" smtClean="0">
                <a:latin typeface="Ubuntu" pitchFamily="34" charset="0"/>
              </a:rPr>
              <a:t> en GPUs al</a:t>
            </a:r>
            <a:r>
              <a:rPr lang="en-US" sz="2400" dirty="0" smtClean="0">
                <a:latin typeface="Ubuntu" pitchFamily="34" charset="0"/>
              </a:rPr>
              <a:t> 1000x.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MAP Simple. </a:t>
            </a:r>
            <a:r>
              <a:rPr lang="en-US" sz="3200" dirty="0" err="1" smtClean="0">
                <a:latin typeface="Ubuntu" pitchFamily="34" charset="0"/>
              </a:rPr>
              <a:t>Código</a:t>
            </a:r>
            <a:r>
              <a:rPr lang="en-US" sz="3200" dirty="0" smtClean="0">
                <a:latin typeface="Ubuntu" pitchFamily="34" charset="0"/>
              </a:rPr>
              <a:t> </a:t>
            </a:r>
            <a:r>
              <a:rPr lang="en-US" sz="3200" dirty="0" err="1" smtClean="0">
                <a:latin typeface="Ubuntu" pitchFamily="34" charset="0"/>
              </a:rPr>
              <a:t>Sequencial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94590"/>
              </p:ext>
            </p:extLst>
          </p:nvPr>
        </p:nvGraphicFramePr>
        <p:xfrm>
          <a:off x="152400" y="22098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"/>
                <a:gridCol w="824674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public </a:t>
                      </a:r>
                      <a:r>
                        <a:rPr lang="es-ES" sz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s-ES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calculate_value_CPU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output, float* input, float* </a:t>
                      </a:r>
                      <a:r>
                        <a:rPr lang="es-ES" sz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prices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input_size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){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for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=0; 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 size; 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++){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un 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bucle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 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input_size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ciclos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s-ES" sz="12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output[i] = input[</a:t>
                      </a:r>
                      <a:r>
                        <a:rPr lang="es-ES_tradnl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 * </a:t>
                      </a:r>
                      <a:r>
                        <a:rPr lang="es-ES_tradnl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prices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[</a:t>
                      </a:r>
                      <a:r>
                        <a:rPr lang="es-ES_tradnl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]; 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  }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}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43000" y="5867400"/>
            <a:ext cx="6477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 forma mas </a:t>
            </a:r>
            <a:r>
              <a:rPr lang="en-US" dirty="0" err="1" smtClean="0"/>
              <a:t>fácil</a:t>
            </a:r>
            <a:r>
              <a:rPr lang="en-US" dirty="0" smtClean="0"/>
              <a:t> de paralelización, </a:t>
            </a:r>
            <a:r>
              <a:rPr lang="en-US" dirty="0" err="1" smtClean="0"/>
              <a:t>eliminamos</a:t>
            </a:r>
            <a:r>
              <a:rPr lang="en-US" dirty="0" smtClean="0"/>
              <a:t> los </a:t>
            </a:r>
            <a:r>
              <a:rPr lang="en-US" dirty="0" err="1" smtClean="0"/>
              <a:t>bucles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200 Rectángulo redondeado"/>
          <p:cNvSpPr/>
          <p:nvPr/>
        </p:nvSpPr>
        <p:spPr>
          <a:xfrm>
            <a:off x="6248400" y="33528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199 Rectángulo redondeado"/>
          <p:cNvSpPr/>
          <p:nvPr/>
        </p:nvSpPr>
        <p:spPr>
          <a:xfrm>
            <a:off x="3124200" y="33528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198 Rectángulo redondeado"/>
          <p:cNvSpPr/>
          <p:nvPr/>
        </p:nvSpPr>
        <p:spPr>
          <a:xfrm>
            <a:off x="457200" y="33528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MAP Simple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8382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>
                <a:latin typeface="Ubuntu" pitchFamily="34" charset="0"/>
              </a:rPr>
              <a:t>Esta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es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una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operación</a:t>
            </a:r>
            <a:r>
              <a:rPr lang="en-US" sz="2000" dirty="0" smtClean="0">
                <a:latin typeface="Ubuntu" pitchFamily="34" charset="0"/>
              </a:rPr>
              <a:t> MAP simple. </a:t>
            </a:r>
            <a:r>
              <a:rPr lang="en-US" sz="2000" dirty="0" err="1" smtClean="0">
                <a:latin typeface="Ubuntu" pitchFamily="34" charset="0"/>
              </a:rPr>
              <a:t>Tomamos</a:t>
            </a:r>
            <a:r>
              <a:rPr lang="en-US" sz="2000" dirty="0" smtClean="0">
                <a:latin typeface="Ubuntu" pitchFamily="34" charset="0"/>
              </a:rPr>
              <a:t> un valor de </a:t>
            </a:r>
            <a:r>
              <a:rPr lang="en-US" sz="2000" dirty="0" err="1" smtClean="0">
                <a:latin typeface="Ubuntu" pitchFamily="34" charset="0"/>
              </a:rPr>
              <a:t>cada</a:t>
            </a:r>
            <a:r>
              <a:rPr lang="en-US" sz="2000" dirty="0" smtClean="0">
                <a:latin typeface="Ubuntu" pitchFamily="34" charset="0"/>
              </a:rPr>
              <a:t> vector de entrada para producer </a:t>
            </a:r>
            <a:r>
              <a:rPr lang="en-US" sz="2000" dirty="0" err="1" smtClean="0">
                <a:latin typeface="Ubuntu" pitchFamily="34" charset="0"/>
              </a:rPr>
              <a:t>cada</a:t>
            </a:r>
            <a:r>
              <a:rPr lang="en-US" sz="2000" dirty="0" smtClean="0">
                <a:latin typeface="Ubuntu" pitchFamily="34" charset="0"/>
              </a:rPr>
              <a:t> valor de </a:t>
            </a:r>
            <a:r>
              <a:rPr lang="en-US" sz="2000" dirty="0" err="1" smtClean="0">
                <a:latin typeface="Ubuntu" pitchFamily="34" charset="0"/>
              </a:rPr>
              <a:t>salida</a:t>
            </a:r>
            <a:r>
              <a:rPr lang="en-US" sz="2000" dirty="0" smtClean="0">
                <a:latin typeface="Ubuntu" pitchFamily="34" charset="0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81000" y="1676400"/>
            <a:ext cx="8458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24 Grupo"/>
          <p:cNvGrpSpPr/>
          <p:nvPr/>
        </p:nvGrpSpPr>
        <p:grpSpPr>
          <a:xfrm>
            <a:off x="457200" y="1752600"/>
            <a:ext cx="457200" cy="381000"/>
            <a:chOff x="457200" y="1752600"/>
            <a:chExt cx="457200" cy="381000"/>
          </a:xfrm>
        </p:grpSpPr>
        <p:sp>
          <p:nvSpPr>
            <p:cNvPr id="18" name="17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990600" y="1752600"/>
            <a:ext cx="457200" cy="381000"/>
            <a:chOff x="457200" y="1752600"/>
            <a:chExt cx="457200" cy="381000"/>
          </a:xfrm>
        </p:grpSpPr>
        <p:sp>
          <p:nvSpPr>
            <p:cNvPr id="47" name="46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1524000" y="1752600"/>
            <a:ext cx="457200" cy="381000"/>
            <a:chOff x="457200" y="1752600"/>
            <a:chExt cx="457200" cy="381000"/>
          </a:xfrm>
        </p:grpSpPr>
        <p:sp>
          <p:nvSpPr>
            <p:cNvPr id="50" name="49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2057400" y="1752600"/>
            <a:ext cx="457200" cy="381000"/>
            <a:chOff x="457200" y="1752600"/>
            <a:chExt cx="457200" cy="381000"/>
          </a:xfrm>
        </p:grpSpPr>
        <p:sp>
          <p:nvSpPr>
            <p:cNvPr id="53" name="52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8305800" y="1752600"/>
            <a:ext cx="457200" cy="381000"/>
            <a:chOff x="457200" y="1752600"/>
            <a:chExt cx="457200" cy="381000"/>
          </a:xfrm>
        </p:grpSpPr>
        <p:sp>
          <p:nvSpPr>
            <p:cNvPr id="56" name="55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4495800" y="1752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1" name="60 Grupo"/>
          <p:cNvGrpSpPr/>
          <p:nvPr/>
        </p:nvGrpSpPr>
        <p:grpSpPr>
          <a:xfrm>
            <a:off x="2590800" y="1752600"/>
            <a:ext cx="457200" cy="381000"/>
            <a:chOff x="457200" y="1752600"/>
            <a:chExt cx="457200" cy="381000"/>
          </a:xfrm>
        </p:grpSpPr>
        <p:sp>
          <p:nvSpPr>
            <p:cNvPr id="62" name="61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3124200" y="1752600"/>
            <a:ext cx="457200" cy="381000"/>
            <a:chOff x="457200" y="1752600"/>
            <a:chExt cx="457200" cy="381000"/>
          </a:xfrm>
        </p:grpSpPr>
        <p:sp>
          <p:nvSpPr>
            <p:cNvPr id="65" name="64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3657600" y="1752600"/>
            <a:ext cx="457200" cy="381000"/>
            <a:chOff x="457200" y="1752600"/>
            <a:chExt cx="457200" cy="381000"/>
          </a:xfrm>
        </p:grpSpPr>
        <p:sp>
          <p:nvSpPr>
            <p:cNvPr id="68" name="67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70" name="69 Rectángulo"/>
          <p:cNvSpPr/>
          <p:nvPr/>
        </p:nvSpPr>
        <p:spPr>
          <a:xfrm>
            <a:off x="381000" y="2543175"/>
            <a:ext cx="8458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85 CuadroTexto"/>
          <p:cNvSpPr txBox="1"/>
          <p:nvPr/>
        </p:nvSpPr>
        <p:spPr>
          <a:xfrm>
            <a:off x="4495800" y="2619375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…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4" name="33 Grupo"/>
          <p:cNvGrpSpPr/>
          <p:nvPr/>
        </p:nvGrpSpPr>
        <p:grpSpPr>
          <a:xfrm>
            <a:off x="457200" y="2619375"/>
            <a:ext cx="457200" cy="381000"/>
            <a:chOff x="2495550" y="2428875"/>
            <a:chExt cx="457200" cy="381000"/>
          </a:xfrm>
        </p:grpSpPr>
        <p:sp>
          <p:nvSpPr>
            <p:cNvPr id="94" name="93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2" name="101 Grupo"/>
          <p:cNvGrpSpPr/>
          <p:nvPr/>
        </p:nvGrpSpPr>
        <p:grpSpPr>
          <a:xfrm>
            <a:off x="990600" y="2619375"/>
            <a:ext cx="457200" cy="381000"/>
            <a:chOff x="2495550" y="2428875"/>
            <a:chExt cx="457200" cy="381000"/>
          </a:xfrm>
        </p:grpSpPr>
        <p:sp>
          <p:nvSpPr>
            <p:cNvPr id="103" name="102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103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104 Grupo"/>
          <p:cNvGrpSpPr/>
          <p:nvPr/>
        </p:nvGrpSpPr>
        <p:grpSpPr>
          <a:xfrm>
            <a:off x="1524000" y="2619375"/>
            <a:ext cx="457200" cy="381000"/>
            <a:chOff x="2495550" y="2428875"/>
            <a:chExt cx="457200" cy="381000"/>
          </a:xfrm>
        </p:grpSpPr>
        <p:sp>
          <p:nvSpPr>
            <p:cNvPr id="106" name="105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2057400" y="2619375"/>
            <a:ext cx="457200" cy="381000"/>
            <a:chOff x="2495550" y="2428875"/>
            <a:chExt cx="457200" cy="381000"/>
          </a:xfrm>
        </p:grpSpPr>
        <p:sp>
          <p:nvSpPr>
            <p:cNvPr id="109" name="108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11" name="110 Grupo"/>
          <p:cNvGrpSpPr/>
          <p:nvPr/>
        </p:nvGrpSpPr>
        <p:grpSpPr>
          <a:xfrm>
            <a:off x="2590800" y="2619375"/>
            <a:ext cx="457200" cy="381000"/>
            <a:chOff x="2495550" y="2428875"/>
            <a:chExt cx="457200" cy="381000"/>
          </a:xfrm>
        </p:grpSpPr>
        <p:sp>
          <p:nvSpPr>
            <p:cNvPr id="112" name="111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3124200" y="2619375"/>
            <a:ext cx="457200" cy="381000"/>
            <a:chOff x="2495550" y="2428875"/>
            <a:chExt cx="457200" cy="381000"/>
          </a:xfrm>
        </p:grpSpPr>
        <p:sp>
          <p:nvSpPr>
            <p:cNvPr id="115" name="114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17" name="116 Grupo"/>
          <p:cNvGrpSpPr/>
          <p:nvPr/>
        </p:nvGrpSpPr>
        <p:grpSpPr>
          <a:xfrm>
            <a:off x="3657600" y="2619375"/>
            <a:ext cx="457200" cy="381000"/>
            <a:chOff x="2495550" y="2428875"/>
            <a:chExt cx="457200" cy="381000"/>
          </a:xfrm>
        </p:grpSpPr>
        <p:sp>
          <p:nvSpPr>
            <p:cNvPr id="118" name="117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118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119 Grupo"/>
          <p:cNvGrpSpPr/>
          <p:nvPr/>
        </p:nvGrpSpPr>
        <p:grpSpPr>
          <a:xfrm>
            <a:off x="8305800" y="2619375"/>
            <a:ext cx="457200" cy="381000"/>
            <a:chOff x="2495550" y="2428875"/>
            <a:chExt cx="457200" cy="381000"/>
          </a:xfrm>
        </p:grpSpPr>
        <p:sp>
          <p:nvSpPr>
            <p:cNvPr id="121" name="120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121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04800" y="3370420"/>
            <a:ext cx="762000" cy="1005527"/>
            <a:chOff x="304800" y="3370420"/>
            <a:chExt cx="762000" cy="1005527"/>
          </a:xfrm>
        </p:grpSpPr>
        <p:sp>
          <p:nvSpPr>
            <p:cNvPr id="123" name="122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24" name="123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124 Grupo"/>
          <p:cNvGrpSpPr/>
          <p:nvPr/>
        </p:nvGrpSpPr>
        <p:grpSpPr>
          <a:xfrm>
            <a:off x="838200" y="3364867"/>
            <a:ext cx="762000" cy="1005527"/>
            <a:chOff x="304800" y="3370420"/>
            <a:chExt cx="762000" cy="1005527"/>
          </a:xfrm>
        </p:grpSpPr>
        <p:sp>
          <p:nvSpPr>
            <p:cNvPr id="126" name="125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1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126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1371600" y="3352800"/>
            <a:ext cx="762000" cy="1005527"/>
            <a:chOff x="304800" y="3370420"/>
            <a:chExt cx="762000" cy="1005527"/>
          </a:xfrm>
        </p:grpSpPr>
        <p:sp>
          <p:nvSpPr>
            <p:cNvPr id="129" name="128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30" name="129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130 Grupo"/>
          <p:cNvGrpSpPr/>
          <p:nvPr/>
        </p:nvGrpSpPr>
        <p:grpSpPr>
          <a:xfrm>
            <a:off x="1905000" y="3357264"/>
            <a:ext cx="762000" cy="1005527"/>
            <a:chOff x="304800" y="3370420"/>
            <a:chExt cx="762000" cy="1005527"/>
          </a:xfrm>
        </p:grpSpPr>
        <p:sp>
          <p:nvSpPr>
            <p:cNvPr id="132" name="131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3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132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133 Grupo"/>
          <p:cNvGrpSpPr/>
          <p:nvPr/>
        </p:nvGrpSpPr>
        <p:grpSpPr>
          <a:xfrm>
            <a:off x="2438400" y="3351711"/>
            <a:ext cx="762000" cy="1005527"/>
            <a:chOff x="304800" y="3370420"/>
            <a:chExt cx="762000" cy="1005527"/>
          </a:xfrm>
        </p:grpSpPr>
        <p:sp>
          <p:nvSpPr>
            <p:cNvPr id="135" name="134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4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135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136 Grupo"/>
          <p:cNvGrpSpPr/>
          <p:nvPr/>
        </p:nvGrpSpPr>
        <p:grpSpPr>
          <a:xfrm>
            <a:off x="2971800" y="3339644"/>
            <a:ext cx="762000" cy="1005527"/>
            <a:chOff x="304800" y="3370420"/>
            <a:chExt cx="762000" cy="1005527"/>
          </a:xfrm>
        </p:grpSpPr>
        <p:sp>
          <p:nvSpPr>
            <p:cNvPr id="138" name="137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39" name="138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3505200" y="3339644"/>
            <a:ext cx="762000" cy="1005527"/>
            <a:chOff x="304800" y="3370420"/>
            <a:chExt cx="762000" cy="1005527"/>
          </a:xfrm>
        </p:grpSpPr>
        <p:sp>
          <p:nvSpPr>
            <p:cNvPr id="141" name="140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1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141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145 Grupo"/>
          <p:cNvGrpSpPr/>
          <p:nvPr/>
        </p:nvGrpSpPr>
        <p:grpSpPr>
          <a:xfrm>
            <a:off x="7772400" y="3322024"/>
            <a:ext cx="1143000" cy="1005527"/>
            <a:chOff x="76200" y="3370420"/>
            <a:chExt cx="1143000" cy="1005527"/>
          </a:xfrm>
        </p:grpSpPr>
        <p:sp>
          <p:nvSpPr>
            <p:cNvPr id="147" name="146 CuadroTexto"/>
            <p:cNvSpPr txBox="1"/>
            <p:nvPr/>
          </p:nvSpPr>
          <p:spPr>
            <a:xfrm>
              <a:off x="76200" y="3370420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blockDim.x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147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148 Rectángulo"/>
          <p:cNvSpPr/>
          <p:nvPr/>
        </p:nvSpPr>
        <p:spPr>
          <a:xfrm>
            <a:off x="381000" y="5029200"/>
            <a:ext cx="8458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164 CuadroTexto"/>
          <p:cNvSpPr txBox="1"/>
          <p:nvPr/>
        </p:nvSpPr>
        <p:spPr>
          <a:xfrm>
            <a:off x="4648200" y="5105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8305800" y="5105400"/>
            <a:ext cx="457200" cy="381000"/>
            <a:chOff x="8305800" y="5105400"/>
            <a:chExt cx="457200" cy="381000"/>
          </a:xfrm>
        </p:grpSpPr>
        <p:sp>
          <p:nvSpPr>
            <p:cNvPr id="163" name="162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176" name="175 Grupo"/>
          <p:cNvGrpSpPr/>
          <p:nvPr/>
        </p:nvGrpSpPr>
        <p:grpSpPr>
          <a:xfrm>
            <a:off x="457200" y="5105400"/>
            <a:ext cx="457200" cy="381000"/>
            <a:chOff x="8305800" y="5105400"/>
            <a:chExt cx="457200" cy="381000"/>
          </a:xfrm>
        </p:grpSpPr>
        <p:sp>
          <p:nvSpPr>
            <p:cNvPr id="177" name="176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79" name="178 Grupo"/>
          <p:cNvGrpSpPr/>
          <p:nvPr/>
        </p:nvGrpSpPr>
        <p:grpSpPr>
          <a:xfrm>
            <a:off x="990600" y="5105400"/>
            <a:ext cx="457200" cy="381000"/>
            <a:chOff x="8305800" y="5105400"/>
            <a:chExt cx="457200" cy="381000"/>
          </a:xfrm>
        </p:grpSpPr>
        <p:sp>
          <p:nvSpPr>
            <p:cNvPr id="180" name="179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28</a:t>
              </a:r>
            </a:p>
          </p:txBody>
        </p:sp>
      </p:grpSp>
      <p:grpSp>
        <p:nvGrpSpPr>
          <p:cNvPr id="182" name="181 Grupo"/>
          <p:cNvGrpSpPr/>
          <p:nvPr/>
        </p:nvGrpSpPr>
        <p:grpSpPr>
          <a:xfrm>
            <a:off x="1524000" y="5105400"/>
            <a:ext cx="457200" cy="381000"/>
            <a:chOff x="8305800" y="5105400"/>
            <a:chExt cx="457200" cy="381000"/>
          </a:xfrm>
        </p:grpSpPr>
        <p:sp>
          <p:nvSpPr>
            <p:cNvPr id="183" name="182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184 Grupo"/>
          <p:cNvGrpSpPr/>
          <p:nvPr/>
        </p:nvGrpSpPr>
        <p:grpSpPr>
          <a:xfrm>
            <a:off x="2057400" y="5105400"/>
            <a:ext cx="457200" cy="381000"/>
            <a:chOff x="8305800" y="5105400"/>
            <a:chExt cx="457200" cy="381000"/>
          </a:xfrm>
        </p:grpSpPr>
        <p:sp>
          <p:nvSpPr>
            <p:cNvPr id="186" name="185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186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188" name="187 Grupo"/>
          <p:cNvGrpSpPr/>
          <p:nvPr/>
        </p:nvGrpSpPr>
        <p:grpSpPr>
          <a:xfrm>
            <a:off x="2590800" y="5105400"/>
            <a:ext cx="457200" cy="381000"/>
            <a:chOff x="8305800" y="5105400"/>
            <a:chExt cx="457200" cy="381000"/>
          </a:xfrm>
        </p:grpSpPr>
        <p:sp>
          <p:nvSpPr>
            <p:cNvPr id="189" name="188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189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91" name="190 Grupo"/>
          <p:cNvGrpSpPr/>
          <p:nvPr/>
        </p:nvGrpSpPr>
        <p:grpSpPr>
          <a:xfrm>
            <a:off x="3124200" y="5105400"/>
            <a:ext cx="457200" cy="381000"/>
            <a:chOff x="8305800" y="5105400"/>
            <a:chExt cx="457200" cy="381000"/>
          </a:xfrm>
        </p:grpSpPr>
        <p:sp>
          <p:nvSpPr>
            <p:cNvPr id="192" name="191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70</a:t>
              </a:r>
            </a:p>
          </p:txBody>
        </p:sp>
      </p:grpSp>
      <p:grpSp>
        <p:nvGrpSpPr>
          <p:cNvPr id="194" name="193 Grupo"/>
          <p:cNvGrpSpPr/>
          <p:nvPr/>
        </p:nvGrpSpPr>
        <p:grpSpPr>
          <a:xfrm>
            <a:off x="3657600" y="5105400"/>
            <a:ext cx="457200" cy="381000"/>
            <a:chOff x="8305800" y="5105400"/>
            <a:chExt cx="457200" cy="381000"/>
          </a:xfrm>
        </p:grpSpPr>
        <p:sp>
          <p:nvSpPr>
            <p:cNvPr id="195" name="194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195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48</a:t>
              </a:r>
            </a:p>
          </p:txBody>
        </p:sp>
      </p:grpSp>
      <p:sp>
        <p:nvSpPr>
          <p:cNvPr id="203" name="202 CuadroTexto"/>
          <p:cNvSpPr txBox="1"/>
          <p:nvPr/>
        </p:nvSpPr>
        <p:spPr>
          <a:xfrm>
            <a:off x="418166" y="446133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0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3048000" y="44474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1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6248400" y="44474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gridDim.x -1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142 CuadroTexto"/>
          <p:cNvSpPr txBox="1"/>
          <p:nvPr/>
        </p:nvSpPr>
        <p:spPr>
          <a:xfrm>
            <a:off x="6553200" y="3733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4" name="143 CuadroTexto"/>
          <p:cNvSpPr txBox="1"/>
          <p:nvPr/>
        </p:nvSpPr>
        <p:spPr>
          <a:xfrm>
            <a:off x="4038600" y="3733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45" name="144 Grupo"/>
          <p:cNvGrpSpPr/>
          <p:nvPr/>
        </p:nvGrpSpPr>
        <p:grpSpPr>
          <a:xfrm>
            <a:off x="6096000" y="3337873"/>
            <a:ext cx="762000" cy="1005527"/>
            <a:chOff x="304800" y="3370420"/>
            <a:chExt cx="762000" cy="1005527"/>
          </a:xfrm>
        </p:grpSpPr>
        <p:sp>
          <p:nvSpPr>
            <p:cNvPr id="150" name="149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51" name="150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151 Grupo"/>
          <p:cNvGrpSpPr/>
          <p:nvPr/>
        </p:nvGrpSpPr>
        <p:grpSpPr>
          <a:xfrm>
            <a:off x="6248400" y="2619375"/>
            <a:ext cx="457200" cy="381000"/>
            <a:chOff x="2495550" y="2428875"/>
            <a:chExt cx="457200" cy="381000"/>
          </a:xfrm>
        </p:grpSpPr>
        <p:sp>
          <p:nvSpPr>
            <p:cNvPr id="153" name="152 Rectángulo redondeado"/>
            <p:cNvSpPr/>
            <p:nvPr/>
          </p:nvSpPr>
          <p:spPr>
            <a:xfrm>
              <a:off x="2495550" y="2428875"/>
              <a:ext cx="457200" cy="381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2495550" y="242887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154 Grupo"/>
          <p:cNvGrpSpPr/>
          <p:nvPr/>
        </p:nvGrpSpPr>
        <p:grpSpPr>
          <a:xfrm>
            <a:off x="6248400" y="1752600"/>
            <a:ext cx="457200" cy="381000"/>
            <a:chOff x="457200" y="1752600"/>
            <a:chExt cx="457200" cy="381000"/>
          </a:xfrm>
        </p:grpSpPr>
        <p:sp>
          <p:nvSpPr>
            <p:cNvPr id="156" name="155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157 CuadroTexto"/>
          <p:cNvSpPr txBox="1"/>
          <p:nvPr/>
        </p:nvSpPr>
        <p:spPr>
          <a:xfrm>
            <a:off x="6858000" y="1752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60" name="159 Grupo"/>
          <p:cNvGrpSpPr/>
          <p:nvPr/>
        </p:nvGrpSpPr>
        <p:grpSpPr>
          <a:xfrm>
            <a:off x="6248400" y="5105400"/>
            <a:ext cx="457200" cy="381000"/>
            <a:chOff x="8305800" y="5105400"/>
            <a:chExt cx="457200" cy="381000"/>
          </a:xfrm>
        </p:grpSpPr>
        <p:sp>
          <p:nvSpPr>
            <p:cNvPr id="161" name="160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0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199 Rectángulo redondeado"/>
          <p:cNvSpPr/>
          <p:nvPr/>
        </p:nvSpPr>
        <p:spPr>
          <a:xfrm>
            <a:off x="3124200" y="5320067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198 Rectángulo redondeado"/>
          <p:cNvSpPr/>
          <p:nvPr/>
        </p:nvSpPr>
        <p:spPr>
          <a:xfrm>
            <a:off x="457200" y="5320067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MAP</a:t>
            </a:r>
            <a:r>
              <a:rPr lang="en-US" sz="3200" dirty="0">
                <a:latin typeface="Ubuntu" pitchFamily="34" charset="0"/>
              </a:rPr>
              <a:t> </a:t>
            </a:r>
            <a:r>
              <a:rPr lang="en-US" sz="3200" dirty="0" smtClean="0">
                <a:latin typeface="Ubuntu" pitchFamily="34" charset="0"/>
              </a:rPr>
              <a:t>Simple. </a:t>
            </a:r>
            <a:r>
              <a:rPr lang="en-US" sz="3200" dirty="0" err="1" smtClean="0">
                <a:latin typeface="Ubuntu" pitchFamily="34" charset="0"/>
              </a:rPr>
              <a:t>Preparando</a:t>
            </a:r>
            <a:r>
              <a:rPr lang="en-US" sz="3200" dirty="0" smtClean="0">
                <a:latin typeface="Ubuntu" pitchFamily="34" charset="0"/>
              </a:rPr>
              <a:t> la </a:t>
            </a:r>
            <a:r>
              <a:rPr lang="en-US" sz="3200" dirty="0" err="1" smtClean="0">
                <a:latin typeface="Ubuntu" pitchFamily="34" charset="0"/>
              </a:rPr>
              <a:t>malla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8382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>
                <a:latin typeface="Ubuntu" pitchFamily="34" charset="0"/>
              </a:rPr>
              <a:t>Asi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que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como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calculamos</a:t>
            </a:r>
            <a:r>
              <a:rPr lang="en-US" sz="2000" dirty="0" smtClean="0">
                <a:latin typeface="Ubuntu" pitchFamily="34" charset="0"/>
              </a:rPr>
              <a:t> el </a:t>
            </a:r>
            <a:r>
              <a:rPr lang="en-US" sz="2000" dirty="0" err="1" smtClean="0">
                <a:latin typeface="Ubuntu" pitchFamily="34" charset="0"/>
              </a:rPr>
              <a:t>tamaño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malla</a:t>
            </a:r>
            <a:r>
              <a:rPr lang="en-US" sz="2000" dirty="0" smtClean="0">
                <a:latin typeface="Ubuntu" pitchFamily="34" charset="0"/>
              </a:rPr>
              <a:t> y </a:t>
            </a:r>
            <a:r>
              <a:rPr lang="en-US" sz="2000" dirty="0" err="1" smtClean="0">
                <a:latin typeface="Ubuntu" pitchFamily="34" charset="0"/>
              </a:rPr>
              <a:t>bloques</a:t>
            </a:r>
            <a:r>
              <a:rPr lang="en-US" sz="2000" dirty="0" smtClean="0">
                <a:latin typeface="Ubuntu" pitchFamily="34" charset="0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304800" y="5337687"/>
            <a:ext cx="762000" cy="1005527"/>
            <a:chOff x="304800" y="3370420"/>
            <a:chExt cx="762000" cy="1005527"/>
          </a:xfrm>
        </p:grpSpPr>
        <p:sp>
          <p:nvSpPr>
            <p:cNvPr id="123" name="122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24" name="123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124 Grupo"/>
          <p:cNvGrpSpPr/>
          <p:nvPr/>
        </p:nvGrpSpPr>
        <p:grpSpPr>
          <a:xfrm>
            <a:off x="838200" y="5332134"/>
            <a:ext cx="762000" cy="1005527"/>
            <a:chOff x="304800" y="3370420"/>
            <a:chExt cx="762000" cy="1005527"/>
          </a:xfrm>
        </p:grpSpPr>
        <p:sp>
          <p:nvSpPr>
            <p:cNvPr id="126" name="125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1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126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1371600" y="5320067"/>
            <a:ext cx="762000" cy="1005527"/>
            <a:chOff x="304800" y="3370420"/>
            <a:chExt cx="762000" cy="1005527"/>
          </a:xfrm>
        </p:grpSpPr>
        <p:sp>
          <p:nvSpPr>
            <p:cNvPr id="129" name="128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30" name="129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130 Grupo"/>
          <p:cNvGrpSpPr/>
          <p:nvPr/>
        </p:nvGrpSpPr>
        <p:grpSpPr>
          <a:xfrm>
            <a:off x="1905000" y="5324531"/>
            <a:ext cx="762000" cy="1005527"/>
            <a:chOff x="304800" y="3370420"/>
            <a:chExt cx="762000" cy="1005527"/>
          </a:xfrm>
        </p:grpSpPr>
        <p:sp>
          <p:nvSpPr>
            <p:cNvPr id="132" name="131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3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132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133 Grupo"/>
          <p:cNvGrpSpPr/>
          <p:nvPr/>
        </p:nvGrpSpPr>
        <p:grpSpPr>
          <a:xfrm>
            <a:off x="2438400" y="5318978"/>
            <a:ext cx="762000" cy="1005527"/>
            <a:chOff x="304800" y="3370420"/>
            <a:chExt cx="762000" cy="1005527"/>
          </a:xfrm>
        </p:grpSpPr>
        <p:sp>
          <p:nvSpPr>
            <p:cNvPr id="135" name="134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4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135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136 Grupo"/>
          <p:cNvGrpSpPr/>
          <p:nvPr/>
        </p:nvGrpSpPr>
        <p:grpSpPr>
          <a:xfrm>
            <a:off x="2971800" y="5306911"/>
            <a:ext cx="762000" cy="1005527"/>
            <a:chOff x="304800" y="3370420"/>
            <a:chExt cx="762000" cy="1005527"/>
          </a:xfrm>
        </p:grpSpPr>
        <p:sp>
          <p:nvSpPr>
            <p:cNvPr id="138" name="137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39" name="138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3505200" y="5306911"/>
            <a:ext cx="762000" cy="1005527"/>
            <a:chOff x="304800" y="3370420"/>
            <a:chExt cx="762000" cy="1005527"/>
          </a:xfrm>
        </p:grpSpPr>
        <p:sp>
          <p:nvSpPr>
            <p:cNvPr id="141" name="140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1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141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148 Rectángulo"/>
          <p:cNvSpPr/>
          <p:nvPr/>
        </p:nvSpPr>
        <p:spPr>
          <a:xfrm>
            <a:off x="381000" y="1295400"/>
            <a:ext cx="8458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164 CuadroTexto"/>
          <p:cNvSpPr txBox="1"/>
          <p:nvPr/>
        </p:nvSpPr>
        <p:spPr>
          <a:xfrm>
            <a:off x="5029200" y="1371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8305800" y="1371600"/>
            <a:ext cx="457200" cy="381000"/>
            <a:chOff x="8305800" y="5105400"/>
            <a:chExt cx="457200" cy="381000"/>
          </a:xfrm>
        </p:grpSpPr>
        <p:sp>
          <p:nvSpPr>
            <p:cNvPr id="163" name="162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76" name="175 Grupo"/>
          <p:cNvGrpSpPr/>
          <p:nvPr/>
        </p:nvGrpSpPr>
        <p:grpSpPr>
          <a:xfrm>
            <a:off x="457200" y="1371600"/>
            <a:ext cx="457200" cy="381000"/>
            <a:chOff x="8305800" y="5105400"/>
            <a:chExt cx="457200" cy="381000"/>
          </a:xfrm>
        </p:grpSpPr>
        <p:sp>
          <p:nvSpPr>
            <p:cNvPr id="177" name="176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79" name="178 Grupo"/>
          <p:cNvGrpSpPr/>
          <p:nvPr/>
        </p:nvGrpSpPr>
        <p:grpSpPr>
          <a:xfrm>
            <a:off x="990600" y="1371600"/>
            <a:ext cx="457200" cy="381000"/>
            <a:chOff x="8305800" y="5105400"/>
            <a:chExt cx="457200" cy="381000"/>
          </a:xfrm>
        </p:grpSpPr>
        <p:sp>
          <p:nvSpPr>
            <p:cNvPr id="180" name="179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82" name="181 Grupo"/>
          <p:cNvGrpSpPr/>
          <p:nvPr/>
        </p:nvGrpSpPr>
        <p:grpSpPr>
          <a:xfrm>
            <a:off x="1524000" y="1371600"/>
            <a:ext cx="457200" cy="381000"/>
            <a:chOff x="8305800" y="5105400"/>
            <a:chExt cx="457200" cy="381000"/>
          </a:xfrm>
        </p:grpSpPr>
        <p:sp>
          <p:nvSpPr>
            <p:cNvPr id="183" name="182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184 Grupo"/>
          <p:cNvGrpSpPr/>
          <p:nvPr/>
        </p:nvGrpSpPr>
        <p:grpSpPr>
          <a:xfrm>
            <a:off x="2057400" y="1371600"/>
            <a:ext cx="457200" cy="381000"/>
            <a:chOff x="8305800" y="5105400"/>
            <a:chExt cx="457200" cy="381000"/>
          </a:xfrm>
        </p:grpSpPr>
        <p:sp>
          <p:nvSpPr>
            <p:cNvPr id="186" name="185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186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188" name="187 Grupo"/>
          <p:cNvGrpSpPr/>
          <p:nvPr/>
        </p:nvGrpSpPr>
        <p:grpSpPr>
          <a:xfrm>
            <a:off x="2590800" y="1371600"/>
            <a:ext cx="457200" cy="381000"/>
            <a:chOff x="8305800" y="5105400"/>
            <a:chExt cx="457200" cy="381000"/>
          </a:xfrm>
        </p:grpSpPr>
        <p:sp>
          <p:nvSpPr>
            <p:cNvPr id="189" name="188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189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45</a:t>
              </a:r>
            </a:p>
          </p:txBody>
        </p:sp>
      </p:grpSp>
      <p:grpSp>
        <p:nvGrpSpPr>
          <p:cNvPr id="191" name="190 Grupo"/>
          <p:cNvGrpSpPr/>
          <p:nvPr/>
        </p:nvGrpSpPr>
        <p:grpSpPr>
          <a:xfrm>
            <a:off x="3124200" y="1371600"/>
            <a:ext cx="457200" cy="381000"/>
            <a:chOff x="8305800" y="5105400"/>
            <a:chExt cx="457200" cy="381000"/>
          </a:xfrm>
        </p:grpSpPr>
        <p:sp>
          <p:nvSpPr>
            <p:cNvPr id="192" name="191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22</a:t>
              </a:r>
            </a:p>
          </p:txBody>
        </p:sp>
      </p:grpSp>
      <p:grpSp>
        <p:nvGrpSpPr>
          <p:cNvPr id="194" name="193 Grupo"/>
          <p:cNvGrpSpPr/>
          <p:nvPr/>
        </p:nvGrpSpPr>
        <p:grpSpPr>
          <a:xfrm>
            <a:off x="3657600" y="1371600"/>
            <a:ext cx="457200" cy="381000"/>
            <a:chOff x="8305800" y="5105400"/>
            <a:chExt cx="457200" cy="381000"/>
          </a:xfrm>
        </p:grpSpPr>
        <p:sp>
          <p:nvSpPr>
            <p:cNvPr id="195" name="194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195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14</a:t>
              </a:r>
            </a:p>
          </p:txBody>
        </p:sp>
      </p:grpSp>
      <p:sp>
        <p:nvSpPr>
          <p:cNvPr id="203" name="202 CuadroTexto"/>
          <p:cNvSpPr txBox="1"/>
          <p:nvPr/>
        </p:nvSpPr>
        <p:spPr>
          <a:xfrm>
            <a:off x="418166" y="6428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0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3048000" y="6414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1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2 Cerrar llave"/>
          <p:cNvSpPr/>
          <p:nvPr/>
        </p:nvSpPr>
        <p:spPr>
          <a:xfrm rot="5400000">
            <a:off x="4371741" y="-2029058"/>
            <a:ext cx="457200" cy="8325318"/>
          </a:xfrm>
          <a:prstGeom prst="rightBrac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4267200" y="2362201"/>
            <a:ext cx="7620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43" name="2 Marcador de contenido"/>
          <p:cNvSpPr txBox="1">
            <a:spLocks/>
          </p:cNvSpPr>
          <p:nvPr/>
        </p:nvSpPr>
        <p:spPr>
          <a:xfrm>
            <a:off x="0" y="28956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>
                <a:latin typeface="Ubuntu" pitchFamily="34" charset="0"/>
              </a:rPr>
              <a:t>Primero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fijamos</a:t>
            </a:r>
            <a:r>
              <a:rPr lang="en-US" sz="2000" dirty="0" smtClean="0">
                <a:latin typeface="Ubuntu" pitchFamily="34" charset="0"/>
              </a:rPr>
              <a:t> el </a:t>
            </a:r>
            <a:r>
              <a:rPr lang="en-US" sz="2000" dirty="0" err="1" smtClean="0">
                <a:latin typeface="Ubuntu" pitchFamily="34" charset="0"/>
              </a:rPr>
              <a:t>número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hilos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por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bloque</a:t>
            </a:r>
            <a:r>
              <a:rPr lang="en-US" sz="2000" dirty="0" smtClean="0">
                <a:latin typeface="Ubuntu" pitchFamily="34" charset="0"/>
              </a:rPr>
              <a:t>… </a:t>
            </a:r>
            <a:r>
              <a:rPr lang="en-US" sz="2000" dirty="0" err="1" smtClean="0">
                <a:latin typeface="Ubuntu" pitchFamily="34" charset="0"/>
              </a:rPr>
              <a:t>escogeremos</a:t>
            </a:r>
            <a:r>
              <a:rPr lang="en-US" sz="2000" dirty="0" smtClean="0">
                <a:latin typeface="Ubuntu" pitchFamily="34" charset="0"/>
              </a:rPr>
              <a:t> un </a:t>
            </a:r>
            <a:r>
              <a:rPr lang="en-US" sz="2000" dirty="0" err="1" smtClean="0">
                <a:latin typeface="Ubuntu" pitchFamily="34" charset="0"/>
              </a:rPr>
              <a:t>número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que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nos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venga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bien</a:t>
            </a:r>
            <a:r>
              <a:rPr lang="en-US" sz="2000" dirty="0" smtClean="0">
                <a:latin typeface="Ubuntu" pitchFamily="34" charset="0"/>
              </a:rPr>
              <a:t> (</a:t>
            </a:r>
            <a:r>
              <a:rPr lang="en-US" sz="2000" dirty="0" err="1" smtClean="0">
                <a:latin typeface="Ubuntu" pitchFamily="34" charset="0"/>
              </a:rPr>
              <a:t>hablaremos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esto</a:t>
            </a:r>
            <a:r>
              <a:rPr lang="en-US" sz="2000" dirty="0" smtClean="0">
                <a:latin typeface="Ubuntu" pitchFamily="34" charset="0"/>
              </a:rPr>
              <a:t> en el </a:t>
            </a:r>
            <a:r>
              <a:rPr lang="en-US" sz="2000" dirty="0" err="1" smtClean="0">
                <a:latin typeface="Ubuntu" pitchFamily="34" charset="0"/>
              </a:rPr>
              <a:t>tema</a:t>
            </a:r>
            <a:r>
              <a:rPr lang="en-US" sz="2000" dirty="0" smtClean="0">
                <a:latin typeface="Ubuntu" pitchFamily="34" charset="0"/>
              </a:rPr>
              <a:t> 3).  </a:t>
            </a:r>
          </a:p>
        </p:txBody>
      </p:sp>
      <p:sp>
        <p:nvSpPr>
          <p:cNvPr id="144" name="2 Marcador de contenido"/>
          <p:cNvSpPr txBox="1">
            <a:spLocks/>
          </p:cNvSpPr>
          <p:nvPr/>
        </p:nvSpPr>
        <p:spPr>
          <a:xfrm>
            <a:off x="76200" y="3657600"/>
            <a:ext cx="8763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latin typeface="Ubuntu" pitchFamily="34" charset="0"/>
              </a:rPr>
              <a:t>Threads per block = 256 (</a:t>
            </a:r>
            <a:r>
              <a:rPr lang="en-US" sz="2000" b="1" dirty="0" err="1" smtClean="0">
                <a:latin typeface="Ubuntu" pitchFamily="34" charset="0"/>
              </a:rPr>
              <a:t>blockDim.x</a:t>
            </a:r>
            <a:r>
              <a:rPr lang="en-US" sz="2000" b="1" dirty="0" smtClean="0">
                <a:latin typeface="Ubuntu" pitchFamily="34" charset="0"/>
              </a:rPr>
              <a:t>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1" dirty="0" smtClean="0">
              <a:latin typeface="Ubuntu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5" name="2 Marcador de contenido"/>
          <p:cNvSpPr txBox="1">
            <a:spLocks/>
          </p:cNvSpPr>
          <p:nvPr/>
        </p:nvSpPr>
        <p:spPr>
          <a:xfrm>
            <a:off x="0" y="4114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>
                <a:latin typeface="Ubuntu" pitchFamily="34" charset="0"/>
              </a:rPr>
              <a:t>Luego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ajustamos</a:t>
            </a:r>
            <a:r>
              <a:rPr lang="en-US" sz="2000" dirty="0" smtClean="0">
                <a:latin typeface="Ubuntu" pitchFamily="34" charset="0"/>
              </a:rPr>
              <a:t> el </a:t>
            </a:r>
            <a:r>
              <a:rPr lang="en-US" sz="2000" dirty="0" err="1" smtClean="0">
                <a:latin typeface="Ubuntu" pitchFamily="34" charset="0"/>
              </a:rPr>
              <a:t>número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bloques</a:t>
            </a:r>
            <a:r>
              <a:rPr lang="en-US" sz="2000" dirty="0" smtClean="0">
                <a:latin typeface="Ubuntu" pitchFamily="34" charset="0"/>
              </a:rPr>
              <a:t> para </a:t>
            </a:r>
            <a:r>
              <a:rPr lang="en-US" sz="2000" dirty="0" err="1" smtClean="0">
                <a:latin typeface="Ubuntu" pitchFamily="34" charset="0"/>
              </a:rPr>
              <a:t>que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cubramos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todo</a:t>
            </a:r>
            <a:r>
              <a:rPr lang="en-US" sz="2000" dirty="0" smtClean="0">
                <a:latin typeface="Ubuntu" pitchFamily="34" charset="0"/>
              </a:rPr>
              <a:t> el vector con un </a:t>
            </a:r>
            <a:r>
              <a:rPr lang="en-US" sz="2000" dirty="0" err="1" smtClean="0">
                <a:latin typeface="Ubuntu" pitchFamily="34" charset="0"/>
              </a:rPr>
              <a:t>hilo</a:t>
            </a:r>
            <a:r>
              <a:rPr lang="en-US" sz="2000" dirty="0" smtClean="0">
                <a:latin typeface="Ubuntu" pitchFamily="34" charset="0"/>
              </a:rPr>
              <a:t> pro </a:t>
            </a:r>
            <a:r>
              <a:rPr lang="en-US" sz="2000" dirty="0" err="1" smtClean="0">
                <a:latin typeface="Ubuntu" pitchFamily="34" charset="0"/>
              </a:rPr>
              <a:t>elemento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0" name="2 Marcador de contenido"/>
          <p:cNvSpPr txBox="1">
            <a:spLocks/>
          </p:cNvSpPr>
          <p:nvPr/>
        </p:nvSpPr>
        <p:spPr>
          <a:xfrm>
            <a:off x="56707" y="4795425"/>
            <a:ext cx="8763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latin typeface="Ubuntu" pitchFamily="34" charset="0"/>
              </a:rPr>
              <a:t>Blocks per grid = </a:t>
            </a:r>
            <a:r>
              <a:rPr lang="en-US" sz="2000" b="1" dirty="0" err="1" smtClean="0">
                <a:latin typeface="Ubuntu" pitchFamily="34" charset="0"/>
              </a:rPr>
              <a:t>múltiplo</a:t>
            </a:r>
            <a:r>
              <a:rPr lang="en-US" sz="2000" b="1" dirty="0" smtClean="0">
                <a:latin typeface="Ubuntu" pitchFamily="34" charset="0"/>
              </a:rPr>
              <a:t> de 256 mayor </a:t>
            </a:r>
            <a:r>
              <a:rPr lang="en-US" sz="2000" b="1" dirty="0" err="1" smtClean="0">
                <a:latin typeface="Ubuntu" pitchFamily="34" charset="0"/>
              </a:rPr>
              <a:t>que</a:t>
            </a:r>
            <a:r>
              <a:rPr lang="en-US" sz="2000" b="1" dirty="0" smtClean="0">
                <a:latin typeface="Ubuntu" pitchFamily="34" charset="0"/>
              </a:rPr>
              <a:t> el vector de entrada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6400800" y="53340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69 Grupo"/>
          <p:cNvGrpSpPr/>
          <p:nvPr/>
        </p:nvGrpSpPr>
        <p:grpSpPr>
          <a:xfrm>
            <a:off x="7924800" y="5303224"/>
            <a:ext cx="1143000" cy="1005527"/>
            <a:chOff x="76200" y="3370420"/>
            <a:chExt cx="1143000" cy="1005527"/>
          </a:xfrm>
        </p:grpSpPr>
        <p:sp>
          <p:nvSpPr>
            <p:cNvPr id="71" name="70 CuadroTexto"/>
            <p:cNvSpPr txBox="1"/>
            <p:nvPr/>
          </p:nvSpPr>
          <p:spPr>
            <a:xfrm>
              <a:off x="76200" y="3370420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blockDim.x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71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72 CuadroTexto"/>
          <p:cNvSpPr txBox="1"/>
          <p:nvPr/>
        </p:nvSpPr>
        <p:spPr>
          <a:xfrm>
            <a:off x="6400800" y="64286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gridDim.x -1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6705600" y="5715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6248400" y="5319073"/>
            <a:ext cx="762000" cy="1005527"/>
            <a:chOff x="304800" y="3370420"/>
            <a:chExt cx="762000" cy="1005527"/>
          </a:xfrm>
        </p:grpSpPr>
        <p:sp>
          <p:nvSpPr>
            <p:cNvPr id="76" name="75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77" name="76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77 CuadroTexto"/>
          <p:cNvSpPr txBox="1"/>
          <p:nvPr/>
        </p:nvSpPr>
        <p:spPr>
          <a:xfrm>
            <a:off x="4191000" y="5715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MAP Simple. </a:t>
            </a:r>
            <a:r>
              <a:rPr lang="en-US" sz="3200" dirty="0" err="1" smtClean="0">
                <a:latin typeface="Ubuntu" pitchFamily="34" charset="0"/>
              </a:rPr>
              <a:t>Código</a:t>
            </a:r>
            <a:r>
              <a:rPr lang="en-US" sz="3200" dirty="0" smtClean="0">
                <a:latin typeface="Ubuntu" pitchFamily="34" charset="0"/>
              </a:rPr>
              <a:t> del device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0023"/>
              </p:ext>
            </p:extLst>
          </p:nvPr>
        </p:nvGraphicFramePr>
        <p:xfrm>
          <a:off x="76200" y="1219200"/>
          <a:ext cx="89154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86106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>
                          <a:solidFill>
                            <a:schemeClr val="tx2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3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__global__ </a:t>
                      </a:r>
                      <a:r>
                        <a:rPr lang="es-ES" sz="13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s-ES" sz="13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3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calculate_value</a:t>
                      </a:r>
                      <a:r>
                        <a:rPr lang="es-ES" sz="13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3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r>
                        <a:rPr lang="es-ES" sz="13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  <a:r>
                        <a:rPr lang="es-ES" sz="13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output, </a:t>
                      </a:r>
                      <a:r>
                        <a:rPr lang="es-ES" sz="13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float* </a:t>
                      </a:r>
                      <a:r>
                        <a:rPr lang="es-ES" sz="13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input, </a:t>
                      </a:r>
                      <a:r>
                        <a:rPr lang="es-ES" sz="13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float* </a:t>
                      </a:r>
                      <a:r>
                        <a:rPr lang="es-ES" sz="13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prices</a:t>
                      </a:r>
                      <a:r>
                        <a:rPr lang="es-ES" sz="13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3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s-ES" sz="13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3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input_size</a:t>
                      </a:r>
                      <a:r>
                        <a:rPr lang="es-ES" sz="13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){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endParaRPr lang="es-ES" sz="12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en-US" sz="1400" b="1" dirty="0" err="1" smtClean="0">
                          <a:solidFill>
                            <a:schemeClr val="tx2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</a:t>
                      </a:r>
                      <a:r>
                        <a:rPr 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blockIdx.x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 </a:t>
                      </a:r>
                      <a:r>
                        <a:rPr 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blockDim.x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+ </a:t>
                      </a:r>
                      <a:r>
                        <a:rPr 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threadIdx.x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//calc. thread ID</a:t>
                      </a:r>
                      <a:endParaRPr lang="es-ES" sz="14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s-ES_tradnl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 size)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output[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 = input[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 * 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prices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[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];       </a:t>
                      </a:r>
                      <a:endParaRPr lang="es-ES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}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228600" y="3491805"/>
            <a:ext cx="83058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 BUCLE</a:t>
            </a:r>
            <a:r>
              <a:rPr lang="en-US" b="1" dirty="0" smtClean="0"/>
              <a:t>!</a:t>
            </a:r>
            <a:r>
              <a:rPr lang="en-US" dirty="0" smtClean="0"/>
              <a:t>, solo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al </a:t>
            </a:r>
            <a:r>
              <a:rPr lang="en-US" dirty="0" err="1" smtClean="0"/>
              <a:t>hilo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Thread ID.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28600" y="4355068"/>
            <a:ext cx="83058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b="1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block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x </a:t>
            </a:r>
            <a:r>
              <a:rPr lang="en-US" b="1" dirty="0" err="1" smtClean="0"/>
              <a:t>número</a:t>
            </a:r>
            <a:r>
              <a:rPr lang="en-US" b="1" dirty="0" smtClean="0"/>
              <a:t> de threads </a:t>
            </a:r>
            <a:r>
              <a:rPr lang="en-US" dirty="0" err="1" smtClean="0"/>
              <a:t>por</a:t>
            </a:r>
            <a:r>
              <a:rPr lang="en-US" dirty="0" smtClean="0"/>
              <a:t> block + </a:t>
            </a:r>
            <a:r>
              <a:rPr lang="en-US" b="1" dirty="0" smtClean="0"/>
              <a:t>thread ID </a:t>
            </a:r>
            <a:r>
              <a:rPr lang="en-US" dirty="0" err="1" smtClean="0"/>
              <a:t>dentro</a:t>
            </a:r>
            <a:r>
              <a:rPr lang="en-US" dirty="0" smtClean="0"/>
              <a:t> del block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8600" y="4916269"/>
            <a:ext cx="8305800" cy="1292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n GPU computing </a:t>
            </a:r>
            <a:r>
              <a:rPr lang="en-US" b="1" u="sng" dirty="0" err="1" smtClean="0">
                <a:solidFill>
                  <a:schemeClr val="bg1"/>
                </a:solidFill>
              </a:rPr>
              <a:t>nunca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creamos</a:t>
            </a:r>
            <a:r>
              <a:rPr lang="en-US" b="1" dirty="0" smtClean="0">
                <a:solidFill>
                  <a:schemeClr val="bg1"/>
                </a:solidFill>
              </a:rPr>
              <a:t> threads </a:t>
            </a:r>
            <a:r>
              <a:rPr lang="en-US" b="1" dirty="0" err="1" smtClean="0">
                <a:solidFill>
                  <a:schemeClr val="bg1"/>
                </a:solidFill>
              </a:rPr>
              <a:t>deacuerdo</a:t>
            </a:r>
            <a:r>
              <a:rPr lang="en-US" b="1" dirty="0" smtClean="0">
                <a:solidFill>
                  <a:schemeClr val="bg1"/>
                </a:solidFill>
              </a:rPr>
              <a:t> al </a:t>
            </a:r>
            <a:r>
              <a:rPr lang="en-US" b="1" dirty="0" err="1" smtClean="0">
                <a:solidFill>
                  <a:schemeClr val="bg1"/>
                </a:solidFill>
              </a:rPr>
              <a:t>número</a:t>
            </a:r>
            <a:r>
              <a:rPr lang="en-US" b="1" dirty="0" smtClean="0">
                <a:solidFill>
                  <a:schemeClr val="bg1"/>
                </a:solidFill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</a:rPr>
              <a:t>procesadores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nos</a:t>
            </a:r>
            <a:r>
              <a:rPr lang="en-US" b="1" dirty="0" smtClean="0">
                <a:solidFill>
                  <a:schemeClr val="bg1"/>
                </a:solidFill>
              </a:rPr>
              <a:t> da </a:t>
            </a:r>
            <a:r>
              <a:rPr lang="en-US" b="1" dirty="0" err="1" smtClean="0">
                <a:solidFill>
                  <a:schemeClr val="bg1"/>
                </a:solidFill>
              </a:rPr>
              <a:t>igual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cuantos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procesadores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haya</a:t>
            </a:r>
            <a:r>
              <a:rPr lang="en-US" b="1" dirty="0" smtClean="0">
                <a:solidFill>
                  <a:schemeClr val="bg1"/>
                </a:solidFill>
              </a:rPr>
              <a:t> y de </a:t>
            </a:r>
            <a:r>
              <a:rPr lang="en-US" b="1" dirty="0" err="1" smtClean="0">
                <a:solidFill>
                  <a:schemeClr val="bg1"/>
                </a:solidFill>
              </a:rPr>
              <a:t>hecho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muchas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veces</a:t>
            </a:r>
            <a:r>
              <a:rPr lang="en-US" b="1" dirty="0" smtClean="0">
                <a:solidFill>
                  <a:schemeClr val="bg1"/>
                </a:solidFill>
              </a:rPr>
              <a:t> no lo </a:t>
            </a:r>
            <a:r>
              <a:rPr lang="en-US" b="1" dirty="0" err="1" smtClean="0">
                <a:solidFill>
                  <a:schemeClr val="bg1"/>
                </a:solidFill>
              </a:rPr>
              <a:t>sabremos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Creamos</a:t>
            </a:r>
            <a:r>
              <a:rPr lang="en-US" sz="2400" b="1" dirty="0" smtClean="0">
                <a:solidFill>
                  <a:schemeClr val="bg1"/>
                </a:solidFill>
              </a:rPr>
              <a:t> los </a:t>
            </a:r>
            <a:r>
              <a:rPr lang="en-US" sz="2400" b="1" dirty="0" err="1" smtClean="0">
                <a:solidFill>
                  <a:schemeClr val="bg1"/>
                </a:solidFill>
              </a:rPr>
              <a:t>hilos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u="sng" dirty="0" smtClean="0">
                <a:solidFill>
                  <a:schemeClr val="bg1"/>
                </a:solidFill>
              </a:rPr>
              <a:t>NECESARIOS PARA LOS DATOS</a:t>
            </a:r>
            <a:r>
              <a:rPr lang="en-US" sz="2400" b="1" dirty="0" smtClean="0">
                <a:solidFill>
                  <a:schemeClr val="bg1"/>
                </a:solidFill>
              </a:rPr>
              <a:t>!!!!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136 Flecha abajo"/>
          <p:cNvSpPr/>
          <p:nvPr/>
        </p:nvSpPr>
        <p:spPr>
          <a:xfrm>
            <a:off x="609600" y="4343400"/>
            <a:ext cx="685800" cy="2468464"/>
          </a:xfrm>
          <a:prstGeom prst="downArrow">
            <a:avLst>
              <a:gd name="adj1" fmla="val 50000"/>
              <a:gd name="adj2" fmla="val 72223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135 Flecha abajo"/>
          <p:cNvSpPr/>
          <p:nvPr/>
        </p:nvSpPr>
        <p:spPr>
          <a:xfrm>
            <a:off x="1752600" y="4343400"/>
            <a:ext cx="685800" cy="2468464"/>
          </a:xfrm>
          <a:prstGeom prst="downArrow">
            <a:avLst>
              <a:gd name="adj1" fmla="val 50000"/>
              <a:gd name="adj2" fmla="val 72223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130 Flecha abajo"/>
          <p:cNvSpPr/>
          <p:nvPr/>
        </p:nvSpPr>
        <p:spPr>
          <a:xfrm>
            <a:off x="3962400" y="4373464"/>
            <a:ext cx="685800" cy="997149"/>
          </a:xfrm>
          <a:prstGeom prst="downArrow">
            <a:avLst>
              <a:gd name="adj1" fmla="val 50000"/>
              <a:gd name="adj2" fmla="val 77778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131 Flecha abajo"/>
          <p:cNvSpPr/>
          <p:nvPr/>
        </p:nvSpPr>
        <p:spPr>
          <a:xfrm>
            <a:off x="5029200" y="4373464"/>
            <a:ext cx="685800" cy="997149"/>
          </a:xfrm>
          <a:prstGeom prst="downArrow">
            <a:avLst>
              <a:gd name="adj1" fmla="val 50000"/>
              <a:gd name="adj2" fmla="val 77778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132 Flecha abajo"/>
          <p:cNvSpPr/>
          <p:nvPr/>
        </p:nvSpPr>
        <p:spPr>
          <a:xfrm>
            <a:off x="6096000" y="4373464"/>
            <a:ext cx="685800" cy="997149"/>
          </a:xfrm>
          <a:prstGeom prst="downArrow">
            <a:avLst>
              <a:gd name="adj1" fmla="val 50000"/>
              <a:gd name="adj2" fmla="val 76389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133 Flecha abajo"/>
          <p:cNvSpPr/>
          <p:nvPr/>
        </p:nvSpPr>
        <p:spPr>
          <a:xfrm>
            <a:off x="7162800" y="4373464"/>
            <a:ext cx="685800" cy="997149"/>
          </a:xfrm>
          <a:prstGeom prst="downArrow">
            <a:avLst>
              <a:gd name="adj1" fmla="val 50000"/>
              <a:gd name="adj2" fmla="val 76389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134 Flecha abajo"/>
          <p:cNvSpPr/>
          <p:nvPr/>
        </p:nvSpPr>
        <p:spPr>
          <a:xfrm>
            <a:off x="8229600" y="4373464"/>
            <a:ext cx="685800" cy="997149"/>
          </a:xfrm>
          <a:prstGeom prst="downArrow">
            <a:avLst>
              <a:gd name="adj1" fmla="val 50000"/>
              <a:gd name="adj2" fmla="val 76389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Flecha abajo"/>
          <p:cNvSpPr/>
          <p:nvPr/>
        </p:nvSpPr>
        <p:spPr>
          <a:xfrm>
            <a:off x="2876550" y="4362447"/>
            <a:ext cx="685800" cy="997149"/>
          </a:xfrm>
          <a:prstGeom prst="downArrow">
            <a:avLst>
              <a:gd name="adj1" fmla="val 50000"/>
              <a:gd name="adj2" fmla="val 75000"/>
            </a:avLst>
          </a:prstGeom>
          <a:gradFill flip="none" rotWithShape="1">
            <a:gsLst>
              <a:gs pos="92500">
                <a:schemeClr val="accent6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Ubuntu" pitchFamily="34" charset="0"/>
              </a:rPr>
              <a:t>CUDA </a:t>
            </a:r>
            <a:r>
              <a:rPr lang="en-US" dirty="0" err="1" smtClean="0">
                <a:latin typeface="Ubuntu" pitchFamily="34" charset="0"/>
              </a:rPr>
              <a:t>es</a:t>
            </a:r>
            <a:r>
              <a:rPr lang="en-US" dirty="0" smtClean="0">
                <a:latin typeface="Ubuntu" pitchFamily="34" charset="0"/>
              </a:rPr>
              <a:t> “GPU independent”!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600700" y="1175266"/>
            <a:ext cx="3124200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La </a:t>
            </a:r>
            <a:r>
              <a:rPr lang="en-US" sz="1600" b="1" dirty="0" err="1" smtClean="0">
                <a:solidFill>
                  <a:schemeClr val="bg1"/>
                </a:solidFill>
              </a:rPr>
              <a:t>ejecución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depende</a:t>
            </a:r>
            <a:r>
              <a:rPr lang="en-US" sz="1600" b="1" dirty="0" smtClean="0">
                <a:solidFill>
                  <a:schemeClr val="bg1"/>
                </a:solidFill>
              </a:rPr>
              <a:t> de la </a:t>
            </a:r>
            <a:r>
              <a:rPr lang="en-US" sz="1600" b="1" dirty="0" err="1" smtClean="0">
                <a:solidFill>
                  <a:schemeClr val="bg1"/>
                </a:solidFill>
              </a:rPr>
              <a:t>gpu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disponible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No </a:t>
            </a:r>
            <a:r>
              <a:rPr lang="en-US" sz="1600" b="1" dirty="0" err="1" smtClean="0">
                <a:solidFill>
                  <a:schemeClr val="bg1"/>
                </a:solidFill>
              </a:rPr>
              <a:t>podemos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predecir</a:t>
            </a:r>
            <a:r>
              <a:rPr lang="en-US" sz="1600" b="1" dirty="0" smtClean="0">
                <a:solidFill>
                  <a:schemeClr val="bg1"/>
                </a:solidFill>
              </a:rPr>
              <a:t> el </a:t>
            </a:r>
            <a:r>
              <a:rPr lang="en-US" sz="1600" b="1" dirty="0" err="1" smtClean="0">
                <a:solidFill>
                  <a:schemeClr val="bg1"/>
                </a:solidFill>
              </a:rPr>
              <a:t>orden</a:t>
            </a:r>
            <a:r>
              <a:rPr lang="en-US" sz="1600" b="1" dirty="0" smtClean="0">
                <a:solidFill>
                  <a:schemeClr val="bg1"/>
                </a:solidFill>
              </a:rPr>
              <a:t> de </a:t>
            </a:r>
            <a:r>
              <a:rPr lang="en-US" sz="1600" b="1" dirty="0" err="1" smtClean="0">
                <a:solidFill>
                  <a:schemeClr val="bg1"/>
                </a:solidFill>
              </a:rPr>
              <a:t>ejecución</a:t>
            </a:r>
            <a:r>
              <a:rPr lang="en-US" sz="16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61975" y="1001018"/>
            <a:ext cx="4648200" cy="1818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7 Grupo"/>
          <p:cNvGrpSpPr/>
          <p:nvPr/>
        </p:nvGrpSpPr>
        <p:grpSpPr>
          <a:xfrm>
            <a:off x="685800" y="1444823"/>
            <a:ext cx="990600" cy="307777"/>
            <a:chOff x="1371600" y="3581400"/>
            <a:chExt cx="990600" cy="307777"/>
          </a:xfrm>
        </p:grpSpPr>
        <p:sp>
          <p:nvSpPr>
            <p:cNvPr id="6" name="5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0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1828800" y="1447800"/>
            <a:ext cx="990600" cy="307777"/>
            <a:chOff x="1371600" y="3581400"/>
            <a:chExt cx="990600" cy="307777"/>
          </a:xfrm>
        </p:grpSpPr>
        <p:sp>
          <p:nvSpPr>
            <p:cNvPr id="11" name="10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2971800" y="1447800"/>
            <a:ext cx="990600" cy="307777"/>
            <a:chOff x="1371600" y="3581400"/>
            <a:chExt cx="990600" cy="307777"/>
          </a:xfrm>
        </p:grpSpPr>
        <p:sp>
          <p:nvSpPr>
            <p:cNvPr id="14" name="13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2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4114800" y="1447800"/>
            <a:ext cx="990600" cy="307777"/>
            <a:chOff x="1371600" y="3581400"/>
            <a:chExt cx="990600" cy="307777"/>
          </a:xfrm>
        </p:grpSpPr>
        <p:sp>
          <p:nvSpPr>
            <p:cNvPr id="17" name="16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3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685800" y="1899046"/>
            <a:ext cx="990600" cy="307777"/>
            <a:chOff x="1371600" y="3581400"/>
            <a:chExt cx="990600" cy="307777"/>
          </a:xfrm>
        </p:grpSpPr>
        <p:sp>
          <p:nvSpPr>
            <p:cNvPr id="20" name="19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4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828800" y="1902023"/>
            <a:ext cx="990600" cy="307777"/>
            <a:chOff x="1371600" y="3581400"/>
            <a:chExt cx="990600" cy="307777"/>
          </a:xfrm>
        </p:grpSpPr>
        <p:sp>
          <p:nvSpPr>
            <p:cNvPr id="23" name="22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5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2971800" y="1902023"/>
            <a:ext cx="990600" cy="307777"/>
            <a:chOff x="1371600" y="3581400"/>
            <a:chExt cx="990600" cy="307777"/>
          </a:xfrm>
        </p:grpSpPr>
        <p:sp>
          <p:nvSpPr>
            <p:cNvPr id="26" name="25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6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114800" y="1902023"/>
            <a:ext cx="990600" cy="307777"/>
            <a:chOff x="1371600" y="3581400"/>
            <a:chExt cx="990600" cy="307777"/>
          </a:xfrm>
        </p:grpSpPr>
        <p:sp>
          <p:nvSpPr>
            <p:cNvPr id="29" name="28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7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685800" y="2356246"/>
            <a:ext cx="990600" cy="307777"/>
            <a:chOff x="1371600" y="3581400"/>
            <a:chExt cx="990600" cy="307777"/>
          </a:xfrm>
        </p:grpSpPr>
        <p:sp>
          <p:nvSpPr>
            <p:cNvPr id="32" name="31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8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1828800" y="2359223"/>
            <a:ext cx="990600" cy="307777"/>
            <a:chOff x="1371600" y="3581400"/>
            <a:chExt cx="990600" cy="307777"/>
          </a:xfrm>
        </p:grpSpPr>
        <p:sp>
          <p:nvSpPr>
            <p:cNvPr id="35" name="34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9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2971800" y="2359223"/>
            <a:ext cx="990600" cy="307777"/>
            <a:chOff x="1371600" y="3581400"/>
            <a:chExt cx="990600" cy="307777"/>
          </a:xfrm>
        </p:grpSpPr>
        <p:sp>
          <p:nvSpPr>
            <p:cNvPr id="38" name="37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1447800" y="35814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10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4114800" y="2359223"/>
            <a:ext cx="990600" cy="307777"/>
            <a:chOff x="1371600" y="3581400"/>
            <a:chExt cx="990600" cy="307777"/>
          </a:xfrm>
        </p:grpSpPr>
        <p:sp>
          <p:nvSpPr>
            <p:cNvPr id="41" name="40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1447800" y="35814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11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9144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CUDA program GRID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533400" y="3048000"/>
            <a:ext cx="20193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4 CuadroTexto"/>
          <p:cNvSpPr txBox="1"/>
          <p:nvPr/>
        </p:nvSpPr>
        <p:spPr>
          <a:xfrm>
            <a:off x="647700" y="3059668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 con 2 SMX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47 Grupo"/>
          <p:cNvGrpSpPr/>
          <p:nvPr/>
        </p:nvGrpSpPr>
        <p:grpSpPr>
          <a:xfrm>
            <a:off x="457200" y="4443710"/>
            <a:ext cx="990600" cy="307777"/>
            <a:chOff x="1371600" y="3581400"/>
            <a:chExt cx="990600" cy="307777"/>
          </a:xfrm>
        </p:grpSpPr>
        <p:sp>
          <p:nvSpPr>
            <p:cNvPr id="49" name="48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0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1600200" y="4446687"/>
            <a:ext cx="990600" cy="307777"/>
            <a:chOff x="1371600" y="3581400"/>
            <a:chExt cx="990600" cy="307777"/>
          </a:xfrm>
        </p:grpSpPr>
        <p:sp>
          <p:nvSpPr>
            <p:cNvPr id="52" name="51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457200" y="4824710"/>
            <a:ext cx="990600" cy="307777"/>
            <a:chOff x="1371600" y="3581400"/>
            <a:chExt cx="990600" cy="307777"/>
          </a:xfrm>
        </p:grpSpPr>
        <p:sp>
          <p:nvSpPr>
            <p:cNvPr id="55" name="54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2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1600200" y="4827687"/>
            <a:ext cx="990600" cy="307777"/>
            <a:chOff x="1371600" y="3581400"/>
            <a:chExt cx="990600" cy="307777"/>
          </a:xfrm>
        </p:grpSpPr>
        <p:sp>
          <p:nvSpPr>
            <p:cNvPr id="58" name="57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3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457200" y="5205710"/>
            <a:ext cx="990600" cy="307777"/>
            <a:chOff x="1371600" y="3581400"/>
            <a:chExt cx="990600" cy="307777"/>
          </a:xfrm>
        </p:grpSpPr>
        <p:sp>
          <p:nvSpPr>
            <p:cNvPr id="61" name="60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4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1600200" y="5208687"/>
            <a:ext cx="990600" cy="307777"/>
            <a:chOff x="1371600" y="3581400"/>
            <a:chExt cx="990600" cy="307777"/>
          </a:xfrm>
        </p:grpSpPr>
        <p:sp>
          <p:nvSpPr>
            <p:cNvPr id="64" name="63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5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457200" y="5586710"/>
            <a:ext cx="990600" cy="307777"/>
            <a:chOff x="1371600" y="3581400"/>
            <a:chExt cx="990600" cy="307777"/>
          </a:xfrm>
        </p:grpSpPr>
        <p:sp>
          <p:nvSpPr>
            <p:cNvPr id="67" name="66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6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1600200" y="5589687"/>
            <a:ext cx="990600" cy="307777"/>
            <a:chOff x="1371600" y="3581400"/>
            <a:chExt cx="990600" cy="307777"/>
          </a:xfrm>
        </p:grpSpPr>
        <p:sp>
          <p:nvSpPr>
            <p:cNvPr id="70" name="69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7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457200" y="5967710"/>
            <a:ext cx="990600" cy="307777"/>
            <a:chOff x="1371600" y="3581400"/>
            <a:chExt cx="990600" cy="307777"/>
          </a:xfrm>
        </p:grpSpPr>
        <p:sp>
          <p:nvSpPr>
            <p:cNvPr id="73" name="72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8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1600200" y="5970687"/>
            <a:ext cx="990600" cy="307777"/>
            <a:chOff x="1371600" y="3581400"/>
            <a:chExt cx="990600" cy="307777"/>
          </a:xfrm>
        </p:grpSpPr>
        <p:sp>
          <p:nvSpPr>
            <p:cNvPr id="76" name="75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9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77 Grupo"/>
          <p:cNvGrpSpPr/>
          <p:nvPr/>
        </p:nvGrpSpPr>
        <p:grpSpPr>
          <a:xfrm>
            <a:off x="457200" y="6348710"/>
            <a:ext cx="990600" cy="307777"/>
            <a:chOff x="1371600" y="3581400"/>
            <a:chExt cx="990600" cy="307777"/>
          </a:xfrm>
        </p:grpSpPr>
        <p:sp>
          <p:nvSpPr>
            <p:cNvPr id="79" name="78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1447800" y="35814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10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600200" y="6351687"/>
            <a:ext cx="990600" cy="307777"/>
            <a:chOff x="1371600" y="3581400"/>
            <a:chExt cx="990600" cy="307777"/>
          </a:xfrm>
        </p:grpSpPr>
        <p:sp>
          <p:nvSpPr>
            <p:cNvPr id="82" name="81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1447800" y="35814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11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4" name="83 Rectángulo"/>
          <p:cNvSpPr/>
          <p:nvPr/>
        </p:nvSpPr>
        <p:spPr>
          <a:xfrm>
            <a:off x="2743200" y="3048000"/>
            <a:ext cx="63246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84 CuadroTexto"/>
          <p:cNvSpPr txBox="1"/>
          <p:nvPr/>
        </p:nvSpPr>
        <p:spPr>
          <a:xfrm>
            <a:off x="5105400" y="3059668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 con 6 SMX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images_and_stuff\brain_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29000"/>
            <a:ext cx="781050" cy="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93 Grupo"/>
          <p:cNvGrpSpPr/>
          <p:nvPr/>
        </p:nvGrpSpPr>
        <p:grpSpPr>
          <a:xfrm>
            <a:off x="2743200" y="4446687"/>
            <a:ext cx="990600" cy="307777"/>
            <a:chOff x="1371600" y="3581400"/>
            <a:chExt cx="990600" cy="307777"/>
          </a:xfrm>
        </p:grpSpPr>
        <p:sp>
          <p:nvSpPr>
            <p:cNvPr id="95" name="94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0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96 Grupo"/>
          <p:cNvGrpSpPr/>
          <p:nvPr/>
        </p:nvGrpSpPr>
        <p:grpSpPr>
          <a:xfrm>
            <a:off x="3810000" y="4449664"/>
            <a:ext cx="990600" cy="307777"/>
            <a:chOff x="1371600" y="3581400"/>
            <a:chExt cx="990600" cy="307777"/>
          </a:xfrm>
        </p:grpSpPr>
        <p:sp>
          <p:nvSpPr>
            <p:cNvPr id="98" name="97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4876800" y="4449664"/>
            <a:ext cx="990600" cy="307777"/>
            <a:chOff x="1371600" y="3581400"/>
            <a:chExt cx="990600" cy="307777"/>
          </a:xfrm>
        </p:grpSpPr>
        <p:sp>
          <p:nvSpPr>
            <p:cNvPr id="101" name="100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2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102 Grupo"/>
          <p:cNvGrpSpPr/>
          <p:nvPr/>
        </p:nvGrpSpPr>
        <p:grpSpPr>
          <a:xfrm>
            <a:off x="5943600" y="4449664"/>
            <a:ext cx="990600" cy="307777"/>
            <a:chOff x="1371600" y="3581400"/>
            <a:chExt cx="990600" cy="307777"/>
          </a:xfrm>
        </p:grpSpPr>
        <p:sp>
          <p:nvSpPr>
            <p:cNvPr id="104" name="103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3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105 Grupo"/>
          <p:cNvGrpSpPr/>
          <p:nvPr/>
        </p:nvGrpSpPr>
        <p:grpSpPr>
          <a:xfrm>
            <a:off x="7010400" y="4446687"/>
            <a:ext cx="990600" cy="307777"/>
            <a:chOff x="1371600" y="3581400"/>
            <a:chExt cx="990600" cy="307777"/>
          </a:xfrm>
        </p:grpSpPr>
        <p:sp>
          <p:nvSpPr>
            <p:cNvPr id="107" name="106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4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108 Grupo"/>
          <p:cNvGrpSpPr/>
          <p:nvPr/>
        </p:nvGrpSpPr>
        <p:grpSpPr>
          <a:xfrm>
            <a:off x="8077200" y="4449664"/>
            <a:ext cx="990600" cy="307777"/>
            <a:chOff x="1371600" y="3581400"/>
            <a:chExt cx="990600" cy="307777"/>
          </a:xfrm>
        </p:grpSpPr>
        <p:sp>
          <p:nvSpPr>
            <p:cNvPr id="110" name="109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5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2" name="111 Grupo"/>
          <p:cNvGrpSpPr/>
          <p:nvPr/>
        </p:nvGrpSpPr>
        <p:grpSpPr>
          <a:xfrm>
            <a:off x="2743200" y="4903887"/>
            <a:ext cx="990600" cy="307777"/>
            <a:chOff x="1371600" y="3581400"/>
            <a:chExt cx="990600" cy="307777"/>
          </a:xfrm>
        </p:grpSpPr>
        <p:sp>
          <p:nvSpPr>
            <p:cNvPr id="113" name="112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6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3810000" y="4903887"/>
            <a:ext cx="990600" cy="307777"/>
            <a:chOff x="1371600" y="3581400"/>
            <a:chExt cx="990600" cy="307777"/>
          </a:xfrm>
        </p:grpSpPr>
        <p:sp>
          <p:nvSpPr>
            <p:cNvPr id="116" name="115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116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7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8" name="117 Grupo"/>
          <p:cNvGrpSpPr/>
          <p:nvPr/>
        </p:nvGrpSpPr>
        <p:grpSpPr>
          <a:xfrm>
            <a:off x="4876800" y="4900910"/>
            <a:ext cx="990600" cy="307777"/>
            <a:chOff x="1371600" y="3581400"/>
            <a:chExt cx="990600" cy="307777"/>
          </a:xfrm>
        </p:grpSpPr>
        <p:sp>
          <p:nvSpPr>
            <p:cNvPr id="119" name="118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119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8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5943600" y="4903887"/>
            <a:ext cx="990600" cy="307777"/>
            <a:chOff x="1371600" y="3581400"/>
            <a:chExt cx="990600" cy="307777"/>
          </a:xfrm>
        </p:grpSpPr>
        <p:sp>
          <p:nvSpPr>
            <p:cNvPr id="122" name="121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122 CuadroTexto"/>
            <p:cNvSpPr txBox="1"/>
            <p:nvPr/>
          </p:nvSpPr>
          <p:spPr>
            <a:xfrm>
              <a:off x="1447800" y="3581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9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4" name="123 Grupo"/>
          <p:cNvGrpSpPr/>
          <p:nvPr/>
        </p:nvGrpSpPr>
        <p:grpSpPr>
          <a:xfrm>
            <a:off x="7010400" y="4903887"/>
            <a:ext cx="990600" cy="307777"/>
            <a:chOff x="1371600" y="3581400"/>
            <a:chExt cx="990600" cy="307777"/>
          </a:xfrm>
        </p:grpSpPr>
        <p:sp>
          <p:nvSpPr>
            <p:cNvPr id="125" name="124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125 CuadroTexto"/>
            <p:cNvSpPr txBox="1"/>
            <p:nvPr/>
          </p:nvSpPr>
          <p:spPr>
            <a:xfrm>
              <a:off x="1447800" y="35814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10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7" name="126 Grupo"/>
          <p:cNvGrpSpPr/>
          <p:nvPr/>
        </p:nvGrpSpPr>
        <p:grpSpPr>
          <a:xfrm>
            <a:off x="8077200" y="4903887"/>
            <a:ext cx="990600" cy="307777"/>
            <a:chOff x="1371600" y="3581400"/>
            <a:chExt cx="990600" cy="307777"/>
          </a:xfrm>
        </p:grpSpPr>
        <p:sp>
          <p:nvSpPr>
            <p:cNvPr id="128" name="127 Rectángulo redondeado"/>
            <p:cNvSpPr/>
            <p:nvPr/>
          </p:nvSpPr>
          <p:spPr>
            <a:xfrm>
              <a:off x="1371600" y="3581400"/>
              <a:ext cx="990600" cy="3077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128 CuadroTexto"/>
            <p:cNvSpPr txBox="1"/>
            <p:nvPr/>
          </p:nvSpPr>
          <p:spPr>
            <a:xfrm>
              <a:off x="1447800" y="3581400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Block 11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100" y="609472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Ubuntu" pitchFamily="34" charset="0"/>
              </a:rPr>
              <a:t>MAP Simple. </a:t>
            </a:r>
            <a:r>
              <a:rPr lang="en-US" sz="3200" dirty="0" err="1" smtClean="0">
                <a:latin typeface="Ubuntu" pitchFamily="34" charset="0"/>
              </a:rPr>
              <a:t>Código</a:t>
            </a:r>
            <a:r>
              <a:rPr lang="en-US" sz="3200" dirty="0" smtClean="0">
                <a:latin typeface="Ubuntu" pitchFamily="34" charset="0"/>
              </a:rPr>
              <a:t> </a:t>
            </a:r>
            <a:r>
              <a:rPr lang="en-US" sz="3200" b="1" dirty="0" smtClean="0">
                <a:latin typeface="Ubuntu" pitchFamily="34" charset="0"/>
              </a:rPr>
              <a:t>Host</a:t>
            </a:r>
            <a:r>
              <a:rPr lang="en-US" sz="3200" dirty="0" smtClean="0">
                <a:latin typeface="Ubuntu" pitchFamily="34" charset="0"/>
              </a:rPr>
              <a:t>(1)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16745"/>
              </p:ext>
            </p:extLst>
          </p:nvPr>
        </p:nvGraphicFramePr>
        <p:xfrm>
          <a:off x="304800" y="2133600"/>
          <a:ext cx="8305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35"/>
                <a:gridCol w="768286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es-E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s-ES" sz="1200" b="1" dirty="0" smtClean="0">
                          <a:solidFill>
                            <a:schemeClr val="tx2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r>
                        <a:rPr lang="es-E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d_input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s-ES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</a:t>
                      </a:r>
                      <a:r>
                        <a:rPr lang="es-ES" sz="1200" b="1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d_prices</a:t>
                      </a:r>
                      <a:r>
                        <a:rPr lang="es-ES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*</a:t>
                      </a:r>
                      <a:r>
                        <a:rPr lang="es-ES" sz="1200" b="1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d_output</a:t>
                      </a:r>
                      <a:r>
                        <a:rPr lang="es-ES" sz="1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s-E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//declaramos variables (punteros para </a:t>
                      </a:r>
                      <a:r>
                        <a:rPr lang="es-ES" sz="1200" b="1" dirty="0" err="1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arrays</a:t>
                      </a:r>
                      <a:r>
                        <a:rPr lang="es-E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s-ES" sz="12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68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tx2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int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SIZE</a:t>
                      </a:r>
                      <a:r>
                        <a:rPr lang="es-E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 </a:t>
                      </a:r>
                      <a:r>
                        <a:rPr lang="es-ES" sz="1200" b="1" baseline="0" dirty="0" err="1" smtClean="0">
                          <a:solidFill>
                            <a:schemeClr val="tx2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sizeof</a:t>
                      </a:r>
                      <a:r>
                        <a:rPr lang="es-ES" sz="1200" b="1" baseline="0" dirty="0" smtClean="0">
                          <a:solidFill>
                            <a:schemeClr val="tx2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(float)</a:t>
                      </a:r>
                      <a:r>
                        <a:rPr lang="es-ES" sz="12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s-E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//tamaño del vector en bytes.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endParaRPr lang="es-E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65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cudaMalloc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((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**) &amp;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d_input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reservamos</a:t>
                      </a: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la </a:t>
                      </a:r>
                      <a:r>
                        <a:rPr lang="en-US" sz="1200" b="1" baseline="0" dirty="0" err="1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memoria</a:t>
                      </a:r>
                      <a:endParaRPr lang="es-ES" sz="1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cudaMalloc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((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**) &amp;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d_prices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US" sz="12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cudaMalloc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((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**) &amp;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d_output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90600" y="1453039"/>
            <a:ext cx="7239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 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PASO 1:   RESERVAMOS MEMORIA DEVICE(GPU)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5800" y="5404239"/>
            <a:ext cx="7315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cudaMalloc</a:t>
            </a:r>
            <a:r>
              <a:rPr lang="en-US" dirty="0" smtClean="0"/>
              <a:t> </a:t>
            </a:r>
            <a:r>
              <a:rPr lang="en-US" dirty="0" err="1" smtClean="0"/>
              <a:t>assigna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al </a:t>
            </a:r>
            <a:r>
              <a:rPr lang="en-US" dirty="0" err="1" smtClean="0"/>
              <a:t>puntero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“</a:t>
            </a:r>
            <a:r>
              <a:rPr lang="en-US" dirty="0" err="1" smtClean="0"/>
              <a:t>oficialmente</a:t>
            </a:r>
            <a:r>
              <a:rPr lang="en-US" dirty="0" smtClean="0"/>
              <a:t>” un vector o </a:t>
            </a:r>
            <a:r>
              <a:rPr lang="en-US" dirty="0" err="1" smtClean="0"/>
              <a:t>matriz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7074" y="643177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Ubuntu" pitchFamily="34" charset="0"/>
              </a:rPr>
              <a:t>MAP Simple. </a:t>
            </a:r>
            <a:r>
              <a:rPr lang="en-US" sz="3200" dirty="0" err="1">
                <a:latin typeface="Ubuntu" pitchFamily="34" charset="0"/>
              </a:rPr>
              <a:t>Código</a:t>
            </a:r>
            <a:r>
              <a:rPr lang="en-US" sz="3200" dirty="0">
                <a:latin typeface="Ubuntu" pitchFamily="34" charset="0"/>
              </a:rPr>
              <a:t> </a:t>
            </a:r>
            <a:r>
              <a:rPr lang="en-US" sz="3200" b="1" dirty="0" smtClean="0">
                <a:latin typeface="Ubuntu" pitchFamily="34" charset="0"/>
              </a:rPr>
              <a:t>Host</a:t>
            </a:r>
            <a:r>
              <a:rPr lang="en-US" sz="3200" dirty="0" smtClean="0">
                <a:latin typeface="Ubuntu" pitchFamily="34" charset="0"/>
              </a:rPr>
              <a:t>(2)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26777"/>
              </p:ext>
            </p:extLst>
          </p:nvPr>
        </p:nvGraphicFramePr>
        <p:xfrm>
          <a:off x="304800" y="213360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35"/>
                <a:gridCol w="768286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70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71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cudaMemcpy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d_input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h_input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cudaMemcpyHostToDevice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72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cudaMemcpy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d_prices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h_prices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2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cudaMemcpyHostToDevice</a:t>
                      </a:r>
                      <a:r>
                        <a:rPr lang="es-E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73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90600" y="1453039"/>
            <a:ext cx="7239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 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PASO 2:   COPIAMOS DATOS AL DEVICE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8600" y="4230469"/>
            <a:ext cx="8458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cudaMemcpyHostToDevice</a:t>
            </a:r>
            <a:r>
              <a:rPr lang="en-US" b="1" dirty="0" smtClean="0"/>
              <a:t> </a:t>
            </a:r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del host al device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cudaMemcpyDeviceToHost</a:t>
            </a:r>
            <a:r>
              <a:rPr lang="en-US" b="1" dirty="0" smtClean="0"/>
              <a:t> </a:t>
            </a:r>
            <a:r>
              <a:rPr lang="en-US" dirty="0" err="1" smtClean="0"/>
              <a:t>copia</a:t>
            </a:r>
            <a:r>
              <a:rPr lang="en-US" dirty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device al 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77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567" y="533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Ubuntu" pitchFamily="34" charset="0"/>
              </a:rPr>
              <a:t>MAP Simple. </a:t>
            </a:r>
            <a:r>
              <a:rPr lang="en-US" sz="3200" dirty="0" err="1">
                <a:latin typeface="Ubuntu" pitchFamily="34" charset="0"/>
              </a:rPr>
              <a:t>Código</a:t>
            </a:r>
            <a:r>
              <a:rPr lang="en-US" sz="3200" dirty="0">
                <a:latin typeface="Ubuntu" pitchFamily="34" charset="0"/>
              </a:rPr>
              <a:t> </a:t>
            </a:r>
            <a:r>
              <a:rPr lang="en-US" sz="3200" b="1" dirty="0" smtClean="0">
                <a:latin typeface="Ubuntu" pitchFamily="34" charset="0"/>
              </a:rPr>
              <a:t>Host</a:t>
            </a:r>
            <a:r>
              <a:rPr lang="en-US" sz="3200" dirty="0" smtClean="0">
                <a:latin typeface="Ubuntu" pitchFamily="34" charset="0"/>
              </a:rPr>
              <a:t>(3)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41266"/>
              </p:ext>
            </p:extLst>
          </p:nvPr>
        </p:nvGraphicFramePr>
        <p:xfrm>
          <a:off x="304800" y="255524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35"/>
                <a:gridCol w="768286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74</a:t>
                      </a:r>
                      <a:endParaRPr lang="es-ES" sz="1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75</a:t>
                      </a:r>
                      <a:endParaRPr lang="es-ES" sz="1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dim3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dimGrid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dim3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((SIZE + BLOCK_SIZE - 1)/BLOCK_SIZE, 1, 1);</a:t>
                      </a:r>
                      <a:endParaRPr lang="es-E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76</a:t>
                      </a:r>
                      <a:endParaRPr lang="es-ES" sz="1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s-ES_tradnl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dim3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dimBlock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</a:t>
                      </a:r>
                      <a:r>
                        <a:rPr lang="es-ES_tradnl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dim3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(BLOCK_SIZE,1,1);</a:t>
                      </a:r>
                      <a:endParaRPr lang="es-E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s-ES" sz="16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90600" y="1453039"/>
            <a:ext cx="7239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 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PASO 3: </a:t>
            </a:r>
            <a:r>
              <a:rPr lang="es-ES_tradnl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onfiguramos los parámetros de lanzamiento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14669" y="4913908"/>
            <a:ext cx="81534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SIEMPRE (Bueno… 99% del </a:t>
            </a:r>
            <a:r>
              <a:rPr lang="en-US" b="1" dirty="0" err="1" smtClean="0"/>
              <a:t>tiempo</a:t>
            </a:r>
            <a:r>
              <a:rPr lang="en-US" b="1" dirty="0" smtClean="0"/>
              <a:t>) </a:t>
            </a:r>
            <a:r>
              <a:rPr lang="en-US" b="1" dirty="0" err="1" smtClean="0"/>
              <a:t>lanzaremos</a:t>
            </a:r>
            <a:r>
              <a:rPr lang="en-US" b="1" dirty="0" smtClean="0"/>
              <a:t> </a:t>
            </a:r>
            <a:r>
              <a:rPr lang="en-US" b="1" dirty="0" err="1" smtClean="0"/>
              <a:t>tantos</a:t>
            </a:r>
            <a:r>
              <a:rPr lang="en-US" b="1" dirty="0" smtClean="0"/>
              <a:t> Threads </a:t>
            </a:r>
            <a:r>
              <a:rPr lang="en-US" b="1" dirty="0" err="1" smtClean="0"/>
              <a:t>como</a:t>
            </a:r>
            <a:r>
              <a:rPr lang="en-US" b="1" dirty="0" smtClean="0"/>
              <a:t> </a:t>
            </a:r>
            <a:r>
              <a:rPr lang="en-US" b="1" dirty="0" err="1" smtClean="0"/>
              <a:t>elementos</a:t>
            </a:r>
            <a:r>
              <a:rPr lang="en-US" b="1" dirty="0" smtClean="0"/>
              <a:t> en el vector o en la </a:t>
            </a:r>
            <a:r>
              <a:rPr lang="en-US" b="1" dirty="0" err="1" smtClean="0"/>
              <a:t>matriz</a:t>
            </a:r>
            <a:r>
              <a:rPr lang="en-US" b="1" dirty="0" smtClean="0"/>
              <a:t>. </a:t>
            </a:r>
            <a:r>
              <a:rPr lang="en-US" b="1" dirty="0" err="1" smtClean="0"/>
              <a:t>Siempre</a:t>
            </a:r>
            <a:r>
              <a:rPr lang="en-US" b="1" dirty="0" smtClean="0"/>
              <a:t> </a:t>
            </a:r>
            <a:r>
              <a:rPr lang="en-US" b="1" dirty="0" err="1" smtClean="0"/>
              <a:t>fijamos</a:t>
            </a:r>
            <a:r>
              <a:rPr lang="en-US" b="1" dirty="0" smtClean="0"/>
              <a:t> el </a:t>
            </a:r>
            <a:r>
              <a:rPr lang="en-US" b="1" dirty="0" err="1" smtClean="0"/>
              <a:t>tamaño</a:t>
            </a:r>
            <a:r>
              <a:rPr lang="en-US" b="1" dirty="0" smtClean="0"/>
              <a:t> de </a:t>
            </a:r>
            <a:r>
              <a:rPr lang="en-US" b="1" dirty="0" err="1" smtClean="0"/>
              <a:t>bloques</a:t>
            </a:r>
            <a:r>
              <a:rPr lang="en-US" b="1" dirty="0" smtClean="0"/>
              <a:t>, </a:t>
            </a:r>
            <a:r>
              <a:rPr lang="en-US" b="1" dirty="0" err="1" smtClean="0"/>
              <a:t>pero</a:t>
            </a:r>
            <a:r>
              <a:rPr lang="en-US" b="1" dirty="0" smtClean="0"/>
              <a:t> </a:t>
            </a:r>
            <a:r>
              <a:rPr lang="en-US" b="1" dirty="0" err="1" smtClean="0"/>
              <a:t>generaremos</a:t>
            </a:r>
            <a:r>
              <a:rPr lang="en-US" b="1" dirty="0" smtClean="0"/>
              <a:t> </a:t>
            </a:r>
            <a:r>
              <a:rPr lang="en-US" b="1" u="sng" dirty="0" err="1" smtClean="0"/>
              <a:t>tantos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bloques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como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sean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necesarios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Ubuntu" pitchFamily="34" charset="0"/>
              </a:rPr>
              <a:t>Contenidos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838200"/>
            <a:ext cx="4572000" cy="5867400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/>
              <a:t>Tema  1: GPU Computing  CUDA en </a:t>
            </a:r>
            <a:r>
              <a:rPr lang="es-ES" b="1" dirty="0" err="1"/>
              <a:t>Octave</a:t>
            </a:r>
            <a:endParaRPr lang="es-ES" sz="2800" dirty="0"/>
          </a:p>
          <a:p>
            <a:pPr lvl="1"/>
            <a:r>
              <a:rPr lang="es-ES" dirty="0"/>
              <a:t>Introducción a GPU Computing.</a:t>
            </a:r>
          </a:p>
          <a:p>
            <a:pPr lvl="1"/>
            <a:r>
              <a:rPr lang="es-ES" dirty="0"/>
              <a:t>Arquitectura de </a:t>
            </a:r>
            <a:r>
              <a:rPr lang="es-ES" dirty="0" err="1"/>
              <a:t>GPUs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Modelo de programación en paralelo. MAP – REDUCE.</a:t>
            </a:r>
          </a:p>
          <a:p>
            <a:pPr lvl="1"/>
            <a:r>
              <a:rPr lang="es-ES" dirty="0" smtClean="0"/>
              <a:t>Operaciones </a:t>
            </a:r>
            <a:r>
              <a:rPr lang="es-ES" dirty="0"/>
              <a:t>MAP</a:t>
            </a:r>
            <a:r>
              <a:rPr lang="es-ES" dirty="0" smtClean="0"/>
              <a:t>.</a:t>
            </a:r>
          </a:p>
          <a:p>
            <a:pPr lvl="2"/>
            <a:r>
              <a:rPr lang="en-US" dirty="0" err="1" smtClean="0"/>
              <a:t>Ejercicio</a:t>
            </a:r>
            <a:r>
              <a:rPr lang="en-US" dirty="0" smtClean="0"/>
              <a:t> MAP Simple.</a:t>
            </a:r>
            <a:endParaRPr lang="es-ES" dirty="0"/>
          </a:p>
          <a:p>
            <a:pPr lvl="1"/>
            <a:r>
              <a:rPr lang="es-ES" dirty="0" smtClean="0"/>
              <a:t>Primeros </a:t>
            </a:r>
            <a:r>
              <a:rPr lang="es-ES" dirty="0"/>
              <a:t>programas en CUDA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Integración de C# y CUDA</a:t>
            </a:r>
          </a:p>
          <a:p>
            <a:pPr lvl="1"/>
            <a:r>
              <a:rPr lang="es-ES" dirty="0" err="1" smtClean="0"/>
              <a:t>Streams</a:t>
            </a:r>
            <a:r>
              <a:rPr lang="es-ES" dirty="0" smtClean="0"/>
              <a:t>: Otro nivel de </a:t>
            </a:r>
            <a:r>
              <a:rPr lang="es-ES" dirty="0" err="1" smtClean="0"/>
              <a:t>paralelizacion</a:t>
            </a:r>
            <a:endParaRPr lang="es-ES" dirty="0"/>
          </a:p>
          <a:p>
            <a:r>
              <a:rPr lang="es-ES" b="1" dirty="0" smtClean="0"/>
              <a:t>Tema  </a:t>
            </a:r>
            <a:r>
              <a:rPr lang="es-ES" b="1" dirty="0"/>
              <a:t>2: Memorias en la GPU</a:t>
            </a:r>
            <a:endParaRPr lang="es-ES" sz="2800" dirty="0"/>
          </a:p>
          <a:p>
            <a:pPr lvl="1"/>
            <a:r>
              <a:rPr lang="es-ES" dirty="0"/>
              <a:t>Tipos de memoria y usos.</a:t>
            </a:r>
          </a:p>
          <a:p>
            <a:pPr lvl="2"/>
            <a:r>
              <a:rPr lang="es-ES" dirty="0"/>
              <a:t>Registros.</a:t>
            </a:r>
          </a:p>
          <a:p>
            <a:pPr lvl="2"/>
            <a:r>
              <a:rPr lang="es-ES" dirty="0"/>
              <a:t>Memoria Global.</a:t>
            </a:r>
          </a:p>
          <a:p>
            <a:pPr lvl="2"/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Otros tipos.</a:t>
            </a:r>
          </a:p>
          <a:p>
            <a:pPr lvl="1"/>
            <a:r>
              <a:rPr lang="es-ES" dirty="0"/>
              <a:t>Mejorando las aplicaciones MAP.</a:t>
            </a:r>
          </a:p>
          <a:p>
            <a:pPr lvl="0"/>
            <a:r>
              <a:rPr lang="es-ES" dirty="0"/>
              <a:t>Operaciones REDUCE.</a:t>
            </a:r>
          </a:p>
          <a:p>
            <a:pPr lvl="1"/>
            <a:r>
              <a:rPr lang="es-ES" dirty="0"/>
              <a:t>Métodos de Reducción</a:t>
            </a:r>
          </a:p>
          <a:p>
            <a:pPr lvl="1"/>
            <a:r>
              <a:rPr lang="es-ES" dirty="0" err="1" smtClean="0"/>
              <a:t>VaR</a:t>
            </a:r>
            <a:endParaRPr lang="es-ES" dirty="0" smtClean="0"/>
          </a:p>
          <a:p>
            <a:pPr lvl="1"/>
            <a:r>
              <a:rPr lang="en-US" dirty="0" err="1" smtClean="0"/>
              <a:t>OpenPortafolio</a:t>
            </a:r>
            <a:endParaRPr lang="es-E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730496" y="533400"/>
            <a:ext cx="4419600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600">
                <a:latin typeface="Ubuntu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pitchFamily="34" charset="0"/>
            </a:pPr>
            <a:r>
              <a:rPr lang="es-ES" sz="1800" b="1" dirty="0">
                <a:latin typeface="+mn-lt"/>
                <a:ea typeface="+mn-ea"/>
                <a:cs typeface="+mn-cs"/>
              </a:rPr>
              <a:t>Tema  3: Rendimiento y Optimización.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	Limitación por Acceso a Memoria vs Limitación por Cálculo.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	Divergencia de hilos.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	</a:t>
            </a:r>
            <a:r>
              <a:rPr lang="es-ES" sz="1500" dirty="0" err="1"/>
              <a:t>Loop</a:t>
            </a:r>
            <a:r>
              <a:rPr lang="es-ES" sz="1500" dirty="0"/>
              <a:t> </a:t>
            </a:r>
            <a:r>
              <a:rPr lang="es-ES" sz="1500" dirty="0" err="1"/>
              <a:t>unrolling</a:t>
            </a:r>
            <a:r>
              <a:rPr lang="es-ES" sz="1500" dirty="0"/>
              <a:t>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“Rules of </a:t>
            </a:r>
            <a:r>
              <a:rPr lang="es-ES" sz="1500" dirty="0" err="1"/>
              <a:t>thumb</a:t>
            </a:r>
            <a:r>
              <a:rPr lang="es-ES" sz="1500" dirty="0"/>
              <a:t>” en optimización.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Acceso seguro con </a:t>
            </a:r>
            <a:r>
              <a:rPr lang="es-ES" sz="1500" dirty="0" err="1"/>
              <a:t>Atomics</a:t>
            </a:r>
            <a:r>
              <a:rPr lang="es-ES" sz="1500" dirty="0"/>
              <a:t>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s-ES" sz="1500" b="1" dirty="0">
                <a:latin typeface="+mn-lt"/>
                <a:ea typeface="+mn-ea"/>
                <a:cs typeface="+mn-cs"/>
              </a:rPr>
              <a:t>Ejercicios.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s-ES" sz="1500" b="1" dirty="0"/>
              <a:t>Histogramas en CUDA</a:t>
            </a:r>
          </a:p>
          <a:p>
            <a:pPr algn="l">
              <a:spcBef>
                <a:spcPct val="20000"/>
              </a:spcBef>
              <a:buFont typeface="Arial" pitchFamily="34" charset="0"/>
            </a:pPr>
            <a:r>
              <a:rPr lang="es-ES" sz="1800" b="1" dirty="0">
                <a:latin typeface="+mn-lt"/>
                <a:ea typeface="+mn-ea"/>
                <a:cs typeface="+mn-cs"/>
              </a:rPr>
              <a:t> </a:t>
            </a:r>
          </a:p>
          <a:p>
            <a:pPr algn="l">
              <a:spcBef>
                <a:spcPct val="20000"/>
              </a:spcBef>
              <a:buFont typeface="Arial" pitchFamily="34" charset="0"/>
            </a:pPr>
            <a:r>
              <a:rPr lang="es-ES" sz="1800" b="1" dirty="0">
                <a:latin typeface="+mn-lt"/>
                <a:ea typeface="+mn-ea"/>
                <a:cs typeface="+mn-cs"/>
              </a:rPr>
              <a:t>Tema  4: Librerías y Herramientas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 err="1"/>
              <a:t>Librerias</a:t>
            </a:r>
            <a:r>
              <a:rPr lang="es-ES" sz="1500" dirty="0"/>
              <a:t> incluidas en CUDA.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 err="1"/>
              <a:t>CuRand</a:t>
            </a:r>
            <a:r>
              <a:rPr lang="es-ES" sz="1500" dirty="0"/>
              <a:t>. Generación de números aleatorios.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 err="1"/>
              <a:t>Debugging</a:t>
            </a:r>
            <a:r>
              <a:rPr lang="es-ES" sz="1500" dirty="0"/>
              <a:t> y </a:t>
            </a:r>
            <a:r>
              <a:rPr lang="es-ES" sz="1500" dirty="0" err="1"/>
              <a:t>Profiling</a:t>
            </a:r>
            <a:r>
              <a:rPr lang="es-ES" sz="1500" dirty="0"/>
              <a:t> en CUDA.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Lo que nos dejamos fuera.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Ejercicios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s-ES" sz="1500" dirty="0"/>
              <a:t>Simulaciones </a:t>
            </a:r>
            <a:r>
              <a:rPr lang="es-ES" sz="1500" dirty="0" err="1"/>
              <a:t>MonteCarlo</a:t>
            </a:r>
            <a:r>
              <a:rPr lang="es-ES" sz="1500" dirty="0" smtClean="0"/>
              <a:t>.</a:t>
            </a:r>
            <a:endParaRPr lang="es-E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655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Ubuntu" pitchFamily="34" charset="0"/>
              </a:rPr>
              <a:t>MAP Simple. </a:t>
            </a:r>
            <a:r>
              <a:rPr lang="en-US" sz="3200" dirty="0" err="1">
                <a:latin typeface="Ubuntu" pitchFamily="34" charset="0"/>
              </a:rPr>
              <a:t>Código</a:t>
            </a:r>
            <a:r>
              <a:rPr lang="en-US" sz="3200" dirty="0">
                <a:latin typeface="Ubuntu" pitchFamily="34" charset="0"/>
              </a:rPr>
              <a:t> </a:t>
            </a:r>
            <a:r>
              <a:rPr lang="en-US" sz="3200" b="1" dirty="0" smtClean="0">
                <a:latin typeface="Ubuntu" pitchFamily="34" charset="0"/>
              </a:rPr>
              <a:t>Host</a:t>
            </a:r>
            <a:r>
              <a:rPr lang="en-US" sz="3200" dirty="0" smtClean="0">
                <a:latin typeface="Ubuntu" pitchFamily="34" charset="0"/>
              </a:rPr>
              <a:t>(4)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75290"/>
              </p:ext>
            </p:extLst>
          </p:nvPr>
        </p:nvGraphicFramePr>
        <p:xfrm>
          <a:off x="152400" y="2743200"/>
          <a:ext cx="8839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79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noProof="0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noProof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calculate_value</a:t>
                      </a:r>
                      <a:r>
                        <a:rPr lang="en-US" sz="1400" b="1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&lt;&lt;&lt;</a:t>
                      </a:r>
                      <a:r>
                        <a:rPr lang="en-US" sz="1400" b="1" noProof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dimGrid</a:t>
                      </a:r>
                      <a:r>
                        <a:rPr lang="en-US" sz="1400" b="1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n-US" sz="1400" b="1" noProof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dimBlock</a:t>
                      </a:r>
                      <a:r>
                        <a:rPr lang="en-US" sz="1400" b="1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&gt;&gt;&gt;(</a:t>
                      </a:r>
                      <a:r>
                        <a:rPr lang="en-US" sz="1400" b="1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d_output</a:t>
                      </a:r>
                      <a:r>
                        <a:rPr lang="en-US" sz="14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n-US" sz="1400" b="1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d_input</a:t>
                      </a:r>
                      <a:r>
                        <a:rPr lang="en-US" sz="14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n-US" sz="1400" b="1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d_prices</a:t>
                      </a:r>
                      <a:r>
                        <a:rPr lang="en-US" sz="14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SIZE);</a:t>
                      </a:r>
                      <a:endParaRPr lang="en-US" sz="14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81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es-E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90600" y="1453039"/>
            <a:ext cx="7239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 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PASO 4:   Lanzamos el </a:t>
            </a:r>
            <a:r>
              <a:rPr lang="es-ES_tradnl" b="1" dirty="0" err="1" smtClean="0">
                <a:solidFill>
                  <a:schemeClr val="bg1">
                    <a:lumMod val="95000"/>
                  </a:schemeClr>
                </a:solidFill>
              </a:rPr>
              <a:t>kernel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643177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Ubuntu" pitchFamily="34" charset="0"/>
              </a:rPr>
              <a:t>MAP Simple. </a:t>
            </a:r>
            <a:r>
              <a:rPr lang="en-US" sz="3200" dirty="0" err="1">
                <a:latin typeface="Ubuntu" pitchFamily="34" charset="0"/>
              </a:rPr>
              <a:t>Código</a:t>
            </a:r>
            <a:r>
              <a:rPr lang="en-US" sz="3200" dirty="0">
                <a:latin typeface="Ubuntu" pitchFamily="34" charset="0"/>
              </a:rPr>
              <a:t> </a:t>
            </a:r>
            <a:r>
              <a:rPr lang="en-US" sz="3200" b="1" dirty="0" smtClean="0">
                <a:latin typeface="Ubuntu" pitchFamily="34" charset="0"/>
              </a:rPr>
              <a:t>Host</a:t>
            </a:r>
            <a:r>
              <a:rPr lang="en-US" sz="3200" dirty="0" smtClean="0">
                <a:latin typeface="Ubuntu" pitchFamily="34" charset="0"/>
              </a:rPr>
              <a:t>(5)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8898"/>
              </p:ext>
            </p:extLst>
          </p:nvPr>
        </p:nvGraphicFramePr>
        <p:xfrm>
          <a:off x="76200" y="2133600"/>
          <a:ext cx="891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"/>
                <a:gridCol w="824674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91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cudaMemcpy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h_output_gpu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d_output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size_bytes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es-ES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cudaMemcpyDeviceToHost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92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90600" y="1453039"/>
            <a:ext cx="7239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 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PASO 5:   COPIAMOS LOS RESULTADOS AL HOST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Ubuntu" pitchFamily="34" charset="0"/>
              </a:rPr>
              <a:t>MAP Simple. </a:t>
            </a:r>
            <a:r>
              <a:rPr lang="en-US" sz="3200" dirty="0" err="1">
                <a:latin typeface="Ubuntu" pitchFamily="34" charset="0"/>
              </a:rPr>
              <a:t>Código</a:t>
            </a:r>
            <a:r>
              <a:rPr lang="en-US" sz="3200" dirty="0">
                <a:latin typeface="Ubuntu" pitchFamily="34" charset="0"/>
              </a:rPr>
              <a:t> </a:t>
            </a:r>
            <a:r>
              <a:rPr lang="en-US" sz="3200" b="1" dirty="0" smtClean="0">
                <a:latin typeface="Ubuntu" pitchFamily="34" charset="0"/>
              </a:rPr>
              <a:t>Host</a:t>
            </a:r>
            <a:r>
              <a:rPr lang="en-US" sz="3200" dirty="0" smtClean="0">
                <a:latin typeface="Ubuntu" pitchFamily="34" charset="0"/>
              </a:rPr>
              <a:t>(6)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08805"/>
              </p:ext>
            </p:extLst>
          </p:nvPr>
        </p:nvGraphicFramePr>
        <p:xfrm>
          <a:off x="228600" y="1555750"/>
          <a:ext cx="830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35"/>
                <a:gridCol w="768286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97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…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98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cudaFree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d_input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  <a:endParaRPr lang="es-E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cudaFree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d_prices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cudaFree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d_output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101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…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066800" y="3810000"/>
            <a:ext cx="6477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existe</a:t>
            </a:r>
            <a:r>
              <a:rPr lang="en-US" dirty="0" smtClean="0"/>
              <a:t> “garbage collection” </a:t>
            </a:r>
            <a:r>
              <a:rPr lang="en-US" dirty="0"/>
              <a:t>e</a:t>
            </a:r>
            <a:r>
              <a:rPr lang="en-US" dirty="0" smtClean="0"/>
              <a:t>n GPUs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liberar</a:t>
            </a:r>
            <a:r>
              <a:rPr lang="en-US" dirty="0" smtClean="0"/>
              <a:t> la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manualmente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914400" y="1066800"/>
            <a:ext cx="7239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 </a:t>
            </a:r>
            <a:r>
              <a:rPr lang="es-ES_tradnl" b="1" dirty="0" smtClean="0">
                <a:solidFill>
                  <a:schemeClr val="bg1">
                    <a:lumMod val="95000"/>
                  </a:schemeClr>
                </a:solidFill>
              </a:rPr>
              <a:t>STEP 6:   Liberamos la memoria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100" y="73798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Ubuntu" pitchFamily="34" charset="0"/>
              </a:rPr>
              <a:t>MAP Simple. </a:t>
            </a:r>
            <a:r>
              <a:rPr lang="en-US" sz="3200" dirty="0" err="1" smtClean="0">
                <a:latin typeface="Ubuntu" pitchFamily="34" charset="0"/>
              </a:rPr>
              <a:t>Compilamos</a:t>
            </a:r>
            <a:r>
              <a:rPr lang="en-US" sz="3200" dirty="0" smtClean="0">
                <a:latin typeface="Ubuntu" pitchFamily="34" charset="0"/>
              </a:rPr>
              <a:t>!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2400" y="2328446"/>
            <a:ext cx="88392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C:\tu 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ruta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aqui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sz="16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nvcc</a:t>
            </a:r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–run –arch sm_30 MapSimple.cu</a:t>
            </a:r>
            <a:endParaRPr lang="en-US" sz="16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1000" y="18404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Compilamos</a:t>
            </a:r>
            <a:r>
              <a:rPr lang="en-US" dirty="0" smtClean="0"/>
              <a:t> y </a:t>
            </a:r>
            <a:r>
              <a:rPr lang="en-US" dirty="0" err="1" smtClean="0"/>
              <a:t>ejecutamos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Felicidades</a:t>
            </a:r>
            <a:r>
              <a:rPr lang="en-US" dirty="0" smtClean="0"/>
              <a:t>!!!!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¡</a:t>
            </a:r>
            <a:r>
              <a:rPr lang="en-US" dirty="0" err="1" smtClean="0"/>
              <a:t>Vuestro</a:t>
            </a:r>
            <a:r>
              <a:rPr lang="en-US" dirty="0" smtClean="0"/>
              <a:t> primer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Masivamente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dirty="0" smtClean="0"/>
              <a:t>Y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premio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medias </a:t>
            </a:r>
            <a:r>
              <a:rPr lang="en-US" dirty="0" err="1" smtClean="0"/>
              <a:t>móviles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33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Patrones</a:t>
            </a:r>
            <a:r>
              <a:rPr lang="en-US" dirty="0" smtClean="0"/>
              <a:t> MAP: Stencil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El </a:t>
            </a:r>
            <a:r>
              <a:rPr lang="en-US" sz="2400" dirty="0" err="1" smtClean="0"/>
              <a:t>patrón</a:t>
            </a:r>
            <a:r>
              <a:rPr lang="en-US" sz="2400" dirty="0" smtClean="0"/>
              <a:t> Stencil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“</a:t>
            </a:r>
            <a:r>
              <a:rPr lang="en-US" sz="2400" dirty="0" err="1" smtClean="0"/>
              <a:t>Plantilla</a:t>
            </a:r>
            <a:r>
              <a:rPr lang="en-US" sz="2400" dirty="0" smtClean="0"/>
              <a:t>”)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uno</a:t>
            </a:r>
            <a:r>
              <a:rPr lang="en-US" sz="2400" dirty="0" smtClean="0"/>
              <a:t> de los </a:t>
            </a:r>
            <a:r>
              <a:rPr lang="en-US" sz="2400" dirty="0" err="1" smtClean="0"/>
              <a:t>patrones</a:t>
            </a:r>
            <a:r>
              <a:rPr lang="en-US" sz="2400" dirty="0" smtClean="0"/>
              <a:t> mas </a:t>
            </a:r>
            <a:r>
              <a:rPr lang="en-US" sz="2400" dirty="0" err="1" smtClean="0"/>
              <a:t>útilizados</a:t>
            </a:r>
            <a:r>
              <a:rPr lang="en-US" sz="2400" dirty="0" smtClean="0"/>
              <a:t> en </a:t>
            </a:r>
            <a:r>
              <a:rPr lang="en-US" sz="2400" dirty="0" err="1" smtClean="0"/>
              <a:t>multitud</a:t>
            </a:r>
            <a:r>
              <a:rPr lang="en-US" sz="2400" dirty="0" smtClean="0"/>
              <a:t> de </a:t>
            </a:r>
            <a:r>
              <a:rPr lang="en-US" sz="2400" dirty="0" err="1" smtClean="0"/>
              <a:t>aplicaciones</a:t>
            </a:r>
            <a:r>
              <a:rPr lang="en-US" sz="2400" dirty="0" smtClean="0"/>
              <a:t>, </a:t>
            </a:r>
            <a:r>
              <a:rPr lang="en-US" sz="2400" dirty="0" err="1" smtClean="0"/>
              <a:t>procesamiento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imágenes</a:t>
            </a:r>
            <a:r>
              <a:rPr lang="en-US" sz="2400" dirty="0" smtClean="0"/>
              <a:t>, </a:t>
            </a:r>
            <a:r>
              <a:rPr lang="en-US" sz="2400" dirty="0" err="1" smtClean="0"/>
              <a:t>simulaciones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físicas</a:t>
            </a:r>
            <a:r>
              <a:rPr lang="en-US" sz="2400" dirty="0" smtClean="0"/>
              <a:t> o </a:t>
            </a:r>
            <a:r>
              <a:rPr lang="en-US" sz="2400" dirty="0" err="1" smtClean="0"/>
              <a:t>análisis</a:t>
            </a:r>
            <a:r>
              <a:rPr lang="en-US" sz="2400" dirty="0" smtClean="0"/>
              <a:t> </a:t>
            </a:r>
            <a:r>
              <a:rPr lang="en-US" sz="2400" dirty="0" err="1" smtClean="0"/>
              <a:t>estadísticos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Un STENCIL </a:t>
            </a:r>
            <a:r>
              <a:rPr lang="en-US" sz="2400" dirty="0" err="1" smtClean="0"/>
              <a:t>toma</a:t>
            </a:r>
            <a:r>
              <a:rPr lang="en-US" sz="2400" dirty="0" smtClean="0"/>
              <a:t> los </a:t>
            </a:r>
            <a:r>
              <a:rPr lang="en-US" sz="2400" dirty="0" err="1" smtClean="0"/>
              <a:t>datos</a:t>
            </a:r>
            <a:r>
              <a:rPr lang="en-US" sz="2400" dirty="0" smtClean="0"/>
              <a:t> de entrada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forma </a:t>
            </a:r>
            <a:r>
              <a:rPr lang="en-US" sz="2400" dirty="0" err="1" smtClean="0"/>
              <a:t>fija</a:t>
            </a:r>
            <a:r>
              <a:rPr lang="en-US" sz="2400" dirty="0" smtClean="0"/>
              <a:t> para </a:t>
            </a:r>
            <a:r>
              <a:rPr lang="en-US" sz="2400" dirty="0" err="1" smtClean="0"/>
              <a:t>producir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output.</a:t>
            </a:r>
            <a:endParaRPr lang="es-E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48006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810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9050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5240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620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971800" y="48006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2971800" y="5181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971800" y="4419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33528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25908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4876800" y="48006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4876800" y="5181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4876800" y="4419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52578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44958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4495800" y="4419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5257800" y="4419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5257800" y="5181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4495800" y="5181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/>
          <p:cNvSpPr/>
          <p:nvPr/>
        </p:nvSpPr>
        <p:spPr>
          <a:xfrm>
            <a:off x="41148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4114800" y="4419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/>
          <p:cNvSpPr/>
          <p:nvPr/>
        </p:nvSpPr>
        <p:spPr>
          <a:xfrm>
            <a:off x="4114800" y="5181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/>
          <p:cNvSpPr/>
          <p:nvPr/>
        </p:nvSpPr>
        <p:spPr>
          <a:xfrm>
            <a:off x="5638800" y="4419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56388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angle 27"/>
          <p:cNvSpPr/>
          <p:nvPr/>
        </p:nvSpPr>
        <p:spPr>
          <a:xfrm>
            <a:off x="5638800" y="5181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angle 28"/>
          <p:cNvSpPr/>
          <p:nvPr/>
        </p:nvSpPr>
        <p:spPr>
          <a:xfrm>
            <a:off x="4495800" y="4038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angle 29"/>
          <p:cNvSpPr/>
          <p:nvPr/>
        </p:nvSpPr>
        <p:spPr>
          <a:xfrm>
            <a:off x="4876800" y="4038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30"/>
          <p:cNvSpPr/>
          <p:nvPr/>
        </p:nvSpPr>
        <p:spPr>
          <a:xfrm>
            <a:off x="5257800" y="4038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4495800" y="5562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4876800" y="5562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33"/>
          <p:cNvSpPr/>
          <p:nvPr/>
        </p:nvSpPr>
        <p:spPr>
          <a:xfrm>
            <a:off x="5257800" y="5562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6 CuadroTexto"/>
          <p:cNvSpPr txBox="1"/>
          <p:nvPr/>
        </p:nvSpPr>
        <p:spPr>
          <a:xfrm>
            <a:off x="228600" y="6091535"/>
            <a:ext cx="83058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 ¡¡¡La media </a:t>
            </a:r>
            <a:r>
              <a:rPr lang="en-US" sz="2400" b="1" dirty="0" err="1" smtClean="0">
                <a:solidFill>
                  <a:schemeClr val="bg1"/>
                </a:solidFill>
              </a:rPr>
              <a:t>móvil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es</a:t>
            </a:r>
            <a:r>
              <a:rPr lang="en-US" sz="2400" b="1" dirty="0" smtClean="0">
                <a:solidFill>
                  <a:schemeClr val="bg1"/>
                </a:solidFill>
              </a:rPr>
              <a:t> un Stencil en 1D !!!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77200" y="48006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65532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angle 37"/>
          <p:cNvSpPr/>
          <p:nvPr/>
        </p:nvSpPr>
        <p:spPr>
          <a:xfrm>
            <a:off x="73152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angle 38"/>
          <p:cNvSpPr/>
          <p:nvPr/>
        </p:nvSpPr>
        <p:spPr>
          <a:xfrm>
            <a:off x="76962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angle 39"/>
          <p:cNvSpPr/>
          <p:nvPr/>
        </p:nvSpPr>
        <p:spPr>
          <a:xfrm>
            <a:off x="6934200" y="480060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15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MAP Stencil. </a:t>
            </a:r>
            <a:r>
              <a:rPr lang="en-US" sz="3200" dirty="0" err="1" smtClean="0">
                <a:latin typeface="Ubuntu" pitchFamily="34" charset="0"/>
              </a:rPr>
              <a:t>Código</a:t>
            </a:r>
            <a:r>
              <a:rPr lang="en-US" sz="3200" dirty="0" smtClean="0">
                <a:latin typeface="Ubuntu" pitchFamily="34" charset="0"/>
              </a:rPr>
              <a:t> </a:t>
            </a:r>
            <a:r>
              <a:rPr lang="en-US" sz="3200" dirty="0" err="1" smtClean="0">
                <a:latin typeface="Ubuntu" pitchFamily="34" charset="0"/>
              </a:rPr>
              <a:t>Sequencial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91292"/>
              </p:ext>
            </p:extLst>
          </p:nvPr>
        </p:nvGraphicFramePr>
        <p:xfrm>
          <a:off x="76200" y="1447800"/>
          <a:ext cx="8915400" cy="23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8610600"/>
              </a:tblGrid>
              <a:tr h="45720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…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movingMeanN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output, </a:t>
                      </a:r>
                      <a:r>
                        <a:rPr lang="es-ES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input, </a:t>
                      </a:r>
                      <a:r>
                        <a:rPr lang="es-ES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n, </a:t>
                      </a:r>
                      <a:r>
                        <a:rPr lang="es-ES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s-E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s-E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input_size</a:t>
                      </a:r>
                      <a:r>
                        <a:rPr lang="es-E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){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for(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n-1; 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 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input_size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++) {</a:t>
                      </a:r>
                      <a:endParaRPr lang="es-ES" sz="12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4921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es-ES_tradnl" sz="1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output[</a:t>
                      </a:r>
                      <a:r>
                        <a:rPr lang="es-ES_tradnl" sz="14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 = input[</a:t>
                      </a:r>
                      <a:r>
                        <a:rPr lang="es-ES_tradnl" sz="14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];</a:t>
                      </a:r>
                      <a:endParaRPr lang="es-ES" sz="14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4921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for(</a:t>
                      </a:r>
                      <a:r>
                        <a:rPr lang="en-US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j = n; j &gt; 0; j--) 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output[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] += input[</a:t>
                      </a:r>
                      <a:r>
                        <a:rPr lang="es-ES_tradnl" sz="14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tid</a:t>
                      </a:r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-j];       </a:t>
                      </a:r>
                      <a:endParaRPr lang="es-ES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1299">
                <a:tc>
                  <a:txBody>
                    <a:bodyPr/>
                    <a:lstStyle/>
                    <a:p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</a:t>
                      </a:r>
                      <a:r>
                        <a:rPr lang="es-ES_tradnl" sz="1400" b="1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output[tid] /= n;</a:t>
                      </a:r>
                      <a:r>
                        <a:rPr lang="es-ES_tradnl" sz="14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endParaRPr lang="es-ES_tradnl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s-ES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}</a:t>
                      </a:r>
                      <a:endParaRPr lang="es-ES" sz="14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6 CuadroTexto"/>
          <p:cNvSpPr txBox="1"/>
          <p:nvPr/>
        </p:nvSpPr>
        <p:spPr>
          <a:xfrm>
            <a:off x="381000" y="4876800"/>
            <a:ext cx="83058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 y </a:t>
            </a:r>
            <a:r>
              <a:rPr lang="en-US" sz="2400" b="1" dirty="0" err="1" smtClean="0">
                <a:solidFill>
                  <a:schemeClr val="bg1"/>
                </a:solidFill>
              </a:rPr>
              <a:t>ahora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vamos</a:t>
            </a:r>
            <a:r>
              <a:rPr lang="en-US" sz="2400" b="1" dirty="0" smtClean="0">
                <a:solidFill>
                  <a:schemeClr val="bg1"/>
                </a:solidFill>
              </a:rPr>
              <a:t> a </a:t>
            </a:r>
            <a:r>
              <a:rPr lang="en-US" sz="2400" b="1" dirty="0" err="1" smtClean="0">
                <a:solidFill>
                  <a:schemeClr val="bg1"/>
                </a:solidFill>
              </a:rPr>
              <a:t>dibujarlo</a:t>
            </a:r>
            <a:r>
              <a:rPr lang="en-US" sz="2400" b="1" dirty="0" smtClean="0">
                <a:solidFill>
                  <a:schemeClr val="bg1"/>
                </a:solidFill>
              </a:rPr>
              <a:t> y </a:t>
            </a:r>
            <a:r>
              <a:rPr lang="en-US" sz="2400" b="1" dirty="0" err="1" smtClean="0">
                <a:solidFill>
                  <a:schemeClr val="bg1"/>
                </a:solidFill>
              </a:rPr>
              <a:t>programarlo</a:t>
            </a:r>
            <a:r>
              <a:rPr lang="en-US" sz="2400" b="1" dirty="0" smtClean="0">
                <a:solidFill>
                  <a:schemeClr val="bg1"/>
                </a:solidFill>
              </a:rPr>
              <a:t> en </a:t>
            </a:r>
            <a:r>
              <a:rPr lang="en-US" sz="2400" b="1" dirty="0" err="1" smtClean="0">
                <a:solidFill>
                  <a:schemeClr val="bg1"/>
                </a:solidFill>
              </a:rPr>
              <a:t>paralelo</a:t>
            </a:r>
            <a:r>
              <a:rPr lang="en-US" sz="2400" b="1" dirty="0" smtClean="0">
                <a:solidFill>
                  <a:schemeClr val="bg1"/>
                </a:solidFill>
              </a:rPr>
              <a:t>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200 Rectángulo redondeado"/>
          <p:cNvSpPr/>
          <p:nvPr/>
        </p:nvSpPr>
        <p:spPr>
          <a:xfrm>
            <a:off x="6248400" y="33528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199 Rectángulo redondeado"/>
          <p:cNvSpPr/>
          <p:nvPr/>
        </p:nvSpPr>
        <p:spPr>
          <a:xfrm>
            <a:off x="3124200" y="33528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198 Rectángulo redondeado"/>
          <p:cNvSpPr/>
          <p:nvPr/>
        </p:nvSpPr>
        <p:spPr>
          <a:xfrm>
            <a:off x="457200" y="3352800"/>
            <a:ext cx="2590800" cy="11253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Media </a:t>
            </a:r>
            <a:r>
              <a:rPr lang="en-US" sz="3200" dirty="0" err="1" smtClean="0">
                <a:latin typeface="Ubuntu" pitchFamily="34" charset="0"/>
              </a:rPr>
              <a:t>Móvil</a:t>
            </a:r>
            <a:r>
              <a:rPr lang="en-US" sz="3200" dirty="0" smtClean="0">
                <a:latin typeface="Ubuntu" pitchFamily="34" charset="0"/>
              </a:rPr>
              <a:t>. Stencil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838199"/>
            <a:ext cx="9144000" cy="102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err="1" smtClean="0">
                <a:latin typeface="Ubuntu" pitchFamily="34" charset="0"/>
              </a:rPr>
              <a:t>Pongamos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por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ejemplo</a:t>
            </a:r>
            <a:r>
              <a:rPr lang="en-US" sz="2000" dirty="0" smtClean="0">
                <a:latin typeface="Ubuntu" pitchFamily="34" charset="0"/>
              </a:rPr>
              <a:t> la media </a:t>
            </a:r>
            <a:r>
              <a:rPr lang="en-US" sz="2000" dirty="0" err="1" smtClean="0">
                <a:latin typeface="Ubuntu" pitchFamily="34" charset="0"/>
              </a:rPr>
              <a:t>móvil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cuatro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días</a:t>
            </a:r>
            <a:r>
              <a:rPr lang="en-US" sz="2000" dirty="0" smtClean="0">
                <a:latin typeface="Ubuntu" pitchFamily="34" charset="0"/>
              </a:rPr>
              <a:t>. </a:t>
            </a:r>
            <a:r>
              <a:rPr lang="en-US" sz="2000" dirty="0" err="1" smtClean="0">
                <a:latin typeface="Ubuntu" pitchFamily="34" charset="0"/>
              </a:rPr>
              <a:t>Cada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hilo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coge</a:t>
            </a:r>
            <a:r>
              <a:rPr lang="en-US" sz="2000" dirty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su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elemento</a:t>
            </a:r>
            <a:r>
              <a:rPr lang="en-US" sz="2000" dirty="0" smtClean="0">
                <a:latin typeface="Ubuntu" pitchFamily="34" charset="0"/>
              </a:rPr>
              <a:t> de entrada y los </a:t>
            </a:r>
            <a:r>
              <a:rPr lang="en-US" sz="2000" dirty="0" err="1" smtClean="0">
                <a:latin typeface="Ubuntu" pitchFamily="34" charset="0"/>
              </a:rPr>
              <a:t>tres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anteriores</a:t>
            </a:r>
            <a:r>
              <a:rPr lang="en-US" sz="2000" dirty="0" smtClean="0">
                <a:latin typeface="Ubuntu" pitchFamily="34" charset="0"/>
              </a:rPr>
              <a:t> para producer </a:t>
            </a:r>
            <a:r>
              <a:rPr lang="en-US" sz="2000" dirty="0" err="1" smtClean="0">
                <a:latin typeface="Ubuntu" pitchFamily="34" charset="0"/>
              </a:rPr>
              <a:t>su</a:t>
            </a:r>
            <a:r>
              <a:rPr lang="en-US" sz="2000" dirty="0" smtClean="0">
                <a:latin typeface="Ubuntu" pitchFamily="34" charset="0"/>
              </a:rPr>
              <a:t> output.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81000" y="2133600"/>
            <a:ext cx="8458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24 Grupo"/>
          <p:cNvGrpSpPr/>
          <p:nvPr/>
        </p:nvGrpSpPr>
        <p:grpSpPr>
          <a:xfrm>
            <a:off x="457200" y="2209800"/>
            <a:ext cx="457200" cy="381000"/>
            <a:chOff x="457200" y="1752600"/>
            <a:chExt cx="457200" cy="381000"/>
          </a:xfrm>
        </p:grpSpPr>
        <p:sp>
          <p:nvSpPr>
            <p:cNvPr id="18" name="17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990600" y="2209800"/>
            <a:ext cx="457200" cy="381000"/>
            <a:chOff x="457200" y="1752600"/>
            <a:chExt cx="457200" cy="381000"/>
          </a:xfrm>
        </p:grpSpPr>
        <p:sp>
          <p:nvSpPr>
            <p:cNvPr id="47" name="46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1524000" y="2209800"/>
            <a:ext cx="457200" cy="381000"/>
            <a:chOff x="457200" y="1752600"/>
            <a:chExt cx="457200" cy="381000"/>
          </a:xfrm>
        </p:grpSpPr>
        <p:sp>
          <p:nvSpPr>
            <p:cNvPr id="50" name="49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2057400" y="2209800"/>
            <a:ext cx="457200" cy="381000"/>
            <a:chOff x="457200" y="1752600"/>
            <a:chExt cx="457200" cy="381000"/>
          </a:xfrm>
        </p:grpSpPr>
        <p:sp>
          <p:nvSpPr>
            <p:cNvPr id="53" name="52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8305800" y="2209800"/>
            <a:ext cx="457200" cy="381000"/>
            <a:chOff x="457200" y="1752600"/>
            <a:chExt cx="457200" cy="381000"/>
          </a:xfrm>
        </p:grpSpPr>
        <p:sp>
          <p:nvSpPr>
            <p:cNvPr id="56" name="55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4495800" y="220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1" name="60 Grupo"/>
          <p:cNvGrpSpPr/>
          <p:nvPr/>
        </p:nvGrpSpPr>
        <p:grpSpPr>
          <a:xfrm>
            <a:off x="2590800" y="2209800"/>
            <a:ext cx="457200" cy="381000"/>
            <a:chOff x="457200" y="1752600"/>
            <a:chExt cx="457200" cy="381000"/>
          </a:xfrm>
        </p:grpSpPr>
        <p:sp>
          <p:nvSpPr>
            <p:cNvPr id="62" name="61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3124200" y="2209800"/>
            <a:ext cx="457200" cy="381000"/>
            <a:chOff x="457200" y="1752600"/>
            <a:chExt cx="457200" cy="381000"/>
          </a:xfrm>
        </p:grpSpPr>
        <p:sp>
          <p:nvSpPr>
            <p:cNvPr id="65" name="64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3657600" y="2209800"/>
            <a:ext cx="457200" cy="381000"/>
            <a:chOff x="457200" y="1752600"/>
            <a:chExt cx="457200" cy="381000"/>
          </a:xfrm>
        </p:grpSpPr>
        <p:sp>
          <p:nvSpPr>
            <p:cNvPr id="68" name="67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04800" y="3370420"/>
            <a:ext cx="762000" cy="1005527"/>
            <a:chOff x="304800" y="3370420"/>
            <a:chExt cx="762000" cy="1005527"/>
          </a:xfrm>
        </p:grpSpPr>
        <p:sp>
          <p:nvSpPr>
            <p:cNvPr id="123" name="122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24" name="123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124 Grupo"/>
          <p:cNvGrpSpPr/>
          <p:nvPr/>
        </p:nvGrpSpPr>
        <p:grpSpPr>
          <a:xfrm>
            <a:off x="838200" y="3364867"/>
            <a:ext cx="762000" cy="1005527"/>
            <a:chOff x="304800" y="3370420"/>
            <a:chExt cx="762000" cy="1005527"/>
          </a:xfrm>
        </p:grpSpPr>
        <p:sp>
          <p:nvSpPr>
            <p:cNvPr id="126" name="125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1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126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1371600" y="3352800"/>
            <a:ext cx="762000" cy="1005527"/>
            <a:chOff x="304800" y="3370420"/>
            <a:chExt cx="762000" cy="1005527"/>
          </a:xfrm>
        </p:grpSpPr>
        <p:sp>
          <p:nvSpPr>
            <p:cNvPr id="129" name="128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30" name="129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130 Grupo"/>
          <p:cNvGrpSpPr/>
          <p:nvPr/>
        </p:nvGrpSpPr>
        <p:grpSpPr>
          <a:xfrm>
            <a:off x="1905000" y="3357264"/>
            <a:ext cx="762000" cy="1005527"/>
            <a:chOff x="304800" y="3370420"/>
            <a:chExt cx="762000" cy="1005527"/>
          </a:xfrm>
        </p:grpSpPr>
        <p:sp>
          <p:nvSpPr>
            <p:cNvPr id="132" name="131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3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132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133 Grupo"/>
          <p:cNvGrpSpPr/>
          <p:nvPr/>
        </p:nvGrpSpPr>
        <p:grpSpPr>
          <a:xfrm>
            <a:off x="2438400" y="3351711"/>
            <a:ext cx="762000" cy="1005527"/>
            <a:chOff x="304800" y="3370420"/>
            <a:chExt cx="762000" cy="1005527"/>
          </a:xfrm>
        </p:grpSpPr>
        <p:sp>
          <p:nvSpPr>
            <p:cNvPr id="135" name="134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4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135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136 Grupo"/>
          <p:cNvGrpSpPr/>
          <p:nvPr/>
        </p:nvGrpSpPr>
        <p:grpSpPr>
          <a:xfrm>
            <a:off x="2971800" y="3339644"/>
            <a:ext cx="762000" cy="1005527"/>
            <a:chOff x="304800" y="3370420"/>
            <a:chExt cx="762000" cy="1005527"/>
          </a:xfrm>
        </p:grpSpPr>
        <p:sp>
          <p:nvSpPr>
            <p:cNvPr id="138" name="137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39" name="138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3505200" y="3339644"/>
            <a:ext cx="762000" cy="1005527"/>
            <a:chOff x="304800" y="3370420"/>
            <a:chExt cx="762000" cy="1005527"/>
          </a:xfrm>
        </p:grpSpPr>
        <p:sp>
          <p:nvSpPr>
            <p:cNvPr id="141" name="140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1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141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145 Grupo"/>
          <p:cNvGrpSpPr/>
          <p:nvPr/>
        </p:nvGrpSpPr>
        <p:grpSpPr>
          <a:xfrm>
            <a:off x="7772400" y="3322024"/>
            <a:ext cx="1143000" cy="1005527"/>
            <a:chOff x="76200" y="3370420"/>
            <a:chExt cx="1143000" cy="1005527"/>
          </a:xfrm>
        </p:grpSpPr>
        <p:sp>
          <p:nvSpPr>
            <p:cNvPr id="147" name="146 CuadroTexto"/>
            <p:cNvSpPr txBox="1"/>
            <p:nvPr/>
          </p:nvSpPr>
          <p:spPr>
            <a:xfrm>
              <a:off x="76200" y="3370420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blockDim.x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147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148 Rectángulo"/>
          <p:cNvSpPr/>
          <p:nvPr/>
        </p:nvSpPr>
        <p:spPr>
          <a:xfrm>
            <a:off x="381000" y="5029200"/>
            <a:ext cx="8458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164 CuadroTexto"/>
          <p:cNvSpPr txBox="1"/>
          <p:nvPr/>
        </p:nvSpPr>
        <p:spPr>
          <a:xfrm>
            <a:off x="4648200" y="5105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8305800" y="5105400"/>
            <a:ext cx="457200" cy="381000"/>
            <a:chOff x="8305800" y="5105400"/>
            <a:chExt cx="457200" cy="381000"/>
          </a:xfrm>
        </p:grpSpPr>
        <p:sp>
          <p:nvSpPr>
            <p:cNvPr id="163" name="162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</a:t>
              </a:r>
            </a:p>
          </p:txBody>
        </p:sp>
      </p:grpSp>
      <p:grpSp>
        <p:nvGrpSpPr>
          <p:cNvPr id="176" name="175 Grupo"/>
          <p:cNvGrpSpPr/>
          <p:nvPr/>
        </p:nvGrpSpPr>
        <p:grpSpPr>
          <a:xfrm>
            <a:off x="457200" y="5105400"/>
            <a:ext cx="457200" cy="381000"/>
            <a:chOff x="8305800" y="5105400"/>
            <a:chExt cx="457200" cy="381000"/>
          </a:xfrm>
        </p:grpSpPr>
        <p:sp>
          <p:nvSpPr>
            <p:cNvPr id="177" name="176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</a:t>
              </a:r>
            </a:p>
          </p:txBody>
        </p:sp>
      </p:grpSp>
      <p:grpSp>
        <p:nvGrpSpPr>
          <p:cNvPr id="179" name="178 Grupo"/>
          <p:cNvGrpSpPr/>
          <p:nvPr/>
        </p:nvGrpSpPr>
        <p:grpSpPr>
          <a:xfrm>
            <a:off x="990600" y="5105400"/>
            <a:ext cx="457200" cy="381000"/>
            <a:chOff x="8305800" y="5105400"/>
            <a:chExt cx="457200" cy="381000"/>
          </a:xfrm>
        </p:grpSpPr>
        <p:sp>
          <p:nvSpPr>
            <p:cNvPr id="180" name="179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</a:t>
              </a:r>
            </a:p>
          </p:txBody>
        </p:sp>
      </p:grpSp>
      <p:grpSp>
        <p:nvGrpSpPr>
          <p:cNvPr id="182" name="181 Grupo"/>
          <p:cNvGrpSpPr/>
          <p:nvPr/>
        </p:nvGrpSpPr>
        <p:grpSpPr>
          <a:xfrm>
            <a:off x="1524000" y="5105400"/>
            <a:ext cx="457200" cy="381000"/>
            <a:chOff x="8305800" y="5105400"/>
            <a:chExt cx="457200" cy="381000"/>
          </a:xfrm>
        </p:grpSpPr>
        <p:sp>
          <p:nvSpPr>
            <p:cNvPr id="183" name="182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</a:t>
              </a:r>
            </a:p>
          </p:txBody>
        </p:sp>
      </p:grpSp>
      <p:grpSp>
        <p:nvGrpSpPr>
          <p:cNvPr id="185" name="184 Grupo"/>
          <p:cNvGrpSpPr/>
          <p:nvPr/>
        </p:nvGrpSpPr>
        <p:grpSpPr>
          <a:xfrm>
            <a:off x="2057400" y="5105400"/>
            <a:ext cx="457200" cy="381000"/>
            <a:chOff x="8305800" y="5105400"/>
            <a:chExt cx="457200" cy="381000"/>
          </a:xfrm>
        </p:grpSpPr>
        <p:sp>
          <p:nvSpPr>
            <p:cNvPr id="186" name="185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186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88" name="187 Grupo"/>
          <p:cNvGrpSpPr/>
          <p:nvPr/>
        </p:nvGrpSpPr>
        <p:grpSpPr>
          <a:xfrm>
            <a:off x="2590800" y="5105400"/>
            <a:ext cx="533400" cy="646331"/>
            <a:chOff x="8305800" y="5105400"/>
            <a:chExt cx="457200" cy="646331"/>
          </a:xfrm>
        </p:grpSpPr>
        <p:sp>
          <p:nvSpPr>
            <p:cNvPr id="189" name="188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189 CuadroTexto"/>
            <p:cNvSpPr txBox="1"/>
            <p:nvPr/>
          </p:nvSpPr>
          <p:spPr>
            <a:xfrm>
              <a:off x="8305800" y="51054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5.5</a:t>
              </a:r>
            </a:p>
          </p:txBody>
        </p:sp>
      </p:grpSp>
      <p:grpSp>
        <p:nvGrpSpPr>
          <p:cNvPr id="191" name="190 Grupo"/>
          <p:cNvGrpSpPr/>
          <p:nvPr/>
        </p:nvGrpSpPr>
        <p:grpSpPr>
          <a:xfrm>
            <a:off x="3200400" y="5105400"/>
            <a:ext cx="457200" cy="381000"/>
            <a:chOff x="8305800" y="5105400"/>
            <a:chExt cx="457200" cy="381000"/>
          </a:xfrm>
        </p:grpSpPr>
        <p:sp>
          <p:nvSpPr>
            <p:cNvPr id="192" name="191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193 Grupo"/>
          <p:cNvGrpSpPr/>
          <p:nvPr/>
        </p:nvGrpSpPr>
        <p:grpSpPr>
          <a:xfrm>
            <a:off x="3733800" y="5105400"/>
            <a:ext cx="457200" cy="381000"/>
            <a:chOff x="8305800" y="5105400"/>
            <a:chExt cx="457200" cy="381000"/>
          </a:xfrm>
        </p:grpSpPr>
        <p:sp>
          <p:nvSpPr>
            <p:cNvPr id="195" name="194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195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</a:t>
              </a:r>
            </a:p>
          </p:txBody>
        </p:sp>
      </p:grpSp>
      <p:sp>
        <p:nvSpPr>
          <p:cNvPr id="203" name="202 CuadroTexto"/>
          <p:cNvSpPr txBox="1"/>
          <p:nvPr/>
        </p:nvSpPr>
        <p:spPr>
          <a:xfrm>
            <a:off x="418166" y="446133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0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203 CuadroTexto"/>
          <p:cNvSpPr txBox="1"/>
          <p:nvPr/>
        </p:nvSpPr>
        <p:spPr>
          <a:xfrm>
            <a:off x="3048000" y="44474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1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6248400" y="44474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Block gridDim.x -1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142 CuadroTexto"/>
          <p:cNvSpPr txBox="1"/>
          <p:nvPr/>
        </p:nvSpPr>
        <p:spPr>
          <a:xfrm>
            <a:off x="6553200" y="3733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4" name="143 CuadroTexto"/>
          <p:cNvSpPr txBox="1"/>
          <p:nvPr/>
        </p:nvSpPr>
        <p:spPr>
          <a:xfrm>
            <a:off x="4038600" y="3733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45" name="144 Grupo"/>
          <p:cNvGrpSpPr/>
          <p:nvPr/>
        </p:nvGrpSpPr>
        <p:grpSpPr>
          <a:xfrm>
            <a:off x="6096000" y="3337873"/>
            <a:ext cx="762000" cy="1005527"/>
            <a:chOff x="304800" y="3370420"/>
            <a:chExt cx="762000" cy="1005527"/>
          </a:xfrm>
        </p:grpSpPr>
        <p:sp>
          <p:nvSpPr>
            <p:cNvPr id="150" name="149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51" name="150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154 Grupo"/>
          <p:cNvGrpSpPr/>
          <p:nvPr/>
        </p:nvGrpSpPr>
        <p:grpSpPr>
          <a:xfrm>
            <a:off x="6248400" y="2209800"/>
            <a:ext cx="457200" cy="381000"/>
            <a:chOff x="457200" y="1752600"/>
            <a:chExt cx="457200" cy="381000"/>
          </a:xfrm>
        </p:grpSpPr>
        <p:sp>
          <p:nvSpPr>
            <p:cNvPr id="156" name="155 Rectángulo redondeado"/>
            <p:cNvSpPr/>
            <p:nvPr/>
          </p:nvSpPr>
          <p:spPr>
            <a:xfrm>
              <a:off x="457200" y="1752600"/>
              <a:ext cx="457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457200" y="1752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157 CuadroTexto"/>
          <p:cNvSpPr txBox="1"/>
          <p:nvPr/>
        </p:nvSpPr>
        <p:spPr>
          <a:xfrm>
            <a:off x="6858000" y="220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60" name="159 Grupo"/>
          <p:cNvGrpSpPr/>
          <p:nvPr/>
        </p:nvGrpSpPr>
        <p:grpSpPr>
          <a:xfrm>
            <a:off x="6248400" y="5105400"/>
            <a:ext cx="457200" cy="381000"/>
            <a:chOff x="8305800" y="5105400"/>
            <a:chExt cx="457200" cy="381000"/>
          </a:xfrm>
        </p:grpSpPr>
        <p:sp>
          <p:nvSpPr>
            <p:cNvPr id="161" name="160 Rectángulo redondeado"/>
            <p:cNvSpPr/>
            <p:nvPr/>
          </p:nvSpPr>
          <p:spPr>
            <a:xfrm>
              <a:off x="8305800" y="5105400"/>
              <a:ext cx="4572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8305800" y="5105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..</a:t>
              </a:r>
            </a:p>
          </p:txBody>
        </p:sp>
      </p:grpSp>
      <p:sp>
        <p:nvSpPr>
          <p:cNvPr id="159" name="148 Rectángulo"/>
          <p:cNvSpPr/>
          <p:nvPr/>
        </p:nvSpPr>
        <p:spPr>
          <a:xfrm>
            <a:off x="951566" y="2176165"/>
            <a:ext cx="21336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00348" y="2633365"/>
            <a:ext cx="0" cy="23958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130 Grupo"/>
          <p:cNvGrpSpPr/>
          <p:nvPr/>
        </p:nvGrpSpPr>
        <p:grpSpPr>
          <a:xfrm>
            <a:off x="2438400" y="3352800"/>
            <a:ext cx="762000" cy="1005527"/>
            <a:chOff x="304800" y="3370420"/>
            <a:chExt cx="762000" cy="1005527"/>
          </a:xfrm>
        </p:grpSpPr>
        <p:sp>
          <p:nvSpPr>
            <p:cNvPr id="166" name="131 CuadroTexto"/>
            <p:cNvSpPr txBox="1"/>
            <p:nvPr/>
          </p:nvSpPr>
          <p:spPr>
            <a:xfrm>
              <a:off x="304800" y="337042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tid 3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132 Rayo"/>
            <p:cNvSpPr/>
            <p:nvPr/>
          </p:nvSpPr>
          <p:spPr>
            <a:xfrm rot="1227363">
              <a:off x="504878" y="3613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6199"/>
            <a:ext cx="9144000" cy="106425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Ubuntu" pitchFamily="34" charset="0"/>
              </a:rPr>
              <a:t>CUDA Threads &amp; Blocks. </a:t>
            </a:r>
            <a:r>
              <a:rPr lang="en-US" sz="2400" dirty="0" err="1" smtClean="0">
                <a:latin typeface="Ubuntu" pitchFamily="34" charset="0"/>
              </a:rPr>
              <a:t>Granularidad</a:t>
            </a:r>
            <a:r>
              <a:rPr lang="en-US" sz="2400" dirty="0" smtClean="0">
                <a:latin typeface="Ubuntu" pitchFamily="34" charset="0"/>
              </a:rPr>
              <a:t> de </a:t>
            </a:r>
            <a:r>
              <a:rPr lang="en-US" sz="2400" dirty="0" err="1" smtClean="0">
                <a:latin typeface="Ubuntu" pitchFamily="34" charset="0"/>
              </a:rPr>
              <a:t>paralelismo</a:t>
            </a:r>
            <a:endParaRPr lang="en-US" sz="2400" dirty="0">
              <a:latin typeface="Ubuntu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28600" y="2514600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Ubuntu" pitchFamily="34" charset="0"/>
              </a:rPr>
              <a:t>Podemos</a:t>
            </a:r>
            <a:r>
              <a:rPr lang="en-US" dirty="0" smtClean="0">
                <a:latin typeface="Ubuntu" pitchFamily="34" charset="0"/>
              </a:rPr>
              <a:t> “</a:t>
            </a:r>
            <a:r>
              <a:rPr lang="en-US" dirty="0" err="1" smtClean="0">
                <a:latin typeface="Ubuntu" pitchFamily="34" charset="0"/>
              </a:rPr>
              <a:t>visualizar</a:t>
            </a:r>
            <a:r>
              <a:rPr lang="en-US" dirty="0" smtClean="0">
                <a:latin typeface="Ubuntu" pitchFamily="34" charset="0"/>
              </a:rPr>
              <a:t>” </a:t>
            </a:r>
            <a:r>
              <a:rPr lang="en-US" dirty="0">
                <a:latin typeface="Ubuntu" pitchFamily="34" charset="0"/>
              </a:rPr>
              <a:t>T</a:t>
            </a:r>
            <a:r>
              <a:rPr lang="en-US" dirty="0" smtClean="0">
                <a:latin typeface="Ubuntu" pitchFamily="34" charset="0"/>
              </a:rPr>
              <a:t>hreads </a:t>
            </a:r>
            <a:r>
              <a:rPr lang="en-US" dirty="0">
                <a:latin typeface="Ubuntu" pitchFamily="34" charset="0"/>
              </a:rPr>
              <a:t>y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>
                <a:latin typeface="Ubuntu" pitchFamily="34" charset="0"/>
              </a:rPr>
              <a:t>B</a:t>
            </a:r>
            <a:r>
              <a:rPr lang="en-US" dirty="0" smtClean="0">
                <a:latin typeface="Ubuntu" pitchFamily="34" charset="0"/>
              </a:rPr>
              <a:t>locks </a:t>
            </a:r>
            <a:r>
              <a:rPr lang="en-US" dirty="0" err="1" smtClean="0">
                <a:latin typeface="Ubuntu" pitchFamily="34" charset="0"/>
              </a:rPr>
              <a:t>espacialmente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endParaRPr lang="en-US" dirty="0" smtClean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La “</a:t>
            </a:r>
            <a:r>
              <a:rPr lang="en-US" dirty="0" err="1" smtClean="0">
                <a:latin typeface="Ubuntu" pitchFamily="34" charset="0"/>
              </a:rPr>
              <a:t>Malla</a:t>
            </a:r>
            <a:r>
              <a:rPr lang="en-US" dirty="0" smtClean="0">
                <a:latin typeface="Ubuntu" pitchFamily="34" charset="0"/>
              </a:rPr>
              <a:t>” (GRID) </a:t>
            </a:r>
            <a:r>
              <a:rPr lang="en-US" dirty="0" err="1" smtClean="0">
                <a:latin typeface="Ubuntu" pitchFamily="34" charset="0"/>
              </a:rPr>
              <a:t>es</a:t>
            </a:r>
            <a:r>
              <a:rPr lang="en-US" dirty="0" smtClean="0">
                <a:latin typeface="Ubuntu" pitchFamily="34" charset="0"/>
              </a:rPr>
              <a:t> el </a:t>
            </a:r>
            <a:r>
              <a:rPr lang="en-US" dirty="0" err="1" smtClean="0">
                <a:latin typeface="Ubuntu" pitchFamily="34" charset="0"/>
              </a:rPr>
              <a:t>conjunto</a:t>
            </a:r>
            <a:r>
              <a:rPr lang="en-US" dirty="0" smtClean="0">
                <a:latin typeface="Ubuntu" pitchFamily="34" charset="0"/>
              </a:rPr>
              <a:t> de </a:t>
            </a:r>
            <a:r>
              <a:rPr lang="en-US" dirty="0" err="1" smtClean="0">
                <a:latin typeface="Ubuntu" pitchFamily="34" charset="0"/>
              </a:rPr>
              <a:t>todos</a:t>
            </a:r>
            <a:r>
              <a:rPr lang="en-US" dirty="0" smtClean="0">
                <a:latin typeface="Ubuntu" pitchFamily="34" charset="0"/>
              </a:rPr>
              <a:t> los Blocks.</a:t>
            </a:r>
          </a:p>
          <a:p>
            <a:r>
              <a:rPr lang="en-US" dirty="0" err="1">
                <a:latin typeface="Ubuntu" pitchFamily="34" charset="0"/>
              </a:rPr>
              <a:t>C</a:t>
            </a:r>
            <a:r>
              <a:rPr lang="en-US" dirty="0" err="1" smtClean="0">
                <a:latin typeface="Ubuntu" pitchFamily="34" charset="0"/>
              </a:rPr>
              <a:t>ada</a:t>
            </a:r>
            <a:r>
              <a:rPr lang="en-US" dirty="0" smtClean="0">
                <a:latin typeface="Ubuntu" pitchFamily="34" charset="0"/>
              </a:rPr>
              <a:t> thread </a:t>
            </a:r>
            <a:r>
              <a:rPr lang="en-US" dirty="0" err="1" smtClean="0">
                <a:latin typeface="Ubuntu" pitchFamily="34" charset="0"/>
              </a:rPr>
              <a:t>tiene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su</a:t>
            </a:r>
            <a:r>
              <a:rPr lang="en-US" dirty="0" smtClean="0">
                <a:latin typeface="Ubuntu" pitchFamily="34" charset="0"/>
              </a:rPr>
              <a:t> id 3D </a:t>
            </a:r>
            <a:r>
              <a:rPr lang="en-US" dirty="0" err="1" smtClean="0">
                <a:latin typeface="Ubuntu" pitchFamily="34" charset="0"/>
              </a:rPr>
              <a:t>dentro</a:t>
            </a:r>
            <a:r>
              <a:rPr lang="en-US" dirty="0" smtClean="0">
                <a:latin typeface="Ubuntu" pitchFamily="34" charset="0"/>
              </a:rPr>
              <a:t> de </a:t>
            </a:r>
            <a:r>
              <a:rPr lang="en-US" dirty="0" err="1" smtClean="0">
                <a:latin typeface="Ubuntu" pitchFamily="34" charset="0"/>
              </a:rPr>
              <a:t>su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bloque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block </a:t>
            </a:r>
            <a:r>
              <a:rPr lang="en-US" dirty="0" err="1" smtClean="0">
                <a:latin typeface="Ubuntu" pitchFamily="34" charset="0"/>
              </a:rPr>
              <a:t>tiene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su</a:t>
            </a:r>
            <a:r>
              <a:rPr lang="en-US" dirty="0" smtClean="0">
                <a:latin typeface="Ubuntu" pitchFamily="34" charset="0"/>
              </a:rPr>
              <a:t> id </a:t>
            </a:r>
            <a:r>
              <a:rPr lang="en-US" b="1" dirty="0" smtClean="0">
                <a:latin typeface="Ubuntu" pitchFamily="34" charset="0"/>
              </a:rPr>
              <a:t>3D en </a:t>
            </a:r>
            <a:r>
              <a:rPr lang="en-US" b="1" dirty="0" err="1" smtClean="0">
                <a:latin typeface="Ubuntu" pitchFamily="34" charset="0"/>
              </a:rPr>
              <a:t>su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malla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err="1" smtClean="0">
                <a:latin typeface="Ubuntu" pitchFamily="34" charset="0"/>
              </a:rPr>
              <a:t>Combinando</a:t>
            </a:r>
            <a:r>
              <a:rPr lang="en-US" dirty="0" smtClean="0">
                <a:latin typeface="Ubuntu" pitchFamily="34" charset="0"/>
              </a:rPr>
              <a:t> el </a:t>
            </a:r>
            <a:r>
              <a:rPr lang="en-US" b="1" dirty="0" smtClean="0">
                <a:latin typeface="Ubuntu" pitchFamily="34" charset="0"/>
              </a:rPr>
              <a:t>Thread id y el Block id </a:t>
            </a:r>
            <a:r>
              <a:rPr lang="en-US" b="1" dirty="0" err="1" smtClean="0">
                <a:latin typeface="Ubuntu" pitchFamily="34" charset="0"/>
              </a:rPr>
              <a:t>obtenemos</a:t>
            </a:r>
            <a:r>
              <a:rPr lang="en-US" b="1" dirty="0" smtClean="0">
                <a:latin typeface="Ubuntu" pitchFamily="34" charset="0"/>
              </a:rPr>
              <a:t> la </a:t>
            </a:r>
            <a:r>
              <a:rPr lang="en-US" b="1" dirty="0" err="1" smtClean="0">
                <a:latin typeface="Ubuntu" pitchFamily="34" charset="0"/>
              </a:rPr>
              <a:t>identificanción</a:t>
            </a:r>
            <a:r>
              <a:rPr lang="en-US" b="1" dirty="0" smtClean="0">
                <a:latin typeface="Ubuntu" pitchFamily="34" charset="0"/>
              </a:rPr>
              <a:t> GLOBAL del </a:t>
            </a:r>
            <a:r>
              <a:rPr lang="en-US" b="1" dirty="0" err="1" smtClean="0">
                <a:latin typeface="Ubuntu" pitchFamily="34" charset="0"/>
              </a:rPr>
              <a:t>hilo</a:t>
            </a:r>
            <a:r>
              <a:rPr lang="en-US" b="1" dirty="0" smtClean="0">
                <a:latin typeface="Ubuntu" pitchFamily="34" charset="0"/>
              </a:rPr>
              <a:t>.</a:t>
            </a:r>
            <a:r>
              <a:rPr lang="en-US" dirty="0" smtClean="0">
                <a:latin typeface="Ubuntu" pitchFamily="34" charset="0"/>
              </a:rPr>
              <a:t> 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990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" pitchFamily="34" charset="0"/>
              </a:rPr>
              <a:t>En </a:t>
            </a:r>
            <a:r>
              <a:rPr lang="en-US" dirty="0" err="1" smtClean="0">
                <a:latin typeface="Ubuntu" pitchFamily="34" charset="0"/>
              </a:rPr>
              <a:t>las</a:t>
            </a:r>
            <a:r>
              <a:rPr lang="en-US" dirty="0" smtClean="0">
                <a:latin typeface="Ubuntu" pitchFamily="34" charset="0"/>
              </a:rPr>
              <a:t> GPUs </a:t>
            </a:r>
            <a:r>
              <a:rPr lang="en-US" dirty="0" err="1" smtClean="0">
                <a:latin typeface="Ubuntu" pitchFamily="34" charset="0"/>
              </a:rPr>
              <a:t>tenemos</a:t>
            </a:r>
            <a:r>
              <a:rPr lang="en-US" dirty="0" smtClean="0">
                <a:latin typeface="Ubuntu" pitchFamily="34" charset="0"/>
              </a:rPr>
              <a:t> dos </a:t>
            </a:r>
            <a:r>
              <a:rPr lang="en-US" dirty="0" err="1" smtClean="0">
                <a:latin typeface="Ubuntu" pitchFamily="34" charset="0"/>
              </a:rPr>
              <a:t>niveles</a:t>
            </a:r>
            <a:r>
              <a:rPr lang="en-US" dirty="0" smtClean="0">
                <a:latin typeface="Ubuntu" pitchFamily="34" charset="0"/>
              </a:rPr>
              <a:t> de </a:t>
            </a:r>
            <a:r>
              <a:rPr lang="en-US" dirty="0" err="1" smtClean="0">
                <a:latin typeface="Ubuntu" pitchFamily="34" charset="0"/>
              </a:rPr>
              <a:t>paralelismo</a:t>
            </a:r>
            <a:r>
              <a:rPr lang="en-US" dirty="0" smtClean="0">
                <a:latin typeface="Ubuntu" pitchFamily="34" charset="0"/>
              </a:rPr>
              <a:t>: </a:t>
            </a:r>
          </a:p>
          <a:p>
            <a:r>
              <a:rPr lang="en-US" b="1" dirty="0" smtClean="0">
                <a:latin typeface="Ubuntu" pitchFamily="34" charset="0"/>
              </a:rPr>
              <a:t>- Blocks</a:t>
            </a:r>
            <a:r>
              <a:rPr lang="en-US" dirty="0" smtClean="0">
                <a:latin typeface="Ubuntu" pitchFamily="34" charset="0"/>
              </a:rPr>
              <a:t>. </a:t>
            </a:r>
            <a:r>
              <a:rPr lang="en-US" dirty="0" err="1" smtClean="0">
                <a:latin typeface="Ubuntu" pitchFamily="34" charset="0"/>
              </a:rPr>
              <a:t>Grupo</a:t>
            </a:r>
            <a:r>
              <a:rPr lang="en-US" dirty="0" smtClean="0">
                <a:latin typeface="Ubuntu" pitchFamily="34" charset="0"/>
              </a:rPr>
              <a:t> de “Threads” </a:t>
            </a:r>
            <a:r>
              <a:rPr lang="en-US" dirty="0" err="1" smtClean="0">
                <a:latin typeface="Ubuntu" pitchFamily="34" charset="0"/>
              </a:rPr>
              <a:t>que</a:t>
            </a:r>
            <a:r>
              <a:rPr lang="en-US" dirty="0" smtClean="0">
                <a:latin typeface="Ubuntu" pitchFamily="34" charset="0"/>
              </a:rPr>
              <a:t> se </a:t>
            </a:r>
            <a:r>
              <a:rPr lang="en-US" dirty="0" err="1" smtClean="0">
                <a:latin typeface="Ubuntu" pitchFamily="34" charset="0"/>
              </a:rPr>
              <a:t>ejecutan</a:t>
            </a:r>
            <a:r>
              <a:rPr lang="en-US" dirty="0" smtClean="0">
                <a:latin typeface="Ubuntu" pitchFamily="34" charset="0"/>
              </a:rPr>
              <a:t> en </a:t>
            </a:r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SMx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r>
              <a:rPr lang="en-US" b="1" dirty="0" smtClean="0">
                <a:latin typeface="Ubuntu" pitchFamily="34" charset="0"/>
              </a:rPr>
              <a:t>- Threads</a:t>
            </a:r>
            <a:r>
              <a:rPr lang="en-US" dirty="0" smtClean="0">
                <a:latin typeface="Ubuntu" pitchFamily="34" charset="0"/>
              </a:rPr>
              <a:t>. </a:t>
            </a:r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hilo</a:t>
            </a:r>
            <a:r>
              <a:rPr lang="en-US" dirty="0" smtClean="0">
                <a:latin typeface="Ubuntu" pitchFamily="34" charset="0"/>
              </a:rPr>
              <a:t> se </a:t>
            </a:r>
            <a:r>
              <a:rPr lang="en-US" dirty="0" err="1" smtClean="0">
                <a:latin typeface="Ubuntu" pitchFamily="34" charset="0"/>
              </a:rPr>
              <a:t>ejecutara</a:t>
            </a:r>
            <a:r>
              <a:rPr lang="en-US" dirty="0" smtClean="0">
                <a:latin typeface="Ubuntu" pitchFamily="34" charset="0"/>
              </a:rPr>
              <a:t> en un SP.</a:t>
            </a:r>
            <a:endParaRPr lang="en-US" b="1" dirty="0">
              <a:latin typeface="Ubuntu" pitchFamily="34" charset="0"/>
            </a:endParaRPr>
          </a:p>
        </p:txBody>
      </p:sp>
      <p:pic>
        <p:nvPicPr>
          <p:cNvPr id="6" name="Picture 2" descr="C:\images_and_stuff\brain_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74" y="2228850"/>
            <a:ext cx="1993973" cy="18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257800" y="4602718"/>
            <a:ext cx="3352800" cy="1569482"/>
            <a:chOff x="5257800" y="4602718"/>
            <a:chExt cx="3352800" cy="1569482"/>
          </a:xfrm>
        </p:grpSpPr>
        <p:sp>
          <p:nvSpPr>
            <p:cNvPr id="7" name="6 Rectángulo redondeado"/>
            <p:cNvSpPr/>
            <p:nvPr/>
          </p:nvSpPr>
          <p:spPr>
            <a:xfrm>
              <a:off x="5257800" y="4953000"/>
              <a:ext cx="3352800" cy="1219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2 Rayo"/>
            <p:cNvSpPr/>
            <p:nvPr/>
          </p:nvSpPr>
          <p:spPr>
            <a:xfrm rot="1227363">
              <a:off x="5380748" y="5214146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ayo"/>
            <p:cNvSpPr/>
            <p:nvPr/>
          </p:nvSpPr>
          <p:spPr>
            <a:xfrm rot="1227363">
              <a:off x="61065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ayo"/>
            <p:cNvSpPr/>
            <p:nvPr/>
          </p:nvSpPr>
          <p:spPr>
            <a:xfrm rot="1227363">
              <a:off x="67923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ayo"/>
            <p:cNvSpPr/>
            <p:nvPr/>
          </p:nvSpPr>
          <p:spPr>
            <a:xfrm rot="1227363">
              <a:off x="7935312" y="5225253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400800" y="460271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Block 0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2578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9436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1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629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2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772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n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315200" y="5314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" name="17 Conector recto"/>
          <p:cNvCxnSpPr>
            <a:endCxn id="6" idx="1"/>
          </p:cNvCxnSpPr>
          <p:nvPr/>
        </p:nvCxnSpPr>
        <p:spPr>
          <a:xfrm flipV="1">
            <a:off x="5334000" y="3166080"/>
            <a:ext cx="660474" cy="18059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6" idx="3"/>
          </p:cNvCxnSpPr>
          <p:nvPr/>
        </p:nvCxnSpPr>
        <p:spPr>
          <a:xfrm>
            <a:off x="7988447" y="3166080"/>
            <a:ext cx="622153" cy="191772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35 Grupo"/>
          <p:cNvGrpSpPr/>
          <p:nvPr/>
        </p:nvGrpSpPr>
        <p:grpSpPr>
          <a:xfrm>
            <a:off x="5029200" y="2088118"/>
            <a:ext cx="3352800" cy="1569482"/>
            <a:chOff x="5257800" y="4602718"/>
            <a:chExt cx="3352800" cy="1569482"/>
          </a:xfrm>
        </p:grpSpPr>
        <p:sp>
          <p:nvSpPr>
            <p:cNvPr id="37" name="36 Rectángulo redondeado"/>
            <p:cNvSpPr/>
            <p:nvPr/>
          </p:nvSpPr>
          <p:spPr>
            <a:xfrm>
              <a:off x="5257800" y="4953000"/>
              <a:ext cx="3352800" cy="1219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Rayo"/>
            <p:cNvSpPr/>
            <p:nvPr/>
          </p:nvSpPr>
          <p:spPr>
            <a:xfrm rot="1227363">
              <a:off x="5380748" y="5214146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Rayo"/>
            <p:cNvSpPr/>
            <p:nvPr/>
          </p:nvSpPr>
          <p:spPr>
            <a:xfrm rot="1227363">
              <a:off x="61065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Rayo"/>
            <p:cNvSpPr/>
            <p:nvPr/>
          </p:nvSpPr>
          <p:spPr>
            <a:xfrm rot="1227363">
              <a:off x="67923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Rayo"/>
            <p:cNvSpPr/>
            <p:nvPr/>
          </p:nvSpPr>
          <p:spPr>
            <a:xfrm rot="1227363">
              <a:off x="7935312" y="5225253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6400800" y="460271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Block 55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52578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9436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1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6629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2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7772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n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315200" y="5314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Ubuntu" pitchFamily="34" charset="0"/>
              </a:rPr>
              <a:t>SMX. </a:t>
            </a:r>
            <a:r>
              <a:rPr lang="en-US" sz="2800" dirty="0" err="1" smtClean="0">
                <a:latin typeface="Ubuntu" pitchFamily="34" charset="0"/>
              </a:rPr>
              <a:t>Gestión</a:t>
            </a:r>
            <a:r>
              <a:rPr lang="en-US" sz="2800" dirty="0" smtClean="0">
                <a:latin typeface="Ubuntu" pitchFamily="34" charset="0"/>
              </a:rPr>
              <a:t> de </a:t>
            </a:r>
            <a:r>
              <a:rPr lang="en-US" sz="2800" dirty="0" err="1" smtClean="0">
                <a:latin typeface="Ubuntu" pitchFamily="34" charset="0"/>
              </a:rPr>
              <a:t>bloques</a:t>
            </a:r>
            <a:endParaRPr lang="en-US" sz="2800" dirty="0">
              <a:latin typeface="Ubuntu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5732" y="990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" pitchFamily="34" charset="0"/>
              </a:rPr>
              <a:t>A </a:t>
            </a:r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momento</a:t>
            </a:r>
            <a:r>
              <a:rPr lang="en-US" dirty="0" smtClean="0">
                <a:latin typeface="Ubuntu" pitchFamily="34" charset="0"/>
              </a:rPr>
              <a:t> un </a:t>
            </a:r>
            <a:r>
              <a:rPr lang="en-US" b="1" dirty="0" smtClean="0">
                <a:latin typeface="Ubuntu" pitchFamily="34" charset="0"/>
              </a:rPr>
              <a:t>SMX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gestionará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uno</a:t>
            </a:r>
            <a:r>
              <a:rPr lang="en-US" dirty="0" smtClean="0">
                <a:latin typeface="Ubuntu" pitchFamily="34" charset="0"/>
              </a:rPr>
              <a:t> o </a:t>
            </a:r>
            <a:r>
              <a:rPr lang="en-US" dirty="0" err="1" smtClean="0">
                <a:latin typeface="Ubuntu" pitchFamily="34" charset="0"/>
              </a:rPr>
              <a:t>más</a:t>
            </a:r>
            <a:r>
              <a:rPr lang="en-US" dirty="0" smtClean="0">
                <a:latin typeface="Ubuntu" pitchFamily="34" charset="0"/>
              </a:rPr>
              <a:t> blocks.</a:t>
            </a:r>
          </a:p>
          <a:p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b="1" dirty="0" smtClean="0">
                <a:latin typeface="Ubuntu" pitchFamily="34" charset="0"/>
              </a:rPr>
              <a:t>SP </a:t>
            </a:r>
            <a:r>
              <a:rPr lang="en-US" dirty="0" err="1" smtClean="0">
                <a:latin typeface="Ubuntu" pitchFamily="34" charset="0"/>
              </a:rPr>
              <a:t>ejecutará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uno</a:t>
            </a:r>
            <a:r>
              <a:rPr lang="en-US" dirty="0" smtClean="0">
                <a:latin typeface="Ubuntu" pitchFamily="34" charset="0"/>
              </a:rPr>
              <a:t> o </a:t>
            </a:r>
            <a:r>
              <a:rPr lang="en-US" dirty="0" err="1" smtClean="0">
                <a:latin typeface="Ubuntu" pitchFamily="34" charset="0"/>
              </a:rPr>
              <a:t>más</a:t>
            </a:r>
            <a:r>
              <a:rPr lang="en-US" dirty="0" smtClean="0">
                <a:latin typeface="Ubuntu" pitchFamily="34" charset="0"/>
              </a:rPr>
              <a:t> threads</a:t>
            </a:r>
            <a:r>
              <a:rPr lang="en-US" b="1" dirty="0" smtClean="0">
                <a:latin typeface="Ubuntu" pitchFamily="34" charset="0"/>
              </a:rPr>
              <a:t>.</a:t>
            </a:r>
            <a:endParaRPr lang="en-US" b="1" dirty="0">
              <a:latin typeface="Ubuntu" pitchFamily="34" charset="0"/>
            </a:endParaRPr>
          </a:p>
        </p:txBody>
      </p:sp>
      <p:pic>
        <p:nvPicPr>
          <p:cNvPr id="6" name="Picture 2" descr="C:\images_and_stuff\brain_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63599"/>
            <a:ext cx="1993973" cy="18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21 Grupo"/>
          <p:cNvGrpSpPr/>
          <p:nvPr/>
        </p:nvGrpSpPr>
        <p:grpSpPr>
          <a:xfrm>
            <a:off x="3994703" y="2133094"/>
            <a:ext cx="3352800" cy="1569482"/>
            <a:chOff x="5257800" y="4602718"/>
            <a:chExt cx="3352800" cy="1569482"/>
          </a:xfrm>
        </p:grpSpPr>
        <p:sp>
          <p:nvSpPr>
            <p:cNvPr id="7" name="6 Rectángulo redondeado"/>
            <p:cNvSpPr/>
            <p:nvPr/>
          </p:nvSpPr>
          <p:spPr>
            <a:xfrm>
              <a:off x="5257800" y="4953000"/>
              <a:ext cx="3352800" cy="1219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2 Rayo"/>
            <p:cNvSpPr/>
            <p:nvPr/>
          </p:nvSpPr>
          <p:spPr>
            <a:xfrm rot="1227363">
              <a:off x="5380748" y="5214146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ayo"/>
            <p:cNvSpPr/>
            <p:nvPr/>
          </p:nvSpPr>
          <p:spPr>
            <a:xfrm rot="1227363">
              <a:off x="61065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ayo"/>
            <p:cNvSpPr/>
            <p:nvPr/>
          </p:nvSpPr>
          <p:spPr>
            <a:xfrm rot="1227363">
              <a:off x="67923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ayo"/>
            <p:cNvSpPr/>
            <p:nvPr/>
          </p:nvSpPr>
          <p:spPr>
            <a:xfrm rot="1227363">
              <a:off x="7935312" y="5225253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400800" y="460271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Block 27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2578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9436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1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629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2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772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n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315200" y="5314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2971800" y="2205663"/>
            <a:ext cx="3352800" cy="1569482"/>
            <a:chOff x="5257800" y="4602718"/>
            <a:chExt cx="3352800" cy="1569482"/>
          </a:xfrm>
        </p:grpSpPr>
        <p:sp>
          <p:nvSpPr>
            <p:cNvPr id="25" name="24 Rectángulo redondeado"/>
            <p:cNvSpPr/>
            <p:nvPr/>
          </p:nvSpPr>
          <p:spPr>
            <a:xfrm>
              <a:off x="5257800" y="4953000"/>
              <a:ext cx="3352800" cy="1219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25 Rayo"/>
            <p:cNvSpPr/>
            <p:nvPr/>
          </p:nvSpPr>
          <p:spPr>
            <a:xfrm rot="1227363">
              <a:off x="5380748" y="5214146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Rayo"/>
            <p:cNvSpPr/>
            <p:nvPr/>
          </p:nvSpPr>
          <p:spPr>
            <a:xfrm rot="1227363">
              <a:off x="61065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27 Rayo"/>
            <p:cNvSpPr/>
            <p:nvPr/>
          </p:nvSpPr>
          <p:spPr>
            <a:xfrm rot="1227363">
              <a:off x="6792312" y="5214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Rayo"/>
            <p:cNvSpPr/>
            <p:nvPr/>
          </p:nvSpPr>
          <p:spPr>
            <a:xfrm rot="1227363">
              <a:off x="7935312" y="5225253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400800" y="460271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Block 0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2578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9436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1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629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2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7772400" y="4953000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n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7315200" y="5314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8" name="Picture 3" descr="C:\images_and_stuff\thumbs_064123-high-resolution-dark-blue-denim-jeans-icon-people-things-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36" y="4800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Rayo"/>
          <p:cNvSpPr/>
          <p:nvPr/>
        </p:nvSpPr>
        <p:spPr>
          <a:xfrm rot="1227363">
            <a:off x="2525112" y="4629151"/>
            <a:ext cx="323740" cy="762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9 CuadroTexto"/>
          <p:cNvSpPr txBox="1"/>
          <p:nvPr/>
        </p:nvSpPr>
        <p:spPr>
          <a:xfrm>
            <a:off x="2305982" y="434451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Thread 0</a:t>
            </a:r>
            <a:endParaRPr 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50 Rayo"/>
          <p:cNvSpPr/>
          <p:nvPr/>
        </p:nvSpPr>
        <p:spPr>
          <a:xfrm rot="1227363">
            <a:off x="3419530" y="4628032"/>
            <a:ext cx="323740" cy="762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CuadroTexto"/>
          <p:cNvSpPr txBox="1"/>
          <p:nvPr/>
        </p:nvSpPr>
        <p:spPr>
          <a:xfrm>
            <a:off x="3200400" y="434340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Thread 33</a:t>
            </a:r>
            <a:endParaRPr 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152400" y="56769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La major parte?... No </a:t>
            </a:r>
            <a:r>
              <a:rPr lang="en-US" b="1" dirty="0" err="1" smtClean="0">
                <a:latin typeface="Ubuntu" pitchFamily="34" charset="0"/>
              </a:rPr>
              <a:t>nos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tenemos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que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preocupar</a:t>
            </a:r>
            <a:r>
              <a:rPr lang="en-US" b="1" dirty="0" smtClean="0">
                <a:latin typeface="Ubuntu" pitchFamily="34" charset="0"/>
              </a:rPr>
              <a:t> de la </a:t>
            </a:r>
            <a:r>
              <a:rPr lang="en-US" b="1" dirty="0" err="1" smtClean="0">
                <a:latin typeface="Ubuntu" pitchFamily="34" charset="0"/>
              </a:rPr>
              <a:t>gestión</a:t>
            </a:r>
            <a:r>
              <a:rPr lang="en-US" b="1" dirty="0" smtClean="0">
                <a:latin typeface="Ubuntu" pitchFamily="34" charset="0"/>
              </a:rPr>
              <a:t> de los </a:t>
            </a:r>
            <a:r>
              <a:rPr lang="en-US" b="1" dirty="0" err="1" smtClean="0">
                <a:latin typeface="Ubuntu" pitchFamily="34" charset="0"/>
              </a:rPr>
              <a:t>hilos</a:t>
            </a:r>
            <a:r>
              <a:rPr lang="en-US" b="1" dirty="0" smtClean="0">
                <a:latin typeface="Ubuntu" pitchFamily="34" charset="0"/>
              </a:rPr>
              <a:t> o los </a:t>
            </a:r>
            <a:r>
              <a:rPr lang="en-US" b="1" dirty="0" err="1" smtClean="0">
                <a:latin typeface="Ubuntu" pitchFamily="34" charset="0"/>
              </a:rPr>
              <a:t>bloques</a:t>
            </a:r>
            <a:r>
              <a:rPr lang="en-US" b="1" dirty="0" smtClean="0">
                <a:latin typeface="Ubuntu" pitchFamily="34" charset="0"/>
              </a:rPr>
              <a:t>! La GPU lo </a:t>
            </a:r>
            <a:r>
              <a:rPr lang="en-US" b="1" dirty="0" err="1" smtClean="0">
                <a:latin typeface="Ubuntu" pitchFamily="34" charset="0"/>
              </a:rPr>
              <a:t>hará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por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nosotros</a:t>
            </a:r>
            <a:r>
              <a:rPr lang="en-US" b="1" dirty="0" smtClean="0">
                <a:latin typeface="Ubuntu" pitchFamily="34" charset="0"/>
              </a:rPr>
              <a:t> de la forma </a:t>
            </a:r>
            <a:r>
              <a:rPr lang="en-US" b="1" dirty="0" err="1" smtClean="0">
                <a:latin typeface="Ubuntu" pitchFamily="34" charset="0"/>
              </a:rPr>
              <a:t>más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óptima</a:t>
            </a:r>
            <a:r>
              <a:rPr lang="en-US" b="1" dirty="0" smtClean="0">
                <a:latin typeface="Ubuntu" pitchFamily="34" charset="0"/>
              </a:rPr>
              <a:t>!!</a:t>
            </a:r>
            <a:endParaRPr lang="en-US" b="1" dirty="0"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Porque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3" name="Picture 2" descr="http://docs.nvidia.com/cuda/cuda-c-programming-guide/graphics/floating-point-operations-per-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058685" cy="54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Ubuntu" pitchFamily="34" charset="0"/>
              </a:rPr>
              <a:t>Configuraciones</a:t>
            </a:r>
            <a:r>
              <a:rPr lang="en-US" sz="3200" dirty="0" smtClean="0">
                <a:latin typeface="Ubuntu" pitchFamily="34" charset="0"/>
              </a:rPr>
              <a:t> de Grid y Block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81000" y="10668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  <a:ea typeface="+mn-ea"/>
                <a:cs typeface="+mn-cs"/>
              </a:rPr>
              <a:t>NIVEL “GRID”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g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ridDim.x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gridDim.y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, 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gridDim.z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Nos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da el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número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bloques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en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cada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dimension.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b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lockIdx.x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blockIdx.y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blockIdx.z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Nos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proporciona</a:t>
            </a:r>
            <a:r>
              <a:rPr lang="en-US" dirty="0" smtClean="0">
                <a:latin typeface="Ubuntu" pitchFamily="34" charset="0"/>
              </a:rPr>
              <a:t> el ID de </a:t>
            </a:r>
            <a:r>
              <a:rPr lang="en-US" dirty="0" err="1" smtClean="0">
                <a:latin typeface="Ubuntu" pitchFamily="34" charset="0"/>
              </a:rPr>
              <a:t>bloque</a:t>
            </a:r>
            <a:r>
              <a:rPr lang="en-US" dirty="0" smtClean="0">
                <a:latin typeface="Ubuntu" pitchFamily="34" charset="0"/>
              </a:rPr>
              <a:t> en </a:t>
            </a:r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dimension.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Máximo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de 65 536 x 65 536 blocks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por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grid.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err="1" smtClean="0">
                <a:latin typeface="Ubuntu" pitchFamily="34" charset="0"/>
              </a:rPr>
              <a:t>Casi</a:t>
            </a:r>
            <a:r>
              <a:rPr lang="en-US" dirty="0" smtClean="0">
                <a:latin typeface="Ubuntu" pitchFamily="34" charset="0"/>
              </a:rPr>
              <a:t> 4 300 millions de blocks!!!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  <a:ea typeface="+mn-ea"/>
                <a:cs typeface="+mn-cs"/>
              </a:rPr>
              <a:t>NIVEL BLOCK</a:t>
            </a:r>
            <a:r>
              <a:rPr lang="en-US" sz="2000" b="1" dirty="0" smtClean="0">
                <a:latin typeface="Ubuntu" pitchFamily="34" charset="0"/>
              </a:rPr>
              <a:t>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b="1" noProof="0" dirty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b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lockDim.x, blockDim.y,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blockDim.z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Ubuntu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Nos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da el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número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de Threads pro dimension del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bloque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threadIdx.x, threadIdx.y,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threadIdx.z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Ubuntu" pitchFamily="34" charset="0"/>
              </a:rPr>
              <a:t> </a:t>
            </a:r>
            <a:r>
              <a:rPr lang="en-US" dirty="0" smtClean="0">
                <a:latin typeface="Ubuntu" pitchFamily="34" charset="0"/>
              </a:rPr>
              <a:t>IDENTIFICAN EL Thread </a:t>
            </a:r>
            <a:r>
              <a:rPr lang="en-US" dirty="0" err="1" smtClean="0">
                <a:latin typeface="Ubuntu" pitchFamily="34" charset="0"/>
              </a:rPr>
              <a:t>dentro</a:t>
            </a:r>
            <a:r>
              <a:rPr lang="en-US" dirty="0" smtClean="0">
                <a:latin typeface="Ubuntu" pitchFamily="34" charset="0"/>
              </a:rPr>
              <a:t> del </a:t>
            </a:r>
            <a:r>
              <a:rPr lang="en-US" dirty="0" err="1" smtClean="0">
                <a:latin typeface="Ubuntu" pitchFamily="34" charset="0"/>
              </a:rPr>
              <a:t>bloque</a:t>
            </a:r>
            <a:r>
              <a:rPr lang="en-US" dirty="0" smtClean="0">
                <a:latin typeface="Ubuntu" pitchFamily="34" charset="0"/>
              </a:rPr>
              <a:t> en </a:t>
            </a:r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dimension.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err="1" smtClean="0">
                <a:latin typeface="Ubuntu" pitchFamily="34" charset="0"/>
              </a:rPr>
              <a:t>Máximo</a:t>
            </a:r>
            <a:r>
              <a:rPr lang="en-US" dirty="0" smtClean="0">
                <a:latin typeface="Ubuntu" pitchFamily="34" charset="0"/>
              </a:rPr>
              <a:t> 1024 Threads </a:t>
            </a:r>
            <a:r>
              <a:rPr lang="en-US" dirty="0" err="1" smtClean="0">
                <a:latin typeface="Ubuntu" pitchFamily="34" charset="0"/>
              </a:rPr>
              <a:t>por</a:t>
            </a:r>
            <a:r>
              <a:rPr lang="en-US" dirty="0" smtClean="0">
                <a:latin typeface="Ubuntu" pitchFamily="34" charset="0"/>
              </a:rPr>
              <a:t> Block.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>
              <a:latin typeface="Ubuntu" pitchFamily="34" charset="0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PODEMOS USAR 4 </a:t>
            </a:r>
            <a:r>
              <a:rPr lang="en-US" dirty="0" smtClean="0">
                <a:latin typeface="Ubuntu" pitchFamily="34" charset="0"/>
              </a:rPr>
              <a:t>BILLONES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buntu" pitchFamily="34" charset="0"/>
              </a:rPr>
              <a:t> DE THREADS  ANTES DE NECESITAR REASIGNAR TRABAJO!!!!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buntu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Grid and Block Configurations</a:t>
            </a:r>
            <a:endParaRPr lang="en-US" sz="3200" dirty="0">
              <a:latin typeface="Ubuntu" pitchFamily="34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72382" y="990600"/>
            <a:ext cx="7676218" cy="2755270"/>
            <a:chOff x="629582" y="1511930"/>
            <a:chExt cx="7676218" cy="2755270"/>
          </a:xfrm>
        </p:grpSpPr>
        <p:sp>
          <p:nvSpPr>
            <p:cNvPr id="6" name="5 Rectángulo redondeado"/>
            <p:cNvSpPr/>
            <p:nvPr/>
          </p:nvSpPr>
          <p:spPr>
            <a:xfrm>
              <a:off x="629582" y="1862212"/>
              <a:ext cx="7676218" cy="2404988"/>
            </a:xfrm>
            <a:prstGeom prst="roundRect">
              <a:avLst>
                <a:gd name="adj" fmla="val 676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Rayo"/>
            <p:cNvSpPr/>
            <p:nvPr/>
          </p:nvSpPr>
          <p:spPr>
            <a:xfrm rot="1227363">
              <a:off x="752530" y="2166146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ayo"/>
            <p:cNvSpPr/>
            <p:nvPr/>
          </p:nvSpPr>
          <p:spPr>
            <a:xfrm rot="1227363">
              <a:off x="1839312" y="2166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ayo"/>
            <p:cNvSpPr/>
            <p:nvPr/>
          </p:nvSpPr>
          <p:spPr>
            <a:xfrm rot="1227363">
              <a:off x="2753712" y="21661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ayo"/>
            <p:cNvSpPr/>
            <p:nvPr/>
          </p:nvSpPr>
          <p:spPr>
            <a:xfrm rot="1227363">
              <a:off x="7630512" y="2177253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772582" y="1511930"/>
              <a:ext cx="158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Block 0,0,0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29582" y="1905000"/>
              <a:ext cx="1046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0,0,0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676400" y="1905000"/>
              <a:ext cx="1066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1,0,0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590800" y="19050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2,0,0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7239000" y="1905000"/>
              <a:ext cx="990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n,0,0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276600" y="2266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16 Rayo"/>
            <p:cNvSpPr/>
            <p:nvPr/>
          </p:nvSpPr>
          <p:spPr>
            <a:xfrm rot="1227363">
              <a:off x="752530" y="3232946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Rayo"/>
            <p:cNvSpPr/>
            <p:nvPr/>
          </p:nvSpPr>
          <p:spPr>
            <a:xfrm rot="1227363">
              <a:off x="1839312" y="3232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ayo"/>
            <p:cNvSpPr/>
            <p:nvPr/>
          </p:nvSpPr>
          <p:spPr>
            <a:xfrm rot="1227363">
              <a:off x="2753712" y="3232947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ayo"/>
            <p:cNvSpPr/>
            <p:nvPr/>
          </p:nvSpPr>
          <p:spPr>
            <a:xfrm rot="1227363">
              <a:off x="7630512" y="3244053"/>
              <a:ext cx="323740" cy="7620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29582" y="2971800"/>
              <a:ext cx="1046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0,1,0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676400" y="2971800"/>
              <a:ext cx="1066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1,1,0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590800" y="29718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2,1,0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7239000" y="2971800"/>
              <a:ext cx="990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Thread n,1,0</a:t>
              </a:r>
              <a:endParaRPr lang="en-US" sz="105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76600" y="3333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…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27" name="26 Conector recto de flecha"/>
          <p:cNvCxnSpPr>
            <a:stCxn id="28" idx="1"/>
          </p:cNvCxnSpPr>
          <p:nvPr/>
        </p:nvCxnSpPr>
        <p:spPr>
          <a:xfrm flipH="1">
            <a:off x="2628900" y="1026468"/>
            <a:ext cx="1028700" cy="13849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657600" y="88796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blockIdx.z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133600" y="533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blockIdx.y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343491" y="60513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blockIdx.x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>
          <a:xfrm flipH="1">
            <a:off x="2362200" y="810399"/>
            <a:ext cx="381000" cy="28755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31" idx="2"/>
          </p:cNvCxnSpPr>
          <p:nvPr/>
        </p:nvCxnSpPr>
        <p:spPr>
          <a:xfrm>
            <a:off x="1953091" y="882134"/>
            <a:ext cx="128354" cy="21581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errar llave"/>
          <p:cNvSpPr/>
          <p:nvPr/>
        </p:nvSpPr>
        <p:spPr>
          <a:xfrm rot="5400000">
            <a:off x="3844037" y="272625"/>
            <a:ext cx="361017" cy="7591891"/>
          </a:xfrm>
          <a:prstGeom prst="rightBrac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CuadroTexto"/>
          <p:cNvSpPr txBox="1"/>
          <p:nvPr/>
        </p:nvSpPr>
        <p:spPr>
          <a:xfrm>
            <a:off x="3276600" y="4343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blockDim.x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41 Cerrar llave"/>
          <p:cNvSpPr/>
          <p:nvPr/>
        </p:nvSpPr>
        <p:spPr>
          <a:xfrm>
            <a:off x="7924800" y="1383670"/>
            <a:ext cx="361017" cy="2362200"/>
          </a:xfrm>
          <a:prstGeom prst="rightBrac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6 CuadroTexto"/>
          <p:cNvSpPr txBox="1"/>
          <p:nvPr/>
        </p:nvSpPr>
        <p:spPr>
          <a:xfrm>
            <a:off x="8255913" y="1905000"/>
            <a:ext cx="430887" cy="1313521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blockDim.y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33400" y="5080082"/>
            <a:ext cx="160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Thread 2,1,7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48 Rayo"/>
          <p:cNvSpPr/>
          <p:nvPr/>
        </p:nvSpPr>
        <p:spPr>
          <a:xfrm rot="1227363">
            <a:off x="1114478" y="5451182"/>
            <a:ext cx="323740" cy="762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49 Conector recto de flecha"/>
          <p:cNvCxnSpPr/>
          <p:nvPr/>
        </p:nvCxnSpPr>
        <p:spPr>
          <a:xfrm flipH="1">
            <a:off x="2047409" y="4988868"/>
            <a:ext cx="1028700" cy="1384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552109" y="4495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threadIdx.y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09600" y="4599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threadIdx.x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52 Conector recto de flecha"/>
          <p:cNvCxnSpPr/>
          <p:nvPr/>
        </p:nvCxnSpPr>
        <p:spPr>
          <a:xfrm flipH="1">
            <a:off x="1780709" y="4772799"/>
            <a:ext cx="381000" cy="2875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52" idx="2"/>
          </p:cNvCxnSpPr>
          <p:nvPr/>
        </p:nvCxnSpPr>
        <p:spPr>
          <a:xfrm>
            <a:off x="1219200" y="4876800"/>
            <a:ext cx="228600" cy="25056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048000" y="4800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threadIdx.z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2628900" y="5509016"/>
            <a:ext cx="584835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 </a:t>
            </a:r>
            <a:r>
              <a:rPr lang="en-US" b="1" dirty="0" err="1" smtClean="0">
                <a:solidFill>
                  <a:schemeClr val="bg1"/>
                </a:solidFill>
              </a:rPr>
              <a:t>esta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manera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podemos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identificar</a:t>
            </a:r>
            <a:r>
              <a:rPr lang="en-US" b="1" dirty="0" smtClean="0">
                <a:solidFill>
                  <a:schemeClr val="bg1"/>
                </a:solidFill>
              </a:rPr>
              <a:t> a </a:t>
            </a:r>
            <a:r>
              <a:rPr lang="en-US" b="1" dirty="0" err="1" smtClean="0">
                <a:solidFill>
                  <a:schemeClr val="bg1"/>
                </a:solidFill>
              </a:rPr>
              <a:t>cada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hilo</a:t>
            </a:r>
            <a:r>
              <a:rPr lang="en-US" b="1" dirty="0" smtClean="0">
                <a:solidFill>
                  <a:schemeClr val="bg1"/>
                </a:solidFill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</a:rPr>
              <a:t>manera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unívoca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7239000" y="42672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317205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Como son </a:t>
            </a:r>
            <a:r>
              <a:rPr lang="en-US" dirty="0" err="1" smtClean="0"/>
              <a:t>almacenadas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matrices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04800" y="1219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“ROW Major” : C y </a:t>
            </a:r>
            <a:r>
              <a:rPr lang="en-US" dirty="0" err="1" smtClean="0"/>
              <a:t>prácticamente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lenguajes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304800" y="366926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“COLUMN Major” : </a:t>
            </a:r>
            <a:r>
              <a:rPr lang="en-US" dirty="0" err="1" smtClean="0"/>
              <a:t>Matlab</a:t>
            </a:r>
            <a:r>
              <a:rPr lang="en-US" dirty="0" smtClean="0"/>
              <a:t>, Octave y Fortran.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28600" y="1828800"/>
            <a:ext cx="1752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2057400" y="1828800"/>
            <a:ext cx="7010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2590800" y="2286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Indice</a:t>
            </a:r>
            <a:r>
              <a:rPr lang="en-US" b="1" dirty="0" smtClean="0"/>
              <a:t> del </a:t>
            </a:r>
            <a:r>
              <a:rPr lang="en-US" b="1" dirty="0" err="1" smtClean="0"/>
              <a:t>Elemento</a:t>
            </a:r>
            <a:r>
              <a:rPr lang="en-US" b="1" dirty="0" smtClean="0"/>
              <a:t> = col + row * </a:t>
            </a:r>
            <a:r>
              <a:rPr lang="en-US" b="1" dirty="0" err="1" smtClean="0"/>
              <a:t>ncols</a:t>
            </a:r>
            <a:endParaRPr lang="en-US" b="1" dirty="0"/>
          </a:p>
        </p:txBody>
      </p:sp>
      <p:sp>
        <p:nvSpPr>
          <p:cNvPr id="10" name="9 Rectángulo"/>
          <p:cNvSpPr/>
          <p:nvPr/>
        </p:nvSpPr>
        <p:spPr>
          <a:xfrm>
            <a:off x="228600" y="18288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228600" y="25908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228600" y="29718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2057400" y="18288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Rectángulo"/>
          <p:cNvSpPr/>
          <p:nvPr/>
        </p:nvSpPr>
        <p:spPr>
          <a:xfrm>
            <a:off x="3810000" y="1828800"/>
            <a:ext cx="1752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562600" y="18288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7315200" y="18288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Rectángulo"/>
          <p:cNvSpPr/>
          <p:nvPr/>
        </p:nvSpPr>
        <p:spPr>
          <a:xfrm>
            <a:off x="228600" y="4267200"/>
            <a:ext cx="1447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Rectángulo"/>
          <p:cNvSpPr/>
          <p:nvPr/>
        </p:nvSpPr>
        <p:spPr>
          <a:xfrm rot="16200000">
            <a:off x="-457200" y="49530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Rectángulo"/>
          <p:cNvSpPr/>
          <p:nvPr/>
        </p:nvSpPr>
        <p:spPr>
          <a:xfrm rot="16200000">
            <a:off x="-76200" y="4953000"/>
            <a:ext cx="1752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Rectángulo"/>
          <p:cNvSpPr/>
          <p:nvPr/>
        </p:nvSpPr>
        <p:spPr>
          <a:xfrm rot="16200000">
            <a:off x="304800" y="49530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Rectángulo"/>
          <p:cNvSpPr/>
          <p:nvPr/>
        </p:nvSpPr>
        <p:spPr>
          <a:xfrm rot="16200000">
            <a:off x="685800" y="49530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Rectángulo"/>
          <p:cNvSpPr/>
          <p:nvPr/>
        </p:nvSpPr>
        <p:spPr>
          <a:xfrm>
            <a:off x="1905000" y="4267200"/>
            <a:ext cx="1828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Rectángulo"/>
          <p:cNvSpPr/>
          <p:nvPr/>
        </p:nvSpPr>
        <p:spPr>
          <a:xfrm>
            <a:off x="3733800" y="4267200"/>
            <a:ext cx="1752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5486400" y="4267200"/>
            <a:ext cx="1828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CuadroTexto"/>
          <p:cNvSpPr txBox="1"/>
          <p:nvPr/>
        </p:nvSpPr>
        <p:spPr>
          <a:xfrm>
            <a:off x="2057400" y="49969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Indice</a:t>
            </a:r>
            <a:r>
              <a:rPr lang="en-US" b="1" dirty="0" smtClean="0"/>
              <a:t> del </a:t>
            </a:r>
            <a:r>
              <a:rPr lang="en-US" b="1" dirty="0" err="1" smtClean="0"/>
              <a:t>Elemento</a:t>
            </a:r>
            <a:r>
              <a:rPr lang="en-US" b="1" dirty="0" smtClean="0"/>
              <a:t>= row + col * </a:t>
            </a:r>
            <a:r>
              <a:rPr lang="en-US" b="1" dirty="0" err="1" smtClean="0"/>
              <a:t>nrows</a:t>
            </a:r>
            <a:endParaRPr lang="en-US" b="1" dirty="0"/>
          </a:p>
        </p:txBody>
      </p:sp>
      <p:sp>
        <p:nvSpPr>
          <p:cNvPr id="29" name="28 Elipse"/>
          <p:cNvSpPr/>
          <p:nvPr/>
        </p:nvSpPr>
        <p:spPr>
          <a:xfrm>
            <a:off x="304800" y="2286000"/>
            <a:ext cx="2667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Elipse"/>
          <p:cNvSpPr/>
          <p:nvPr/>
        </p:nvSpPr>
        <p:spPr>
          <a:xfrm>
            <a:off x="3886200" y="1905000"/>
            <a:ext cx="2667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CuadroTexto"/>
          <p:cNvSpPr txBox="1"/>
          <p:nvPr/>
        </p:nvSpPr>
        <p:spPr>
          <a:xfrm>
            <a:off x="2590800" y="267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Ejemplo</a:t>
            </a:r>
            <a:r>
              <a:rPr lang="en-US" b="1" dirty="0" smtClean="0"/>
              <a:t>: index= 0 + 1 * 5 = 5 </a:t>
            </a:r>
            <a:endParaRPr lang="en-US" b="1" dirty="0"/>
          </a:p>
        </p:txBody>
      </p:sp>
      <p:sp>
        <p:nvSpPr>
          <p:cNvPr id="32" name="31 Elipse"/>
          <p:cNvSpPr/>
          <p:nvPr/>
        </p:nvSpPr>
        <p:spPr>
          <a:xfrm>
            <a:off x="647700" y="2286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Elipse"/>
          <p:cNvSpPr/>
          <p:nvPr/>
        </p:nvSpPr>
        <p:spPr>
          <a:xfrm>
            <a:off x="990600" y="2286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Elipse"/>
          <p:cNvSpPr/>
          <p:nvPr/>
        </p:nvSpPr>
        <p:spPr>
          <a:xfrm>
            <a:off x="1333500" y="2286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Elipse"/>
          <p:cNvSpPr/>
          <p:nvPr/>
        </p:nvSpPr>
        <p:spPr>
          <a:xfrm>
            <a:off x="1638300" y="2286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Elipse"/>
          <p:cNvSpPr/>
          <p:nvPr/>
        </p:nvSpPr>
        <p:spPr>
          <a:xfrm>
            <a:off x="4229100" y="1905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4572000" y="1905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4914900" y="1905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219700" y="1905000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9 Elipse"/>
          <p:cNvSpPr/>
          <p:nvPr/>
        </p:nvSpPr>
        <p:spPr>
          <a:xfrm>
            <a:off x="1066800" y="4572000"/>
            <a:ext cx="2667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45 Elipse"/>
          <p:cNvSpPr/>
          <p:nvPr/>
        </p:nvSpPr>
        <p:spPr>
          <a:xfrm>
            <a:off x="5524500" y="43434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6 Elipse"/>
          <p:cNvSpPr/>
          <p:nvPr/>
        </p:nvSpPr>
        <p:spPr>
          <a:xfrm>
            <a:off x="6134100" y="43434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7 Elipse"/>
          <p:cNvSpPr/>
          <p:nvPr/>
        </p:nvSpPr>
        <p:spPr>
          <a:xfrm>
            <a:off x="6438900" y="43434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8 Elipse"/>
          <p:cNvSpPr/>
          <p:nvPr/>
        </p:nvSpPr>
        <p:spPr>
          <a:xfrm>
            <a:off x="6743700" y="43434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9 Elipse"/>
          <p:cNvSpPr/>
          <p:nvPr/>
        </p:nvSpPr>
        <p:spPr>
          <a:xfrm>
            <a:off x="7048500" y="43434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0 Elipse"/>
          <p:cNvSpPr/>
          <p:nvPr/>
        </p:nvSpPr>
        <p:spPr>
          <a:xfrm>
            <a:off x="5829300" y="4343400"/>
            <a:ext cx="2667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CuadroTexto"/>
          <p:cNvSpPr txBox="1"/>
          <p:nvPr/>
        </p:nvSpPr>
        <p:spPr>
          <a:xfrm>
            <a:off x="2133600" y="54218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Ejemplo</a:t>
            </a:r>
            <a:r>
              <a:rPr lang="en-US" b="1" dirty="0"/>
              <a:t>:</a:t>
            </a:r>
            <a:r>
              <a:rPr lang="en-US" b="1" dirty="0" smtClean="0"/>
              <a:t> index= 1 + 2 * 6 = 13 </a:t>
            </a:r>
            <a:endParaRPr lang="en-US" b="1" dirty="0"/>
          </a:p>
        </p:txBody>
      </p:sp>
      <p:sp>
        <p:nvSpPr>
          <p:cNvPr id="53" name="52 Elipse"/>
          <p:cNvSpPr/>
          <p:nvPr/>
        </p:nvSpPr>
        <p:spPr>
          <a:xfrm>
            <a:off x="1066800" y="42672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3 Elipse"/>
          <p:cNvSpPr/>
          <p:nvPr/>
        </p:nvSpPr>
        <p:spPr>
          <a:xfrm>
            <a:off x="1066800" y="48768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4 Elipse"/>
          <p:cNvSpPr/>
          <p:nvPr/>
        </p:nvSpPr>
        <p:spPr>
          <a:xfrm>
            <a:off x="1066800" y="51816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Elipse"/>
          <p:cNvSpPr/>
          <p:nvPr/>
        </p:nvSpPr>
        <p:spPr>
          <a:xfrm>
            <a:off x="1066800" y="54864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6 Elipse"/>
          <p:cNvSpPr/>
          <p:nvPr/>
        </p:nvSpPr>
        <p:spPr>
          <a:xfrm>
            <a:off x="1066800" y="5791200"/>
            <a:ext cx="2667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Ubuntu" pitchFamily="34" charset="0"/>
              </a:rPr>
              <a:t>Medias </a:t>
            </a:r>
            <a:r>
              <a:rPr lang="en-US" sz="2800" dirty="0" err="1" smtClean="0">
                <a:latin typeface="Ubuntu" pitchFamily="34" charset="0"/>
              </a:rPr>
              <a:t>móviles</a:t>
            </a:r>
            <a:r>
              <a:rPr lang="en-US" sz="2800" dirty="0" smtClean="0">
                <a:latin typeface="Ubuntu" pitchFamily="34" charset="0"/>
              </a:rPr>
              <a:t> de miles de series</a:t>
            </a:r>
            <a:endParaRPr lang="en-US" sz="2800" dirty="0">
              <a:latin typeface="Ubuntu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Vamos</a:t>
            </a:r>
            <a:r>
              <a:rPr lang="en-US" sz="2400" dirty="0" smtClean="0"/>
              <a:t> a utilizer la </a:t>
            </a:r>
            <a:r>
              <a:rPr lang="en-US" sz="2400" dirty="0" err="1" smtClean="0"/>
              <a:t>segunda</a:t>
            </a:r>
            <a:r>
              <a:rPr lang="en-US" sz="2400" dirty="0" smtClean="0"/>
              <a:t> dimension en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mallas</a:t>
            </a:r>
            <a:r>
              <a:rPr lang="en-US" sz="2400" dirty="0" smtClean="0"/>
              <a:t> y los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!.</a:t>
            </a:r>
            <a:endParaRPr lang="en-US" sz="24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2108"/>
              </p:ext>
            </p:extLst>
          </p:nvPr>
        </p:nvGraphicFramePr>
        <p:xfrm>
          <a:off x="228600" y="3200400"/>
          <a:ext cx="861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"/>
                <a:gridCol w="796480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public void </a:t>
                      </a:r>
                      <a:r>
                        <a:rPr lang="es-ES" sz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matrixadd_serial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 int size, float* inputA, float* inputB, float* output){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for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int 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col=0; col&lt; size; col++){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 loop of size iterations.</a:t>
                      </a:r>
                      <a:endParaRPr lang="es-ES" sz="1200" b="1" dirty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int 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row=0; row&lt; size; row++){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another loop of size iterations.</a:t>
                      </a:r>
                      <a:endParaRPr lang="es-ES" sz="1200" b="1" dirty="0" smtClean="0">
                        <a:solidFill>
                          <a:srgbClr val="00B05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 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output[col + </a:t>
                      </a:r>
                      <a:r>
                        <a:rPr lang="es-ES_tradnl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row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*size] = inputA[col + </a:t>
                      </a:r>
                      <a:r>
                        <a:rPr lang="es-ES_tradnl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row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*size] + inputB[col +</a:t>
                      </a:r>
                      <a:r>
                        <a:rPr lang="es-ES_tradnl" sz="12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row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*size]; 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s-ES_tradnl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}</a:t>
                      </a:r>
                      <a:endParaRPr lang="es-E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  }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s-E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}</a:t>
                      </a:r>
                      <a:endParaRPr lang="es-E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23622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Ubuntu" pitchFamily="34" charset="0"/>
              </a:rPr>
              <a:t>Flujo</a:t>
            </a:r>
            <a:r>
              <a:rPr lang="en-US" sz="3600" dirty="0" smtClean="0">
                <a:latin typeface="Ubuntu" pitchFamily="34" charset="0"/>
              </a:rPr>
              <a:t> de un </a:t>
            </a:r>
            <a:r>
              <a:rPr lang="en-US" sz="3600" dirty="0" err="1" smtClean="0">
                <a:latin typeface="Ubuntu" pitchFamily="34" charset="0"/>
              </a:rPr>
              <a:t>programa</a:t>
            </a:r>
            <a:r>
              <a:rPr lang="en-US" sz="3600" dirty="0" smtClean="0">
                <a:latin typeface="Ubuntu" pitchFamily="34" charset="0"/>
              </a:rPr>
              <a:t> CUDA/</a:t>
            </a:r>
            <a:r>
              <a:rPr lang="en-US" sz="3600" dirty="0" err="1" smtClean="0">
                <a:latin typeface="Ubuntu" pitchFamily="34" charset="0"/>
              </a:rPr>
              <a:t>OpenCL</a:t>
            </a:r>
            <a:r>
              <a:rPr lang="en-US" sz="3600" dirty="0" smtClean="0">
                <a:latin typeface="Ubuntu" pitchFamily="34" charset="0"/>
              </a:rPr>
              <a:t> II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8600" y="1219200"/>
            <a:ext cx="34290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5105401" y="1219200"/>
            <a:ext cx="3200400" cy="518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762000" y="83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“Host” = CPU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486400" y="83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“Device” = GPU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33400" y="1371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Codigo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secuencial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3400" y="19812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Ubuntu" pitchFamily="34" charset="0"/>
              </a:rPr>
              <a:t>Reserva</a:t>
            </a:r>
            <a:r>
              <a:rPr lang="en-US" sz="1400" b="1" dirty="0" smtClean="0">
                <a:latin typeface="Ubuntu" pitchFamily="34" charset="0"/>
              </a:rPr>
              <a:t> de </a:t>
            </a:r>
            <a:r>
              <a:rPr lang="en-US" sz="1400" b="1" dirty="0" err="1" smtClean="0">
                <a:latin typeface="Ubuntu" pitchFamily="34" charset="0"/>
              </a:rPr>
              <a:t>Memoria</a:t>
            </a:r>
            <a:r>
              <a:rPr lang="en-US" sz="1400" b="1" dirty="0" smtClean="0">
                <a:latin typeface="Ubuntu" pitchFamily="34" charset="0"/>
              </a:rPr>
              <a:t> en GPU</a:t>
            </a:r>
            <a:endParaRPr lang="en-US" sz="1400" b="1" dirty="0">
              <a:latin typeface="Ubuntu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34000" y="19812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Memoria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reservada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12" name="11 Conector recto de flecha"/>
          <p:cNvCxnSpPr>
            <a:stCxn id="9" idx="3"/>
            <a:endCxn id="10" idx="1"/>
          </p:cNvCxnSpPr>
          <p:nvPr/>
        </p:nvCxnSpPr>
        <p:spPr>
          <a:xfrm>
            <a:off x="3352800" y="2209800"/>
            <a:ext cx="1981200" cy="158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533400" y="2590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Ubuntu" pitchFamily="34" charset="0"/>
              </a:rPr>
              <a:t>Copia</a:t>
            </a:r>
            <a:r>
              <a:rPr lang="en-US" sz="1400" b="1" dirty="0" smtClean="0">
                <a:latin typeface="Ubuntu" pitchFamily="34" charset="0"/>
              </a:rPr>
              <a:t> de </a:t>
            </a:r>
            <a:r>
              <a:rPr lang="en-US" sz="1400" b="1" dirty="0" err="1" smtClean="0">
                <a:latin typeface="Ubuntu" pitchFamily="34" charset="0"/>
              </a:rPr>
              <a:t>Memoria</a:t>
            </a:r>
            <a:r>
              <a:rPr lang="en-US" sz="1400" b="1" dirty="0" smtClean="0">
                <a:latin typeface="Ubuntu" pitchFamily="34" charset="0"/>
              </a:rPr>
              <a:t> CPU a GPU</a:t>
            </a:r>
            <a:endParaRPr lang="en-US" sz="1400" b="1" dirty="0">
              <a:latin typeface="Ubuntu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334000" y="2590800"/>
            <a:ext cx="2819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Ubuntu" pitchFamily="34" charset="0"/>
              </a:rPr>
              <a:t>Copia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Memoria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Recibida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3429000" y="2590800"/>
            <a:ext cx="1828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33400" y="3733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Lanzamiento</a:t>
            </a:r>
            <a:r>
              <a:rPr lang="en-US" b="1" dirty="0" smtClean="0">
                <a:latin typeface="Ubuntu" pitchFamily="34" charset="0"/>
              </a:rPr>
              <a:t> Kernel 2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34000" y="37338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2 en </a:t>
            </a:r>
            <a:r>
              <a:rPr lang="en-US" b="1" dirty="0" err="1" smtClean="0">
                <a:latin typeface="Ubuntu" pitchFamily="34" charset="0"/>
              </a:rPr>
              <a:t>ejecución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19" name="18 Conector recto de flecha"/>
          <p:cNvCxnSpPr>
            <a:stCxn id="16" idx="3"/>
            <a:endCxn id="17" idx="1"/>
          </p:cNvCxnSpPr>
          <p:nvPr/>
        </p:nvCxnSpPr>
        <p:spPr>
          <a:xfrm>
            <a:off x="3352800" y="3962400"/>
            <a:ext cx="19812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5334000" y="48006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Ubuntu" pitchFamily="34" charset="0"/>
              </a:rPr>
              <a:t>Copia</a:t>
            </a:r>
            <a:r>
              <a:rPr lang="en-US" sz="1400" b="1" dirty="0" smtClean="0">
                <a:latin typeface="Ubuntu" pitchFamily="34" charset="0"/>
              </a:rPr>
              <a:t> de </a:t>
            </a:r>
            <a:r>
              <a:rPr lang="en-US" sz="1400" b="1" dirty="0" err="1" smtClean="0">
                <a:latin typeface="Ubuntu" pitchFamily="34" charset="0"/>
              </a:rPr>
              <a:t>Memoria</a:t>
            </a:r>
            <a:r>
              <a:rPr lang="en-US" sz="1400" b="1" dirty="0" smtClean="0">
                <a:latin typeface="Ubuntu" pitchFamily="34" charset="0"/>
              </a:rPr>
              <a:t> GPU a CPU</a:t>
            </a:r>
            <a:endParaRPr lang="en-US" sz="1400" b="1" dirty="0">
              <a:latin typeface="Ubuntu" pitchFamily="34" charset="0"/>
            </a:endParaRPr>
          </a:p>
        </p:txBody>
      </p:sp>
      <p:sp>
        <p:nvSpPr>
          <p:cNvPr id="23" name="22 Flecha derecha"/>
          <p:cNvSpPr/>
          <p:nvPr/>
        </p:nvSpPr>
        <p:spPr>
          <a:xfrm rot="10800000">
            <a:off x="3352801" y="4800599"/>
            <a:ext cx="1828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Rectángulo"/>
          <p:cNvSpPr/>
          <p:nvPr/>
        </p:nvSpPr>
        <p:spPr>
          <a:xfrm>
            <a:off x="533400" y="4800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Ubuntu" pitchFamily="34" charset="0"/>
              </a:rPr>
              <a:t>Copia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Memoria</a:t>
            </a:r>
            <a:r>
              <a:rPr lang="en-US" sz="1600" b="1" dirty="0" smtClean="0">
                <a:latin typeface="Ubuntu" pitchFamily="34" charset="0"/>
              </a:rPr>
              <a:t> </a:t>
            </a:r>
            <a:r>
              <a:rPr lang="en-US" sz="1600" b="1" dirty="0" err="1" smtClean="0">
                <a:latin typeface="Ubuntu" pitchFamily="34" charset="0"/>
              </a:rPr>
              <a:t>Recibida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33400" y="5638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Libera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M</a:t>
            </a:r>
            <a:r>
              <a:rPr lang="en-US" b="1" dirty="0" err="1" smtClean="0">
                <a:latin typeface="Ubuntu" pitchFamily="34" charset="0"/>
              </a:rPr>
              <a:t>emoria</a:t>
            </a:r>
            <a:r>
              <a:rPr lang="en-US" b="1" dirty="0" smtClean="0">
                <a:latin typeface="Ubuntu" pitchFamily="34" charset="0"/>
              </a:rPr>
              <a:t> GPU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334000" y="56388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Memoria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liberada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27" name="26 Conector recto de flecha"/>
          <p:cNvCxnSpPr>
            <a:stCxn id="25" idx="3"/>
            <a:endCxn id="26" idx="1"/>
          </p:cNvCxnSpPr>
          <p:nvPr/>
        </p:nvCxnSpPr>
        <p:spPr>
          <a:xfrm>
            <a:off x="3352800" y="5867400"/>
            <a:ext cx="1981200" cy="158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5 Rectángulo"/>
          <p:cNvSpPr/>
          <p:nvPr/>
        </p:nvSpPr>
        <p:spPr>
          <a:xfrm>
            <a:off x="533400" y="32004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Lanzamiento</a:t>
            </a:r>
            <a:r>
              <a:rPr lang="en-US" b="1" dirty="0" smtClean="0">
                <a:latin typeface="Ubuntu" pitchFamily="34" charset="0"/>
              </a:rPr>
              <a:t> Kernel 1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29" name="15 Rectángulo"/>
          <p:cNvSpPr/>
          <p:nvPr/>
        </p:nvSpPr>
        <p:spPr>
          <a:xfrm>
            <a:off x="533400" y="42672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Lanzamiento</a:t>
            </a:r>
            <a:r>
              <a:rPr lang="en-US" b="1" dirty="0" smtClean="0">
                <a:latin typeface="Ubuntu" pitchFamily="34" charset="0"/>
              </a:rPr>
              <a:t> Kernel 3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0" name="16 Rectángulo"/>
          <p:cNvSpPr/>
          <p:nvPr/>
        </p:nvSpPr>
        <p:spPr>
          <a:xfrm>
            <a:off x="5334000" y="32004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1 en </a:t>
            </a:r>
            <a:r>
              <a:rPr lang="en-US" b="1" dirty="0" err="1" smtClean="0">
                <a:latin typeface="Ubuntu" pitchFamily="34" charset="0"/>
              </a:rPr>
              <a:t>ejecución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1" name="16 Rectángulo"/>
          <p:cNvSpPr/>
          <p:nvPr/>
        </p:nvSpPr>
        <p:spPr>
          <a:xfrm>
            <a:off x="5334000" y="42672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3 en </a:t>
            </a:r>
            <a:r>
              <a:rPr lang="en-US" b="1" dirty="0" err="1" smtClean="0">
                <a:latin typeface="Ubuntu" pitchFamily="34" charset="0"/>
              </a:rPr>
              <a:t>ejecución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"/>
          <p:cNvSpPr/>
          <p:nvPr/>
        </p:nvSpPr>
        <p:spPr>
          <a:xfrm>
            <a:off x="5410200" y="1600200"/>
            <a:ext cx="3154680" cy="327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5257800" y="1849398"/>
            <a:ext cx="3189732" cy="3332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0767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Ubuntu" pitchFamily="34" charset="0"/>
              </a:rPr>
              <a:t>Flujo</a:t>
            </a:r>
            <a:r>
              <a:rPr lang="en-US" sz="3600" dirty="0" smtClean="0">
                <a:latin typeface="Ubuntu" pitchFamily="34" charset="0"/>
              </a:rPr>
              <a:t> en un </a:t>
            </a:r>
            <a:r>
              <a:rPr lang="en-US" sz="3600" dirty="0" err="1" smtClean="0">
                <a:latin typeface="Ubuntu" pitchFamily="34" charset="0"/>
              </a:rPr>
              <a:t>programa</a:t>
            </a:r>
            <a:r>
              <a:rPr lang="en-US" sz="3600" dirty="0" smtClean="0">
                <a:latin typeface="Ubuntu" pitchFamily="34" charset="0"/>
              </a:rPr>
              <a:t> CUDA III. Streams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8600" y="1219200"/>
            <a:ext cx="3429000" cy="518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5105400" y="2186464"/>
            <a:ext cx="3200400" cy="32999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762000" y="83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“Host” = CPU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91812" y="217015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Stream 0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33400" y="1371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Ubuntu" pitchFamily="34" charset="0"/>
              </a:rPr>
              <a:t>Secuential</a:t>
            </a:r>
            <a:r>
              <a:rPr lang="en-US" b="1" dirty="0" smtClean="0">
                <a:latin typeface="Ubuntu" pitchFamily="34" charset="0"/>
              </a:rPr>
              <a:t> code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3400" y="19812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Ubuntu" pitchFamily="34" charset="0"/>
              </a:rPr>
              <a:t>Memory reserve in GPU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295900" y="986315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Memory reserved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12" name="11 Conector recto de flecha"/>
          <p:cNvCxnSpPr>
            <a:stCxn id="9" idx="3"/>
            <a:endCxn id="10" idx="1"/>
          </p:cNvCxnSpPr>
          <p:nvPr/>
        </p:nvCxnSpPr>
        <p:spPr>
          <a:xfrm flipV="1">
            <a:off x="3352800" y="1214915"/>
            <a:ext cx="1943100" cy="9948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533400" y="2590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Ubuntu" pitchFamily="34" charset="0"/>
              </a:rPr>
              <a:t>Memory copy CPU to GPU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334000" y="2590800"/>
            <a:ext cx="2819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Ubuntu" pitchFamily="34" charset="0"/>
              </a:rPr>
              <a:t>Memory copy Received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3429000" y="2590800"/>
            <a:ext cx="1828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533400" y="32766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1 launch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34000" y="3276600"/>
            <a:ext cx="28194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1 execution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19" name="18 Conector recto de flecha"/>
          <p:cNvCxnSpPr>
            <a:stCxn id="16" idx="3"/>
            <a:endCxn id="17" idx="1"/>
          </p:cNvCxnSpPr>
          <p:nvPr/>
        </p:nvCxnSpPr>
        <p:spPr>
          <a:xfrm>
            <a:off x="3352800" y="34671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5334000" y="48006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Ubuntu" pitchFamily="34" charset="0"/>
              </a:rPr>
              <a:t>Memory copy CPU to GPU</a:t>
            </a:r>
            <a:endParaRPr lang="en-US" sz="1600" b="1" dirty="0">
              <a:latin typeface="Ubuntu" pitchFamily="34" charset="0"/>
            </a:endParaRPr>
          </a:p>
        </p:txBody>
      </p:sp>
      <p:sp>
        <p:nvSpPr>
          <p:cNvPr id="23" name="22 Flecha derecha"/>
          <p:cNvSpPr/>
          <p:nvPr/>
        </p:nvSpPr>
        <p:spPr>
          <a:xfrm rot="10800000">
            <a:off x="3352801" y="4800599"/>
            <a:ext cx="1828800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Rectángulo"/>
          <p:cNvSpPr/>
          <p:nvPr/>
        </p:nvSpPr>
        <p:spPr>
          <a:xfrm>
            <a:off x="533400" y="4800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Memory copy received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33400" y="5638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Free GPU memory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334000" y="5638800"/>
            <a:ext cx="2819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Memory </a:t>
            </a:r>
            <a:r>
              <a:rPr lang="en-US" b="1" dirty="0" err="1" smtClean="0">
                <a:latin typeface="Ubuntu" pitchFamily="34" charset="0"/>
              </a:rPr>
              <a:t>deallocated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27" name="26 Conector recto de flecha"/>
          <p:cNvCxnSpPr>
            <a:stCxn id="25" idx="3"/>
            <a:endCxn id="26" idx="1"/>
          </p:cNvCxnSpPr>
          <p:nvPr/>
        </p:nvCxnSpPr>
        <p:spPr>
          <a:xfrm>
            <a:off x="3352800" y="5867400"/>
            <a:ext cx="1981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533400" y="37338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2 launch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5334000" y="3733800"/>
            <a:ext cx="28194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2 execution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30" name="29 Conector recto de flecha"/>
          <p:cNvCxnSpPr>
            <a:stCxn id="28" idx="3"/>
            <a:endCxn id="29" idx="1"/>
          </p:cNvCxnSpPr>
          <p:nvPr/>
        </p:nvCxnSpPr>
        <p:spPr>
          <a:xfrm>
            <a:off x="3352800" y="39243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533400" y="41910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3 launch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334000" y="4191000"/>
            <a:ext cx="28194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 pitchFamily="34" charset="0"/>
              </a:rPr>
              <a:t>Kernel 3 execution</a:t>
            </a:r>
            <a:endParaRPr lang="en-US" b="1" dirty="0">
              <a:latin typeface="Ubuntu" pitchFamily="34" charset="0"/>
            </a:endParaRPr>
          </a:p>
        </p:txBody>
      </p:sp>
      <p:cxnSp>
        <p:nvCxnSpPr>
          <p:cNvPr id="33" name="32 Conector recto de flecha"/>
          <p:cNvCxnSpPr>
            <a:stCxn id="31" idx="3"/>
            <a:endCxn id="32" idx="1"/>
          </p:cNvCxnSpPr>
          <p:nvPr/>
        </p:nvCxnSpPr>
        <p:spPr>
          <a:xfrm>
            <a:off x="3352800" y="43815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770120" y="181610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Stream 1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998720" y="153721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buntu" pitchFamily="34" charset="0"/>
              </a:rPr>
              <a:t>Stream 2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1467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Ubuntu" pitchFamily="34" charset="0"/>
              </a:rPr>
              <a:t>Otro</a:t>
            </a:r>
            <a:r>
              <a:rPr lang="en-US" sz="3600" dirty="0" smtClean="0">
                <a:latin typeface="Ubuntu" pitchFamily="34" charset="0"/>
              </a:rPr>
              <a:t> </a:t>
            </a:r>
            <a:r>
              <a:rPr lang="en-US" sz="3600" dirty="0" err="1" smtClean="0">
                <a:latin typeface="Ubuntu" pitchFamily="34" charset="0"/>
              </a:rPr>
              <a:t>nivel</a:t>
            </a:r>
            <a:r>
              <a:rPr lang="en-US" sz="3600" dirty="0" smtClean="0">
                <a:latin typeface="Ubuntu" pitchFamily="34" charset="0"/>
              </a:rPr>
              <a:t> de paralelización: Streams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28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“</a:t>
            </a:r>
            <a:r>
              <a:rPr lang="en-US" sz="2400" dirty="0" err="1" smtClean="0"/>
              <a:t>asíncrona</a:t>
            </a:r>
            <a:r>
              <a:rPr lang="en-US" sz="2400" dirty="0" smtClean="0"/>
              <a:t>”, </a:t>
            </a:r>
            <a:r>
              <a:rPr lang="en-US" sz="2400" dirty="0" err="1" smtClean="0"/>
              <a:t>mientras</a:t>
            </a:r>
            <a:r>
              <a:rPr lang="en-US" sz="2400" dirty="0" smtClean="0"/>
              <a:t> </a:t>
            </a:r>
            <a:r>
              <a:rPr lang="en-US" sz="2400" dirty="0" err="1" smtClean="0"/>
              <a:t>transferimos</a:t>
            </a:r>
            <a:r>
              <a:rPr lang="en-US" sz="2400" dirty="0" smtClean="0"/>
              <a:t> gran </a:t>
            </a:r>
            <a:r>
              <a:rPr lang="en-US" sz="2400" dirty="0" err="1" smtClean="0"/>
              <a:t>cantidad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</a:t>
            </a:r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ir</a:t>
            </a:r>
            <a:r>
              <a:rPr lang="en-US" sz="2400" dirty="0"/>
              <a:t> </a:t>
            </a:r>
            <a:r>
              <a:rPr lang="en-US" sz="2400" dirty="0" err="1" smtClean="0"/>
              <a:t>calculando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útil</a:t>
            </a:r>
            <a:r>
              <a:rPr lang="en-US" sz="2400" dirty="0" smtClean="0"/>
              <a:t> para kernels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dirty="0" err="1" smtClean="0"/>
              <a:t>usan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tarjeta,nos</a:t>
            </a:r>
            <a:r>
              <a:rPr lang="en-US" sz="2400" dirty="0" smtClean="0"/>
              <a:t> </a:t>
            </a:r>
            <a:r>
              <a:rPr lang="en-US" sz="2400" dirty="0" err="1" smtClean="0"/>
              <a:t>deja</a:t>
            </a:r>
            <a:r>
              <a:rPr lang="en-US" sz="2400" dirty="0" smtClean="0"/>
              <a:t> </a:t>
            </a:r>
            <a:r>
              <a:rPr lang="en-US" sz="2400" dirty="0" err="1" smtClean="0"/>
              <a:t>sitio</a:t>
            </a:r>
            <a:r>
              <a:rPr lang="en-US" sz="2400" dirty="0" smtClean="0"/>
              <a:t> </a:t>
            </a:r>
            <a:r>
              <a:rPr lang="en-US" sz="2400" dirty="0" err="1" smtClean="0"/>
              <a:t>ara</a:t>
            </a:r>
            <a:r>
              <a:rPr lang="en-US" sz="2400" dirty="0" smtClean="0"/>
              <a:t> </a:t>
            </a:r>
            <a:r>
              <a:rPr lang="en-US" sz="2400" dirty="0" err="1" smtClean="0"/>
              <a:t>ir</a:t>
            </a:r>
            <a:r>
              <a:rPr lang="en-US" sz="2400" dirty="0" smtClean="0"/>
              <a:t> </a:t>
            </a:r>
            <a:r>
              <a:rPr lang="en-US" sz="2400" dirty="0" err="1" smtClean="0"/>
              <a:t>ehecutando</a:t>
            </a:r>
            <a:r>
              <a:rPr lang="en-US" sz="2400" dirty="0" smtClean="0"/>
              <a:t> </a:t>
            </a:r>
            <a:r>
              <a:rPr lang="en-US" sz="2400" dirty="0" err="1" smtClean="0"/>
              <a:t>otros</a:t>
            </a:r>
            <a:r>
              <a:rPr lang="en-US" sz="2400" dirty="0" smtClean="0"/>
              <a:t> streams a la </a:t>
            </a:r>
            <a:r>
              <a:rPr lang="en-US" sz="2400" dirty="0" err="1" smtClean="0"/>
              <a:t>vez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útil</a:t>
            </a:r>
            <a:r>
              <a:rPr lang="en-US" sz="2400" dirty="0" smtClean="0"/>
              <a:t> </a:t>
            </a:r>
            <a:r>
              <a:rPr lang="en-US" sz="2400" dirty="0" err="1" smtClean="0"/>
              <a:t>también</a:t>
            </a:r>
            <a:r>
              <a:rPr lang="en-US" sz="2400" dirty="0" smtClean="0"/>
              <a:t> con MPI.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1467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Ubuntu" pitchFamily="34" charset="0"/>
              </a:rPr>
              <a:t>Streams II</a:t>
            </a:r>
            <a:endParaRPr lang="en-US" sz="3600" dirty="0">
              <a:latin typeface="Ubuntu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91780"/>
              </p:ext>
            </p:extLst>
          </p:nvPr>
        </p:nvGraphicFramePr>
        <p:xfrm>
          <a:off x="152400" y="1066800"/>
          <a:ext cx="88392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8176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cudaStream_t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*streams = (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cudaStream_t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*) 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malloc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(NSTREAMS * 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sizeof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cudaStream_t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));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is =0; is &lt; NSTREAMS; is++){</a:t>
                      </a:r>
                      <a:endParaRPr lang="es-E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cudaStreamCreate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(&amp;(streams[is]));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}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55880"/>
              </p:ext>
            </p:extLst>
          </p:nvPr>
        </p:nvGraphicFramePr>
        <p:xfrm>
          <a:off x="152400" y="2743200"/>
          <a:ext cx="8839200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8176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for(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is =0; is &lt; NSTREAMS; is++){</a:t>
                      </a:r>
                      <a:endParaRPr lang="es-ES" sz="1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</a:t>
                      </a:r>
                      <a:r>
                        <a:rPr lang="en-US" sz="1400" dirty="0" err="1" smtClean="0"/>
                        <a:t>cudaMalloc</a:t>
                      </a:r>
                      <a:r>
                        <a:rPr lang="en-US" sz="1400" dirty="0" smtClean="0"/>
                        <a:t>((void**) &amp;</a:t>
                      </a:r>
                      <a:r>
                        <a:rPr lang="en-US" sz="1400" dirty="0" err="1" smtClean="0"/>
                        <a:t>d_input</a:t>
                      </a:r>
                      <a:r>
                        <a:rPr lang="en-US" sz="1400" dirty="0" smtClean="0"/>
                        <a:t> [is], </a:t>
                      </a:r>
                      <a:r>
                        <a:rPr lang="en-US" sz="1400" dirty="0" err="1" smtClean="0"/>
                        <a:t>size_bytes</a:t>
                      </a:r>
                      <a:r>
                        <a:rPr lang="en-US" sz="1400" dirty="0" smtClean="0"/>
                        <a:t>);</a:t>
                      </a:r>
                      <a:endParaRPr lang="es-E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cudaMalloc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((void**) &amp;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d_prices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[is],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size_bytes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);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      </a:t>
                      </a:r>
                      <a:r>
                        <a:rPr lang="en-US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cudaMalloc((void**) &amp;d_output[is], size_bytes);</a:t>
                      </a:r>
                      <a:endParaRPr lang="es-ES" sz="1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}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11594"/>
              </p:ext>
            </p:extLst>
          </p:nvPr>
        </p:nvGraphicFramePr>
        <p:xfrm>
          <a:off x="76200" y="4876800"/>
          <a:ext cx="88392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8176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for(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is =0; is &lt; NSTREAMS; is++){</a:t>
                      </a:r>
                      <a:endParaRPr lang="es-ES" sz="1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cudaMemcpyAsync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d_input</a:t>
                      </a:r>
                      <a:r>
                        <a:rPr lang="en-US" sz="1200" dirty="0" smtClean="0"/>
                        <a:t>[is], </a:t>
                      </a:r>
                      <a:r>
                        <a:rPr lang="en-US" sz="1200" dirty="0" err="1" smtClean="0"/>
                        <a:t>h_input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size_bytes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cudaMemcpyHostToDevice</a:t>
                      </a:r>
                      <a:r>
                        <a:rPr lang="en-US" sz="1200" dirty="0" smtClean="0"/>
                        <a:t>, streams[is]);</a:t>
                      </a:r>
                      <a:endParaRPr lang="es-ES" sz="12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cudaMemcpyAsync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d_prices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[is],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h_prices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size_bytes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cudaMemcpyHostToDevice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streams[is]);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}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1467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Ubuntu" pitchFamily="34" charset="0"/>
              </a:rPr>
              <a:t>Streams III</a:t>
            </a:r>
            <a:endParaRPr lang="en-US" sz="3600" dirty="0">
              <a:latin typeface="Ubuntu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6967"/>
              </p:ext>
            </p:extLst>
          </p:nvPr>
        </p:nvGraphicFramePr>
        <p:xfrm>
          <a:off x="152400" y="1066800"/>
          <a:ext cx="8839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8176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for(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is =0; is &lt; NSTREAMS; is++){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calc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&lt;&lt;&lt;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dimGrid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dimBlock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0, streams[is]&gt;&gt;&gt;(SIZE,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d_input_A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[is],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d_input_B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[is],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d_output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[is]);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}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65704"/>
              </p:ext>
            </p:extLst>
          </p:nvPr>
        </p:nvGraphicFramePr>
        <p:xfrm>
          <a:off x="152400" y="2743200"/>
          <a:ext cx="8839200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8176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for(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is =0; is &lt; NSTREAMS; is++){</a:t>
                      </a:r>
                      <a:endParaRPr lang="es-ES" sz="1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</a:t>
                      </a:r>
                      <a:r>
                        <a:rPr lang="en-US" sz="1400" dirty="0" err="1" smtClean="0"/>
                        <a:t>cudaFree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d_input</a:t>
                      </a:r>
                      <a:r>
                        <a:rPr lang="en-US" sz="1400" dirty="0" smtClean="0"/>
                        <a:t>[is]);</a:t>
                      </a:r>
                      <a:endParaRPr lang="es-ES" sz="14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cudaFree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d_prices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[is]);</a:t>
                      </a:r>
                      <a:endParaRPr lang="es-E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    </a:t>
                      </a:r>
                      <a:r>
                        <a:rPr lang="en-US" sz="1400" dirty="0" err="1" smtClean="0"/>
                        <a:t>cudaFree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d_output</a:t>
                      </a:r>
                      <a:r>
                        <a:rPr lang="en-US" sz="1400" dirty="0" smtClean="0"/>
                        <a:t>[is]);</a:t>
                      </a:r>
                      <a:endParaRPr lang="es-E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}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5337"/>
              </p:ext>
            </p:extLst>
          </p:nvPr>
        </p:nvGraphicFramePr>
        <p:xfrm>
          <a:off x="76200" y="4876800"/>
          <a:ext cx="8839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8176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for(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is =0; is &lt; NSTREAMS; is++){</a:t>
                      </a:r>
                      <a:endParaRPr lang="es-ES" sz="1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</a:t>
                      </a:r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cudaStreamDestroy</a:t>
                      </a:r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(streams[is]));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}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Ubuntu" pitchFamily="34" charset="0"/>
              </a:rPr>
              <a:t>Integración</a:t>
            </a:r>
            <a:r>
              <a:rPr lang="en-US" sz="3600" dirty="0" smtClean="0">
                <a:latin typeface="Ubuntu" pitchFamily="34" charset="0"/>
              </a:rPr>
              <a:t> de CUDA y C# (1)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28" name="2 Marcador de contenido"/>
          <p:cNvSpPr>
            <a:spLocks noGrp="1"/>
          </p:cNvSpPr>
          <p:nvPr>
            <p:ph idx="1"/>
          </p:nvPr>
        </p:nvSpPr>
        <p:spPr>
          <a:xfrm>
            <a:off x="190500" y="823118"/>
            <a:ext cx="8763000" cy="4678363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ManagedCuda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Ventajas</a:t>
            </a:r>
            <a:endParaRPr lang="en-US" dirty="0" smtClean="0"/>
          </a:p>
          <a:p>
            <a:pPr lvl="2"/>
            <a:r>
              <a:rPr lang="en-US" dirty="0" err="1" smtClean="0"/>
              <a:t>OpenSource</a:t>
            </a:r>
            <a:endParaRPr lang="en-US" dirty="0" smtClean="0"/>
          </a:p>
          <a:p>
            <a:pPr lvl="2"/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,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en C#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Desventajas</a:t>
            </a:r>
            <a:endParaRPr lang="en-US" dirty="0" smtClean="0"/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documentado</a:t>
            </a:r>
            <a:r>
              <a:rPr lang="en-US" dirty="0" smtClean="0"/>
              <a:t>,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conocimiento</a:t>
            </a:r>
            <a:r>
              <a:rPr lang="en-US" dirty="0" smtClean="0"/>
              <a:t> de CUDA.</a:t>
            </a:r>
          </a:p>
          <a:p>
            <a:pPr lvl="2"/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heredados</a:t>
            </a:r>
            <a:r>
              <a:rPr lang="en-US" dirty="0" smtClean="0"/>
              <a:t> de C#: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y </a:t>
            </a:r>
            <a:r>
              <a:rPr lang="en-US" dirty="0" err="1" smtClean="0"/>
              <a:t>compilar</a:t>
            </a:r>
            <a:r>
              <a:rPr lang="en-US" dirty="0" smtClean="0"/>
              <a:t> el </a:t>
            </a:r>
            <a:r>
              <a:rPr lang="en-US" dirty="0" err="1" smtClean="0"/>
              <a:t>cuda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 en un .</a:t>
            </a:r>
            <a:r>
              <a:rPr lang="en-US" dirty="0" err="1" smtClean="0"/>
              <a:t>ptx</a:t>
            </a:r>
            <a:endParaRPr lang="en-US" dirty="0" smtClean="0"/>
          </a:p>
          <a:p>
            <a:pPr lvl="2"/>
            <a:r>
              <a:rPr lang="en-US" dirty="0"/>
              <a:t>¡¡No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Thrust!! </a:t>
            </a:r>
            <a:r>
              <a:rPr lang="en-US" dirty="0" err="1"/>
              <a:t>Hemos</a:t>
            </a:r>
            <a:r>
              <a:rPr lang="en-US" dirty="0"/>
              <a:t> de </a:t>
            </a:r>
            <a:r>
              <a:rPr lang="en-US" dirty="0" err="1"/>
              <a:t>programarnos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reducciones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838200" y="56388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Hay </a:t>
            </a:r>
            <a:r>
              <a:rPr lang="en-US" sz="2000" dirty="0" err="1" smtClean="0"/>
              <a:t>otra</a:t>
            </a:r>
            <a:r>
              <a:rPr lang="en-US" sz="2000" dirty="0" smtClean="0"/>
              <a:t> </a:t>
            </a:r>
            <a:r>
              <a:rPr lang="en-US" sz="2000" dirty="0" err="1" smtClean="0"/>
              <a:t>alternativa</a:t>
            </a:r>
            <a:r>
              <a:rPr lang="en-US" sz="2000" dirty="0" smtClean="0"/>
              <a:t>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parecida</a:t>
            </a:r>
            <a:r>
              <a:rPr lang="en-US" sz="2000" dirty="0" smtClean="0"/>
              <a:t>, </a:t>
            </a:r>
            <a:r>
              <a:rPr lang="en-US" sz="2000" dirty="0" err="1" smtClean="0"/>
              <a:t>llamada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Cudafy</a:t>
            </a:r>
            <a:r>
              <a:rPr lang="en-US" sz="2000" dirty="0" smtClean="0"/>
              <a:t>, </a:t>
            </a:r>
            <a:r>
              <a:rPr lang="en-US" sz="2000" dirty="0" err="1" smtClean="0"/>
              <a:t>pero</a:t>
            </a:r>
            <a:r>
              <a:rPr lang="en-US" sz="2000" dirty="0" smtClean="0"/>
              <a:t> solo </a:t>
            </a:r>
            <a:r>
              <a:rPr lang="en-US" sz="2000" dirty="0" err="1" smtClean="0"/>
              <a:t>es</a:t>
            </a:r>
            <a:r>
              <a:rPr lang="en-US" sz="2000" dirty="0" smtClean="0"/>
              <a:t> gratis para </a:t>
            </a:r>
            <a:r>
              <a:rPr lang="en-US" sz="2000" dirty="0" err="1" smtClean="0"/>
              <a:t>estudiantes</a:t>
            </a:r>
            <a:r>
              <a:rPr lang="en-US" sz="2000" dirty="0" smtClean="0"/>
              <a:t> e </a:t>
            </a:r>
            <a:r>
              <a:rPr lang="en-US" sz="2000" dirty="0" err="1" smtClean="0"/>
              <a:t>investigadores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8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misma</a:t>
            </a:r>
            <a:r>
              <a:rPr lang="en-US" sz="2400" dirty="0" smtClean="0"/>
              <a:t> </a:t>
            </a:r>
            <a:r>
              <a:rPr lang="en-US" sz="2400" dirty="0" err="1" smtClean="0"/>
              <a:t>aplicación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neuronales</a:t>
            </a:r>
            <a:r>
              <a:rPr lang="en-US" sz="2400" dirty="0" smtClean="0"/>
              <a:t> </a:t>
            </a:r>
            <a:r>
              <a:rPr lang="en-US" sz="2400" dirty="0" err="1" smtClean="0"/>
              <a:t>profundas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4410174" cy="4022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63362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http://www.gputechconf.com/attendees/keynotes-replay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374" y="544202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300 a 1 en </a:t>
            </a:r>
            <a:r>
              <a:rPr lang="en-US" sz="2400" b="1" dirty="0" err="1" smtClean="0">
                <a:solidFill>
                  <a:srgbClr val="0070C0"/>
                </a:solidFill>
              </a:rPr>
              <a:t>Energía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4017" y="5849240"/>
            <a:ext cx="474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417 a 1 en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oste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del Hardware</a:t>
            </a:r>
            <a:endParaRPr lang="es-E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92" y="1219199"/>
            <a:ext cx="4387408" cy="40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1884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Ubuntu" pitchFamily="34" charset="0"/>
              </a:rPr>
              <a:t>Calling function from inside a kernel.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28" name="2 Marcador de contenido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 para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</a:t>
            </a:r>
            <a:r>
              <a:rPr lang="en-US" sz="2400" dirty="0" err="1" smtClean="0"/>
              <a:t>únicamente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la GPU.</a:t>
            </a:r>
          </a:p>
          <a:p>
            <a:endParaRPr lang="en-US" sz="2400" dirty="0" smtClean="0"/>
          </a:p>
          <a:p>
            <a:r>
              <a:rPr lang="en-US" sz="2400" dirty="0" smtClean="0"/>
              <a:t>De </a:t>
            </a:r>
            <a:r>
              <a:rPr lang="en-US" sz="2400" dirty="0" err="1" smtClean="0"/>
              <a:t>hecho</a:t>
            </a:r>
            <a:r>
              <a:rPr lang="en-US" sz="2400" dirty="0" smtClean="0"/>
              <a:t> </a:t>
            </a:r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marxcarlas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__host__ y __device__ y el </a:t>
            </a:r>
            <a:r>
              <a:rPr lang="en-US" sz="2400" dirty="0" err="1" smtClean="0"/>
              <a:t>compilador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creara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version para </a:t>
            </a:r>
            <a:r>
              <a:rPr lang="en-US" sz="2400" dirty="0" err="1" smtClean="0"/>
              <a:t>cada</a:t>
            </a:r>
            <a:r>
              <a:rPr lang="en-US" sz="2400" dirty="0" smtClean="0"/>
              <a:t>  </a:t>
            </a:r>
            <a:r>
              <a:rPr lang="en-US" sz="2400" dirty="0" err="1" smtClean="0"/>
              <a:t>una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hilo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llamar</a:t>
            </a:r>
            <a:r>
              <a:rPr lang="en-US" sz="2400" dirty="0" smtClean="0"/>
              <a:t> a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 del device co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r>
              <a:rPr lang="en-US" sz="2400" dirty="0" smtClean="0"/>
              <a:t> locales,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threadId</a:t>
            </a:r>
            <a:r>
              <a:rPr lang="en-US" sz="2400" dirty="0" smtClean="0"/>
              <a:t> y </a:t>
            </a:r>
            <a:r>
              <a:rPr lang="en-US" sz="2400" dirty="0" err="1" smtClean="0"/>
              <a:t>blockId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38200" y="1905000"/>
            <a:ext cx="75438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__</a:t>
            </a:r>
            <a:r>
              <a:rPr lang="en-US" sz="2000" dirty="0" smtClean="0"/>
              <a:t>device__ </a:t>
            </a:r>
            <a:r>
              <a:rPr lang="en-US" sz="2000" dirty="0" smtClean="0">
                <a:solidFill>
                  <a:schemeClr val="tx2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(…){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Ubuntu" pitchFamily="34" charset="0"/>
              </a:rPr>
              <a:t>Warps…...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Ubuntu" pitchFamily="34" charset="0"/>
              </a:rPr>
              <a:t>Un warp </a:t>
            </a:r>
            <a:r>
              <a:rPr lang="en-US" sz="2400" dirty="0" err="1" smtClean="0">
                <a:latin typeface="Ubuntu" pitchFamily="34" charset="0"/>
              </a:rPr>
              <a:t>es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una</a:t>
            </a:r>
            <a:r>
              <a:rPr lang="en-US" sz="2400" dirty="0" smtClean="0">
                <a:latin typeface="Ubuntu" pitchFamily="34" charset="0"/>
              </a:rPr>
              <a:t> “</a:t>
            </a:r>
            <a:r>
              <a:rPr lang="en-US" sz="2400" dirty="0" err="1" smtClean="0">
                <a:latin typeface="Ubuntu" pitchFamily="34" charset="0"/>
              </a:rPr>
              <a:t>unidad</a:t>
            </a:r>
            <a:r>
              <a:rPr lang="en-US" sz="2400" dirty="0" smtClean="0">
                <a:latin typeface="Ubuntu" pitchFamily="34" charset="0"/>
              </a:rPr>
              <a:t> de </a:t>
            </a:r>
            <a:r>
              <a:rPr lang="en-US" sz="2400" dirty="0" err="1" smtClean="0">
                <a:latin typeface="Ubuntu" pitchFamily="34" charset="0"/>
              </a:rPr>
              <a:t>ejecución</a:t>
            </a:r>
            <a:r>
              <a:rPr lang="en-US" sz="2400" dirty="0" smtClean="0">
                <a:latin typeface="Ubuntu" pitchFamily="34" charset="0"/>
              </a:rPr>
              <a:t>” en un </a:t>
            </a:r>
            <a:r>
              <a:rPr lang="en-US" sz="2400" dirty="0" err="1" smtClean="0">
                <a:latin typeface="Ubuntu" pitchFamily="34" charset="0"/>
              </a:rPr>
              <a:t>SMx</a:t>
            </a:r>
            <a:r>
              <a:rPr lang="en-US" sz="2400" dirty="0" smtClean="0">
                <a:latin typeface="Ubuntu" pitchFamily="34" charset="0"/>
              </a:rPr>
              <a:t> .</a:t>
            </a:r>
          </a:p>
          <a:p>
            <a:r>
              <a:rPr lang="en-US" sz="2400" dirty="0" err="1" smtClean="0">
                <a:latin typeface="Ubuntu" pitchFamily="34" charset="0"/>
              </a:rPr>
              <a:t>Actualmente</a:t>
            </a:r>
            <a:r>
              <a:rPr lang="en-US" sz="2400" dirty="0" smtClean="0">
                <a:latin typeface="Ubuntu" pitchFamily="34" charset="0"/>
              </a:rPr>
              <a:t> un warp </a:t>
            </a:r>
            <a:r>
              <a:rPr lang="en-US" sz="2400" dirty="0" err="1" smtClean="0">
                <a:latin typeface="Ubuntu" pitchFamily="34" charset="0"/>
              </a:rPr>
              <a:t>tiene</a:t>
            </a:r>
            <a:r>
              <a:rPr lang="en-US" sz="2400" dirty="0" smtClean="0">
                <a:latin typeface="Ubuntu" pitchFamily="34" charset="0"/>
              </a:rPr>
              <a:t> 32 threads.</a:t>
            </a:r>
          </a:p>
          <a:p>
            <a:r>
              <a:rPr lang="en-US" sz="2400" dirty="0" smtClean="0">
                <a:latin typeface="Ubuntu" pitchFamily="34" charset="0"/>
              </a:rPr>
              <a:t>Un </a:t>
            </a:r>
            <a:r>
              <a:rPr lang="en-US" sz="2400" dirty="0" err="1" smtClean="0">
                <a:latin typeface="Ubuntu" pitchFamily="34" charset="0"/>
              </a:rPr>
              <a:t>SMx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puede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ejecutar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muchos</a:t>
            </a:r>
            <a:r>
              <a:rPr lang="en-US" sz="2400" dirty="0" smtClean="0">
                <a:latin typeface="Ubuntu" pitchFamily="34" charset="0"/>
              </a:rPr>
              <a:t> warps a la </a:t>
            </a:r>
            <a:r>
              <a:rPr lang="en-US" sz="2400" dirty="0" err="1" smtClean="0">
                <a:latin typeface="Ubuntu" pitchFamily="34" charset="0"/>
              </a:rPr>
              <a:t>vez</a:t>
            </a:r>
            <a:r>
              <a:rPr lang="en-US" sz="2400" dirty="0" smtClean="0">
                <a:latin typeface="Ubuntu" pitchFamily="34" charset="0"/>
              </a:rPr>
              <a:t>.</a:t>
            </a:r>
          </a:p>
          <a:p>
            <a:endParaRPr lang="en-US" sz="2400" dirty="0" smtClean="0">
              <a:latin typeface="Ubuntu" pitchFamily="34" charset="0"/>
            </a:endParaRPr>
          </a:p>
          <a:p>
            <a:r>
              <a:rPr lang="en-US" sz="2400" dirty="0" smtClean="0">
                <a:latin typeface="Ubuntu" pitchFamily="34" charset="0"/>
              </a:rPr>
              <a:t>El </a:t>
            </a:r>
            <a:r>
              <a:rPr lang="en-US" sz="2400" dirty="0" err="1" smtClean="0">
                <a:latin typeface="Ubuntu" pitchFamily="34" charset="0"/>
              </a:rPr>
              <a:t>tamaño</a:t>
            </a:r>
            <a:r>
              <a:rPr lang="en-US" sz="2400" dirty="0" smtClean="0">
                <a:latin typeface="Ubuntu" pitchFamily="34" charset="0"/>
              </a:rPr>
              <a:t> del Warp </a:t>
            </a:r>
            <a:r>
              <a:rPr lang="en-US" sz="2400" b="1" u="sng" dirty="0" smtClean="0">
                <a:latin typeface="Ubuntu" pitchFamily="34" charset="0"/>
              </a:rPr>
              <a:t>NO</a:t>
            </a:r>
            <a:r>
              <a:rPr lang="en-US" sz="2400" dirty="0">
                <a:latin typeface="Ubuntu" pitchFamily="34" charset="0"/>
              </a:rPr>
              <a:t> </a:t>
            </a:r>
            <a:r>
              <a:rPr lang="en-US" sz="2400" dirty="0" smtClean="0">
                <a:latin typeface="Ubuntu" pitchFamily="34" charset="0"/>
              </a:rPr>
              <a:t>forma parte de la </a:t>
            </a:r>
            <a:r>
              <a:rPr lang="en-US" sz="2400" dirty="0" err="1" smtClean="0">
                <a:latin typeface="Ubuntu" pitchFamily="34" charset="0"/>
              </a:rPr>
              <a:t>especificación</a:t>
            </a:r>
            <a:r>
              <a:rPr lang="en-US" sz="2400" dirty="0" smtClean="0">
                <a:latin typeface="Ubuntu" pitchFamily="34" charset="0"/>
              </a:rPr>
              <a:t> CUDA, NUNCA se </a:t>
            </a:r>
            <a:r>
              <a:rPr lang="en-US" sz="2400" dirty="0" err="1" smtClean="0">
                <a:latin typeface="Ubuntu" pitchFamily="34" charset="0"/>
              </a:rPr>
              <a:t>debe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programar</a:t>
            </a:r>
            <a:r>
              <a:rPr lang="en-US" sz="2400" dirty="0" smtClean="0">
                <a:latin typeface="Ubuntu" pitchFamily="34" charset="0"/>
              </a:rPr>
              <a:t> para un </a:t>
            </a:r>
            <a:r>
              <a:rPr lang="en-US" sz="2400" dirty="0" err="1" smtClean="0">
                <a:latin typeface="Ubuntu" pitchFamily="34" charset="0"/>
              </a:rPr>
              <a:t>tamaño</a:t>
            </a:r>
            <a:r>
              <a:rPr lang="en-US" sz="2400" dirty="0" smtClean="0">
                <a:latin typeface="Ubuntu" pitchFamily="34" charset="0"/>
              </a:rPr>
              <a:t> de warp </a:t>
            </a:r>
            <a:r>
              <a:rPr lang="en-US" sz="2400" dirty="0" err="1" smtClean="0">
                <a:latin typeface="Ubuntu" pitchFamily="34" charset="0"/>
              </a:rPr>
              <a:t>específico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ya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que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puede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cambiar</a:t>
            </a:r>
            <a:r>
              <a:rPr lang="en-US" sz="2400" dirty="0" smtClean="0">
                <a:latin typeface="Ubuntu" pitchFamily="34" charset="0"/>
              </a:rPr>
              <a:t> en el </a:t>
            </a:r>
            <a:r>
              <a:rPr lang="en-US" sz="2400" dirty="0" err="1" smtClean="0">
                <a:latin typeface="Ubuntu" pitchFamily="34" charset="0"/>
              </a:rPr>
              <a:t>futuro</a:t>
            </a:r>
            <a:r>
              <a:rPr lang="en-US" sz="2400" dirty="0" smtClean="0">
                <a:latin typeface="Ubuntu" pitchFamily="34" charset="0"/>
              </a:rPr>
              <a:t>.</a:t>
            </a:r>
          </a:p>
          <a:p>
            <a:endParaRPr lang="en-US" sz="2400" dirty="0" smtClean="0">
              <a:latin typeface="Ubuntu" pitchFamily="34" charset="0"/>
            </a:endParaRPr>
          </a:p>
          <a:p>
            <a:r>
              <a:rPr lang="en-US" sz="2400" dirty="0" smtClean="0">
                <a:latin typeface="Ubuntu" pitchFamily="34" charset="0"/>
              </a:rPr>
              <a:t>En el </a:t>
            </a:r>
            <a:r>
              <a:rPr lang="en-US" sz="2400" dirty="0" err="1" smtClean="0">
                <a:latin typeface="Ubuntu" pitchFamily="34" charset="0"/>
              </a:rPr>
              <a:t>tema</a:t>
            </a:r>
            <a:r>
              <a:rPr lang="en-US" sz="2400" dirty="0" smtClean="0">
                <a:latin typeface="Ubuntu" pitchFamily="34" charset="0"/>
              </a:rPr>
              <a:t> 3 </a:t>
            </a:r>
            <a:r>
              <a:rPr lang="en-US" sz="2400" dirty="0" err="1" smtClean="0">
                <a:latin typeface="Ubuntu" pitchFamily="34" charset="0"/>
              </a:rPr>
              <a:t>veremos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como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afecta</a:t>
            </a:r>
            <a:r>
              <a:rPr lang="en-US" sz="2400" dirty="0" smtClean="0">
                <a:latin typeface="Ubuntu" pitchFamily="34" charset="0"/>
              </a:rPr>
              <a:t> al </a:t>
            </a:r>
            <a:r>
              <a:rPr lang="en-US" sz="2400" dirty="0" err="1" smtClean="0">
                <a:latin typeface="Ubuntu" pitchFamily="34" charset="0"/>
              </a:rPr>
              <a:t>rendimiento</a:t>
            </a:r>
            <a:r>
              <a:rPr lang="en-US" sz="2400" dirty="0" smtClean="0">
                <a:latin typeface="Ubuntu" pitchFamily="34" charset="0"/>
              </a:rPr>
              <a:t>.</a:t>
            </a:r>
          </a:p>
          <a:p>
            <a:endParaRPr lang="en-US" sz="2400" dirty="0" smtClean="0">
              <a:latin typeface="Ubuntu" pitchFamily="34" charset="0"/>
            </a:endParaRPr>
          </a:p>
          <a:p>
            <a:r>
              <a:rPr lang="en-US" sz="2400" dirty="0" smtClean="0">
                <a:latin typeface="Ubuntu" pitchFamily="34" charset="0"/>
              </a:rPr>
              <a:t>Para </a:t>
            </a:r>
            <a:r>
              <a:rPr lang="en-US" sz="2400" dirty="0" err="1" smtClean="0">
                <a:latin typeface="Ubuntu" pitchFamily="34" charset="0"/>
              </a:rPr>
              <a:t>tamaños</a:t>
            </a:r>
            <a:r>
              <a:rPr lang="en-US" sz="2400" dirty="0" smtClean="0">
                <a:latin typeface="Ubuntu" pitchFamily="34" charset="0"/>
              </a:rPr>
              <a:t> de </a:t>
            </a:r>
            <a:r>
              <a:rPr lang="en-US" sz="2400" dirty="0" err="1" smtClean="0">
                <a:latin typeface="Ubuntu" pitchFamily="34" charset="0"/>
              </a:rPr>
              <a:t>bloque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utilizaremos</a:t>
            </a:r>
            <a:r>
              <a:rPr lang="en-US" sz="2400" dirty="0" smtClean="0">
                <a:latin typeface="Ubuntu" pitchFamily="34" charset="0"/>
              </a:rPr>
              <a:t> </a:t>
            </a:r>
            <a:r>
              <a:rPr lang="en-US" sz="2400" dirty="0" err="1" smtClean="0">
                <a:latin typeface="Ubuntu" pitchFamily="34" charset="0"/>
              </a:rPr>
              <a:t>múltiplos</a:t>
            </a:r>
            <a:r>
              <a:rPr lang="en-US" sz="2400" dirty="0" smtClean="0">
                <a:latin typeface="Ubuntu" pitchFamily="34" charset="0"/>
              </a:rPr>
              <a:t> del “warp size”.</a:t>
            </a:r>
            <a:endParaRPr lang="en-US" sz="1600" dirty="0"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Ubuntu" pitchFamily="34" charset="0"/>
              </a:rPr>
              <a:t>Algunos</a:t>
            </a:r>
            <a:r>
              <a:rPr lang="en-US" sz="3600" dirty="0" smtClean="0">
                <a:latin typeface="Ubuntu" pitchFamily="34" charset="0"/>
              </a:rPr>
              <a:t> </a:t>
            </a:r>
            <a:r>
              <a:rPr lang="en-US" sz="3600" dirty="0" err="1" smtClean="0">
                <a:latin typeface="Ubuntu" pitchFamily="34" charset="0"/>
              </a:rPr>
              <a:t>consejillos</a:t>
            </a:r>
            <a:r>
              <a:rPr lang="en-US" sz="3600" dirty="0" smtClean="0">
                <a:latin typeface="Ubuntu" pitchFamily="34" charset="0"/>
              </a:rPr>
              <a:t>…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28" name="2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Avanzando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pelín</a:t>
            </a:r>
            <a:r>
              <a:rPr lang="en-US" sz="2400" dirty="0" smtClean="0"/>
              <a:t> el </a:t>
            </a:r>
            <a:r>
              <a:rPr lang="en-US" sz="2400" dirty="0" err="1" smtClean="0"/>
              <a:t>Tema</a:t>
            </a:r>
            <a:r>
              <a:rPr lang="en-US" sz="2400" dirty="0" smtClean="0"/>
              <a:t> 3.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Trata</a:t>
            </a:r>
            <a:r>
              <a:rPr lang="en-US" sz="2400" dirty="0" smtClean="0"/>
              <a:t> de </a:t>
            </a:r>
            <a:r>
              <a:rPr lang="en-US" sz="2400" dirty="0" err="1" smtClean="0"/>
              <a:t>lanzar</a:t>
            </a:r>
            <a:r>
              <a:rPr lang="en-US" sz="2400" dirty="0" smtClean="0"/>
              <a:t> </a:t>
            </a:r>
            <a:r>
              <a:rPr lang="en-US" sz="2400" dirty="0" err="1" smtClean="0"/>
              <a:t>tantos</a:t>
            </a:r>
            <a:r>
              <a:rPr lang="en-US" sz="2400" dirty="0" smtClean="0"/>
              <a:t> </a:t>
            </a:r>
            <a:r>
              <a:rPr lang="en-US" sz="2400" dirty="0" err="1" smtClean="0"/>
              <a:t>hilos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sea </a:t>
            </a:r>
            <a:r>
              <a:rPr lang="en-US" sz="2400" dirty="0" err="1" smtClean="0"/>
              <a:t>posible</a:t>
            </a:r>
            <a:r>
              <a:rPr lang="en-US" sz="2400" dirty="0" smtClean="0"/>
              <a:t>, </a:t>
            </a:r>
            <a:r>
              <a:rPr lang="en-US" sz="2400" dirty="0" err="1" smtClean="0"/>
              <a:t>idealmente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varios</a:t>
            </a:r>
            <a:r>
              <a:rPr lang="en-US" sz="2400" dirty="0" smtClean="0"/>
              <a:t>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SMx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Queremos</a:t>
            </a:r>
            <a:r>
              <a:rPr lang="en-US" sz="2400" dirty="0" smtClean="0"/>
              <a:t> un “Block Size” </a:t>
            </a:r>
            <a:r>
              <a:rPr lang="en-US" sz="2400" dirty="0" err="1" smtClean="0"/>
              <a:t>múltiplo</a:t>
            </a:r>
            <a:r>
              <a:rPr lang="en-US" sz="2400" dirty="0" smtClean="0"/>
              <a:t> del “warp size” (32 threads).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Generalmente</a:t>
            </a:r>
            <a:r>
              <a:rPr lang="en-US" sz="2400" dirty="0" smtClean="0"/>
              <a:t> 128 o 256 Threads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r>
              <a:rPr lang="en-US" sz="2400" dirty="0" smtClean="0"/>
              <a:t>lock </a:t>
            </a:r>
            <a:r>
              <a:rPr lang="en-US" sz="2400" dirty="0" err="1" smtClean="0"/>
              <a:t>funcionan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bien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Ubuntu" pitchFamily="34" charset="0"/>
              </a:rPr>
              <a:t>NVIDIA CUDA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Ubuntu" pitchFamily="34" charset="0"/>
              </a:rPr>
              <a:t>Una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extensión</a:t>
            </a:r>
            <a:r>
              <a:rPr lang="en-US" sz="2000" dirty="0" smtClean="0">
                <a:latin typeface="Ubuntu" pitchFamily="34" charset="0"/>
              </a:rPr>
              <a:t> de C, solo se </a:t>
            </a:r>
            <a:r>
              <a:rPr lang="en-US" sz="2000" dirty="0" err="1" smtClean="0">
                <a:latin typeface="Ubuntu" pitchFamily="34" charset="0"/>
              </a:rPr>
              <a:t>necesitan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algunas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palabras</a:t>
            </a:r>
            <a:r>
              <a:rPr lang="en-US" sz="2000" dirty="0" smtClean="0">
                <a:latin typeface="Ubuntu" pitchFamily="34" charset="0"/>
              </a:rPr>
              <a:t> clave.</a:t>
            </a:r>
          </a:p>
          <a:p>
            <a:r>
              <a:rPr lang="en-US" sz="2000" dirty="0" err="1" smtClean="0">
                <a:latin typeface="Ubuntu" pitchFamily="34" charset="0"/>
              </a:rPr>
              <a:t>Aunque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es</a:t>
            </a:r>
            <a:r>
              <a:rPr lang="en-US" sz="2000" dirty="0" smtClean="0">
                <a:latin typeface="Ubuntu" pitchFamily="34" charset="0"/>
              </a:rPr>
              <a:t> un language </a:t>
            </a:r>
            <a:r>
              <a:rPr lang="en-US" sz="2000" dirty="0" err="1" smtClean="0">
                <a:latin typeface="Ubuntu" pitchFamily="34" charset="0"/>
              </a:rPr>
              <a:t>propietario</a:t>
            </a:r>
            <a:r>
              <a:rPr lang="en-US" sz="2000" dirty="0" smtClean="0">
                <a:latin typeface="Ubuntu" pitchFamily="34" charset="0"/>
              </a:rPr>
              <a:t>, </a:t>
            </a:r>
            <a:r>
              <a:rPr lang="en-US" sz="2000" dirty="0" err="1" smtClean="0">
                <a:latin typeface="Ubuntu" pitchFamily="34" charset="0"/>
              </a:rPr>
              <a:t>es</a:t>
            </a:r>
            <a:r>
              <a:rPr lang="en-US" sz="2000" dirty="0" smtClean="0">
                <a:latin typeface="Ubuntu" pitchFamily="34" charset="0"/>
              </a:rPr>
              <a:t>,  el </a:t>
            </a:r>
            <a:r>
              <a:rPr lang="en-US" sz="2000" dirty="0" err="1" smtClean="0">
                <a:latin typeface="Ubuntu" pitchFamily="34" charset="0"/>
              </a:rPr>
              <a:t>compilador</a:t>
            </a:r>
            <a:r>
              <a:rPr lang="en-US" sz="2000" dirty="0" smtClean="0">
                <a:latin typeface="Ubuntu" pitchFamily="34" charset="0"/>
              </a:rPr>
              <a:t> se </a:t>
            </a:r>
            <a:r>
              <a:rPr lang="en-US" sz="2000" dirty="0" err="1" smtClean="0">
                <a:latin typeface="Ubuntu" pitchFamily="34" charset="0"/>
              </a:rPr>
              <a:t>basa</a:t>
            </a:r>
            <a:r>
              <a:rPr lang="en-US" sz="2000" dirty="0" smtClean="0">
                <a:latin typeface="Ubuntu" pitchFamily="34" charset="0"/>
              </a:rPr>
              <a:t> en LLVM.</a:t>
            </a:r>
          </a:p>
          <a:p>
            <a:r>
              <a:rPr lang="en-US" sz="2000" dirty="0" err="1" smtClean="0">
                <a:latin typeface="Ubuntu" pitchFamily="34" charset="0"/>
              </a:rPr>
              <a:t>Existen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conexiones</a:t>
            </a:r>
            <a:r>
              <a:rPr lang="en-US" sz="2000" dirty="0" smtClean="0">
                <a:latin typeface="Ubuntu" pitchFamily="34" charset="0"/>
              </a:rPr>
              <a:t> para Python, </a:t>
            </a:r>
            <a:r>
              <a:rPr lang="en-US" sz="2000" dirty="0" err="1" smtClean="0">
                <a:latin typeface="Ubuntu" pitchFamily="34" charset="0"/>
              </a:rPr>
              <a:t>Fortan</a:t>
            </a:r>
            <a:r>
              <a:rPr lang="en-US" sz="2000" dirty="0" smtClean="0">
                <a:latin typeface="Ubuntu" pitchFamily="34" charset="0"/>
              </a:rPr>
              <a:t>, Java, R, Ruby, .NET, etc…  </a:t>
            </a:r>
          </a:p>
          <a:p>
            <a:r>
              <a:rPr lang="en-US" sz="2000" dirty="0" err="1" smtClean="0">
                <a:latin typeface="Ubuntu" pitchFamily="34" charset="0"/>
              </a:rPr>
              <a:t>Alternativas</a:t>
            </a:r>
            <a:r>
              <a:rPr lang="en-US" sz="2000" dirty="0" smtClean="0">
                <a:latin typeface="Ubuntu" pitchFamily="34" charset="0"/>
              </a:rPr>
              <a:t>:</a:t>
            </a:r>
          </a:p>
          <a:p>
            <a:pPr lvl="1"/>
            <a:r>
              <a:rPr lang="en-US" sz="1600" b="1" dirty="0" smtClean="0">
                <a:latin typeface="Ubuntu" pitchFamily="34" charset="0"/>
              </a:rPr>
              <a:t>OpenCL</a:t>
            </a:r>
            <a:r>
              <a:rPr lang="en-US" sz="1600" dirty="0" smtClean="0">
                <a:latin typeface="Ubuntu" pitchFamily="34" charset="0"/>
              </a:rPr>
              <a:t>: </a:t>
            </a:r>
            <a:r>
              <a:rPr lang="en-US" sz="1600" dirty="0" err="1" smtClean="0">
                <a:latin typeface="Ubuntu" pitchFamily="34" charset="0"/>
              </a:rPr>
              <a:t>Alternativa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abierta</a:t>
            </a:r>
            <a:r>
              <a:rPr lang="en-US" sz="1600" dirty="0" smtClean="0">
                <a:latin typeface="Ubuntu" pitchFamily="34" charset="0"/>
              </a:rPr>
              <a:t>, mucho </a:t>
            </a:r>
            <a:r>
              <a:rPr lang="en-US" sz="1600" dirty="0" err="1" smtClean="0">
                <a:latin typeface="Ubuntu" pitchFamily="34" charset="0"/>
              </a:rPr>
              <a:t>menor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soporte,menos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herramientas</a:t>
            </a:r>
            <a:r>
              <a:rPr lang="en-US" sz="1600" dirty="0" smtClean="0">
                <a:latin typeface="Ubuntu" pitchFamily="34" charset="0"/>
              </a:rPr>
              <a:t> y de </a:t>
            </a:r>
            <a:r>
              <a:rPr lang="en-US" sz="1600" dirty="0" err="1" smtClean="0">
                <a:latin typeface="Ubuntu" pitchFamily="34" charset="0"/>
              </a:rPr>
              <a:t>desarrollo</a:t>
            </a:r>
            <a:r>
              <a:rPr lang="en-US" sz="1600" dirty="0" smtClean="0">
                <a:latin typeface="Ubuntu" pitchFamily="34" charset="0"/>
              </a:rPr>
              <a:t> mas lento. </a:t>
            </a:r>
            <a:r>
              <a:rPr lang="en-US" sz="1600" dirty="0" err="1" smtClean="0">
                <a:latin typeface="Ubuntu" pitchFamily="34" charset="0"/>
              </a:rPr>
              <a:t>Requiere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más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líneas</a:t>
            </a:r>
            <a:r>
              <a:rPr lang="en-US" sz="1600" dirty="0" smtClean="0">
                <a:latin typeface="Ubuntu" pitchFamily="34" charset="0"/>
              </a:rPr>
              <a:t> de </a:t>
            </a:r>
            <a:r>
              <a:rPr lang="en-US" sz="1600" dirty="0" err="1" smtClean="0">
                <a:latin typeface="Ubuntu" pitchFamily="34" charset="0"/>
              </a:rPr>
              <a:t>c´digo</a:t>
            </a:r>
            <a:r>
              <a:rPr lang="en-US" sz="1600" dirty="0" smtClean="0">
                <a:latin typeface="Ubuntu" pitchFamily="34" charset="0"/>
              </a:rPr>
              <a:t>, </a:t>
            </a:r>
            <a:r>
              <a:rPr lang="en-US" sz="1600" dirty="0" err="1" smtClean="0">
                <a:latin typeface="Ubuntu" pitchFamily="34" charset="0"/>
              </a:rPr>
              <a:t>pero</a:t>
            </a:r>
            <a:r>
              <a:rPr lang="en-US" sz="1600" dirty="0" smtClean="0">
                <a:latin typeface="Ubuntu" pitchFamily="34" charset="0"/>
              </a:rPr>
              <a:t> la </a:t>
            </a:r>
            <a:r>
              <a:rPr lang="en-US" sz="1600" dirty="0" err="1" smtClean="0">
                <a:latin typeface="Ubuntu" pitchFamily="34" charset="0"/>
              </a:rPr>
              <a:t>traducción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desde</a:t>
            </a:r>
            <a:r>
              <a:rPr lang="en-US" sz="1600" dirty="0" smtClean="0">
                <a:latin typeface="Ubuntu" pitchFamily="34" charset="0"/>
              </a:rPr>
              <a:t> CUDA </a:t>
            </a:r>
            <a:r>
              <a:rPr lang="en-US" sz="1600" dirty="0" err="1" smtClean="0">
                <a:latin typeface="Ubuntu" pitchFamily="34" charset="0"/>
              </a:rPr>
              <a:t>es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directa</a:t>
            </a:r>
            <a:r>
              <a:rPr lang="en-US" sz="1600" dirty="0" smtClean="0">
                <a:latin typeface="Ubuntu" pitchFamily="34" charset="0"/>
              </a:rPr>
              <a:t>.</a:t>
            </a:r>
          </a:p>
          <a:p>
            <a:pPr lvl="1"/>
            <a:r>
              <a:rPr lang="en-US" sz="1600" dirty="0" err="1" smtClean="0">
                <a:latin typeface="Ubuntu" pitchFamily="34" charset="0"/>
              </a:rPr>
              <a:t>CloseToMetal</a:t>
            </a:r>
            <a:r>
              <a:rPr lang="en-US" sz="1600" dirty="0" smtClean="0">
                <a:latin typeface="Ubuntu" pitchFamily="34" charset="0"/>
              </a:rPr>
              <a:t>/Stream SDK. ATI/AMD, </a:t>
            </a:r>
            <a:r>
              <a:rPr lang="en-US" sz="1600" dirty="0" err="1" smtClean="0">
                <a:latin typeface="Ubuntu" pitchFamily="34" charset="0"/>
              </a:rPr>
              <a:t>abandonado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>
                <a:latin typeface="Ubuntu" pitchFamily="34" charset="0"/>
              </a:rPr>
              <a:t>p</a:t>
            </a:r>
            <a:r>
              <a:rPr lang="en-US" sz="1600" dirty="0" err="1" smtClean="0">
                <a:latin typeface="Ubuntu" pitchFamily="34" charset="0"/>
              </a:rPr>
              <a:t>or</a:t>
            </a:r>
            <a:r>
              <a:rPr lang="en-US" sz="1600" dirty="0" smtClean="0">
                <a:latin typeface="Ubuntu" pitchFamily="34" charset="0"/>
              </a:rPr>
              <a:t> OpenCL…</a:t>
            </a:r>
          </a:p>
          <a:p>
            <a:pPr lvl="1"/>
            <a:r>
              <a:rPr lang="en-US" sz="1600" dirty="0" err="1" smtClean="0">
                <a:latin typeface="Ubuntu" pitchFamily="34" charset="0"/>
              </a:rPr>
              <a:t>DirectCompute</a:t>
            </a:r>
            <a:r>
              <a:rPr lang="en-US" sz="1600" dirty="0" smtClean="0">
                <a:latin typeface="Ubuntu" pitchFamily="34" charset="0"/>
              </a:rPr>
              <a:t>  Microsoft, Microsoft lo </a:t>
            </a:r>
            <a:r>
              <a:rPr lang="en-US" sz="1600" dirty="0" err="1" smtClean="0">
                <a:latin typeface="Ubuntu" pitchFamily="34" charset="0"/>
              </a:rPr>
              <a:t>esta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integrando</a:t>
            </a:r>
            <a:r>
              <a:rPr lang="en-US" sz="1600" dirty="0" smtClean="0">
                <a:latin typeface="Ubuntu" pitchFamily="34" charset="0"/>
              </a:rPr>
              <a:t> con CUDA  y C++ AMP. </a:t>
            </a:r>
            <a:r>
              <a:rPr lang="en-US" sz="1600" dirty="0" err="1" smtClean="0">
                <a:latin typeface="Ubuntu" pitchFamily="34" charset="0"/>
              </a:rPr>
              <a:t>Directivas</a:t>
            </a:r>
            <a:r>
              <a:rPr lang="en-US" sz="1600" dirty="0" smtClean="0">
                <a:latin typeface="Ubuntu" pitchFamily="34" charset="0"/>
              </a:rPr>
              <a:t> de </a:t>
            </a:r>
            <a:r>
              <a:rPr lang="en-US" sz="1600" dirty="0" err="1" smtClean="0">
                <a:latin typeface="Ubuntu" pitchFamily="34" charset="0"/>
              </a:rPr>
              <a:t>Compilador</a:t>
            </a:r>
            <a:endParaRPr lang="en-US" sz="1600" dirty="0" smtClean="0">
              <a:latin typeface="Ubuntu" pitchFamily="34" charset="0"/>
            </a:endParaRPr>
          </a:p>
          <a:p>
            <a:pPr lvl="1"/>
            <a:r>
              <a:rPr lang="en-US" sz="1600" dirty="0" smtClean="0">
                <a:latin typeface="Ubuntu" pitchFamily="34" charset="0"/>
              </a:rPr>
              <a:t>Intel ha </a:t>
            </a:r>
            <a:r>
              <a:rPr lang="en-US" sz="1600" dirty="0" err="1" smtClean="0">
                <a:latin typeface="Ubuntu" pitchFamily="34" charset="0"/>
              </a:rPr>
              <a:t>sacado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las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trajetas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coprocesadoras</a:t>
            </a:r>
            <a:r>
              <a:rPr lang="en-US" sz="1600" dirty="0" smtClean="0">
                <a:latin typeface="Ubuntu" pitchFamily="34" charset="0"/>
              </a:rPr>
              <a:t> Intel Xeon Phi </a:t>
            </a:r>
            <a:r>
              <a:rPr lang="en-US" sz="1600" dirty="0" err="1" smtClean="0">
                <a:latin typeface="Ubuntu" pitchFamily="34" charset="0"/>
              </a:rPr>
              <a:t>basadas</a:t>
            </a:r>
            <a:r>
              <a:rPr lang="en-US" sz="1600" dirty="0" smtClean="0">
                <a:latin typeface="Ubuntu" pitchFamily="34" charset="0"/>
              </a:rPr>
              <a:t> en la </a:t>
            </a:r>
            <a:r>
              <a:rPr lang="en-US" sz="1600" dirty="0" err="1" smtClean="0">
                <a:latin typeface="Ubuntu" pitchFamily="34" charset="0"/>
              </a:rPr>
              <a:t>architecura</a:t>
            </a:r>
            <a:r>
              <a:rPr lang="en-US" sz="1600" dirty="0" smtClean="0">
                <a:latin typeface="Ubuntu" pitchFamily="34" charset="0"/>
              </a:rPr>
              <a:t> x86 arch. </a:t>
            </a:r>
            <a:r>
              <a:rPr lang="en-US" sz="1600" dirty="0" err="1" smtClean="0">
                <a:latin typeface="Ubuntu" pitchFamily="34" charset="0"/>
              </a:rPr>
              <a:t>Lenguaje</a:t>
            </a:r>
            <a:r>
              <a:rPr lang="en-US" sz="1600" dirty="0" smtClean="0">
                <a:latin typeface="Ubuntu" pitchFamily="34" charset="0"/>
              </a:rPr>
              <a:t> CLIK. </a:t>
            </a:r>
          </a:p>
          <a:p>
            <a:pPr lvl="1"/>
            <a:r>
              <a:rPr lang="en-US" sz="1600" dirty="0" smtClean="0">
                <a:latin typeface="Ubuntu" pitchFamily="34" charset="0"/>
              </a:rPr>
              <a:t>Open ACC. </a:t>
            </a:r>
            <a:r>
              <a:rPr lang="en-US" sz="1600" dirty="0" err="1">
                <a:latin typeface="Ubuntu" pitchFamily="34" charset="0"/>
              </a:rPr>
              <a:t>Directivas</a:t>
            </a:r>
            <a:r>
              <a:rPr lang="en-US" sz="1600" dirty="0">
                <a:latin typeface="Ubuntu" pitchFamily="34" charset="0"/>
              </a:rPr>
              <a:t> de </a:t>
            </a:r>
            <a:r>
              <a:rPr lang="en-US" sz="1600" dirty="0" err="1" smtClean="0">
                <a:latin typeface="Ubuntu" pitchFamily="34" charset="0"/>
              </a:rPr>
              <a:t>Compilador</a:t>
            </a:r>
            <a:r>
              <a:rPr lang="en-US" sz="1600" dirty="0" smtClean="0">
                <a:latin typeface="Ubuntu" pitchFamily="34" charset="0"/>
              </a:rPr>
              <a:t>(</a:t>
            </a:r>
            <a:r>
              <a:rPr lang="en-US" sz="1600" dirty="0" err="1" smtClean="0">
                <a:latin typeface="Ubuntu" pitchFamily="34" charset="0"/>
              </a:rPr>
              <a:t>como</a:t>
            </a:r>
            <a:r>
              <a:rPr lang="en-US" sz="1600" dirty="0" smtClean="0">
                <a:latin typeface="Ubuntu" pitchFamily="34" charset="0"/>
              </a:rPr>
              <a:t> </a:t>
            </a:r>
            <a:r>
              <a:rPr lang="en-US" sz="1600" dirty="0" err="1" smtClean="0">
                <a:latin typeface="Ubuntu" pitchFamily="34" charset="0"/>
              </a:rPr>
              <a:t>OpenMP</a:t>
            </a:r>
            <a:r>
              <a:rPr lang="en-US" sz="1600" dirty="0" smtClean="0">
                <a:latin typeface="Ubuntu" pitchFamily="34" charset="0"/>
              </a:rPr>
              <a:t>).</a:t>
            </a:r>
            <a:endParaRPr lang="en-US" sz="1600" dirty="0"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Referencias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638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Sobre</a:t>
            </a:r>
            <a:r>
              <a:rPr lang="en-US" sz="2400" dirty="0" smtClean="0"/>
              <a:t> CUDA C</a:t>
            </a:r>
          </a:p>
          <a:p>
            <a:pPr lvl="1"/>
            <a:r>
              <a:rPr lang="en-US" sz="1600" dirty="0" smtClean="0"/>
              <a:t>CUDA by Example. Jason Sanders, Edward </a:t>
            </a:r>
            <a:r>
              <a:rPr lang="en-US" sz="1600" dirty="0" err="1" smtClean="0"/>
              <a:t>Kandrot</a:t>
            </a:r>
            <a:r>
              <a:rPr lang="en-US" sz="1600" dirty="0" smtClean="0"/>
              <a:t>. </a:t>
            </a:r>
            <a:r>
              <a:rPr lang="en-US" sz="1600" dirty="0" err="1" smtClean="0">
                <a:solidFill>
                  <a:srgbClr val="00B050"/>
                </a:solidFill>
              </a:rPr>
              <a:t>Principiantes</a:t>
            </a:r>
            <a:r>
              <a:rPr lang="en-US" sz="1600" dirty="0" smtClean="0">
                <a:solidFill>
                  <a:srgbClr val="00B050"/>
                </a:solidFill>
              </a:rPr>
              <a:t>, Buenos </a:t>
            </a:r>
            <a:r>
              <a:rPr lang="en-US" sz="1600" dirty="0" err="1" smtClean="0">
                <a:solidFill>
                  <a:srgbClr val="00B050"/>
                </a:solidFill>
              </a:rPr>
              <a:t>ejemplos</a:t>
            </a:r>
            <a:endParaRPr lang="en-US" sz="1600" dirty="0" smtClean="0">
              <a:solidFill>
                <a:srgbClr val="00B050"/>
              </a:solidFill>
            </a:endParaRPr>
          </a:p>
          <a:p>
            <a:pPr lvl="1"/>
            <a:r>
              <a:rPr lang="en-US" sz="1600" dirty="0" smtClean="0"/>
              <a:t>Programming Massively Parallel Processors. </a:t>
            </a:r>
            <a:r>
              <a:rPr lang="en-US" sz="1600" dirty="0" err="1" smtClean="0"/>
              <a:t>Wen</a:t>
            </a:r>
            <a:r>
              <a:rPr lang="en-US" sz="1600" dirty="0" smtClean="0"/>
              <a:t>-Mei, David B. Kirk 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sz="1600" dirty="0" smtClean="0"/>
              <a:t>CUDA Computing Gems(I &amp; II). </a:t>
            </a:r>
            <a:r>
              <a:rPr lang="en-US" sz="1600" dirty="0" err="1" smtClean="0"/>
              <a:t>Compilado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Wen-Mei. </a:t>
            </a:r>
            <a:r>
              <a:rPr lang="en-US" sz="1600" dirty="0" err="1" smtClean="0">
                <a:solidFill>
                  <a:srgbClr val="00B050"/>
                </a:solidFill>
              </a:rPr>
              <a:t>Advanzado</a:t>
            </a:r>
            <a:r>
              <a:rPr lang="en-US" sz="1600" dirty="0" smtClean="0">
                <a:solidFill>
                  <a:srgbClr val="00B050"/>
                </a:solidFill>
              </a:rPr>
              <a:t>, los </a:t>
            </a:r>
            <a:r>
              <a:rPr lang="en-US" sz="1600" dirty="0" err="1" smtClean="0">
                <a:solidFill>
                  <a:srgbClr val="00B050"/>
                </a:solidFill>
              </a:rPr>
              <a:t>mejores</a:t>
            </a:r>
            <a:r>
              <a:rPr lang="en-US" sz="1600" dirty="0" smtClean="0">
                <a:solidFill>
                  <a:srgbClr val="00B050"/>
                </a:solidFill>
              </a:rPr>
              <a:t> papers en GPU computing, </a:t>
            </a:r>
            <a:r>
              <a:rPr lang="en-US" sz="1600" dirty="0" err="1" smtClean="0">
                <a:solidFill>
                  <a:srgbClr val="00B050"/>
                </a:solidFill>
              </a:rPr>
              <a:t>Algunos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difíciles</a:t>
            </a:r>
            <a:r>
              <a:rPr lang="en-US" sz="1600" dirty="0" smtClean="0">
                <a:solidFill>
                  <a:srgbClr val="00B050"/>
                </a:solidFill>
              </a:rPr>
              <a:t> de </a:t>
            </a:r>
            <a:r>
              <a:rPr lang="en-US" sz="1600" dirty="0" err="1" smtClean="0">
                <a:solidFill>
                  <a:srgbClr val="00B050"/>
                </a:solidFill>
              </a:rPr>
              <a:t>seguir</a:t>
            </a:r>
            <a:r>
              <a:rPr lang="en-US" sz="1600" dirty="0" smtClean="0">
                <a:solidFill>
                  <a:srgbClr val="00B050"/>
                </a:solidFill>
              </a:rPr>
              <a:t>, </a:t>
            </a:r>
            <a:r>
              <a:rPr lang="en-US" sz="1600" dirty="0" err="1" smtClean="0">
                <a:solidFill>
                  <a:srgbClr val="00B050"/>
                </a:solidFill>
              </a:rPr>
              <a:t>solonsuelen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proporcionar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pseudocódigo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sz="1600" dirty="0" smtClean="0"/>
              <a:t>CUDA programming. Shane Cook</a:t>
            </a:r>
            <a:r>
              <a:rPr lang="en-US" sz="1600" dirty="0" smtClean="0">
                <a:solidFill>
                  <a:srgbClr val="00B050"/>
                </a:solidFill>
              </a:rPr>
              <a:t>. Medio-</a:t>
            </a:r>
            <a:r>
              <a:rPr lang="en-US" sz="1600" dirty="0" err="1" smtClean="0">
                <a:solidFill>
                  <a:srgbClr val="00B050"/>
                </a:solidFill>
              </a:rPr>
              <a:t>Avanzado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sz="1600" dirty="0" smtClean="0"/>
              <a:t>Sean Baxter’s website </a:t>
            </a:r>
            <a:r>
              <a:rPr lang="en-US" sz="1600" dirty="0" smtClean="0">
                <a:hlinkClick r:id="rId2"/>
              </a:rPr>
              <a:t>http://www.modergpu.com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fantástico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</a:rPr>
              <a:t>muy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avanzado</a:t>
            </a:r>
            <a:r>
              <a:rPr lang="en-US" sz="1600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sz="1600" dirty="0" err="1" smtClean="0"/>
              <a:t>Documentación</a:t>
            </a:r>
            <a:r>
              <a:rPr lang="en-US" sz="1600" dirty="0" smtClean="0"/>
              <a:t> </a:t>
            </a:r>
            <a:r>
              <a:rPr lang="en-US" sz="1600" dirty="0" err="1" smtClean="0"/>
              <a:t>disponible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http://developer.nvidia.com/nvidia-gpu-computing-documentation</a:t>
            </a:r>
            <a:endParaRPr lang="en-US" sz="1600" dirty="0" smtClean="0"/>
          </a:p>
          <a:p>
            <a:pPr lvl="2"/>
            <a:r>
              <a:rPr lang="en-US" sz="1600" dirty="0" smtClean="0"/>
              <a:t>CUDA Getting started</a:t>
            </a:r>
          </a:p>
          <a:p>
            <a:pPr lvl="2"/>
            <a:r>
              <a:rPr lang="en-US" sz="1600" dirty="0" smtClean="0"/>
              <a:t>CUDA C Programming Guide. </a:t>
            </a:r>
            <a:r>
              <a:rPr lang="en-US" sz="1600" dirty="0" err="1" smtClean="0"/>
              <a:t>Nvidia</a:t>
            </a:r>
            <a:endParaRPr lang="en-US" sz="1600" dirty="0" smtClean="0"/>
          </a:p>
          <a:p>
            <a:pPr lvl="2"/>
            <a:r>
              <a:rPr lang="en-US" sz="1600" dirty="0" smtClean="0"/>
              <a:t>CUDA Best Practices Guide. </a:t>
            </a:r>
            <a:r>
              <a:rPr lang="en-US" sz="1600" dirty="0" err="1" smtClean="0"/>
              <a:t>Nvidia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muy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bueno</a:t>
            </a:r>
            <a:r>
              <a:rPr lang="en-US" sz="1600" dirty="0" smtClean="0">
                <a:solidFill>
                  <a:srgbClr val="00B050"/>
                </a:solidFill>
              </a:rPr>
              <a:t>!</a:t>
            </a:r>
          </a:p>
          <a:p>
            <a:pPr lvl="2"/>
            <a:r>
              <a:rPr lang="en-US" sz="1600" dirty="0" smtClean="0"/>
              <a:t>CUDA Occupancy calculator.xls…. </a:t>
            </a:r>
            <a:r>
              <a:rPr lang="en-US" sz="1600" dirty="0" err="1" smtClean="0">
                <a:solidFill>
                  <a:srgbClr val="00B050"/>
                </a:solidFill>
              </a:rPr>
              <a:t>Esto</a:t>
            </a:r>
            <a:r>
              <a:rPr lang="en-US" sz="1600" dirty="0" smtClean="0">
                <a:solidFill>
                  <a:srgbClr val="00B050"/>
                </a:solidFill>
              </a:rPr>
              <a:t> lo </a:t>
            </a:r>
            <a:r>
              <a:rPr lang="en-US" sz="1600" dirty="0" err="1" smtClean="0">
                <a:solidFill>
                  <a:srgbClr val="00B050"/>
                </a:solidFill>
              </a:rPr>
              <a:t>veremos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más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adelante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563562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/>
              <a:t>Nvidia</a:t>
            </a:r>
            <a:r>
              <a:rPr lang="es-ES_tradnl" dirty="0" smtClean="0"/>
              <a:t> Kepler.</a:t>
            </a:r>
            <a:endParaRPr lang="es-ES" dirty="0"/>
          </a:p>
        </p:txBody>
      </p:sp>
      <p:pic>
        <p:nvPicPr>
          <p:cNvPr id="4" name="Picture 6" descr="http://i.imgur.com/k9up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79434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4249"/>
              </p:ext>
            </p:extLst>
          </p:nvPr>
        </p:nvGraphicFramePr>
        <p:xfrm>
          <a:off x="379228" y="1905000"/>
          <a:ext cx="4572000" cy="1676400"/>
        </p:xfrm>
        <a:graphic>
          <a:graphicData uri="http://schemas.openxmlformats.org/drawingml/2006/table">
            <a:tbl>
              <a:tblPr/>
              <a:tblGrid>
                <a:gridCol w="2989472"/>
                <a:gridCol w="1582528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NVIDIA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Quadro</a:t>
                      </a: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(Fermi)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Quadro 4000</a:t>
                      </a: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 cores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256</a:t>
                      </a: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RAM DDR3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 GB</a:t>
                      </a:r>
                      <a:endParaRPr lang="it-IT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Ancho</a:t>
                      </a: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banda</a:t>
                      </a: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Memoria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89,6 GB/sec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17460"/>
              </p:ext>
            </p:extLst>
          </p:nvPr>
        </p:nvGraphicFramePr>
        <p:xfrm>
          <a:off x="368594" y="4191000"/>
          <a:ext cx="4584405" cy="1676400"/>
        </p:xfrm>
        <a:graphic>
          <a:graphicData uri="http://schemas.openxmlformats.org/drawingml/2006/table">
            <a:tbl>
              <a:tblPr/>
              <a:tblGrid>
                <a:gridCol w="2997583"/>
                <a:gridCol w="1586822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NVIDIA K40 (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Kepler</a:t>
                      </a: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Titan / K40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CUDA cores 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2880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RAM DDR5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6/12 GB</a:t>
                      </a:r>
                      <a:endParaRPr lang="it-IT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Ancho</a:t>
                      </a: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banda</a:t>
                      </a:r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Memoria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14320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288 GB/sec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213" marR="76213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79228" y="1524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Antes: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79228" y="3810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Ahora: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7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Ubuntu" pitchFamily="34" charset="0"/>
              </a:rPr>
              <a:t>Arquitectura</a:t>
            </a:r>
            <a:r>
              <a:rPr lang="en-US" sz="3200" dirty="0" smtClean="0">
                <a:latin typeface="Ubuntu" pitchFamily="34" charset="0"/>
              </a:rPr>
              <a:t> </a:t>
            </a:r>
            <a:r>
              <a:rPr lang="en-US" sz="3200" dirty="0" err="1" smtClean="0">
                <a:latin typeface="Ubuntu" pitchFamily="34" charset="0"/>
              </a:rPr>
              <a:t>Básica</a:t>
            </a:r>
            <a:r>
              <a:rPr lang="en-US" sz="3200" dirty="0" smtClean="0">
                <a:latin typeface="Ubuntu" pitchFamily="34" charset="0"/>
              </a:rPr>
              <a:t>. CPU </a:t>
            </a:r>
            <a:r>
              <a:rPr lang="en-US" sz="3200" dirty="0" err="1" smtClean="0">
                <a:latin typeface="Ubuntu" pitchFamily="34" charset="0"/>
              </a:rPr>
              <a:t>vs</a:t>
            </a:r>
            <a:r>
              <a:rPr lang="en-US" sz="3200" dirty="0" smtClean="0">
                <a:latin typeface="Ubuntu" pitchFamily="34" charset="0"/>
              </a:rPr>
              <a:t> GPU </a:t>
            </a:r>
            <a:endParaRPr lang="en-US" sz="3200" dirty="0">
              <a:latin typeface="Ubuntu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71360"/>
            <a:ext cx="6172200" cy="247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52400" y="33528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" pitchFamily="34" charset="0"/>
              </a:rPr>
              <a:t>Las GPU </a:t>
            </a:r>
            <a:r>
              <a:rPr lang="en-US" dirty="0" err="1" smtClean="0">
                <a:latin typeface="Ubuntu" pitchFamily="34" charset="0"/>
              </a:rPr>
              <a:t>dedican</a:t>
            </a:r>
            <a:r>
              <a:rPr lang="en-US" dirty="0" smtClean="0">
                <a:latin typeface="Ubuntu" pitchFamily="34" charset="0"/>
              </a:rPr>
              <a:t> gran parte de </a:t>
            </a:r>
            <a:r>
              <a:rPr lang="en-US" dirty="0" err="1" smtClean="0">
                <a:latin typeface="Ubuntu" pitchFamily="34" charset="0"/>
              </a:rPr>
              <a:t>su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área</a:t>
            </a:r>
            <a:r>
              <a:rPr lang="en-US" dirty="0" smtClean="0">
                <a:latin typeface="Ubuntu" pitchFamily="34" charset="0"/>
              </a:rPr>
              <a:t> a </a:t>
            </a:r>
            <a:r>
              <a:rPr lang="en-US" dirty="0" err="1" smtClean="0">
                <a:latin typeface="Ubuntu" pitchFamily="34" charset="0"/>
              </a:rPr>
              <a:t>Aritmética</a:t>
            </a:r>
            <a:r>
              <a:rPr lang="en-US" dirty="0" smtClean="0">
                <a:latin typeface="Ubuntu" pitchFamily="34" charset="0"/>
              </a:rPr>
              <a:t>, y </a:t>
            </a:r>
            <a:r>
              <a:rPr lang="en-US" dirty="0" err="1" smtClean="0">
                <a:latin typeface="Ubuntu" pitchFamily="34" charset="0"/>
              </a:rPr>
              <a:t>muco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menos</a:t>
            </a:r>
            <a:r>
              <a:rPr lang="en-US" dirty="0" smtClean="0">
                <a:latin typeface="Ubuntu" pitchFamily="34" charset="0"/>
              </a:rPr>
              <a:t> a caches y control-</a:t>
            </a:r>
            <a:r>
              <a:rPr lang="en-US" dirty="0" err="1" smtClean="0">
                <a:latin typeface="Ubuntu" pitchFamily="34" charset="0"/>
              </a:rPr>
              <a:t>predicción</a:t>
            </a:r>
            <a:r>
              <a:rPr lang="en-US" dirty="0" smtClean="0">
                <a:latin typeface="Ubuntu" pitchFamily="34" charset="0"/>
              </a:rPr>
              <a:t>.</a:t>
            </a:r>
          </a:p>
        </p:txBody>
      </p:sp>
      <p:pic>
        <p:nvPicPr>
          <p:cNvPr id="5" name="Picture 2" descr="Core comparison between a CPU and a G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99" y="3003990"/>
            <a:ext cx="6324601" cy="350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8599" y="4758751"/>
            <a:ext cx="2933699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A partir de ahora:</a:t>
            </a:r>
          </a:p>
          <a:p>
            <a:r>
              <a:rPr lang="es-ES_tradnl" b="1" dirty="0" smtClean="0">
                <a:solidFill>
                  <a:schemeClr val="bg1"/>
                </a:solidFill>
              </a:rPr>
              <a:t>HOST = CPU</a:t>
            </a:r>
          </a:p>
          <a:p>
            <a:r>
              <a:rPr lang="es-ES_tradnl" b="1" dirty="0" smtClean="0">
                <a:solidFill>
                  <a:schemeClr val="bg1"/>
                </a:solidFill>
              </a:rPr>
              <a:t>DEVICE = GPU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Ubuntu" pitchFamily="34" charset="0"/>
              </a:rPr>
              <a:t>Ventajas</a:t>
            </a:r>
            <a:r>
              <a:rPr lang="en-US" sz="3200" dirty="0" smtClean="0">
                <a:latin typeface="Ubuntu" pitchFamily="34" charset="0"/>
              </a:rPr>
              <a:t> de </a:t>
            </a:r>
            <a:r>
              <a:rPr lang="en-US" sz="3200" dirty="0" err="1" smtClean="0">
                <a:latin typeface="Ubuntu" pitchFamily="34" charset="0"/>
              </a:rPr>
              <a:t>las</a:t>
            </a:r>
            <a:r>
              <a:rPr lang="en-US" sz="3200" dirty="0" smtClean="0">
                <a:latin typeface="Ubuntu" pitchFamily="34" charset="0"/>
              </a:rPr>
              <a:t> GPUs vs CPUs</a:t>
            </a:r>
            <a:endParaRPr lang="en-US" sz="3200" dirty="0">
              <a:latin typeface="Ubuntu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49580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Ubuntu" pitchFamily="34" charset="0"/>
              </a:rPr>
              <a:t>Miles de cores</a:t>
            </a:r>
          </a:p>
          <a:p>
            <a:r>
              <a:rPr lang="en-US" sz="2000" dirty="0" err="1" smtClean="0">
                <a:latin typeface="Ubuntu" pitchFamily="34" charset="0"/>
              </a:rPr>
              <a:t>Modelo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programación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fácil</a:t>
            </a:r>
            <a:r>
              <a:rPr lang="en-US" sz="2000" dirty="0" smtClean="0">
                <a:latin typeface="Ubuntu" pitchFamily="34" charset="0"/>
              </a:rPr>
              <a:t> (sin </a:t>
            </a:r>
            <a:r>
              <a:rPr lang="en-US" sz="2000" dirty="0" err="1" smtClean="0">
                <a:latin typeface="Ubuntu" pitchFamily="34" charset="0"/>
              </a:rPr>
              <a:t>preocuparse</a:t>
            </a:r>
            <a:r>
              <a:rPr lang="en-US" sz="2000" dirty="0" smtClean="0">
                <a:latin typeface="Ubuntu" pitchFamily="34" charset="0"/>
              </a:rPr>
              <a:t> de la </a:t>
            </a:r>
            <a:r>
              <a:rPr lang="en-US" sz="2000" dirty="0" err="1" smtClean="0">
                <a:latin typeface="Ubuntu" pitchFamily="34" charset="0"/>
              </a:rPr>
              <a:t>gestión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hilos</a:t>
            </a:r>
            <a:r>
              <a:rPr lang="en-US" sz="2000" dirty="0" smtClean="0">
                <a:latin typeface="Ubuntu" pitchFamily="34" charset="0"/>
              </a:rPr>
              <a:t>).</a:t>
            </a:r>
          </a:p>
          <a:p>
            <a:r>
              <a:rPr lang="en-US" sz="2000" dirty="0" err="1" smtClean="0">
                <a:latin typeface="Ubuntu" pitchFamily="34" charset="0"/>
              </a:rPr>
              <a:t>Acceso</a:t>
            </a:r>
            <a:r>
              <a:rPr lang="en-US" sz="2000" dirty="0" smtClean="0">
                <a:latin typeface="Ubuntu" pitchFamily="34" charset="0"/>
              </a:rPr>
              <a:t> a </a:t>
            </a:r>
            <a:r>
              <a:rPr lang="en-US" sz="2000" dirty="0" err="1" smtClean="0">
                <a:latin typeface="Ubuntu" pitchFamily="34" charset="0"/>
              </a:rPr>
              <a:t>memoria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más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rápido</a:t>
            </a:r>
            <a:r>
              <a:rPr lang="en-US" sz="2000" dirty="0" smtClean="0">
                <a:latin typeface="Ubuntu" pitchFamily="34" charset="0"/>
              </a:rPr>
              <a:t>.  (288 vs 26.3 GB/s)</a:t>
            </a:r>
          </a:p>
          <a:p>
            <a:r>
              <a:rPr lang="en-US" sz="2000" dirty="0" smtClean="0">
                <a:latin typeface="Ubuntu" pitchFamily="34" charset="0"/>
              </a:rPr>
              <a:t>La </a:t>
            </a:r>
            <a:r>
              <a:rPr lang="en-US" sz="2000" dirty="0" err="1" smtClean="0">
                <a:latin typeface="Ubuntu" pitchFamily="34" charset="0"/>
              </a:rPr>
              <a:t>latencia</a:t>
            </a:r>
            <a:r>
              <a:rPr lang="en-US" sz="2000" dirty="0" smtClean="0">
                <a:latin typeface="Ubuntu" pitchFamily="34" charset="0"/>
              </a:rPr>
              <a:t> del </a:t>
            </a:r>
            <a:r>
              <a:rPr lang="en-US" sz="2000" dirty="0" err="1" smtClean="0">
                <a:latin typeface="Ubuntu" pitchFamily="34" charset="0"/>
              </a:rPr>
              <a:t>acceso</a:t>
            </a:r>
            <a:r>
              <a:rPr lang="en-US" sz="2000" dirty="0" smtClean="0">
                <a:latin typeface="Ubuntu" pitchFamily="34" charset="0"/>
              </a:rPr>
              <a:t> a </a:t>
            </a:r>
            <a:r>
              <a:rPr lang="en-US" sz="2000" dirty="0" err="1" smtClean="0">
                <a:latin typeface="Ubuntu" pitchFamily="34" charset="0"/>
              </a:rPr>
              <a:t>memoria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puede</a:t>
            </a:r>
            <a:r>
              <a:rPr lang="en-US" sz="2000" dirty="0" smtClean="0">
                <a:latin typeface="Ubuntu" pitchFamily="34" charset="0"/>
              </a:rPr>
              <a:t> “</a:t>
            </a:r>
            <a:r>
              <a:rPr lang="en-US" sz="2000" dirty="0" err="1" smtClean="0">
                <a:latin typeface="Ubuntu" pitchFamily="34" charset="0"/>
              </a:rPr>
              <a:t>ocultarse</a:t>
            </a:r>
            <a:r>
              <a:rPr lang="en-US" sz="2000" dirty="0" smtClean="0">
                <a:latin typeface="Ubuntu" pitchFamily="34" charset="0"/>
              </a:rPr>
              <a:t>”.</a:t>
            </a:r>
          </a:p>
          <a:p>
            <a:endParaRPr lang="en-US" sz="2000" dirty="0">
              <a:latin typeface="Ubuntu" pitchFamily="34" charset="0"/>
            </a:endParaRPr>
          </a:p>
          <a:p>
            <a:r>
              <a:rPr lang="en-US" sz="2000" dirty="0" smtClean="0">
                <a:latin typeface="Ubuntu" pitchFamily="34" charset="0"/>
              </a:rPr>
              <a:t>…</a:t>
            </a:r>
            <a:r>
              <a:rPr lang="en-US" sz="2000" dirty="0" err="1" smtClean="0">
                <a:latin typeface="Ubuntu" pitchFamily="34" charset="0"/>
              </a:rPr>
              <a:t>Pero</a:t>
            </a:r>
            <a:r>
              <a:rPr lang="en-US" sz="2000" dirty="0" smtClean="0">
                <a:latin typeface="Ubuntu" pitchFamily="34" charset="0"/>
              </a:rPr>
              <a:t> la </a:t>
            </a:r>
            <a:r>
              <a:rPr lang="en-US" sz="2000" dirty="0" err="1" smtClean="0">
                <a:latin typeface="Ubuntu" pitchFamily="34" charset="0"/>
              </a:rPr>
              <a:t>programación</a:t>
            </a:r>
            <a:r>
              <a:rPr lang="en-US" sz="2000" dirty="0" smtClean="0">
                <a:latin typeface="Ubuntu" pitchFamily="34" charset="0"/>
              </a:rPr>
              <a:t> en </a:t>
            </a:r>
            <a:r>
              <a:rPr lang="en-US" sz="2000" dirty="0" err="1" smtClean="0">
                <a:latin typeface="Ubuntu" pitchFamily="34" charset="0"/>
              </a:rPr>
              <a:t>paralelo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siempre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es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difícil</a:t>
            </a:r>
            <a:r>
              <a:rPr lang="en-US" sz="2000" dirty="0" smtClean="0">
                <a:latin typeface="Ubuntu" pitchFamily="34" charset="0"/>
              </a:rPr>
              <a:t> en </a:t>
            </a:r>
            <a:r>
              <a:rPr lang="en-US" sz="2000" dirty="0" err="1" smtClean="0">
                <a:latin typeface="Ubuntu" pitchFamily="34" charset="0"/>
              </a:rPr>
              <a:t>si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misma</a:t>
            </a:r>
            <a:r>
              <a:rPr lang="en-US" sz="2000" dirty="0" smtClean="0">
                <a:latin typeface="Ubuntu" pitchFamily="34" charset="0"/>
              </a:rPr>
              <a:t> .</a:t>
            </a:r>
          </a:p>
          <a:p>
            <a:endParaRPr lang="en-US" sz="2000" dirty="0">
              <a:latin typeface="Ubuntu" pitchFamily="34" charset="0"/>
            </a:endParaRPr>
          </a:p>
          <a:p>
            <a:endParaRPr lang="en-US" sz="2000" dirty="0" smtClean="0">
              <a:latin typeface="Ubuntu" pitchFamily="34" charset="0"/>
            </a:endParaRPr>
          </a:p>
          <a:p>
            <a:r>
              <a:rPr lang="en-US" sz="2000" dirty="0" err="1" smtClean="0">
                <a:latin typeface="Ubuntu" pitchFamily="34" charset="0"/>
              </a:rPr>
              <a:t>Usaremos</a:t>
            </a:r>
            <a:r>
              <a:rPr lang="en-US" sz="2000" dirty="0" smtClean="0">
                <a:latin typeface="Ubuntu" pitchFamily="34" charset="0"/>
              </a:rPr>
              <a:t> el paradigm “MAP-REDUCE” para </a:t>
            </a:r>
            <a:r>
              <a:rPr lang="en-US" sz="2000" dirty="0" err="1" smtClean="0">
                <a:latin typeface="Ubuntu" pitchFamily="34" charset="0"/>
              </a:rPr>
              <a:t>diseñar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nuestros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algoritmos</a:t>
            </a:r>
            <a:r>
              <a:rPr lang="en-US" sz="2000" dirty="0" smtClean="0">
                <a:latin typeface="Ubuntu" pitchFamily="34" charset="0"/>
              </a:rPr>
              <a:t>. </a:t>
            </a:r>
          </a:p>
          <a:p>
            <a:r>
              <a:rPr lang="en-US" sz="2000" dirty="0" smtClean="0">
                <a:latin typeface="Ubuntu" pitchFamily="34" charset="0"/>
              </a:rPr>
              <a:t>Las </a:t>
            </a:r>
            <a:r>
              <a:rPr lang="en-US" sz="2000" dirty="0" err="1" smtClean="0">
                <a:latin typeface="Ubuntu" pitchFamily="34" charset="0"/>
              </a:rPr>
              <a:t>operaciones</a:t>
            </a:r>
            <a:r>
              <a:rPr lang="en-US" sz="2000" dirty="0" smtClean="0">
                <a:latin typeface="Ubuntu" pitchFamily="34" charset="0"/>
              </a:rPr>
              <a:t> MAP son </a:t>
            </a:r>
            <a:r>
              <a:rPr lang="en-US" sz="2000" dirty="0" err="1" smtClean="0">
                <a:latin typeface="Ubuntu" pitchFamily="34" charset="0"/>
              </a:rPr>
              <a:t>muy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fáciles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programar</a:t>
            </a:r>
            <a:r>
              <a:rPr lang="en-US" sz="2000" dirty="0" smtClean="0">
                <a:latin typeface="Ubuntu" pitchFamily="34" charset="0"/>
              </a:rPr>
              <a:t>.</a:t>
            </a:r>
          </a:p>
          <a:p>
            <a:r>
              <a:rPr lang="en-US" sz="2000" dirty="0" smtClean="0">
                <a:latin typeface="Ubuntu" pitchFamily="34" charset="0"/>
              </a:rPr>
              <a:t>Para </a:t>
            </a:r>
            <a:r>
              <a:rPr lang="en-US" sz="2000" dirty="0" err="1" smtClean="0">
                <a:latin typeface="Ubuntu" pitchFamily="34" charset="0"/>
              </a:rPr>
              <a:t>las</a:t>
            </a:r>
            <a:r>
              <a:rPr lang="en-US" sz="2000" dirty="0" smtClean="0">
                <a:latin typeface="Ubuntu" pitchFamily="34" charset="0"/>
              </a:rPr>
              <a:t> REDUCE </a:t>
            </a:r>
            <a:r>
              <a:rPr lang="en-US" sz="2000" dirty="0" err="1" smtClean="0">
                <a:latin typeface="Ubuntu" pitchFamily="34" charset="0"/>
              </a:rPr>
              <a:t>usaremos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las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err="1" smtClean="0">
                <a:latin typeface="Ubuntu" pitchFamily="34" charset="0"/>
              </a:rPr>
              <a:t>librerías</a:t>
            </a:r>
            <a:r>
              <a:rPr lang="en-US" sz="2000" dirty="0" smtClean="0">
                <a:latin typeface="Ubuntu" pitchFamily="34" charset="0"/>
              </a:rPr>
              <a:t> de </a:t>
            </a:r>
            <a:r>
              <a:rPr lang="en-US" sz="2000" dirty="0" err="1" smtClean="0">
                <a:latin typeface="Ubuntu" pitchFamily="34" charset="0"/>
              </a:rPr>
              <a:t>Nvidia</a:t>
            </a:r>
            <a:r>
              <a:rPr lang="en-US" sz="2000" dirty="0" smtClean="0">
                <a:latin typeface="Ubuntu" pitchFamily="34" charset="0"/>
              </a:rPr>
              <a:t> </a:t>
            </a:r>
            <a:r>
              <a:rPr lang="en-US" sz="2000" dirty="0" smtClean="0">
                <a:latin typeface="Ubuntu" pitchFamily="34" charset="0"/>
                <a:sym typeface="Wingdings" pitchFamily="2" charset="2"/>
              </a:rPr>
              <a:t></a:t>
            </a:r>
            <a:r>
              <a:rPr lang="en-US" sz="2000" dirty="0" smtClean="0">
                <a:latin typeface="Ubuntu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4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cexperts.com.mx/Imagenes/GK110/GK110-SM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3" y="762000"/>
            <a:ext cx="5003885" cy="56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Ubuntu" pitchFamily="34" charset="0"/>
              </a:rPr>
              <a:t>Un </a:t>
            </a:r>
            <a:r>
              <a:rPr lang="en-US" sz="3600" dirty="0" err="1" smtClean="0">
                <a:latin typeface="Ubuntu" pitchFamily="34" charset="0"/>
              </a:rPr>
              <a:t>pelín</a:t>
            </a:r>
            <a:r>
              <a:rPr lang="en-US" sz="3600" dirty="0" smtClean="0">
                <a:latin typeface="Ubuntu" pitchFamily="34" charset="0"/>
              </a:rPr>
              <a:t> </a:t>
            </a:r>
            <a:r>
              <a:rPr lang="en-US" sz="3600" dirty="0" err="1" smtClean="0">
                <a:latin typeface="Ubuntu" pitchFamily="34" charset="0"/>
              </a:rPr>
              <a:t>más</a:t>
            </a:r>
            <a:r>
              <a:rPr lang="en-US" sz="3600" dirty="0" smtClean="0">
                <a:latin typeface="Ubuntu" pitchFamily="34" charset="0"/>
              </a:rPr>
              <a:t> </a:t>
            </a:r>
            <a:r>
              <a:rPr lang="en-US" sz="3600" dirty="0" err="1" smtClean="0">
                <a:latin typeface="Ubuntu" pitchFamily="34" charset="0"/>
              </a:rPr>
              <a:t>sobre</a:t>
            </a:r>
            <a:r>
              <a:rPr lang="en-US" sz="3600" dirty="0" smtClean="0">
                <a:latin typeface="Ubuntu" pitchFamily="34" charset="0"/>
              </a:rPr>
              <a:t> hardware. El SMx</a:t>
            </a:r>
            <a:endParaRPr lang="en-US" sz="3600" dirty="0">
              <a:latin typeface="Ubuntu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91000" y="1143000"/>
            <a:ext cx="4800600" cy="2743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latin typeface="Ubuntu" pitchFamily="34" charset="0"/>
              </a:rPr>
              <a:t>SM/SMX: Stream Multiprocessor</a:t>
            </a:r>
          </a:p>
          <a:p>
            <a:pPr lvl="1"/>
            <a:r>
              <a:rPr lang="en-US" sz="1600" dirty="0" err="1" smtClean="0">
                <a:latin typeface="Ubuntu" pitchFamily="34" charset="0"/>
              </a:rPr>
              <a:t>Arquitectura</a:t>
            </a:r>
            <a:r>
              <a:rPr lang="en-US" sz="1600" dirty="0" smtClean="0">
                <a:latin typeface="Ubuntu" pitchFamily="34" charset="0"/>
              </a:rPr>
              <a:t> 3.x  (</a:t>
            </a:r>
            <a:r>
              <a:rPr lang="en-US" sz="1600" dirty="0" err="1" smtClean="0">
                <a:latin typeface="Ubuntu" pitchFamily="34" charset="0"/>
              </a:rPr>
              <a:t>Kepler</a:t>
            </a:r>
            <a:r>
              <a:rPr lang="en-US" sz="1600" dirty="0" smtClean="0">
                <a:latin typeface="Ubuntu" pitchFamily="34" charset="0"/>
              </a:rPr>
              <a:t>) </a:t>
            </a:r>
            <a:r>
              <a:rPr lang="en-US" sz="1600" dirty="0" err="1" smtClean="0">
                <a:latin typeface="Ubuntu" pitchFamily="34" charset="0"/>
              </a:rPr>
              <a:t>cada</a:t>
            </a:r>
            <a:r>
              <a:rPr lang="en-US" sz="1600" dirty="0" smtClean="0">
                <a:latin typeface="Ubuntu" pitchFamily="34" charset="0"/>
              </a:rPr>
              <a:t> SMX </a:t>
            </a:r>
            <a:r>
              <a:rPr lang="en-US" sz="1600" dirty="0" err="1" smtClean="0">
                <a:latin typeface="Ubuntu" pitchFamily="34" charset="0"/>
              </a:rPr>
              <a:t>tiene</a:t>
            </a:r>
            <a:r>
              <a:rPr lang="en-US" sz="1600" dirty="0" smtClean="0">
                <a:latin typeface="Ubuntu" pitchFamily="34" charset="0"/>
              </a:rPr>
              <a:t> 192 SP (CUDA Cores).</a:t>
            </a:r>
          </a:p>
          <a:p>
            <a:pPr lvl="1"/>
            <a:r>
              <a:rPr lang="en-US" sz="1600" b="1" dirty="0" smtClean="0">
                <a:latin typeface="Ubuntu" pitchFamily="34" charset="0"/>
              </a:rPr>
              <a:t>SMs </a:t>
            </a:r>
            <a:r>
              <a:rPr lang="en-US" sz="1600" b="1" dirty="0" err="1" smtClean="0">
                <a:latin typeface="Ubuntu" pitchFamily="34" charset="0"/>
              </a:rPr>
              <a:t>gestionan</a:t>
            </a:r>
            <a:r>
              <a:rPr lang="en-US" sz="1600" b="1" dirty="0" smtClean="0">
                <a:latin typeface="Ubuntu" pitchFamily="34" charset="0"/>
              </a:rPr>
              <a:t> los </a:t>
            </a:r>
            <a:r>
              <a:rPr lang="en-US" sz="1600" b="1" dirty="0" err="1" smtClean="0">
                <a:latin typeface="Ubuntu" pitchFamily="34" charset="0"/>
              </a:rPr>
              <a:t>bloques</a:t>
            </a:r>
            <a:r>
              <a:rPr lang="en-US" sz="1600" b="1" dirty="0" smtClean="0">
                <a:latin typeface="Ubuntu" pitchFamily="34" charset="0"/>
              </a:rPr>
              <a:t>.</a:t>
            </a:r>
          </a:p>
          <a:p>
            <a:r>
              <a:rPr lang="en-US" sz="2400" dirty="0" smtClean="0">
                <a:latin typeface="Ubuntu" pitchFamily="34" charset="0"/>
              </a:rPr>
              <a:t>SP: Stream Processor.</a:t>
            </a:r>
          </a:p>
          <a:p>
            <a:r>
              <a:rPr lang="en-US" sz="2400" dirty="0" smtClean="0">
                <a:latin typeface="Ubuntu" pitchFamily="34" charset="0"/>
              </a:rPr>
              <a:t>SFU: Special Functions Unit.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191000" y="4191000"/>
            <a:ext cx="4724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" pitchFamily="34" charset="0"/>
              </a:rPr>
              <a:t>Cada</a:t>
            </a:r>
            <a:r>
              <a:rPr lang="en-US" dirty="0" smtClean="0">
                <a:latin typeface="Ubuntu" pitchFamily="34" charset="0"/>
              </a:rPr>
              <a:t> SMX </a:t>
            </a:r>
            <a:r>
              <a:rPr lang="en-US" dirty="0" err="1" smtClean="0">
                <a:latin typeface="Ubuntu" pitchFamily="34" charset="0"/>
              </a:rPr>
              <a:t>almacena</a:t>
            </a:r>
            <a:r>
              <a:rPr lang="en-US" dirty="0" smtClean="0">
                <a:latin typeface="Ubuntu" pitchFamily="34" charset="0"/>
              </a:rPr>
              <a:t> y </a:t>
            </a:r>
            <a:r>
              <a:rPr lang="en-US" dirty="0" err="1" smtClean="0">
                <a:latin typeface="Ubuntu" pitchFamily="34" charset="0"/>
              </a:rPr>
              <a:t>ejecuta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muchos</a:t>
            </a:r>
            <a:r>
              <a:rPr lang="en-US" dirty="0" smtClean="0">
                <a:latin typeface="Ubuntu" pitchFamily="34" charset="0"/>
              </a:rPr>
              <a:t> “</a:t>
            </a:r>
            <a:r>
              <a:rPr lang="en-US" dirty="0" err="1" smtClean="0">
                <a:latin typeface="Ubuntu" pitchFamily="34" charset="0"/>
              </a:rPr>
              <a:t>Bloques</a:t>
            </a:r>
            <a:r>
              <a:rPr lang="en-US" dirty="0" smtClean="0">
                <a:latin typeface="Ubuntu" pitchFamily="34" charset="0"/>
              </a:rPr>
              <a:t>”, </a:t>
            </a:r>
            <a:r>
              <a:rPr lang="en-US" dirty="0" err="1" smtClean="0">
                <a:latin typeface="Ubuntu" pitchFamily="34" charset="0"/>
              </a:rPr>
              <a:t>durante</a:t>
            </a:r>
            <a:r>
              <a:rPr lang="en-US" dirty="0" smtClean="0">
                <a:latin typeface="Ubuntu" pitchFamily="34" charset="0"/>
              </a:rPr>
              <a:t> la </a:t>
            </a:r>
            <a:r>
              <a:rPr lang="en-US" dirty="0" err="1" smtClean="0">
                <a:latin typeface="Ubuntu" pitchFamily="34" charset="0"/>
              </a:rPr>
              <a:t>ejecución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va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cambiando</a:t>
            </a:r>
            <a:r>
              <a:rPr lang="en-US" dirty="0" smtClean="0">
                <a:latin typeface="Ubuntu" pitchFamily="34" charset="0"/>
              </a:rPr>
              <a:t> de </a:t>
            </a:r>
            <a:r>
              <a:rPr lang="en-US" dirty="0" err="1" smtClean="0">
                <a:latin typeface="Ubuntu" pitchFamily="34" charset="0"/>
              </a:rPr>
              <a:t>uno</a:t>
            </a:r>
            <a:r>
              <a:rPr lang="en-US" dirty="0" smtClean="0">
                <a:latin typeface="Ubuntu" pitchFamily="34" charset="0"/>
              </a:rPr>
              <a:t> a </a:t>
            </a:r>
            <a:r>
              <a:rPr lang="en-US" dirty="0" err="1" smtClean="0">
                <a:latin typeface="Ubuntu" pitchFamily="34" charset="0"/>
              </a:rPr>
              <a:t>otro</a:t>
            </a:r>
            <a:r>
              <a:rPr lang="en-US" dirty="0" smtClean="0">
                <a:latin typeface="Ubuntu" pitchFamily="34" charset="0"/>
              </a:rPr>
              <a:t> para </a:t>
            </a:r>
            <a:r>
              <a:rPr lang="en-US" dirty="0" err="1" smtClean="0">
                <a:latin typeface="Ubuntu" pitchFamily="34" charset="0"/>
              </a:rPr>
              <a:t>ocultar</a:t>
            </a:r>
            <a:r>
              <a:rPr lang="en-US" dirty="0" smtClean="0">
                <a:latin typeface="Ubuntu" pitchFamily="34" charset="0"/>
              </a:rPr>
              <a:t> la </a:t>
            </a:r>
            <a:r>
              <a:rPr lang="en-US" dirty="0" err="1" smtClean="0">
                <a:latin typeface="Ubuntu" pitchFamily="34" charset="0"/>
              </a:rPr>
              <a:t>latencia</a:t>
            </a:r>
            <a:r>
              <a:rPr lang="en-US" dirty="0" smtClean="0">
                <a:latin typeface="Ubuntu" pitchFamily="34" charset="0"/>
              </a:rPr>
              <a:t> de los </a:t>
            </a:r>
            <a:r>
              <a:rPr lang="en-US" dirty="0" err="1" smtClean="0">
                <a:latin typeface="Ubuntu" pitchFamily="34" charset="0"/>
              </a:rPr>
              <a:t>accesos</a:t>
            </a:r>
            <a:r>
              <a:rPr lang="en-US" dirty="0" smtClean="0">
                <a:latin typeface="Ubuntu" pitchFamily="34" charset="0"/>
              </a:rPr>
              <a:t> a </a:t>
            </a:r>
            <a:r>
              <a:rPr lang="en-US" dirty="0" err="1" smtClean="0">
                <a:latin typeface="Ubuntu" pitchFamily="34" charset="0"/>
              </a:rPr>
              <a:t>memoria</a:t>
            </a:r>
            <a:r>
              <a:rPr lang="en-US" dirty="0" smtClean="0">
                <a:latin typeface="Ubuntu" pitchFamily="34" charset="0"/>
              </a:rPr>
              <a:t>. Los </a:t>
            </a:r>
            <a:r>
              <a:rPr lang="en-US" dirty="0" err="1" smtClean="0">
                <a:latin typeface="Ubuntu" pitchFamily="34" charset="0"/>
              </a:rPr>
              <a:t>cambios</a:t>
            </a:r>
            <a:r>
              <a:rPr lang="en-US" dirty="0" smtClean="0">
                <a:latin typeface="Ubuntu" pitchFamily="34" charset="0"/>
              </a:rPr>
              <a:t> se </a:t>
            </a:r>
            <a:r>
              <a:rPr lang="en-US" dirty="0" err="1" smtClean="0">
                <a:latin typeface="Ubuntu" pitchFamily="34" charset="0"/>
              </a:rPr>
              <a:t>realizan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prácticamente</a:t>
            </a:r>
            <a:r>
              <a:rPr lang="en-US" dirty="0" smtClean="0">
                <a:latin typeface="Ubuntu" pitchFamily="34" charset="0"/>
              </a:rPr>
              <a:t> sin </a:t>
            </a:r>
            <a:r>
              <a:rPr lang="en-US" dirty="0" err="1" smtClean="0">
                <a:latin typeface="Ubuntu" pitchFamily="34" charset="0"/>
              </a:rPr>
              <a:t>coste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adicional</a:t>
            </a:r>
            <a:r>
              <a:rPr lang="en-US" dirty="0" smtClean="0">
                <a:latin typeface="Ubuntu" pitchFamily="34" charset="0"/>
              </a:rPr>
              <a:t> “zero scheduling overhead”.</a:t>
            </a:r>
            <a:endParaRPr lang="en-US" dirty="0">
              <a:latin typeface="Ubuntu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Ubuntu" pitchFamily="34" charset="0"/>
              </a:rPr>
              <a:t>CUDA y </a:t>
            </a:r>
            <a:r>
              <a:rPr lang="en-US" sz="2800" dirty="0">
                <a:latin typeface="Ubuntu" pitchFamily="34" charset="0"/>
              </a:rPr>
              <a:t>H</a:t>
            </a:r>
            <a:r>
              <a:rPr lang="en-US" sz="2800" dirty="0" smtClean="0">
                <a:latin typeface="Ubuntu" pitchFamily="34" charset="0"/>
              </a:rPr>
              <a:t>ardware. </a:t>
            </a:r>
            <a:endParaRPr lang="en-US" sz="2800" dirty="0">
              <a:latin typeface="Ubuntu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990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" pitchFamily="34" charset="0"/>
              </a:rPr>
              <a:t>Los dos </a:t>
            </a:r>
            <a:r>
              <a:rPr lang="en-US" dirty="0" err="1" smtClean="0">
                <a:latin typeface="Ubuntu" pitchFamily="34" charset="0"/>
              </a:rPr>
              <a:t>niveles</a:t>
            </a:r>
            <a:r>
              <a:rPr lang="en-US" dirty="0" smtClean="0">
                <a:latin typeface="Ubuntu" pitchFamily="34" charset="0"/>
              </a:rPr>
              <a:t> del hardware </a:t>
            </a:r>
            <a:r>
              <a:rPr lang="en-US" dirty="0" err="1" smtClean="0">
                <a:latin typeface="Ubuntu" pitchFamily="34" charset="0"/>
              </a:rPr>
              <a:t>nos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proporcionarán</a:t>
            </a:r>
            <a:r>
              <a:rPr lang="en-US" dirty="0" smtClean="0">
                <a:latin typeface="Ubuntu" pitchFamily="34" charset="0"/>
              </a:rPr>
              <a:t> dos </a:t>
            </a:r>
            <a:r>
              <a:rPr lang="en-US" dirty="0" err="1" smtClean="0">
                <a:latin typeface="Ubuntu" pitchFamily="34" charset="0"/>
              </a:rPr>
              <a:t>niveles</a:t>
            </a:r>
            <a:r>
              <a:rPr lang="en-US" dirty="0" smtClean="0">
                <a:latin typeface="Ubuntu" pitchFamily="34" charset="0"/>
              </a:rPr>
              <a:t> de </a:t>
            </a:r>
            <a:r>
              <a:rPr lang="en-US" dirty="0" err="1" smtClean="0">
                <a:latin typeface="Ubuntu" pitchFamily="34" charset="0"/>
              </a:rPr>
              <a:t>paralelismo</a:t>
            </a:r>
            <a:r>
              <a:rPr lang="en-US" dirty="0" smtClean="0">
                <a:latin typeface="Ubuntu" pitchFamily="34" charset="0"/>
              </a:rPr>
              <a:t>: </a:t>
            </a:r>
          </a:p>
          <a:p>
            <a:r>
              <a:rPr lang="en-US" b="1" dirty="0" smtClean="0">
                <a:latin typeface="Ubuntu" pitchFamily="34" charset="0"/>
              </a:rPr>
              <a:t>- </a:t>
            </a:r>
            <a:r>
              <a:rPr lang="en-US" b="1" dirty="0" err="1" smtClean="0">
                <a:latin typeface="Ubuntu" pitchFamily="34" charset="0"/>
              </a:rPr>
              <a:t>Cada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SMx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ejecutará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uno</a:t>
            </a:r>
            <a:r>
              <a:rPr lang="en-US" b="1" dirty="0" smtClean="0">
                <a:latin typeface="Ubuntu" pitchFamily="34" charset="0"/>
              </a:rPr>
              <a:t> o </a:t>
            </a:r>
            <a:r>
              <a:rPr lang="en-US" b="1" dirty="0" err="1" smtClean="0">
                <a:latin typeface="Ubuntu" pitchFamily="34" charset="0"/>
              </a:rPr>
              <a:t>más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Bloques</a:t>
            </a:r>
            <a:r>
              <a:rPr lang="en-US" b="1" dirty="0" smtClean="0">
                <a:latin typeface="Ubuntu" pitchFamily="34" charset="0"/>
              </a:rPr>
              <a:t> de </a:t>
            </a:r>
            <a:r>
              <a:rPr lang="en-US" b="1" dirty="0" err="1" smtClean="0">
                <a:latin typeface="Ubuntu" pitchFamily="34" charset="0"/>
              </a:rPr>
              <a:t>hilos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r>
              <a:rPr lang="en-US" b="1" dirty="0" smtClean="0">
                <a:latin typeface="Ubuntu" pitchFamily="34" charset="0"/>
              </a:rPr>
              <a:t>- </a:t>
            </a:r>
            <a:r>
              <a:rPr lang="en-US" b="1" dirty="0" err="1" smtClean="0">
                <a:latin typeface="Ubuntu" pitchFamily="34" charset="0"/>
              </a:rPr>
              <a:t>Cada</a:t>
            </a:r>
            <a:r>
              <a:rPr lang="en-US" b="1" dirty="0" smtClean="0">
                <a:latin typeface="Ubuntu" pitchFamily="34" charset="0"/>
              </a:rPr>
              <a:t> SP will </a:t>
            </a:r>
            <a:r>
              <a:rPr lang="en-US" b="1" dirty="0" err="1">
                <a:latin typeface="Ubuntu" pitchFamily="34" charset="0"/>
              </a:rPr>
              <a:t>ejecutará</a:t>
            </a:r>
            <a:r>
              <a:rPr lang="en-US" b="1" dirty="0">
                <a:latin typeface="Ubuntu" pitchFamily="34" charset="0"/>
              </a:rPr>
              <a:t> </a:t>
            </a:r>
            <a:r>
              <a:rPr lang="en-US" b="1" dirty="0" err="1">
                <a:latin typeface="Ubuntu" pitchFamily="34" charset="0"/>
              </a:rPr>
              <a:t>uno</a:t>
            </a:r>
            <a:r>
              <a:rPr lang="en-US" b="1" dirty="0">
                <a:latin typeface="Ubuntu" pitchFamily="34" charset="0"/>
              </a:rPr>
              <a:t> </a:t>
            </a:r>
            <a:r>
              <a:rPr lang="en-US" b="1" dirty="0" smtClean="0">
                <a:latin typeface="Ubuntu" pitchFamily="34" charset="0"/>
              </a:rPr>
              <a:t> o </a:t>
            </a:r>
            <a:r>
              <a:rPr lang="en-US" b="1" dirty="0" err="1" smtClean="0">
                <a:latin typeface="Ubuntu" pitchFamily="34" charset="0"/>
              </a:rPr>
              <a:t>más</a:t>
            </a:r>
            <a:r>
              <a:rPr lang="en-US" b="1" dirty="0" smtClean="0">
                <a:latin typeface="Ubuntu" pitchFamily="34" charset="0"/>
              </a:rPr>
              <a:t> </a:t>
            </a:r>
            <a:r>
              <a:rPr lang="en-US" b="1" dirty="0" err="1" smtClean="0">
                <a:latin typeface="Ubuntu" pitchFamily="34" charset="0"/>
              </a:rPr>
              <a:t>hilos</a:t>
            </a:r>
            <a:r>
              <a:rPr lang="en-US" b="1" dirty="0" smtClean="0">
                <a:latin typeface="Ubuntu" pitchFamily="34" charset="0"/>
              </a:rPr>
              <a:t>. </a:t>
            </a:r>
            <a:r>
              <a:rPr lang="en-US" dirty="0" smtClean="0">
                <a:latin typeface="Ubuntu" pitchFamily="34" charset="0"/>
              </a:rPr>
              <a:t> </a:t>
            </a:r>
            <a:endParaRPr lang="en-US" b="1" dirty="0">
              <a:latin typeface="Ubuntu" pitchFamily="34" charset="0"/>
            </a:endParaRPr>
          </a:p>
        </p:txBody>
      </p:sp>
      <p:pic>
        <p:nvPicPr>
          <p:cNvPr id="1026" name="Picture 2" descr="C:\images_and_stuff\brain_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1" y="2590800"/>
            <a:ext cx="30194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33550" y="2286000"/>
            <a:ext cx="301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SMX: Streaming Multiprocessor </a:t>
            </a:r>
            <a:endParaRPr lang="en-US" sz="1400" b="1" dirty="0"/>
          </a:p>
        </p:txBody>
      </p:sp>
      <p:pic>
        <p:nvPicPr>
          <p:cNvPr id="1027" name="Picture 3" descr="C:\images_and_stuff\thumbs_064123-high-resolution-dark-blue-denim-jeans-icon-people-things-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590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905375" y="2286000"/>
            <a:ext cx="301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SP: Streaming Processor </a:t>
            </a:r>
            <a:endParaRPr lang="en-US" sz="1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914400" y="5690621"/>
            <a:ext cx="70866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Importante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</a:rPr>
              <a:t>Siempre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procuraremos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tener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más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bloques</a:t>
            </a:r>
            <a:r>
              <a:rPr lang="en-US" sz="2400" b="1" dirty="0" smtClean="0">
                <a:solidFill>
                  <a:schemeClr val="bg1"/>
                </a:solidFill>
              </a:rPr>
              <a:t> e </a:t>
            </a:r>
            <a:r>
              <a:rPr lang="en-US" sz="2400" b="1" dirty="0" err="1" smtClean="0">
                <a:solidFill>
                  <a:schemeClr val="bg1"/>
                </a:solidFill>
              </a:rPr>
              <a:t>hilos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</a:rPr>
              <a:t>SMx</a:t>
            </a:r>
            <a:r>
              <a:rPr lang="en-US" sz="2400" b="1" dirty="0" smtClean="0">
                <a:solidFill>
                  <a:schemeClr val="bg1"/>
                </a:solidFill>
              </a:rPr>
              <a:t> y SPs.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486401" y="4030012"/>
            <a:ext cx="31242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Hilo = Thread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Bloque</a:t>
            </a:r>
            <a:r>
              <a:rPr lang="en-US" sz="2400" b="1" dirty="0" smtClean="0">
                <a:solidFill>
                  <a:schemeClr val="bg1"/>
                </a:solidFill>
              </a:rPr>
              <a:t> = Block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10440</TotalTime>
  <Words>3143</Words>
  <Application>Microsoft Office PowerPoint</Application>
  <PresentationFormat>On-screen Show (4:3)</PresentationFormat>
  <Paragraphs>655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Ubuntu</vt:lpstr>
      <vt:lpstr>Verdana</vt:lpstr>
      <vt:lpstr>Wingdings</vt:lpstr>
      <vt:lpstr>Tema de Office</vt:lpstr>
      <vt:lpstr>Programación Paralela Masiva</vt:lpstr>
      <vt:lpstr>Contenidos</vt:lpstr>
      <vt:lpstr>Porque…</vt:lpstr>
      <vt:lpstr>La misma aplicación de redes neuronales profundas</vt:lpstr>
      <vt:lpstr>Nvidia Kepler.</vt:lpstr>
      <vt:lpstr>Arquitectura Básica. CPU vs GPU </vt:lpstr>
      <vt:lpstr>Ventajas de las GPUs vs CPUs</vt:lpstr>
      <vt:lpstr>Un pelín más sobre hardware. El SMx</vt:lpstr>
      <vt:lpstr>CUDA y Hardware. </vt:lpstr>
      <vt:lpstr>Flujo de un programa CUDA/OpenCL</vt:lpstr>
      <vt:lpstr>Operaciones MAP</vt:lpstr>
      <vt:lpstr>MAP Simple. Código Sequencial</vt:lpstr>
      <vt:lpstr>MAP Simple</vt:lpstr>
      <vt:lpstr>MAP Simple. Preparando la malla</vt:lpstr>
      <vt:lpstr>MAP Simple. Código del device</vt:lpstr>
      <vt:lpstr>CUDA es “GPU independent”!</vt:lpstr>
      <vt:lpstr>MAP Simple. Código Host(1)</vt:lpstr>
      <vt:lpstr>MAP Simple. Código Host(2)</vt:lpstr>
      <vt:lpstr>MAP Simple. Código Host(3)</vt:lpstr>
      <vt:lpstr>MAP Simple. Código Host(4)</vt:lpstr>
      <vt:lpstr>MAP Simple. Código Host(5)</vt:lpstr>
      <vt:lpstr>MAP Simple. Código Host(6)</vt:lpstr>
      <vt:lpstr>MAP Simple. Compilamos!</vt:lpstr>
      <vt:lpstr>Felicidades!!!!</vt:lpstr>
      <vt:lpstr>Patrones MAP: Stencil</vt:lpstr>
      <vt:lpstr>MAP Stencil. Código Sequencial</vt:lpstr>
      <vt:lpstr>Media Móvil. Stencil</vt:lpstr>
      <vt:lpstr>CUDA Threads &amp; Blocks. Granularidad de paralelismo</vt:lpstr>
      <vt:lpstr>SMX. Gestión de bloques</vt:lpstr>
      <vt:lpstr>Configuraciones de Grid y Block</vt:lpstr>
      <vt:lpstr>Grid and Block Configurations</vt:lpstr>
      <vt:lpstr>Como son almacenadas las matrices</vt:lpstr>
      <vt:lpstr>Medias móviles de miles de series</vt:lpstr>
      <vt:lpstr>Flujo de un programa CUDA/OpenCL II</vt:lpstr>
      <vt:lpstr>Flujo en un programa CUDA III. Streams</vt:lpstr>
      <vt:lpstr>Otro nivel de paralelización: Streams</vt:lpstr>
      <vt:lpstr>Streams II</vt:lpstr>
      <vt:lpstr>Streams III</vt:lpstr>
      <vt:lpstr>Integración de CUDA y C# (1)</vt:lpstr>
      <vt:lpstr>Calling function from inside a kernel.</vt:lpstr>
      <vt:lpstr>Warps…...</vt:lpstr>
      <vt:lpstr>Algunos consejillos…</vt:lpstr>
      <vt:lpstr>NVIDIA CUDA</vt:lpstr>
      <vt:lpstr>Referencias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Paralela Masiva</dc:title>
  <dc:creator>Vicente</dc:creator>
  <cp:lastModifiedBy>Vicente Cuellar</cp:lastModifiedBy>
  <cp:revision>283</cp:revision>
  <dcterms:created xsi:type="dcterms:W3CDTF">2011-06-27T10:46:55Z</dcterms:created>
  <dcterms:modified xsi:type="dcterms:W3CDTF">2017-02-02T21:16:56Z</dcterms:modified>
</cp:coreProperties>
</file>