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6" r:id="rId10"/>
    <p:sldId id="267"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40FC4FFE-8987-4A26-B7F4-8A516F18ADAE}">
      <dgm:prSet/>
      <dgm:spPr/>
      <dgm:t>
        <a:bodyPr/>
        <a:lstStyle/>
        <a:p>
          <a:pPr>
            <a:lnSpc>
              <a:spcPct val="100000"/>
            </a:lnSpc>
          </a:pPr>
          <a:r>
            <a:rPr lang="en-US"/>
            <a:t>Introduction </a:t>
          </a:r>
        </a:p>
        <a:p>
          <a:pPr>
            <a:lnSpc>
              <a:spcPct val="100000"/>
            </a:lnSpc>
          </a:pPr>
          <a:r>
            <a:rPr lang="en-US"/>
            <a:t>&amp; </a:t>
          </a:r>
        </a:p>
        <a:p>
          <a:pPr>
            <a:lnSpc>
              <a:spcPct val="100000"/>
            </a:lnSpc>
          </a:pPr>
          <a:r>
            <a:rPr lang="en-US"/>
            <a:t>Data </a:t>
          </a:r>
          <a:r>
            <a:rPr lang="en-US" b="0" i="0"/>
            <a:t>Understanding</a:t>
          </a:r>
          <a:br>
            <a:rPr lang="en-US"/>
          </a:br>
          <a:endParaRPr lang="en-US"/>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pPr>
          <a:r>
            <a:rPr lang="en-US" kern="1200" cap="all">
              <a:latin typeface="Century Gothic" panose="020F0302020204030204"/>
              <a:ea typeface="+mn-ea"/>
              <a:cs typeface="+mn-cs"/>
            </a:rPr>
            <a:t>Methodology</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pPr>
          <a:r>
            <a:rPr lang="en-US"/>
            <a:t>Results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A561C04-68DF-4FF1-8E18-13D64CDC8651}">
      <dgm:prSet/>
      <dgm:spPr/>
      <dgm:t>
        <a:bodyPr/>
        <a:lstStyle/>
        <a:p>
          <a:pPr>
            <a:lnSpc>
              <a:spcPct val="100000"/>
            </a:lnSpc>
          </a:pPr>
          <a:r>
            <a:rPr lang="en-US"/>
            <a:t>Discussion</a:t>
          </a:r>
        </a:p>
      </dgm:t>
    </dgm:pt>
    <dgm:pt modelId="{12542361-5887-449F-8B7F-5767D972F32A}" type="parTrans" cxnId="{B90D2880-5FF4-49AC-85C9-456899E86EEA}">
      <dgm:prSet/>
      <dgm:spPr/>
      <dgm:t>
        <a:bodyPr/>
        <a:lstStyle/>
        <a:p>
          <a:endParaRPr lang="en-US"/>
        </a:p>
      </dgm:t>
    </dgm:pt>
    <dgm:pt modelId="{A1D95FEA-F0B6-4B9C-B9BE-8CDB3446E695}" type="sibTrans" cxnId="{B90D2880-5FF4-49AC-85C9-456899E86EEA}">
      <dgm:prSet/>
      <dgm:spPr/>
      <dgm:t>
        <a:bodyPr/>
        <a:lstStyle/>
        <a:p>
          <a:endParaRPr lang="en-US"/>
        </a:p>
      </dgm:t>
    </dgm:pt>
    <dgm:pt modelId="{CA754887-5D74-47E4-B374-626DB185141E}">
      <dgm:prSet/>
      <dgm:spPr/>
      <dgm:t>
        <a:bodyPr/>
        <a:lstStyle/>
        <a:p>
          <a:pPr>
            <a:lnSpc>
              <a:spcPct val="100000"/>
            </a:lnSpc>
          </a:pPr>
          <a:r>
            <a:rPr lang="en-US"/>
            <a:t>Conclusion</a:t>
          </a:r>
        </a:p>
      </dgm:t>
    </dgm:pt>
    <dgm:pt modelId="{BE033902-F5CE-47F3-9D0E-E8C5A023B03F}" type="parTrans" cxnId="{32B4B3FF-9BAE-493A-8F77-451DC6F8BA49}">
      <dgm:prSet/>
      <dgm:spPr/>
      <dgm:t>
        <a:bodyPr/>
        <a:lstStyle/>
        <a:p>
          <a:endParaRPr lang="en-US"/>
        </a:p>
      </dgm:t>
    </dgm:pt>
    <dgm:pt modelId="{86458553-B8F2-41F6-A2BB-ED3E64A9E022}" type="sibTrans" cxnId="{32B4B3FF-9BAE-493A-8F77-451DC6F8BA49}">
      <dgm:prSet/>
      <dgm:spPr/>
      <dgm:t>
        <a:bodyPr/>
        <a:lstStyle/>
        <a:p>
          <a:endParaRPr lang="en-US"/>
        </a:p>
      </dgm:t>
    </dgm:pt>
    <dgm:pt modelId="{6F991B43-DFDB-44DC-866B-903146C0E248}" type="pres">
      <dgm:prSet presAssocID="{01A66772-F185-4D58-B8BB-E9370D7A7A2B}" presName="root" presStyleCnt="0">
        <dgm:presLayoutVars>
          <dgm:dir/>
          <dgm:resizeHandles val="exact"/>
        </dgm:presLayoutVars>
      </dgm:prSet>
      <dgm:spPr/>
    </dgm:pt>
    <dgm:pt modelId="{87C4AAC9-2989-4EF9-9B88-78E79049794D}" type="pres">
      <dgm:prSet presAssocID="{40FC4FFE-8987-4A26-B7F4-8A516F18ADAE}" presName="compNode" presStyleCnt="0"/>
      <dgm:spPr/>
    </dgm:pt>
    <dgm:pt modelId="{6F94523B-3BC7-43FC-A2D9-6503EB407E15}" type="pres">
      <dgm:prSet presAssocID="{40FC4FFE-8987-4A26-B7F4-8A516F18AD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D7F4592-5EA2-4A6D-B520-88C0BD6699DF}" type="pres">
      <dgm:prSet presAssocID="{40FC4FFE-8987-4A26-B7F4-8A516F18ADAE}" presName="spaceRect" presStyleCnt="0"/>
      <dgm:spPr/>
    </dgm:pt>
    <dgm:pt modelId="{8EAF841F-0A1A-4A48-AFE4-886E66AB866D}" type="pres">
      <dgm:prSet presAssocID="{40FC4FFE-8987-4A26-B7F4-8A516F18ADAE}" presName="textRect" presStyleLbl="revTx" presStyleIdx="0" presStyleCnt="5">
        <dgm:presLayoutVars>
          <dgm:chMax val="1"/>
          <dgm:chPref val="1"/>
        </dgm:presLayoutVars>
      </dgm:prSet>
      <dgm:spPr/>
    </dgm:pt>
    <dgm:pt modelId="{DA11FE15-C733-4C23-8355-E3558E163460}" type="pres">
      <dgm:prSet presAssocID="{5B62599A-5C9B-48E7-896E-EA782AC60C8B}" presName="sibTrans" presStyleCnt="0"/>
      <dgm:spPr/>
    </dgm:pt>
    <dgm:pt modelId="{03D13FC5-74DC-4586-A1DD-451011828B64}" type="pres">
      <dgm:prSet presAssocID="{49225C73-1633-42F1-AB3B-7CB183E5F8B8}" presName="compNode" presStyleCnt="0"/>
      <dgm:spPr/>
    </dgm:pt>
    <dgm:pt modelId="{9E4E59B7-5855-4FE0-9E92-E9DAC9A77EE4}" type="pres">
      <dgm:prSet presAssocID="{49225C73-1633-42F1-AB3B-7CB183E5F8B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CC476F67-FC8C-4787-9327-B99973F96422}" type="pres">
      <dgm:prSet presAssocID="{49225C73-1633-42F1-AB3B-7CB183E5F8B8}" presName="spaceRect" presStyleCnt="0"/>
      <dgm:spPr/>
    </dgm:pt>
    <dgm:pt modelId="{B38685FB-3C31-43FC-A7FE-A4127393BD83}" type="pres">
      <dgm:prSet presAssocID="{49225C73-1633-42F1-AB3B-7CB183E5F8B8}" presName="textRect" presStyleLbl="revTx" presStyleIdx="1" presStyleCnt="5">
        <dgm:presLayoutVars>
          <dgm:chMax val="1"/>
          <dgm:chPref val="1"/>
        </dgm:presLayoutVars>
      </dgm:prSet>
      <dgm:spPr/>
    </dgm:pt>
    <dgm:pt modelId="{532F8D3D-E4EA-47A5-BBA3-A14AF665B233}" type="pres">
      <dgm:prSet presAssocID="{9646853A-8964-4519-A5B1-0B7D18B2983D}" presName="sibTrans" presStyleCnt="0"/>
      <dgm:spPr/>
    </dgm:pt>
    <dgm:pt modelId="{3890C94C-3DC4-42ED-9854-604A8ACF3052}" type="pres">
      <dgm:prSet presAssocID="{1C383F32-22E8-4F62-A3E0-BDC3D5F48992}" presName="compNode" presStyleCnt="0"/>
      <dgm:spPr/>
    </dgm:pt>
    <dgm:pt modelId="{CB78C903-FE96-4A3C-A26C-D9BA01193355}" type="pres">
      <dgm:prSet presAssocID="{1C383F32-22E8-4F62-A3E0-BDC3D5F4899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273D3C3-74BC-44A6-A396-5DBF65EC93CD}" type="pres">
      <dgm:prSet presAssocID="{1C383F32-22E8-4F62-A3E0-BDC3D5F48992}" presName="spaceRect" presStyleCnt="0"/>
      <dgm:spPr/>
    </dgm:pt>
    <dgm:pt modelId="{43770533-6406-4C29-A237-676970D71D81}" type="pres">
      <dgm:prSet presAssocID="{1C383F32-22E8-4F62-A3E0-BDC3D5F48992}" presName="textRect" presStyleLbl="revTx" presStyleIdx="2" presStyleCnt="5">
        <dgm:presLayoutVars>
          <dgm:chMax val="1"/>
          <dgm:chPref val="1"/>
        </dgm:presLayoutVars>
      </dgm:prSet>
      <dgm:spPr/>
    </dgm:pt>
    <dgm:pt modelId="{80593FBC-F773-448B-BD12-15845709A136}" type="pres">
      <dgm:prSet presAssocID="{8500F72A-2C6D-4FDF-9C1D-CA691380EB0B}" presName="sibTrans" presStyleCnt="0"/>
      <dgm:spPr/>
    </dgm:pt>
    <dgm:pt modelId="{A46BAF1A-D037-4AD8-ACAD-DDAB04DE0232}" type="pres">
      <dgm:prSet presAssocID="{BA561C04-68DF-4FF1-8E18-13D64CDC8651}" presName="compNode" presStyleCnt="0"/>
      <dgm:spPr/>
    </dgm:pt>
    <dgm:pt modelId="{BC92645D-37A9-41B1-9024-0A038A785553}" type="pres">
      <dgm:prSet presAssocID="{BA561C04-68DF-4FF1-8E18-13D64CDC865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6B4DE069-3BE2-4BDC-9313-EE90E2A9FAD7}" type="pres">
      <dgm:prSet presAssocID="{BA561C04-68DF-4FF1-8E18-13D64CDC8651}" presName="spaceRect" presStyleCnt="0"/>
      <dgm:spPr/>
    </dgm:pt>
    <dgm:pt modelId="{86EC4A13-8EB2-47D1-8CCA-3D5F221312FF}" type="pres">
      <dgm:prSet presAssocID="{BA561C04-68DF-4FF1-8E18-13D64CDC8651}" presName="textRect" presStyleLbl="revTx" presStyleIdx="3" presStyleCnt="5">
        <dgm:presLayoutVars>
          <dgm:chMax val="1"/>
          <dgm:chPref val="1"/>
        </dgm:presLayoutVars>
      </dgm:prSet>
      <dgm:spPr/>
    </dgm:pt>
    <dgm:pt modelId="{37B8380E-5F71-46BF-8404-76020AB3859D}" type="pres">
      <dgm:prSet presAssocID="{A1D95FEA-F0B6-4B9C-B9BE-8CDB3446E695}" presName="sibTrans" presStyleCnt="0"/>
      <dgm:spPr/>
    </dgm:pt>
    <dgm:pt modelId="{12DD83A0-373F-43C1-B2D1-0709AD684077}" type="pres">
      <dgm:prSet presAssocID="{CA754887-5D74-47E4-B374-626DB185141E}" presName="compNode" presStyleCnt="0"/>
      <dgm:spPr/>
    </dgm:pt>
    <dgm:pt modelId="{16122643-43C4-4DE8-9837-CD956BB92AEE}" type="pres">
      <dgm:prSet presAssocID="{CA754887-5D74-47E4-B374-626DB18514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F32B2461-97A7-4D02-BD1C-B70F698D0702}" type="pres">
      <dgm:prSet presAssocID="{CA754887-5D74-47E4-B374-626DB185141E}" presName="spaceRect" presStyleCnt="0"/>
      <dgm:spPr/>
    </dgm:pt>
    <dgm:pt modelId="{6303BF67-A9E2-4F21-931C-3659FAB3FD44}" type="pres">
      <dgm:prSet presAssocID="{CA754887-5D74-47E4-B374-626DB185141E}" presName="textRect" presStyleLbl="revTx" presStyleIdx="4" presStyleCnt="5">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0C22F240-0FC5-437E-AA2C-159127D07470}" type="presOf" srcId="{49225C73-1633-42F1-AB3B-7CB183E5F8B8}" destId="{B38685FB-3C31-43FC-A7FE-A4127393BD83}" srcOrd="0" destOrd="0" presId="urn:microsoft.com/office/officeart/2018/2/layout/IconLabelList"/>
    <dgm:cxn modelId="{C7AD8469-3C68-4AF9-AB82-79B0043AA120}" srcId="{01A66772-F185-4D58-B8BB-E9370D7A7A2B}" destId="{40FC4FFE-8987-4A26-B7F4-8A516F18ADAE}" srcOrd="0" destOrd="0" parTransId="{CAD7EF86-FB23-41F6-BF42-040B36DEFDB1}" sibTransId="{5B62599A-5C9B-48E7-896E-EA782AC60C8B}"/>
    <dgm:cxn modelId="{A837464D-8347-4CE1-9FDC-D688DE245DA6}" type="presOf" srcId="{40FC4FFE-8987-4A26-B7F4-8A516F18ADAE}" destId="{8EAF841F-0A1A-4A48-AFE4-886E66AB866D}" srcOrd="0" destOrd="0" presId="urn:microsoft.com/office/officeart/2018/2/layout/IconLabelList"/>
    <dgm:cxn modelId="{C4CCE57E-E871-46D6-BAD5-880252C95D22}" srcId="{01A66772-F185-4D58-B8BB-E9370D7A7A2B}" destId="{1C383F32-22E8-4F62-A3E0-BDC3D5F48992}" srcOrd="2" destOrd="0" parTransId="{A7920A2F-3244-4159-AF04-6A1D38B7B317}" sibTransId="{8500F72A-2C6D-4FDF-9C1D-CA691380EB0B}"/>
    <dgm:cxn modelId="{B90D2880-5FF4-49AC-85C9-456899E86EEA}" srcId="{01A66772-F185-4D58-B8BB-E9370D7A7A2B}" destId="{BA561C04-68DF-4FF1-8E18-13D64CDC8651}" srcOrd="3" destOrd="0" parTransId="{12542361-5887-449F-8B7F-5767D972F32A}" sibTransId="{A1D95FEA-F0B6-4B9C-B9BE-8CDB3446E695}"/>
    <dgm:cxn modelId="{5720A58C-0CCD-4766-9997-DF77B74B99C7}" type="presOf" srcId="{BA561C04-68DF-4FF1-8E18-13D64CDC8651}" destId="{86EC4A13-8EB2-47D1-8CCA-3D5F221312FF}" srcOrd="0" destOrd="0" presId="urn:microsoft.com/office/officeart/2018/2/layout/IconLabelList"/>
    <dgm:cxn modelId="{C160A194-F93C-4DA6-BC4D-EC623BC1B66C}" type="presOf" srcId="{CA754887-5D74-47E4-B374-626DB185141E}" destId="{6303BF67-A9E2-4F21-931C-3659FAB3FD44}" srcOrd="0" destOrd="0" presId="urn:microsoft.com/office/officeart/2018/2/layout/IconLabelList"/>
    <dgm:cxn modelId="{FD3A95AD-EDF8-40CA-968A-E86CAFBF306C}" type="presOf" srcId="{1C383F32-22E8-4F62-A3E0-BDC3D5F48992}" destId="{43770533-6406-4C29-A237-676970D71D81}" srcOrd="0" destOrd="0" presId="urn:microsoft.com/office/officeart/2018/2/layout/IconLabelList"/>
    <dgm:cxn modelId="{6EAB5CCC-CEF6-4B45-8FDE-7FF69C5E4AE6}" type="presOf" srcId="{01A66772-F185-4D58-B8BB-E9370D7A7A2B}" destId="{6F991B43-DFDB-44DC-866B-903146C0E248}" srcOrd="0" destOrd="0" presId="urn:microsoft.com/office/officeart/2018/2/layout/IconLabelList"/>
    <dgm:cxn modelId="{32B4B3FF-9BAE-493A-8F77-451DC6F8BA49}" srcId="{01A66772-F185-4D58-B8BB-E9370D7A7A2B}" destId="{CA754887-5D74-47E4-B374-626DB185141E}" srcOrd="4" destOrd="0" parTransId="{BE033902-F5CE-47F3-9D0E-E8C5A023B03F}" sibTransId="{86458553-B8F2-41F6-A2BB-ED3E64A9E022}"/>
    <dgm:cxn modelId="{F08C2D5D-2725-4903-AF0C-0E853EFCC625}" type="presParOf" srcId="{6F991B43-DFDB-44DC-866B-903146C0E248}" destId="{87C4AAC9-2989-4EF9-9B88-78E79049794D}" srcOrd="0" destOrd="0" presId="urn:microsoft.com/office/officeart/2018/2/layout/IconLabelList"/>
    <dgm:cxn modelId="{4C9C98FB-7E40-4D4D-9276-4CEB610B110F}" type="presParOf" srcId="{87C4AAC9-2989-4EF9-9B88-78E79049794D}" destId="{6F94523B-3BC7-43FC-A2D9-6503EB407E15}" srcOrd="0" destOrd="0" presId="urn:microsoft.com/office/officeart/2018/2/layout/IconLabelList"/>
    <dgm:cxn modelId="{7794D24F-46BE-4866-8FDB-825116057CDB}" type="presParOf" srcId="{87C4AAC9-2989-4EF9-9B88-78E79049794D}" destId="{8D7F4592-5EA2-4A6D-B520-88C0BD6699DF}" srcOrd="1" destOrd="0" presId="urn:microsoft.com/office/officeart/2018/2/layout/IconLabelList"/>
    <dgm:cxn modelId="{A257E219-5ACB-41C4-B59B-0F11781D4E80}" type="presParOf" srcId="{87C4AAC9-2989-4EF9-9B88-78E79049794D}" destId="{8EAF841F-0A1A-4A48-AFE4-886E66AB866D}" srcOrd="2" destOrd="0" presId="urn:microsoft.com/office/officeart/2018/2/layout/IconLabelList"/>
    <dgm:cxn modelId="{2A390ED6-4F2F-4597-A090-0178DCC9E65C}" type="presParOf" srcId="{6F991B43-DFDB-44DC-866B-903146C0E248}" destId="{DA11FE15-C733-4C23-8355-E3558E163460}" srcOrd="1" destOrd="0" presId="urn:microsoft.com/office/officeart/2018/2/layout/IconLabelList"/>
    <dgm:cxn modelId="{18AC7E69-71B8-43B0-BC2C-CC88F0E331F4}" type="presParOf" srcId="{6F991B43-DFDB-44DC-866B-903146C0E248}" destId="{03D13FC5-74DC-4586-A1DD-451011828B64}" srcOrd="2" destOrd="0" presId="urn:microsoft.com/office/officeart/2018/2/layout/IconLabelList"/>
    <dgm:cxn modelId="{912C95FC-67F6-4673-A5CF-AAB86D16CBFC}" type="presParOf" srcId="{03D13FC5-74DC-4586-A1DD-451011828B64}" destId="{9E4E59B7-5855-4FE0-9E92-E9DAC9A77EE4}" srcOrd="0" destOrd="0" presId="urn:microsoft.com/office/officeart/2018/2/layout/IconLabelList"/>
    <dgm:cxn modelId="{E4FEEDC1-D44F-4617-857D-E8A790B92842}" type="presParOf" srcId="{03D13FC5-74DC-4586-A1DD-451011828B64}" destId="{CC476F67-FC8C-4787-9327-B99973F96422}" srcOrd="1" destOrd="0" presId="urn:microsoft.com/office/officeart/2018/2/layout/IconLabelList"/>
    <dgm:cxn modelId="{83453A08-CD4E-4FAE-88BC-94651D88EC16}" type="presParOf" srcId="{03D13FC5-74DC-4586-A1DD-451011828B64}" destId="{B38685FB-3C31-43FC-A7FE-A4127393BD83}" srcOrd="2" destOrd="0" presId="urn:microsoft.com/office/officeart/2018/2/layout/IconLabelList"/>
    <dgm:cxn modelId="{3F641C36-1E71-4765-ADE8-7ADE5ABF3728}" type="presParOf" srcId="{6F991B43-DFDB-44DC-866B-903146C0E248}" destId="{532F8D3D-E4EA-47A5-BBA3-A14AF665B233}" srcOrd="3" destOrd="0" presId="urn:microsoft.com/office/officeart/2018/2/layout/IconLabelList"/>
    <dgm:cxn modelId="{21716D2E-3FD7-4594-BEA3-D0A03DBB3CBF}" type="presParOf" srcId="{6F991B43-DFDB-44DC-866B-903146C0E248}" destId="{3890C94C-3DC4-42ED-9854-604A8ACF3052}" srcOrd="4" destOrd="0" presId="urn:microsoft.com/office/officeart/2018/2/layout/IconLabelList"/>
    <dgm:cxn modelId="{152FD1E1-A825-4DFD-8615-096BCE09434C}" type="presParOf" srcId="{3890C94C-3DC4-42ED-9854-604A8ACF3052}" destId="{CB78C903-FE96-4A3C-A26C-D9BA01193355}" srcOrd="0" destOrd="0" presId="urn:microsoft.com/office/officeart/2018/2/layout/IconLabelList"/>
    <dgm:cxn modelId="{058F8783-9604-4BD5-BD14-ED9DD8FD0BA3}" type="presParOf" srcId="{3890C94C-3DC4-42ED-9854-604A8ACF3052}" destId="{7273D3C3-74BC-44A6-A396-5DBF65EC93CD}" srcOrd="1" destOrd="0" presId="urn:microsoft.com/office/officeart/2018/2/layout/IconLabelList"/>
    <dgm:cxn modelId="{944C1B65-6BF2-4448-AA97-08F186BD7000}" type="presParOf" srcId="{3890C94C-3DC4-42ED-9854-604A8ACF3052}" destId="{43770533-6406-4C29-A237-676970D71D81}" srcOrd="2" destOrd="0" presId="urn:microsoft.com/office/officeart/2018/2/layout/IconLabelList"/>
    <dgm:cxn modelId="{D810D2DE-DB35-4487-BE23-882E7ABDDF78}" type="presParOf" srcId="{6F991B43-DFDB-44DC-866B-903146C0E248}" destId="{80593FBC-F773-448B-BD12-15845709A136}" srcOrd="5" destOrd="0" presId="urn:microsoft.com/office/officeart/2018/2/layout/IconLabelList"/>
    <dgm:cxn modelId="{C49D9433-2A47-4E1D-84A3-EEC4427EEABA}" type="presParOf" srcId="{6F991B43-DFDB-44DC-866B-903146C0E248}" destId="{A46BAF1A-D037-4AD8-ACAD-DDAB04DE0232}" srcOrd="6" destOrd="0" presId="urn:microsoft.com/office/officeart/2018/2/layout/IconLabelList"/>
    <dgm:cxn modelId="{4647311C-B90B-4EAA-9EBE-B31038D4936F}" type="presParOf" srcId="{A46BAF1A-D037-4AD8-ACAD-DDAB04DE0232}" destId="{BC92645D-37A9-41B1-9024-0A038A785553}" srcOrd="0" destOrd="0" presId="urn:microsoft.com/office/officeart/2018/2/layout/IconLabelList"/>
    <dgm:cxn modelId="{83A647FA-57D3-434D-B688-3789FA24308B}" type="presParOf" srcId="{A46BAF1A-D037-4AD8-ACAD-DDAB04DE0232}" destId="{6B4DE069-3BE2-4BDC-9313-EE90E2A9FAD7}" srcOrd="1" destOrd="0" presId="urn:microsoft.com/office/officeart/2018/2/layout/IconLabelList"/>
    <dgm:cxn modelId="{6EC4E8FE-62D9-4756-BBA4-203D9DD08653}" type="presParOf" srcId="{A46BAF1A-D037-4AD8-ACAD-DDAB04DE0232}" destId="{86EC4A13-8EB2-47D1-8CCA-3D5F221312FF}" srcOrd="2" destOrd="0" presId="urn:microsoft.com/office/officeart/2018/2/layout/IconLabelList"/>
    <dgm:cxn modelId="{D6A71B0B-6DBB-456B-9424-2E6C42DF54C0}" type="presParOf" srcId="{6F991B43-DFDB-44DC-866B-903146C0E248}" destId="{37B8380E-5F71-46BF-8404-76020AB3859D}" srcOrd="7" destOrd="0" presId="urn:microsoft.com/office/officeart/2018/2/layout/IconLabelList"/>
    <dgm:cxn modelId="{9454268F-58E0-4886-82BA-A76A07C58E77}" type="presParOf" srcId="{6F991B43-DFDB-44DC-866B-903146C0E248}" destId="{12DD83A0-373F-43C1-B2D1-0709AD684077}" srcOrd="8" destOrd="0" presId="urn:microsoft.com/office/officeart/2018/2/layout/IconLabelList"/>
    <dgm:cxn modelId="{14E28301-3811-4167-B414-6C1F6A02ECE7}" type="presParOf" srcId="{12DD83A0-373F-43C1-B2D1-0709AD684077}" destId="{16122643-43C4-4DE8-9837-CD956BB92AEE}" srcOrd="0" destOrd="0" presId="urn:microsoft.com/office/officeart/2018/2/layout/IconLabelList"/>
    <dgm:cxn modelId="{CF6A60EB-7EAA-4055-8565-021BF6197090}" type="presParOf" srcId="{12DD83A0-373F-43C1-B2D1-0709AD684077}" destId="{F32B2461-97A7-4D02-BD1C-B70F698D0702}" srcOrd="1" destOrd="0" presId="urn:microsoft.com/office/officeart/2018/2/layout/IconLabelList"/>
    <dgm:cxn modelId="{B2CB46B2-7F7C-4A5E-9158-5324D4D190DD}" type="presParOf" srcId="{12DD83A0-373F-43C1-B2D1-0709AD684077}" destId="{6303BF67-A9E2-4F21-931C-3659FAB3FD4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4523B-3BC7-43FC-A2D9-6503EB407E15}">
      <dsp:nvSpPr>
        <dsp:cNvPr id="0" name=""/>
        <dsp:cNvSpPr/>
      </dsp:nvSpPr>
      <dsp:spPr>
        <a:xfrm>
          <a:off x="489253" y="991348"/>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AF841F-0A1A-4A48-AFE4-886E66AB866D}">
      <dsp:nvSpPr>
        <dsp:cNvPr id="0" name=""/>
        <dsp:cNvSpPr/>
      </dsp:nvSpPr>
      <dsp:spPr>
        <a:xfrm>
          <a:off x="4405" y="2064887"/>
          <a:ext cx="1763085" cy="79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Introduction </a:t>
          </a:r>
        </a:p>
        <a:p>
          <a:pPr marL="0" lvl="0" indent="0" algn="ctr" defTabSz="488950">
            <a:lnSpc>
              <a:spcPct val="100000"/>
            </a:lnSpc>
            <a:spcBef>
              <a:spcPct val="0"/>
            </a:spcBef>
            <a:spcAft>
              <a:spcPct val="35000"/>
            </a:spcAft>
            <a:buNone/>
          </a:pPr>
          <a:r>
            <a:rPr lang="en-US" sz="1100" kern="1200"/>
            <a:t>&amp; </a:t>
          </a:r>
        </a:p>
        <a:p>
          <a:pPr marL="0" lvl="0" indent="0" algn="ctr" defTabSz="488950">
            <a:lnSpc>
              <a:spcPct val="100000"/>
            </a:lnSpc>
            <a:spcBef>
              <a:spcPct val="0"/>
            </a:spcBef>
            <a:spcAft>
              <a:spcPct val="35000"/>
            </a:spcAft>
            <a:buNone/>
          </a:pPr>
          <a:r>
            <a:rPr lang="en-US" sz="1100" kern="1200"/>
            <a:t>Data </a:t>
          </a:r>
          <a:r>
            <a:rPr lang="en-US" sz="1100" b="0" i="0" kern="1200"/>
            <a:t>Understanding</a:t>
          </a:r>
          <a:br>
            <a:rPr lang="en-US" sz="1100" kern="1200"/>
          </a:br>
          <a:endParaRPr lang="en-US" sz="1100" kern="1200"/>
        </a:p>
      </dsp:txBody>
      <dsp:txXfrm>
        <a:off x="4405" y="2064887"/>
        <a:ext cx="1763085" cy="793388"/>
      </dsp:txXfrm>
    </dsp:sp>
    <dsp:sp modelId="{9E4E59B7-5855-4FE0-9E92-E9DAC9A77EE4}">
      <dsp:nvSpPr>
        <dsp:cNvPr id="0" name=""/>
        <dsp:cNvSpPr/>
      </dsp:nvSpPr>
      <dsp:spPr>
        <a:xfrm>
          <a:off x="2560879" y="991348"/>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8685FB-3C31-43FC-A7FE-A4127393BD83}">
      <dsp:nvSpPr>
        <dsp:cNvPr id="0" name=""/>
        <dsp:cNvSpPr/>
      </dsp:nvSpPr>
      <dsp:spPr>
        <a:xfrm>
          <a:off x="2076031" y="2064887"/>
          <a:ext cx="1763085" cy="79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cap="all">
              <a:latin typeface="Century Gothic" panose="020F0302020204030204"/>
              <a:ea typeface="+mn-ea"/>
              <a:cs typeface="+mn-cs"/>
            </a:rPr>
            <a:t>Methodology</a:t>
          </a:r>
        </a:p>
      </dsp:txBody>
      <dsp:txXfrm>
        <a:off x="2076031" y="2064887"/>
        <a:ext cx="1763085" cy="793388"/>
      </dsp:txXfrm>
    </dsp:sp>
    <dsp:sp modelId="{CB78C903-FE96-4A3C-A26C-D9BA01193355}">
      <dsp:nvSpPr>
        <dsp:cNvPr id="0" name=""/>
        <dsp:cNvSpPr/>
      </dsp:nvSpPr>
      <dsp:spPr>
        <a:xfrm>
          <a:off x="4632505" y="991348"/>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770533-6406-4C29-A237-676970D71D81}">
      <dsp:nvSpPr>
        <dsp:cNvPr id="0" name=""/>
        <dsp:cNvSpPr/>
      </dsp:nvSpPr>
      <dsp:spPr>
        <a:xfrm>
          <a:off x="4147657" y="2064887"/>
          <a:ext cx="1763085" cy="79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Results</a:t>
          </a:r>
        </a:p>
      </dsp:txBody>
      <dsp:txXfrm>
        <a:off x="4147657" y="2064887"/>
        <a:ext cx="1763085" cy="793388"/>
      </dsp:txXfrm>
    </dsp:sp>
    <dsp:sp modelId="{BC92645D-37A9-41B1-9024-0A038A785553}">
      <dsp:nvSpPr>
        <dsp:cNvPr id="0" name=""/>
        <dsp:cNvSpPr/>
      </dsp:nvSpPr>
      <dsp:spPr>
        <a:xfrm>
          <a:off x="6704131" y="991348"/>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C4A13-8EB2-47D1-8CCA-3D5F221312FF}">
      <dsp:nvSpPr>
        <dsp:cNvPr id="0" name=""/>
        <dsp:cNvSpPr/>
      </dsp:nvSpPr>
      <dsp:spPr>
        <a:xfrm>
          <a:off x="6219283" y="2064887"/>
          <a:ext cx="1763085" cy="79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Discussion</a:t>
          </a:r>
        </a:p>
      </dsp:txBody>
      <dsp:txXfrm>
        <a:off x="6219283" y="2064887"/>
        <a:ext cx="1763085" cy="793388"/>
      </dsp:txXfrm>
    </dsp:sp>
    <dsp:sp modelId="{16122643-43C4-4DE8-9837-CD956BB92AEE}">
      <dsp:nvSpPr>
        <dsp:cNvPr id="0" name=""/>
        <dsp:cNvSpPr/>
      </dsp:nvSpPr>
      <dsp:spPr>
        <a:xfrm>
          <a:off x="8775757" y="991348"/>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03BF67-A9E2-4F21-931C-3659FAB3FD44}">
      <dsp:nvSpPr>
        <dsp:cNvPr id="0" name=""/>
        <dsp:cNvSpPr/>
      </dsp:nvSpPr>
      <dsp:spPr>
        <a:xfrm>
          <a:off x="8290908" y="2064887"/>
          <a:ext cx="1763085" cy="79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Conclusion</a:t>
          </a:r>
        </a:p>
      </dsp:txBody>
      <dsp:txXfrm>
        <a:off x="8290908" y="2064887"/>
        <a:ext cx="1763085" cy="7933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Capstone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Data Science with Python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7C8E-911B-4664-AE4F-AFCBC536EE06}"/>
              </a:ext>
            </a:extLst>
          </p:cNvPr>
          <p:cNvSpPr>
            <a:spLocks noGrp="1"/>
          </p:cNvSpPr>
          <p:nvPr>
            <p:ph type="title"/>
          </p:nvPr>
        </p:nvSpPr>
        <p:spPr/>
        <p:txBody>
          <a:bodyPr/>
          <a:lstStyle/>
          <a:p>
            <a:r>
              <a:rPr lang="en-US" sz="3600" cap="all" dirty="0">
                <a:solidFill>
                  <a:srgbClr val="FF0000"/>
                </a:solidFill>
              </a:rPr>
              <a:t>Discussion</a:t>
            </a:r>
            <a:r>
              <a:rPr lang="en-US" dirty="0"/>
              <a:t> </a:t>
            </a:r>
            <a:br>
              <a:rPr lang="en-US" dirty="0"/>
            </a:br>
            <a:endParaRPr lang="en-US" dirty="0"/>
          </a:p>
        </p:txBody>
      </p:sp>
      <p:sp>
        <p:nvSpPr>
          <p:cNvPr id="3" name="Content Placeholder 2">
            <a:extLst>
              <a:ext uri="{FF2B5EF4-FFF2-40B4-BE49-F238E27FC236}">
                <a16:creationId xmlns:a16="http://schemas.microsoft.com/office/drawing/2014/main" id="{962B0135-2AD2-40E0-986E-DA6C6A21C2C5}"/>
              </a:ext>
            </a:extLst>
          </p:cNvPr>
          <p:cNvSpPr>
            <a:spLocks noGrp="1"/>
          </p:cNvSpPr>
          <p:nvPr>
            <p:ph sz="half" idx="1"/>
          </p:nvPr>
        </p:nvSpPr>
        <p:spPr>
          <a:xfrm>
            <a:off x="662609" y="1709530"/>
            <a:ext cx="10866781" cy="4142630"/>
          </a:xfrm>
        </p:spPr>
        <p:txBody>
          <a:bodyPr>
            <a:normAutofit fontScale="92500" lnSpcReduction="20000"/>
          </a:bodyPr>
          <a:lstStyle/>
          <a:p>
            <a:pPr marL="0" indent="0">
              <a:buNone/>
            </a:pPr>
            <a:r>
              <a:rPr lang="en-US" b="0" i="0" dirty="0">
                <a:solidFill>
                  <a:srgbClr val="000000"/>
                </a:solidFill>
                <a:effectLst/>
                <a:latin typeface="Arial" panose="020B0604020202020204" pitchFamily="34" charset="0"/>
              </a:rPr>
              <a:t>In the beginning of this notebook, we had categorical data that was of type 'object'. This is not a data type that we could have fed through an algorithm, so label encoding was used to created new classes that were of type int8; a numerical data type.</a:t>
            </a:r>
          </a:p>
          <a:p>
            <a:pPr marL="0" indent="0">
              <a:buNone/>
            </a:pP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After solving that issue we were presented with another - imbalanced data. As mentioned earlier, class 1 was nearly three times larger than class 2. The solution to this was down sampling the majority class with </a:t>
            </a:r>
            <a:r>
              <a:rPr lang="en-US" b="0" i="0" dirty="0" err="1">
                <a:solidFill>
                  <a:srgbClr val="000000"/>
                </a:solidFill>
                <a:effectLst/>
                <a:latin typeface="Arial" panose="020B0604020202020204" pitchFamily="34" charset="0"/>
              </a:rPr>
              <a:t>sklearn's</a:t>
            </a:r>
            <a:r>
              <a:rPr lang="en-US" b="0" i="0" dirty="0">
                <a:solidFill>
                  <a:srgbClr val="000000"/>
                </a:solidFill>
                <a:effectLst/>
                <a:latin typeface="Arial" panose="020B0604020202020204" pitchFamily="34" charset="0"/>
              </a:rPr>
              <a:t> resample tool. We down sampled to match the minority class exactly with 58188 values each.</a:t>
            </a:r>
          </a:p>
          <a:p>
            <a:pPr marL="0" indent="0">
              <a:buNone/>
            </a:pPr>
            <a:endParaRPr lang="en-US" dirty="0">
              <a:solidFill>
                <a:srgbClr val="000000"/>
              </a:solidFill>
              <a:latin typeface="Arial" panose="020B0604020202020204" pitchFamily="34" charset="0"/>
            </a:endParaRPr>
          </a:p>
          <a:p>
            <a:pPr marL="0" indent="0">
              <a:buNone/>
            </a:pPr>
            <a:r>
              <a:rPr lang="en-US" sz="1800" b="0" i="0" dirty="0">
                <a:solidFill>
                  <a:srgbClr val="000000"/>
                </a:solidFill>
                <a:effectLst/>
                <a:latin typeface="Arial" panose="020B0604020202020204" pitchFamily="34" charset="0"/>
              </a:rPr>
              <a:t>Once we analyzed and cleaned the data, it was then fed through three ML models; K Nearest Neighbor, Decision Tree and Logistic Regression. Although the first two are ideal for this project, logistic regression made most sense because of its binary nature. Evaluation metrics used to test the accuracy of our models were Jaccard index, f-1 score and log loss for logistic regression. Choosing different k, max depth and</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hypermeter C values helped to improve our accuracy to be the best possible.</a:t>
            </a:r>
            <a:r>
              <a:rPr lang="en-US" dirty="0"/>
              <a:t> </a:t>
            </a:r>
            <a:br>
              <a:rPr lang="en-US" dirty="0"/>
            </a:br>
            <a:r>
              <a:rPr lang="en-US" dirty="0"/>
              <a:t> </a:t>
            </a:r>
            <a:br>
              <a:rPr lang="en-US" sz="600" dirty="0"/>
            </a:br>
            <a:endParaRPr lang="en-US" sz="600" dirty="0"/>
          </a:p>
        </p:txBody>
      </p:sp>
    </p:spTree>
    <p:extLst>
      <p:ext uri="{BB962C8B-B14F-4D97-AF65-F5344CB8AC3E}">
        <p14:creationId xmlns:p14="http://schemas.microsoft.com/office/powerpoint/2010/main" val="390677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a:t>Content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66060653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F577-EDFF-461C-8832-ECA2971B5AA1}"/>
              </a:ext>
            </a:extLst>
          </p:cNvPr>
          <p:cNvSpPr>
            <a:spLocks noGrp="1"/>
          </p:cNvSpPr>
          <p:nvPr>
            <p:ph type="title"/>
          </p:nvPr>
        </p:nvSpPr>
        <p:spPr/>
        <p:txBody>
          <a:bodyPr>
            <a:normAutofit fontScale="90000"/>
          </a:bodyPr>
          <a:lstStyle/>
          <a:p>
            <a:pPr lvl="0">
              <a:lnSpc>
                <a:spcPct val="100000"/>
              </a:lnSpc>
              <a:defRPr cap="all"/>
            </a:pPr>
            <a:br>
              <a:rPr lang="en-US" sz="4000" dirty="0"/>
            </a:br>
            <a:br>
              <a:rPr lang="en-US" sz="4000" dirty="0"/>
            </a:br>
            <a:r>
              <a:rPr lang="en-US" sz="4000" dirty="0">
                <a:solidFill>
                  <a:srgbClr val="FF0000"/>
                </a:solidFill>
              </a:rPr>
              <a:t>Introduction</a:t>
            </a:r>
            <a:br>
              <a:rPr lang="en-US" sz="4000" dirty="0"/>
            </a:br>
            <a:br>
              <a:rPr lang="en-US" sz="4000" dirty="0"/>
            </a:br>
            <a:endParaRPr lang="en-US" dirty="0"/>
          </a:p>
        </p:txBody>
      </p:sp>
      <p:sp>
        <p:nvSpPr>
          <p:cNvPr id="3" name="Content Placeholder 2">
            <a:extLst>
              <a:ext uri="{FF2B5EF4-FFF2-40B4-BE49-F238E27FC236}">
                <a16:creationId xmlns:a16="http://schemas.microsoft.com/office/drawing/2014/main" id="{BFC57176-6C0B-411D-98DC-582CBF2725CC}"/>
              </a:ext>
            </a:extLst>
          </p:cNvPr>
          <p:cNvSpPr>
            <a:spLocks noGrp="1"/>
          </p:cNvSpPr>
          <p:nvPr>
            <p:ph idx="1"/>
          </p:nvPr>
        </p:nvSpPr>
        <p:spPr/>
        <p:txBody>
          <a:bodyPr>
            <a:normAutofit/>
          </a:bodyPr>
          <a:lstStyle/>
          <a:p>
            <a:pPr marL="0" indent="0">
              <a:buNone/>
            </a:pPr>
            <a:r>
              <a:rPr lang="en-US" sz="2000" b="0" i="0" dirty="0">
                <a:solidFill>
                  <a:srgbClr val="000000"/>
                </a:solidFill>
                <a:effectLst/>
                <a:latin typeface="Arial" panose="020B0604020202020204" pitchFamily="34" charset="0"/>
              </a:rPr>
              <a:t>In an effort to reduce the frequency of car collisions in a community, an algorithm must be developed to predict the severity of an accident given the current weather, road and visibility conditions. When conditions are bad, this model will alert drivers to remind them to be more careful</a:t>
            </a:r>
            <a:r>
              <a:rPr lang="en-US" sz="1600" dirty="0"/>
              <a:t> </a:t>
            </a:r>
            <a:br>
              <a:rPr lang="en-US" sz="1600" dirty="0"/>
            </a:br>
            <a:endParaRPr lang="en-US" sz="1600" dirty="0"/>
          </a:p>
        </p:txBody>
      </p:sp>
    </p:spTree>
    <p:extLst>
      <p:ext uri="{BB962C8B-B14F-4D97-AF65-F5344CB8AC3E}">
        <p14:creationId xmlns:p14="http://schemas.microsoft.com/office/powerpoint/2010/main" val="222859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F577-EDFF-461C-8832-ECA2971B5AA1}"/>
              </a:ext>
            </a:extLst>
          </p:cNvPr>
          <p:cNvSpPr>
            <a:spLocks noGrp="1"/>
          </p:cNvSpPr>
          <p:nvPr>
            <p:ph type="title"/>
          </p:nvPr>
        </p:nvSpPr>
        <p:spPr/>
        <p:txBody>
          <a:bodyPr>
            <a:normAutofit fontScale="90000"/>
          </a:bodyPr>
          <a:lstStyle/>
          <a:p>
            <a:pPr>
              <a:lnSpc>
                <a:spcPct val="100000"/>
              </a:lnSpc>
              <a:defRPr cap="all"/>
            </a:pPr>
            <a:br>
              <a:rPr lang="en-US" sz="4000" dirty="0">
                <a:solidFill>
                  <a:srgbClr val="FF0000"/>
                </a:solidFill>
              </a:rPr>
            </a:br>
            <a:br>
              <a:rPr lang="en-US" sz="4000" dirty="0">
                <a:solidFill>
                  <a:srgbClr val="FF0000"/>
                </a:solidFill>
              </a:rPr>
            </a:br>
            <a:r>
              <a:rPr lang="en-US" sz="4000" dirty="0">
                <a:solidFill>
                  <a:srgbClr val="FF0000"/>
                </a:solidFill>
              </a:rPr>
              <a:t>Data </a:t>
            </a:r>
            <a:r>
              <a:rPr lang="en-US" sz="4000" b="0" i="0" dirty="0">
                <a:solidFill>
                  <a:srgbClr val="FF0000"/>
                </a:solidFill>
              </a:rPr>
              <a:t>Understanding</a:t>
            </a:r>
            <a:br>
              <a:rPr lang="en-US" sz="4000" dirty="0">
                <a:solidFill>
                  <a:srgbClr val="FF0000"/>
                </a:solidFill>
              </a:rPr>
            </a:br>
            <a:br>
              <a:rPr lang="en-US" sz="4000"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BFC57176-6C0B-411D-98DC-582CBF2725CC}"/>
              </a:ext>
            </a:extLst>
          </p:cNvPr>
          <p:cNvSpPr>
            <a:spLocks noGrp="1"/>
          </p:cNvSpPr>
          <p:nvPr>
            <p:ph idx="1"/>
          </p:nvPr>
        </p:nvSpPr>
        <p:spPr/>
        <p:txBody>
          <a:bodyPr>
            <a:normAutofit lnSpcReduction="10000"/>
          </a:bodyPr>
          <a:lstStyle/>
          <a:p>
            <a:pPr marL="0" indent="0">
              <a:buNone/>
            </a:pPr>
            <a:r>
              <a:rPr lang="en-US" sz="1800" b="0" i="0" dirty="0">
                <a:solidFill>
                  <a:srgbClr val="000000"/>
                </a:solidFill>
                <a:effectLst/>
                <a:latin typeface="Arial" panose="020B0604020202020204" pitchFamily="34" charset="0"/>
              </a:rPr>
              <a:t>Our predictor or target variable will be 'SEVERITYCODE' because it is used</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measure the severity of an accident from 0 to 5 within the dataset. Attributes used to</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weigh the severity of an accident are 'WEATHER', 'ROADCOND' and 'LIGHTCOND'.</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Severity codes are as follows:</a:t>
            </a:r>
          </a:p>
          <a:p>
            <a:pPr marL="0" indent="0">
              <a:buNone/>
            </a:pPr>
            <a:br>
              <a:rPr lang="en-US" sz="1800" b="0" i="0" dirty="0">
                <a:solidFill>
                  <a:srgbClr val="000000"/>
                </a:solidFill>
                <a:effectLst/>
                <a:latin typeface="Arial" panose="020B0604020202020204" pitchFamily="34" charset="0"/>
              </a:rPr>
            </a:br>
            <a:r>
              <a:rPr lang="en-US" sz="1800" b="0" i="0" dirty="0">
                <a:solidFill>
                  <a:srgbClr val="000000"/>
                </a:solidFill>
                <a:effectLst/>
                <a:latin typeface="CourierNew"/>
              </a:rPr>
              <a:t>1 : Little to no Probability (Clear Conditions)</a:t>
            </a:r>
            <a:br>
              <a:rPr lang="en-US" sz="1800" b="0" i="0" dirty="0">
                <a:solidFill>
                  <a:srgbClr val="000000"/>
                </a:solidFill>
                <a:effectLst/>
                <a:latin typeface="CourierNew"/>
              </a:rPr>
            </a:br>
            <a:r>
              <a:rPr lang="en-US" sz="1800" b="0" i="0" dirty="0">
                <a:solidFill>
                  <a:srgbClr val="000000"/>
                </a:solidFill>
                <a:effectLst/>
                <a:latin typeface="CourierNew"/>
              </a:rPr>
              <a:t>2 : Very Low Probability - Chance or Property Damage</a:t>
            </a:r>
            <a:br>
              <a:rPr lang="en-US" sz="1800" b="0" i="0" dirty="0">
                <a:solidFill>
                  <a:srgbClr val="000000"/>
                </a:solidFill>
                <a:effectLst/>
                <a:latin typeface="CourierNew"/>
              </a:rPr>
            </a:br>
            <a:r>
              <a:rPr lang="en-US" sz="1800" b="0" i="0" dirty="0">
                <a:solidFill>
                  <a:srgbClr val="000000"/>
                </a:solidFill>
                <a:effectLst/>
                <a:latin typeface="CourierNew"/>
              </a:rPr>
              <a:t>3 : Low Probability - Chance of Injury</a:t>
            </a:r>
            <a:br>
              <a:rPr lang="en-US" sz="1800" b="0" i="0" dirty="0">
                <a:solidFill>
                  <a:srgbClr val="000000"/>
                </a:solidFill>
                <a:effectLst/>
                <a:latin typeface="CourierNew"/>
              </a:rPr>
            </a:br>
            <a:r>
              <a:rPr lang="en-US" sz="1800" b="0" i="0" dirty="0">
                <a:solidFill>
                  <a:srgbClr val="000000"/>
                </a:solidFill>
                <a:effectLst/>
                <a:latin typeface="CourierNew"/>
              </a:rPr>
              <a:t>4 : Mild Probability - Chance of Serious Injury</a:t>
            </a:r>
            <a:br>
              <a:rPr lang="en-US" sz="1800" b="0" i="0" dirty="0">
                <a:solidFill>
                  <a:srgbClr val="000000"/>
                </a:solidFill>
                <a:effectLst/>
                <a:latin typeface="CourierNew"/>
              </a:rPr>
            </a:br>
            <a:r>
              <a:rPr lang="en-US" sz="1800" b="0" i="0" dirty="0">
                <a:solidFill>
                  <a:srgbClr val="000000"/>
                </a:solidFill>
                <a:effectLst/>
                <a:latin typeface="CourierNew"/>
              </a:rPr>
              <a:t>5 : High Probability - Chance of Fatality</a:t>
            </a:r>
            <a:br>
              <a:rPr lang="en-US" sz="1800" b="0" i="0" dirty="0">
                <a:solidFill>
                  <a:srgbClr val="000000"/>
                </a:solidFill>
                <a:effectLst/>
                <a:latin typeface="CourierNew"/>
              </a:rPr>
            </a:br>
            <a:br>
              <a:rPr lang="en-US" sz="2000" dirty="0"/>
            </a:br>
            <a:br>
              <a:rPr lang="en-US" sz="1800" dirty="0"/>
            </a:br>
            <a:endParaRPr lang="en-US" sz="1800" dirty="0"/>
          </a:p>
        </p:txBody>
      </p:sp>
    </p:spTree>
    <p:extLst>
      <p:ext uri="{BB962C8B-B14F-4D97-AF65-F5344CB8AC3E}">
        <p14:creationId xmlns:p14="http://schemas.microsoft.com/office/powerpoint/2010/main" val="173141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F577-EDFF-461C-8832-ECA2971B5AA1}"/>
              </a:ext>
            </a:extLst>
          </p:cNvPr>
          <p:cNvSpPr>
            <a:spLocks noGrp="1"/>
          </p:cNvSpPr>
          <p:nvPr>
            <p:ph type="title"/>
          </p:nvPr>
        </p:nvSpPr>
        <p:spPr>
          <a:xfrm>
            <a:off x="1066800" y="642594"/>
            <a:ext cx="10058400" cy="1371600"/>
          </a:xfrm>
        </p:spPr>
        <p:txBody>
          <a:bodyPr anchor="ctr">
            <a:normAutofit fontScale="90000"/>
          </a:bodyPr>
          <a:lstStyle/>
          <a:p>
            <a:pPr>
              <a:lnSpc>
                <a:spcPct val="100000"/>
              </a:lnSpc>
              <a:defRPr cap="all"/>
            </a:pPr>
            <a:br>
              <a:rPr lang="en-US" sz="3600" cap="all" dirty="0">
                <a:solidFill>
                  <a:srgbClr val="FF0000"/>
                </a:solidFill>
              </a:rPr>
            </a:br>
            <a:br>
              <a:rPr lang="en-US" sz="3600" cap="all" dirty="0">
                <a:solidFill>
                  <a:srgbClr val="FF0000"/>
                </a:solidFill>
              </a:rPr>
            </a:br>
            <a:r>
              <a:rPr lang="en-US" sz="3600" cap="all" dirty="0">
                <a:solidFill>
                  <a:srgbClr val="FF0000"/>
                </a:solidFill>
              </a:rPr>
              <a:t>Data Understanding</a:t>
            </a:r>
            <a:br>
              <a:rPr lang="en-US" sz="3600" cap="all" dirty="0">
                <a:solidFill>
                  <a:srgbClr val="FF0000"/>
                </a:solidFill>
              </a:rPr>
            </a:br>
            <a:br>
              <a:rPr lang="en-US" sz="3600" cap="all" dirty="0">
                <a:solidFill>
                  <a:srgbClr val="FF0000"/>
                </a:solidFill>
              </a:rPr>
            </a:br>
            <a:endParaRPr lang="en-US" sz="3600" cap="all" dirty="0">
              <a:solidFill>
                <a:srgbClr val="FF0000"/>
              </a:solidFill>
            </a:endParaRPr>
          </a:p>
        </p:txBody>
      </p:sp>
      <p:sp>
        <p:nvSpPr>
          <p:cNvPr id="3" name="Content Placeholder 2">
            <a:extLst>
              <a:ext uri="{FF2B5EF4-FFF2-40B4-BE49-F238E27FC236}">
                <a16:creationId xmlns:a16="http://schemas.microsoft.com/office/drawing/2014/main" id="{BFC57176-6C0B-411D-98DC-582CBF2725CC}"/>
              </a:ext>
            </a:extLst>
          </p:cNvPr>
          <p:cNvSpPr>
            <a:spLocks noGrp="1"/>
          </p:cNvSpPr>
          <p:nvPr>
            <p:ph sz="half" idx="1"/>
          </p:nvPr>
        </p:nvSpPr>
        <p:spPr>
          <a:xfrm>
            <a:off x="1066800" y="2103120"/>
            <a:ext cx="4663440" cy="3749040"/>
          </a:xfrm>
        </p:spPr>
        <p:txBody>
          <a:bodyPr>
            <a:normAutofit/>
          </a:bodyPr>
          <a:lstStyle/>
          <a:p>
            <a:pPr marL="0" indent="0">
              <a:lnSpc>
                <a:spcPct val="100000"/>
              </a:lnSpc>
              <a:buNone/>
            </a:pPr>
            <a:r>
              <a:rPr lang="en-US" b="1" i="0" u="sng" dirty="0">
                <a:effectLst/>
              </a:rPr>
              <a:t>Extract Dataset &amp; Convert</a:t>
            </a:r>
            <a:br>
              <a:rPr lang="en-US" b="0" i="0" dirty="0">
                <a:effectLst/>
              </a:rPr>
            </a:br>
            <a:r>
              <a:rPr lang="en-US" b="0" i="0" dirty="0">
                <a:effectLst/>
              </a:rPr>
              <a:t>   In it's original form, this data is not fit for analysis. For one, there are many columns</a:t>
            </a:r>
            <a:br>
              <a:rPr lang="en-US" b="0" i="0" dirty="0">
                <a:effectLst/>
              </a:rPr>
            </a:br>
            <a:r>
              <a:rPr lang="en-US" b="0" i="0" dirty="0">
                <a:effectLst/>
              </a:rPr>
              <a:t>that we will not use for this model. Also, most of the features are of type object, when</a:t>
            </a:r>
            <a:br>
              <a:rPr lang="en-US" b="0" i="0" dirty="0">
                <a:effectLst/>
              </a:rPr>
            </a:br>
            <a:r>
              <a:rPr lang="en-US" b="0" i="0" dirty="0">
                <a:effectLst/>
              </a:rPr>
              <a:t>they should be numerical type.</a:t>
            </a:r>
            <a:br>
              <a:rPr lang="en-US" b="0" i="0" dirty="0">
                <a:effectLst/>
              </a:rPr>
            </a:br>
            <a:r>
              <a:rPr lang="en-US" b="0" i="0" dirty="0">
                <a:effectLst/>
              </a:rPr>
              <a:t>We must use label encoding to covert the features to our desired data type</a:t>
            </a:r>
            <a:r>
              <a:rPr lang="en-US" dirty="0"/>
              <a:t> </a:t>
            </a:r>
            <a:br>
              <a:rPr lang="en-US" dirty="0"/>
            </a:br>
            <a:br>
              <a:rPr lang="en-US" dirty="0"/>
            </a:br>
            <a:br>
              <a:rPr lang="en-US" dirty="0"/>
            </a:br>
            <a:endParaRPr lang="en-US" dirty="0"/>
          </a:p>
        </p:txBody>
      </p:sp>
      <p:pic>
        <p:nvPicPr>
          <p:cNvPr id="5" name="Picture 4" descr="A screenshot of a cell phone&#10;&#10;Description automatically generated">
            <a:extLst>
              <a:ext uri="{FF2B5EF4-FFF2-40B4-BE49-F238E27FC236}">
                <a16:creationId xmlns:a16="http://schemas.microsoft.com/office/drawing/2014/main" id="{214AC47E-AFFF-4C21-BA9F-EAD6F96BE0AB}"/>
              </a:ext>
            </a:extLst>
          </p:cNvPr>
          <p:cNvPicPr>
            <a:picLocks noChangeAspect="1"/>
          </p:cNvPicPr>
          <p:nvPr/>
        </p:nvPicPr>
        <p:blipFill>
          <a:blip r:embed="rId2"/>
          <a:stretch>
            <a:fillRect/>
          </a:stretch>
        </p:blipFill>
        <p:spPr>
          <a:xfrm>
            <a:off x="5902626" y="2902225"/>
            <a:ext cx="5606887" cy="1546114"/>
          </a:xfrm>
          <a:prstGeom prst="rect">
            <a:avLst/>
          </a:prstGeom>
          <a:noFill/>
        </p:spPr>
      </p:pic>
    </p:spTree>
    <p:extLst>
      <p:ext uri="{BB962C8B-B14F-4D97-AF65-F5344CB8AC3E}">
        <p14:creationId xmlns:p14="http://schemas.microsoft.com/office/powerpoint/2010/main" val="303349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F577-EDFF-461C-8832-ECA2971B5AA1}"/>
              </a:ext>
            </a:extLst>
          </p:cNvPr>
          <p:cNvSpPr>
            <a:spLocks noGrp="1"/>
          </p:cNvSpPr>
          <p:nvPr>
            <p:ph type="title"/>
          </p:nvPr>
        </p:nvSpPr>
        <p:spPr>
          <a:xfrm>
            <a:off x="1066800" y="642594"/>
            <a:ext cx="10058400" cy="1371600"/>
          </a:xfrm>
        </p:spPr>
        <p:txBody>
          <a:bodyPr anchor="ctr">
            <a:normAutofit fontScale="90000"/>
          </a:bodyPr>
          <a:lstStyle/>
          <a:p>
            <a:pPr>
              <a:lnSpc>
                <a:spcPct val="100000"/>
              </a:lnSpc>
              <a:defRPr cap="all"/>
            </a:pPr>
            <a:br>
              <a:rPr lang="en-US" sz="3600" cap="all" dirty="0">
                <a:solidFill>
                  <a:srgbClr val="FF0000"/>
                </a:solidFill>
              </a:rPr>
            </a:br>
            <a:br>
              <a:rPr lang="en-US" sz="3600" cap="all" dirty="0">
                <a:solidFill>
                  <a:srgbClr val="FF0000"/>
                </a:solidFill>
              </a:rPr>
            </a:br>
            <a:r>
              <a:rPr lang="en-US" sz="3600" cap="all" dirty="0">
                <a:solidFill>
                  <a:srgbClr val="FF0000"/>
                </a:solidFill>
              </a:rPr>
              <a:t>Data Understanding</a:t>
            </a:r>
            <a:br>
              <a:rPr lang="en-US" sz="3600" cap="all" dirty="0">
                <a:solidFill>
                  <a:srgbClr val="FF0000"/>
                </a:solidFill>
              </a:rPr>
            </a:br>
            <a:br>
              <a:rPr lang="en-US" sz="3600" cap="all" dirty="0">
                <a:solidFill>
                  <a:srgbClr val="FF0000"/>
                </a:solidFill>
              </a:rPr>
            </a:br>
            <a:endParaRPr lang="en-US" sz="3600" cap="all" dirty="0">
              <a:solidFill>
                <a:srgbClr val="FF0000"/>
              </a:solidFill>
            </a:endParaRPr>
          </a:p>
        </p:txBody>
      </p:sp>
      <p:sp>
        <p:nvSpPr>
          <p:cNvPr id="3" name="Content Placeholder 2">
            <a:extLst>
              <a:ext uri="{FF2B5EF4-FFF2-40B4-BE49-F238E27FC236}">
                <a16:creationId xmlns:a16="http://schemas.microsoft.com/office/drawing/2014/main" id="{BFC57176-6C0B-411D-98DC-582CBF2725CC}"/>
              </a:ext>
            </a:extLst>
          </p:cNvPr>
          <p:cNvSpPr>
            <a:spLocks noGrp="1"/>
          </p:cNvSpPr>
          <p:nvPr>
            <p:ph sz="half" idx="1"/>
          </p:nvPr>
        </p:nvSpPr>
        <p:spPr>
          <a:xfrm>
            <a:off x="1066800" y="2768821"/>
            <a:ext cx="4663440" cy="3446585"/>
          </a:xfrm>
        </p:spPr>
        <p:txBody>
          <a:bodyPr>
            <a:normAutofit/>
          </a:bodyPr>
          <a:lstStyle/>
          <a:p>
            <a:pPr marL="0" indent="0">
              <a:lnSpc>
                <a:spcPct val="100000"/>
              </a:lnSpc>
              <a:buNone/>
            </a:pPr>
            <a:r>
              <a:rPr lang="en-US" sz="1800" b="0" i="0" dirty="0">
                <a:solidFill>
                  <a:srgbClr val="000000"/>
                </a:solidFill>
                <a:effectLst/>
                <a:latin typeface="Arial" panose="020B0604020202020204" pitchFamily="34" charset="0"/>
              </a:rPr>
              <a:t>With the new columns, we can now use this data in our analysis and ML models!</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Now let's check the data types of the new columns in our dataframe. Moving forward</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we will only use the new columns for our analysis.</a:t>
            </a:r>
            <a:r>
              <a:rPr lang="en-US" dirty="0"/>
              <a:t> </a:t>
            </a:r>
            <a:br>
              <a:rPr lang="en-US" dirty="0"/>
            </a:br>
            <a:br>
              <a:rPr lang="en-US" dirty="0"/>
            </a:br>
            <a:br>
              <a:rPr lang="en-US" dirty="0"/>
            </a:br>
            <a:br>
              <a:rPr lang="en-US" dirty="0"/>
            </a:br>
            <a:endParaRPr lang="en-US" dirty="0"/>
          </a:p>
        </p:txBody>
      </p:sp>
      <p:pic>
        <p:nvPicPr>
          <p:cNvPr id="6" name="Picture 5" descr="A screenshot of a cell phone&#10;&#10;Description automatically generated">
            <a:extLst>
              <a:ext uri="{FF2B5EF4-FFF2-40B4-BE49-F238E27FC236}">
                <a16:creationId xmlns:a16="http://schemas.microsoft.com/office/drawing/2014/main" id="{52B630E1-094B-49D4-BA54-913405762CDA}"/>
              </a:ext>
            </a:extLst>
          </p:cNvPr>
          <p:cNvPicPr>
            <a:picLocks noChangeAspect="1"/>
          </p:cNvPicPr>
          <p:nvPr/>
        </p:nvPicPr>
        <p:blipFill>
          <a:blip r:embed="rId2"/>
          <a:stretch>
            <a:fillRect/>
          </a:stretch>
        </p:blipFill>
        <p:spPr>
          <a:xfrm>
            <a:off x="5938429" y="2877847"/>
            <a:ext cx="5577767" cy="2047728"/>
          </a:xfrm>
          <a:prstGeom prst="rect">
            <a:avLst/>
          </a:prstGeom>
        </p:spPr>
      </p:pic>
    </p:spTree>
    <p:extLst>
      <p:ext uri="{BB962C8B-B14F-4D97-AF65-F5344CB8AC3E}">
        <p14:creationId xmlns:p14="http://schemas.microsoft.com/office/powerpoint/2010/main" val="112748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F577-EDFF-461C-8832-ECA2971B5AA1}"/>
              </a:ext>
            </a:extLst>
          </p:cNvPr>
          <p:cNvSpPr>
            <a:spLocks noGrp="1"/>
          </p:cNvSpPr>
          <p:nvPr>
            <p:ph type="title"/>
          </p:nvPr>
        </p:nvSpPr>
        <p:spPr>
          <a:xfrm>
            <a:off x="1066800" y="642594"/>
            <a:ext cx="10058400" cy="1371600"/>
          </a:xfrm>
        </p:spPr>
        <p:txBody>
          <a:bodyPr anchor="ctr">
            <a:normAutofit fontScale="90000"/>
          </a:bodyPr>
          <a:lstStyle/>
          <a:p>
            <a:pPr>
              <a:lnSpc>
                <a:spcPct val="100000"/>
              </a:lnSpc>
              <a:defRPr cap="all"/>
            </a:pPr>
            <a:br>
              <a:rPr lang="en-US" sz="3600" cap="all" dirty="0">
                <a:solidFill>
                  <a:srgbClr val="FF0000"/>
                </a:solidFill>
              </a:rPr>
            </a:br>
            <a:br>
              <a:rPr lang="en-US" sz="3600" cap="all" dirty="0">
                <a:solidFill>
                  <a:srgbClr val="FF0000"/>
                </a:solidFill>
              </a:rPr>
            </a:br>
            <a:r>
              <a:rPr lang="en-US" sz="3600" cap="all" dirty="0">
                <a:solidFill>
                  <a:srgbClr val="FF0000"/>
                </a:solidFill>
              </a:rPr>
              <a:t>Data Understanding</a:t>
            </a:r>
            <a:br>
              <a:rPr lang="en-US" sz="3600" cap="all" dirty="0">
                <a:solidFill>
                  <a:srgbClr val="FF0000"/>
                </a:solidFill>
              </a:rPr>
            </a:br>
            <a:br>
              <a:rPr lang="en-US" sz="3600" cap="all" dirty="0">
                <a:solidFill>
                  <a:srgbClr val="FF0000"/>
                </a:solidFill>
              </a:rPr>
            </a:br>
            <a:endParaRPr lang="en-US" sz="3600" cap="all" dirty="0">
              <a:solidFill>
                <a:srgbClr val="FF0000"/>
              </a:solidFill>
            </a:endParaRPr>
          </a:p>
        </p:txBody>
      </p:sp>
      <p:sp>
        <p:nvSpPr>
          <p:cNvPr id="3" name="Content Placeholder 2">
            <a:extLst>
              <a:ext uri="{FF2B5EF4-FFF2-40B4-BE49-F238E27FC236}">
                <a16:creationId xmlns:a16="http://schemas.microsoft.com/office/drawing/2014/main" id="{BFC57176-6C0B-411D-98DC-582CBF2725CC}"/>
              </a:ext>
            </a:extLst>
          </p:cNvPr>
          <p:cNvSpPr>
            <a:spLocks noGrp="1"/>
          </p:cNvSpPr>
          <p:nvPr>
            <p:ph sz="half" idx="1"/>
          </p:nvPr>
        </p:nvSpPr>
        <p:spPr>
          <a:xfrm>
            <a:off x="1066800" y="2768821"/>
            <a:ext cx="4663440" cy="3446585"/>
          </a:xfrm>
        </p:spPr>
        <p:txBody>
          <a:bodyPr>
            <a:normAutofit/>
          </a:bodyPr>
          <a:lstStyle/>
          <a:p>
            <a:pPr marL="0" indent="0">
              <a:lnSpc>
                <a:spcPct val="100000"/>
              </a:lnSpc>
              <a:buNone/>
            </a:pPr>
            <a:r>
              <a:rPr lang="en-US" sz="1800" b="1" i="0" u="sng" dirty="0">
                <a:solidFill>
                  <a:srgbClr val="000000"/>
                </a:solidFill>
                <a:effectLst/>
                <a:latin typeface="Arial" panose="020B0604020202020204" pitchFamily="34" charset="0"/>
              </a:rPr>
              <a:t>Balancing the Dataset:</a:t>
            </a:r>
            <a:br>
              <a:rPr lang="en-US" sz="1800" b="1" i="0" dirty="0">
                <a:solidFill>
                  <a:srgbClr val="000000"/>
                </a:solidFill>
                <a:effectLst/>
                <a:latin typeface="Arial" panose="020B0604020202020204" pitchFamily="34" charset="0"/>
              </a:rPr>
            </a:br>
            <a:r>
              <a:rPr lang="en-US" sz="1800" b="1" i="0" dirty="0">
                <a:solidFill>
                  <a:srgbClr val="000000"/>
                </a:solidFill>
                <a:effectLst/>
                <a:latin typeface="Arial" panose="020B0604020202020204" pitchFamily="34" charset="0"/>
              </a:rPr>
              <a:t>    </a:t>
            </a:r>
            <a:r>
              <a:rPr lang="en-US" sz="1800" b="0" i="0" dirty="0">
                <a:solidFill>
                  <a:srgbClr val="000000"/>
                </a:solidFill>
                <a:effectLst/>
                <a:latin typeface="Arial" panose="020B0604020202020204" pitchFamily="34" charset="0"/>
              </a:rPr>
              <a:t>Our target variable SEVERITYCODE is only 42% balanced. In fact, severity code in</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class 1 is nearly three times the size of class 2. We can fix this by down sampling the majority class.</a:t>
            </a:r>
            <a:r>
              <a:rPr lang="en-US" dirty="0"/>
              <a:t> </a:t>
            </a:r>
            <a:br>
              <a:rPr lang="en-US" dirty="0"/>
            </a:br>
            <a:br>
              <a:rPr lang="en-US" dirty="0"/>
            </a:br>
            <a:br>
              <a:rPr lang="en-US" dirty="0"/>
            </a:br>
            <a:br>
              <a:rPr lang="en-US" dirty="0"/>
            </a:br>
            <a:br>
              <a:rPr lang="en-US" dirty="0"/>
            </a:br>
            <a:endParaRPr lang="en-US" dirty="0"/>
          </a:p>
        </p:txBody>
      </p:sp>
      <p:pic>
        <p:nvPicPr>
          <p:cNvPr id="5" name="Picture 4" descr="A screenshot of a cell phone&#10;&#10;Description automatically generated">
            <a:extLst>
              <a:ext uri="{FF2B5EF4-FFF2-40B4-BE49-F238E27FC236}">
                <a16:creationId xmlns:a16="http://schemas.microsoft.com/office/drawing/2014/main" id="{CCB42DEA-8EEF-4589-9982-64EED42CE059}"/>
              </a:ext>
            </a:extLst>
          </p:cNvPr>
          <p:cNvPicPr>
            <a:picLocks noChangeAspect="1"/>
          </p:cNvPicPr>
          <p:nvPr/>
        </p:nvPicPr>
        <p:blipFill>
          <a:blip r:embed="rId2"/>
          <a:stretch>
            <a:fillRect/>
          </a:stretch>
        </p:blipFill>
        <p:spPr>
          <a:xfrm>
            <a:off x="5950227" y="3166856"/>
            <a:ext cx="5457207" cy="1060588"/>
          </a:xfrm>
          <a:prstGeom prst="rect">
            <a:avLst/>
          </a:prstGeom>
        </p:spPr>
      </p:pic>
    </p:spTree>
    <p:extLst>
      <p:ext uri="{BB962C8B-B14F-4D97-AF65-F5344CB8AC3E}">
        <p14:creationId xmlns:p14="http://schemas.microsoft.com/office/powerpoint/2010/main" val="401894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1774-917F-4EF5-97A5-F1568718C663}"/>
              </a:ext>
            </a:extLst>
          </p:cNvPr>
          <p:cNvSpPr>
            <a:spLocks noGrp="1"/>
          </p:cNvSpPr>
          <p:nvPr>
            <p:ph type="title"/>
          </p:nvPr>
        </p:nvSpPr>
        <p:spPr/>
        <p:txBody>
          <a:bodyPr>
            <a:normAutofit fontScale="90000"/>
          </a:bodyPr>
          <a:lstStyle/>
          <a:p>
            <a:pPr>
              <a:lnSpc>
                <a:spcPct val="100000"/>
              </a:lnSpc>
              <a:defRPr cap="all"/>
            </a:pPr>
            <a:br>
              <a:rPr lang="en-US" sz="3200" cap="all" dirty="0">
                <a:solidFill>
                  <a:srgbClr val="FF0000"/>
                </a:solidFill>
              </a:rPr>
            </a:br>
            <a:br>
              <a:rPr lang="en-US" sz="3200" cap="all" dirty="0">
                <a:solidFill>
                  <a:srgbClr val="FF0000"/>
                </a:solidFill>
              </a:rPr>
            </a:br>
            <a:r>
              <a:rPr lang="en-US" sz="3200" cap="all" dirty="0">
                <a:solidFill>
                  <a:srgbClr val="FF0000"/>
                </a:solidFill>
              </a:rPr>
              <a:t>Methodology</a:t>
            </a:r>
            <a:br>
              <a:rPr lang="en-US" sz="3200" cap="all" dirty="0">
                <a:solidFill>
                  <a:srgbClr val="FF0000"/>
                </a:solidFill>
              </a:rPr>
            </a:br>
            <a:br>
              <a:rPr lang="en-US" sz="3200" cap="all" dirty="0">
                <a:solidFill>
                  <a:srgbClr val="FF0000"/>
                </a:solidFill>
              </a:rPr>
            </a:br>
            <a:endParaRPr lang="en-US" sz="3200" cap="all" dirty="0">
              <a:solidFill>
                <a:srgbClr val="FF0000"/>
              </a:solidFill>
            </a:endParaRPr>
          </a:p>
        </p:txBody>
      </p:sp>
      <p:sp>
        <p:nvSpPr>
          <p:cNvPr id="3" name="Content Placeholder 2">
            <a:extLst>
              <a:ext uri="{FF2B5EF4-FFF2-40B4-BE49-F238E27FC236}">
                <a16:creationId xmlns:a16="http://schemas.microsoft.com/office/drawing/2014/main" id="{3BABF547-0088-4185-A1B8-444784DC0BB7}"/>
              </a:ext>
            </a:extLst>
          </p:cNvPr>
          <p:cNvSpPr>
            <a:spLocks noGrp="1"/>
          </p:cNvSpPr>
          <p:nvPr>
            <p:ph sz="half" idx="1"/>
          </p:nvPr>
        </p:nvSpPr>
        <p:spPr>
          <a:xfrm>
            <a:off x="1066799" y="2103120"/>
            <a:ext cx="5029199" cy="3749040"/>
          </a:xfrm>
        </p:spPr>
        <p:txBody>
          <a:bodyPr>
            <a:normAutofit fontScale="92500" lnSpcReduction="20000"/>
          </a:bodyPr>
          <a:lstStyle/>
          <a:p>
            <a:pPr marL="0" indent="0">
              <a:buNone/>
            </a:pPr>
            <a:r>
              <a:rPr lang="en-US" sz="1800" b="0" i="0" dirty="0">
                <a:solidFill>
                  <a:srgbClr val="000000"/>
                </a:solidFill>
                <a:effectLst/>
                <a:latin typeface="Arial" panose="020B0604020202020204" pitchFamily="34" charset="0"/>
              </a:rPr>
              <a:t>Our data is now ready to be fed into machine learning models.</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We will use the following models:</a:t>
            </a:r>
          </a:p>
          <a:p>
            <a:pPr marL="0" indent="0">
              <a:buNone/>
            </a:pPr>
            <a:br>
              <a:rPr lang="en-US" sz="1800" b="0" i="0" dirty="0">
                <a:solidFill>
                  <a:srgbClr val="000000"/>
                </a:solidFill>
                <a:effectLst/>
                <a:latin typeface="Arial" panose="020B0604020202020204" pitchFamily="34" charset="0"/>
              </a:rPr>
            </a:br>
            <a:r>
              <a:rPr lang="en-US" sz="1800" b="1" i="0" u="sng" dirty="0">
                <a:solidFill>
                  <a:srgbClr val="000000"/>
                </a:solidFill>
                <a:effectLst/>
                <a:latin typeface="Arial" panose="020B0604020202020204" pitchFamily="34" charset="0"/>
              </a:rPr>
              <a:t>K-Nearest Neighbor (KNN) :</a:t>
            </a:r>
            <a:endParaRPr lang="en-US" sz="1800" b="1" i="0" dirty="0">
              <a:solidFill>
                <a:srgbClr val="000000"/>
              </a:solidFill>
              <a:effectLst/>
              <a:latin typeface="Arial" panose="020B0604020202020204" pitchFamily="34" charset="0"/>
            </a:endParaRPr>
          </a:p>
          <a:p>
            <a:pPr marL="0" indent="0">
              <a:buNone/>
            </a:pPr>
            <a:r>
              <a:rPr lang="en-US" b="1" dirty="0">
                <a:solidFill>
                  <a:srgbClr val="000000"/>
                </a:solidFill>
                <a:latin typeface="Arial" panose="020B0604020202020204" pitchFamily="34" charset="0"/>
              </a:rPr>
              <a:t>   </a:t>
            </a:r>
            <a:r>
              <a:rPr lang="en-US" sz="1800" b="0" i="0" dirty="0">
                <a:solidFill>
                  <a:srgbClr val="000000"/>
                </a:solidFill>
                <a:effectLst/>
                <a:latin typeface="Arial" panose="020B0604020202020204" pitchFamily="34" charset="0"/>
              </a:rPr>
              <a:t>KNN will help us predict the severity code of an outcome by finding the most like</a:t>
            </a:r>
            <a:r>
              <a:rPr lang="en-US" dirty="0">
                <a:solidFill>
                  <a:srgbClr val="000000"/>
                </a:solidFill>
                <a:latin typeface="Arial" panose="020B0604020202020204" pitchFamily="34" charset="0"/>
              </a:rPr>
              <a:t> </a:t>
            </a:r>
            <a:r>
              <a:rPr lang="en-US" sz="1800" b="0" i="0" dirty="0">
                <a:solidFill>
                  <a:srgbClr val="000000"/>
                </a:solidFill>
                <a:effectLst/>
                <a:latin typeface="Arial" panose="020B0604020202020204" pitchFamily="34" charset="0"/>
              </a:rPr>
              <a:t>data point within k distance.</a:t>
            </a:r>
            <a:r>
              <a:rPr lang="en-US" dirty="0"/>
              <a:t> </a:t>
            </a:r>
          </a:p>
          <a:p>
            <a:pPr marL="0" indent="0">
              <a:buNone/>
            </a:pPr>
            <a:br>
              <a:rPr lang="en-US" dirty="0"/>
            </a:br>
            <a:r>
              <a:rPr lang="en-US" sz="1800" b="1" i="0" u="sng" dirty="0">
                <a:solidFill>
                  <a:srgbClr val="000000"/>
                </a:solidFill>
                <a:effectLst/>
                <a:latin typeface="Arial" panose="020B0604020202020204" pitchFamily="34" charset="0"/>
              </a:rPr>
              <a:t>Decision Tree:</a:t>
            </a:r>
          </a:p>
          <a:p>
            <a:pPr marL="0" indent="0">
              <a:buNone/>
            </a:pPr>
            <a:r>
              <a:rPr lang="en-US" sz="1800" b="0" i="0" dirty="0">
                <a:solidFill>
                  <a:srgbClr val="000000"/>
                </a:solidFill>
                <a:effectLst/>
                <a:latin typeface="Arial" panose="020B0604020202020204" pitchFamily="34" charset="0"/>
              </a:rPr>
              <a:t>   A decision tree model gives us a layout of all possible outcomes so we can fully</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analyze the consequences of a\decision. </a:t>
            </a:r>
            <a:endParaRPr lang="en-US" dirty="0"/>
          </a:p>
        </p:txBody>
      </p:sp>
      <p:sp>
        <p:nvSpPr>
          <p:cNvPr id="4" name="Content Placeholder 3">
            <a:extLst>
              <a:ext uri="{FF2B5EF4-FFF2-40B4-BE49-F238E27FC236}">
                <a16:creationId xmlns:a16="http://schemas.microsoft.com/office/drawing/2014/main" id="{BC319230-F214-4CC9-BC2B-2CF3E0351F29}"/>
              </a:ext>
            </a:extLst>
          </p:cNvPr>
          <p:cNvSpPr>
            <a:spLocks noGrp="1"/>
          </p:cNvSpPr>
          <p:nvPr>
            <p:ph sz="half" idx="2"/>
          </p:nvPr>
        </p:nvSpPr>
        <p:spPr>
          <a:xfrm>
            <a:off x="6096000" y="2103120"/>
            <a:ext cx="5029200" cy="3749040"/>
          </a:xfrm>
        </p:spPr>
        <p:txBody>
          <a:bodyPr>
            <a:normAutofit fontScale="92500" lnSpcReduction="20000"/>
          </a:bodyPr>
          <a:lstStyle/>
          <a:p>
            <a:pPr marL="0" indent="0">
              <a:buNone/>
            </a:pPr>
            <a:r>
              <a:rPr lang="en-US" sz="1800" b="0" i="0" dirty="0">
                <a:solidFill>
                  <a:srgbClr val="000000"/>
                </a:solidFill>
                <a:effectLst/>
                <a:latin typeface="Arial" panose="020B0604020202020204" pitchFamily="34" charset="0"/>
              </a:rPr>
              <a:t>It context, the decision tree observes*all</a:t>
            </a:r>
            <a:br>
              <a:rPr lang="en-US" dirty="0"/>
            </a:br>
            <a:r>
              <a:rPr lang="en-US" sz="1800" b="0" i="0" dirty="0">
                <a:solidFill>
                  <a:srgbClr val="000000"/>
                </a:solidFill>
                <a:effectLst/>
                <a:latin typeface="Arial" panose="020B0604020202020204" pitchFamily="34" charset="0"/>
              </a:rPr>
              <a:t>possible outcomes of different weather conditions.</a:t>
            </a:r>
            <a:br>
              <a:rPr lang="en-US" sz="1800" b="0" i="0" dirty="0">
                <a:solidFill>
                  <a:srgbClr val="000000"/>
                </a:solidFill>
                <a:effectLst/>
                <a:latin typeface="Arial" panose="020B0604020202020204" pitchFamily="34" charset="0"/>
              </a:rPr>
            </a:br>
            <a:endParaRPr lang="en-US" sz="1800" b="0" i="0" dirty="0">
              <a:solidFill>
                <a:srgbClr val="000000"/>
              </a:solidFill>
              <a:effectLst/>
              <a:latin typeface="Arial" panose="020B0604020202020204" pitchFamily="34" charset="0"/>
            </a:endParaRPr>
          </a:p>
          <a:p>
            <a:pPr marL="0" indent="0">
              <a:buNone/>
            </a:pPr>
            <a:r>
              <a:rPr lang="en-US" sz="1800" b="1" i="0" u="sng" dirty="0">
                <a:solidFill>
                  <a:srgbClr val="000000"/>
                </a:solidFill>
                <a:effectLst/>
                <a:latin typeface="Arial" panose="020B0604020202020204" pitchFamily="34" charset="0"/>
              </a:rPr>
              <a:t>Logistic Regression :</a:t>
            </a:r>
          </a:p>
          <a:p>
            <a:pPr marL="0" indent="0">
              <a:buNone/>
            </a:pPr>
            <a:r>
              <a:rPr lang="en-US" b="1" dirty="0">
                <a:solidFill>
                  <a:srgbClr val="000000"/>
                </a:solidFill>
                <a:latin typeface="Arial" panose="020B0604020202020204" pitchFamily="34" charset="0"/>
              </a:rPr>
              <a:t>     </a:t>
            </a:r>
            <a:r>
              <a:rPr lang="en-US" sz="1800" b="0" i="0" dirty="0">
                <a:solidFill>
                  <a:srgbClr val="000000"/>
                </a:solidFill>
                <a:effectLst/>
                <a:latin typeface="Arial" panose="020B0604020202020204" pitchFamily="34" charset="0"/>
              </a:rPr>
              <a:t>Because our dataset only provides us with two severity code outcomes, our model will</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only predict one of those two classes. This makes our data binary, which is perfect to</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use with logistic regression.</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Let's get started!</a:t>
            </a:r>
            <a:r>
              <a:rPr lang="en-US" dirty="0"/>
              <a:t> </a:t>
            </a:r>
            <a:br>
              <a:rPr lang="en-US" dirty="0"/>
            </a:br>
            <a:endParaRPr lang="en-US" dirty="0"/>
          </a:p>
        </p:txBody>
      </p:sp>
    </p:spTree>
    <p:extLst>
      <p:ext uri="{BB962C8B-B14F-4D97-AF65-F5344CB8AC3E}">
        <p14:creationId xmlns:p14="http://schemas.microsoft.com/office/powerpoint/2010/main" val="345957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F577-EDFF-461C-8832-ECA2971B5AA1}"/>
              </a:ext>
            </a:extLst>
          </p:cNvPr>
          <p:cNvSpPr>
            <a:spLocks noGrp="1"/>
          </p:cNvSpPr>
          <p:nvPr>
            <p:ph type="title"/>
          </p:nvPr>
        </p:nvSpPr>
        <p:spPr>
          <a:xfrm>
            <a:off x="1066800" y="642594"/>
            <a:ext cx="10058400" cy="1371600"/>
          </a:xfrm>
        </p:spPr>
        <p:txBody>
          <a:bodyPr anchor="ctr">
            <a:normAutofit/>
          </a:bodyPr>
          <a:lstStyle/>
          <a:p>
            <a:pPr>
              <a:lnSpc>
                <a:spcPct val="100000"/>
              </a:lnSpc>
              <a:defRPr cap="all"/>
            </a:pPr>
            <a:r>
              <a:rPr lang="en-US" sz="3600" cap="all" dirty="0">
                <a:solidFill>
                  <a:srgbClr val="FF0000"/>
                </a:solidFill>
              </a:rPr>
              <a:t>Results</a:t>
            </a:r>
          </a:p>
        </p:txBody>
      </p:sp>
      <p:sp>
        <p:nvSpPr>
          <p:cNvPr id="3" name="Content Placeholder 2">
            <a:extLst>
              <a:ext uri="{FF2B5EF4-FFF2-40B4-BE49-F238E27FC236}">
                <a16:creationId xmlns:a16="http://schemas.microsoft.com/office/drawing/2014/main" id="{BFC57176-6C0B-411D-98DC-582CBF2725CC}"/>
              </a:ext>
            </a:extLst>
          </p:cNvPr>
          <p:cNvSpPr>
            <a:spLocks noGrp="1"/>
          </p:cNvSpPr>
          <p:nvPr>
            <p:ph sz="half" idx="1"/>
          </p:nvPr>
        </p:nvSpPr>
        <p:spPr>
          <a:xfrm>
            <a:off x="2995258" y="1636041"/>
            <a:ext cx="5135218" cy="679684"/>
          </a:xfrm>
        </p:spPr>
        <p:txBody>
          <a:bodyPr>
            <a:normAutofit/>
          </a:bodyPr>
          <a:lstStyle/>
          <a:p>
            <a:pPr marL="0" indent="0">
              <a:lnSpc>
                <a:spcPct val="100000"/>
              </a:lnSpc>
              <a:buNone/>
            </a:pPr>
            <a:r>
              <a:rPr lang="en-US" sz="1800" b="0" i="0" dirty="0">
                <a:solidFill>
                  <a:srgbClr val="000000"/>
                </a:solidFill>
                <a:effectLst/>
                <a:latin typeface="Arial" panose="020B0604020202020204" pitchFamily="34" charset="0"/>
              </a:rPr>
              <a:t>Now we will check the accuracy of our models.</a:t>
            </a:r>
            <a:r>
              <a:rPr lang="en-US" dirty="0"/>
              <a:t> </a:t>
            </a:r>
            <a:br>
              <a:rPr lang="en-US" dirty="0"/>
            </a:br>
            <a:endParaRPr lang="en-US" dirty="0"/>
          </a:p>
        </p:txBody>
      </p:sp>
      <p:pic>
        <p:nvPicPr>
          <p:cNvPr id="6" name="Picture 5" descr="A screenshot of a cell phone&#10;&#10;Description automatically generated">
            <a:extLst>
              <a:ext uri="{FF2B5EF4-FFF2-40B4-BE49-F238E27FC236}">
                <a16:creationId xmlns:a16="http://schemas.microsoft.com/office/drawing/2014/main" id="{9B04C9E8-BACF-4121-8CB3-49548BE8AC8E}"/>
              </a:ext>
            </a:extLst>
          </p:cNvPr>
          <p:cNvPicPr>
            <a:picLocks noChangeAspect="1"/>
          </p:cNvPicPr>
          <p:nvPr/>
        </p:nvPicPr>
        <p:blipFill rotWithShape="1">
          <a:blip r:embed="rId2"/>
          <a:srcRect b="42974"/>
          <a:stretch/>
        </p:blipFill>
        <p:spPr>
          <a:xfrm>
            <a:off x="1401035" y="2304588"/>
            <a:ext cx="4138374" cy="391081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A72DE3D-7469-4871-897C-692CCDDD0F5D}"/>
              </a:ext>
            </a:extLst>
          </p:cNvPr>
          <p:cNvPicPr>
            <a:picLocks noChangeAspect="1"/>
          </p:cNvPicPr>
          <p:nvPr/>
        </p:nvPicPr>
        <p:blipFill rotWithShape="1">
          <a:blip r:embed="rId2"/>
          <a:srcRect t="57460"/>
          <a:stretch/>
        </p:blipFill>
        <p:spPr>
          <a:xfrm>
            <a:off x="6263116" y="2304588"/>
            <a:ext cx="4138373" cy="2917371"/>
          </a:xfrm>
          <a:prstGeom prst="rect">
            <a:avLst/>
          </a:prstGeom>
        </p:spPr>
      </p:pic>
    </p:spTree>
    <p:extLst>
      <p:ext uri="{BB962C8B-B14F-4D97-AF65-F5344CB8AC3E}">
        <p14:creationId xmlns:p14="http://schemas.microsoft.com/office/powerpoint/2010/main" val="3904467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TotalTime>
  <Words>754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CourierNew</vt:lpstr>
      <vt:lpstr>Garamond</vt:lpstr>
      <vt:lpstr>SavonVTI</vt:lpstr>
      <vt:lpstr>Capstone project</vt:lpstr>
      <vt:lpstr>Content</vt:lpstr>
      <vt:lpstr>  Introduction  </vt:lpstr>
      <vt:lpstr>  Data Understanding  </vt:lpstr>
      <vt:lpstr>  Data Understanding  </vt:lpstr>
      <vt:lpstr>  Data Understanding  </vt:lpstr>
      <vt:lpstr>  Data Understanding  </vt:lpstr>
      <vt:lpstr>  Methodology  </vt:lpstr>
      <vt:lpstr>Results</vt:lpstr>
      <vt:lpstr>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Zeyad Abdelhad ebrahim alagmy</dc:creator>
  <cp:lastModifiedBy>Zeyad Abdelhad ebrahim alagmy</cp:lastModifiedBy>
  <cp:revision>4</cp:revision>
  <dcterms:created xsi:type="dcterms:W3CDTF">2020-09-21T23:13:44Z</dcterms:created>
  <dcterms:modified xsi:type="dcterms:W3CDTF">2020-09-21T23:36:37Z</dcterms:modified>
</cp:coreProperties>
</file>