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matic SC" panose="00000500000000000000" pitchFamily="2" charset="-79"/>
      <p:regular r:id="rId12"/>
      <p:bold r:id="rId13"/>
    </p:embeddedFont>
    <p:embeddedFont>
      <p:font typeface="Caveat" panose="020B0604020202020204" charset="0"/>
      <p:regular r:id="rId14"/>
      <p:bold r:id="rId15"/>
    </p:embeddedFont>
    <p:embeddedFont>
      <p:font typeface="Comic Sans MS" panose="030F0702030302020204" pitchFamily="66" charset="0"/>
      <p:regular r:id="rId16"/>
      <p:bold r:id="rId17"/>
      <p:italic r:id="rId18"/>
      <p:boldItalic r:id="rId19"/>
    </p:embeddedFont>
    <p:embeddedFont>
      <p:font typeface="Source Code Pro" panose="020B0509030403020204" pitchFamily="49"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720AD2-6E86-4955-BB31-D64EA93EFBBD}">
  <a:tblStyle styleId="{35720AD2-6E86-4955-BB31-D64EA93EFB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1b736fe6c7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1b736fe6c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1b736fe6c7_0_9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1b736fe6c7_0_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b736fe6c7_0_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1b736fe6c7_0_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1b736fe6c7_0_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1b736fe6c7_0_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1b736fe6c7_0_9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1b736fe6c7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1b736fe6c7_0_10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1b736fe6c7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1b736fe6c7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1b736fe6c7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662196" y="126865"/>
            <a:ext cx="1819608" cy="584127"/>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sz="2800" dirty="0"/>
              <a:t>Project Circuit</a:t>
            </a:r>
          </a:p>
        </p:txBody>
      </p:sp>
      <p:pic>
        <p:nvPicPr>
          <p:cNvPr id="3" name="Picture 2" descr="A diagram of a circuit board&#10;&#10;Description automatically generated">
            <a:extLst>
              <a:ext uri="{FF2B5EF4-FFF2-40B4-BE49-F238E27FC236}">
                <a16:creationId xmlns:a16="http://schemas.microsoft.com/office/drawing/2014/main" id="{A5C5D8D1-40CC-982C-B586-5BE3535A930E}"/>
              </a:ext>
            </a:extLst>
          </p:cNvPr>
          <p:cNvPicPr>
            <a:picLocks noChangeAspect="1"/>
          </p:cNvPicPr>
          <p:nvPr/>
        </p:nvPicPr>
        <p:blipFill>
          <a:blip r:embed="rId3"/>
          <a:stretch>
            <a:fillRect/>
          </a:stretch>
        </p:blipFill>
        <p:spPr>
          <a:xfrm>
            <a:off x="546497" y="802208"/>
            <a:ext cx="8051006" cy="4107271"/>
          </a:xfrm>
          <a:prstGeom prst="rect">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Sensors Used</a:t>
            </a:r>
            <a:endParaRPr/>
          </a:p>
        </p:txBody>
      </p:sp>
      <p:sp>
        <p:nvSpPr>
          <p:cNvPr id="62" name="Google Shape;62;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100" b="1">
                <a:latin typeface="Caveat"/>
                <a:ea typeface="Caveat"/>
                <a:cs typeface="Caveat"/>
                <a:sym typeface="Caveat"/>
              </a:rPr>
              <a:t>IR sensor</a:t>
            </a:r>
            <a:endParaRPr sz="4100" b="1">
              <a:latin typeface="Caveat"/>
              <a:ea typeface="Caveat"/>
              <a:cs typeface="Caveat"/>
              <a:sym typeface="Caveat"/>
            </a:endParaRPr>
          </a:p>
          <a:p>
            <a:pPr marL="0" lvl="0" indent="0" algn="l" rtl="0">
              <a:spcBef>
                <a:spcPts val="1200"/>
              </a:spcBef>
              <a:spcAft>
                <a:spcPts val="0"/>
              </a:spcAft>
              <a:buNone/>
            </a:pPr>
            <a:r>
              <a:rPr lang="en-GB" sz="4100" b="1">
                <a:latin typeface="Caveat"/>
                <a:ea typeface="Caveat"/>
                <a:cs typeface="Caveat"/>
                <a:sym typeface="Caveat"/>
              </a:rPr>
              <a:t>MQ5 gas sensor</a:t>
            </a:r>
            <a:endParaRPr sz="4100" b="1">
              <a:latin typeface="Caveat"/>
              <a:ea typeface="Caveat"/>
              <a:cs typeface="Caveat"/>
              <a:sym typeface="Caveat"/>
            </a:endParaRPr>
          </a:p>
          <a:p>
            <a:pPr marL="0" lvl="0" indent="0" algn="l" rtl="0">
              <a:spcBef>
                <a:spcPts val="1200"/>
              </a:spcBef>
              <a:spcAft>
                <a:spcPts val="1200"/>
              </a:spcAft>
              <a:buNone/>
            </a:pPr>
            <a:r>
              <a:rPr lang="en-GB" sz="4100" b="1">
                <a:latin typeface="Caveat"/>
                <a:ea typeface="Caveat"/>
                <a:cs typeface="Caveat"/>
                <a:sym typeface="Caveat"/>
              </a:rPr>
              <a:t>LDR</a:t>
            </a:r>
            <a:endParaRPr sz="4100" b="1">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IR Module</a:t>
            </a:r>
            <a:endParaRPr/>
          </a:p>
        </p:txBody>
      </p:sp>
      <p:sp>
        <p:nvSpPr>
          <p:cNvPr id="68" name="Google Shape;68;p1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p>
            <a:pPr marL="0" lvl="0" indent="0" algn="l" rtl="0">
              <a:lnSpc>
                <a:spcPct val="128000"/>
              </a:lnSpc>
              <a:spcBef>
                <a:spcPts val="0"/>
              </a:spcBef>
              <a:spcAft>
                <a:spcPts val="0"/>
              </a:spcAft>
              <a:buNone/>
            </a:pPr>
            <a:r>
              <a:rPr lang="en-GB" sz="1300" b="1">
                <a:solidFill>
                  <a:srgbClr val="000000"/>
                </a:solidFill>
                <a:highlight>
                  <a:srgbClr val="FFFFFF"/>
                </a:highlight>
                <a:latin typeface="Comic Sans MS"/>
                <a:ea typeface="Comic Sans MS"/>
                <a:cs typeface="Comic Sans MS"/>
                <a:sym typeface="Comic Sans MS"/>
              </a:rPr>
              <a:t>Infrared Obstacle Avoidance Tracking Sensor</a:t>
            </a:r>
            <a:endParaRPr sz="1300" b="1">
              <a:solidFill>
                <a:srgbClr val="000000"/>
              </a:solidFill>
              <a:highlight>
                <a:srgbClr val="FFFFFF"/>
              </a:highlight>
              <a:latin typeface="Comic Sans MS"/>
              <a:ea typeface="Comic Sans MS"/>
              <a:cs typeface="Comic Sans MS"/>
              <a:sym typeface="Comic Sans MS"/>
            </a:endParaRPr>
          </a:p>
          <a:p>
            <a:pPr marL="0" lvl="0" indent="0" algn="l" rtl="0">
              <a:lnSpc>
                <a:spcPct val="128000"/>
              </a:lnSpc>
              <a:spcBef>
                <a:spcPts val="1100"/>
              </a:spcBef>
              <a:spcAft>
                <a:spcPts val="0"/>
              </a:spcAft>
              <a:buNone/>
            </a:pPr>
            <a:r>
              <a:rPr lang="en-GB" sz="1300" b="1">
                <a:solidFill>
                  <a:srgbClr val="000000"/>
                </a:solidFill>
                <a:highlight>
                  <a:srgbClr val="FFFFFF"/>
                </a:highlight>
                <a:latin typeface="Comic Sans MS"/>
                <a:ea typeface="Comic Sans MS"/>
                <a:cs typeface="Comic Sans MS"/>
                <a:sym typeface="Comic Sans MS"/>
              </a:rPr>
              <a:t>It is a </a:t>
            </a:r>
            <a:r>
              <a:rPr lang="en-GB" sz="1300" b="1">
                <a:solidFill>
                  <a:srgbClr val="000000"/>
                </a:solidFill>
                <a:highlight>
                  <a:srgbClr val="FFFF00"/>
                </a:highlight>
                <a:latin typeface="Comic Sans MS"/>
                <a:ea typeface="Comic Sans MS"/>
                <a:cs typeface="Comic Sans MS"/>
                <a:sym typeface="Comic Sans MS"/>
              </a:rPr>
              <a:t>proximity sensor</a:t>
            </a:r>
            <a:r>
              <a:rPr lang="en-GB" sz="1300" b="1">
                <a:solidFill>
                  <a:srgbClr val="000000"/>
                </a:solidFill>
                <a:latin typeface="Comic Sans MS"/>
                <a:ea typeface="Comic Sans MS"/>
                <a:cs typeface="Comic Sans MS"/>
                <a:sym typeface="Comic Sans MS"/>
              </a:rPr>
              <a:t> </a:t>
            </a:r>
            <a:r>
              <a:rPr lang="en-GB" sz="1300" b="1">
                <a:solidFill>
                  <a:srgbClr val="000000"/>
                </a:solidFill>
                <a:highlight>
                  <a:schemeClr val="lt1"/>
                </a:highlight>
                <a:latin typeface="Comic Sans MS"/>
                <a:ea typeface="Comic Sans MS"/>
                <a:cs typeface="Comic Sans MS"/>
                <a:sym typeface="Comic Sans MS"/>
              </a:rPr>
              <a:t>used to determine if an object is within some particular critical distance of the sensor. It gives ON/OFF outputs.</a:t>
            </a:r>
            <a:endParaRPr sz="1300" b="1">
              <a:solidFill>
                <a:srgbClr val="000000"/>
              </a:solidFill>
              <a:highlight>
                <a:schemeClr val="lt1"/>
              </a:highlight>
              <a:latin typeface="Comic Sans MS"/>
              <a:ea typeface="Comic Sans MS"/>
              <a:cs typeface="Comic Sans MS"/>
              <a:sym typeface="Comic Sans MS"/>
            </a:endParaRPr>
          </a:p>
          <a:p>
            <a:pPr marL="0" lvl="0" indent="0" algn="l" rtl="0">
              <a:lnSpc>
                <a:spcPct val="128000"/>
              </a:lnSpc>
              <a:spcBef>
                <a:spcPts val="1100"/>
              </a:spcBef>
              <a:spcAft>
                <a:spcPts val="0"/>
              </a:spcAft>
              <a:buNone/>
            </a:pPr>
            <a:r>
              <a:rPr lang="en-GB" sz="1300" b="1">
                <a:solidFill>
                  <a:srgbClr val="000000"/>
                </a:solidFill>
                <a:highlight>
                  <a:schemeClr val="lt1"/>
                </a:highlight>
                <a:latin typeface="Comic Sans MS"/>
                <a:ea typeface="Comic Sans MS"/>
                <a:cs typeface="Comic Sans MS"/>
                <a:sym typeface="Comic Sans MS"/>
              </a:rPr>
              <a:t>It is a </a:t>
            </a:r>
            <a:r>
              <a:rPr lang="en-GB" sz="1300" b="1">
                <a:solidFill>
                  <a:srgbClr val="000000"/>
                </a:solidFill>
                <a:highlight>
                  <a:srgbClr val="FFFF00"/>
                </a:highlight>
                <a:latin typeface="Comic Sans MS"/>
                <a:ea typeface="Comic Sans MS"/>
                <a:cs typeface="Comic Sans MS"/>
                <a:sym typeface="Comic Sans MS"/>
              </a:rPr>
              <a:t>digital, active</a:t>
            </a:r>
            <a:r>
              <a:rPr lang="en-GB" sz="1300" b="1">
                <a:solidFill>
                  <a:srgbClr val="000000"/>
                </a:solidFill>
                <a:highlight>
                  <a:schemeClr val="lt1"/>
                </a:highlight>
                <a:latin typeface="Comic Sans MS"/>
                <a:ea typeface="Comic Sans MS"/>
                <a:cs typeface="Comic Sans MS"/>
                <a:sym typeface="Comic Sans MS"/>
              </a:rPr>
              <a:t> sensor.</a:t>
            </a:r>
            <a:endParaRPr sz="1300" b="1">
              <a:solidFill>
                <a:srgbClr val="000000"/>
              </a:solidFill>
              <a:highlight>
                <a:schemeClr val="lt1"/>
              </a:highlight>
              <a:latin typeface="Comic Sans MS"/>
              <a:ea typeface="Comic Sans MS"/>
              <a:cs typeface="Comic Sans MS"/>
              <a:sym typeface="Comic Sans MS"/>
            </a:endParaRPr>
          </a:p>
          <a:p>
            <a:pPr marL="0" lvl="0" indent="0" algn="l" rtl="0">
              <a:lnSpc>
                <a:spcPct val="128000"/>
              </a:lnSpc>
              <a:spcBef>
                <a:spcPts val="1100"/>
              </a:spcBef>
              <a:spcAft>
                <a:spcPts val="1100"/>
              </a:spcAft>
              <a:buNone/>
            </a:pPr>
            <a:endParaRPr sz="1300" b="1">
              <a:solidFill>
                <a:srgbClr val="000000"/>
              </a:solidFill>
              <a:highlight>
                <a:schemeClr val="lt1"/>
              </a:highlight>
              <a:latin typeface="Comic Sans MS"/>
              <a:ea typeface="Comic Sans MS"/>
              <a:cs typeface="Comic Sans MS"/>
              <a:sym typeface="Comic Sans MS"/>
            </a:endParaRPr>
          </a:p>
        </p:txBody>
      </p:sp>
      <p:sp>
        <p:nvSpPr>
          <p:cNvPr id="69" name="Google Shape;69;p15"/>
          <p:cNvSpPr txBox="1">
            <a:spLocks noGrp="1"/>
          </p:cNvSpPr>
          <p:nvPr>
            <p:ph type="body" idx="2"/>
          </p:nvPr>
        </p:nvSpPr>
        <p:spPr>
          <a:xfrm>
            <a:off x="4469575" y="1228675"/>
            <a:ext cx="4362600" cy="3625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0" name="Google Shape;70;p15"/>
          <p:cNvPicPr preferRelativeResize="0"/>
          <p:nvPr/>
        </p:nvPicPr>
        <p:blipFill>
          <a:blip r:embed="rId3">
            <a:alphaModFix/>
          </a:blip>
          <a:stretch>
            <a:fillRect/>
          </a:stretch>
        </p:blipFill>
        <p:spPr>
          <a:xfrm>
            <a:off x="4469575" y="1308925"/>
            <a:ext cx="4362725" cy="1958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PINS Description &amp; specifications</a:t>
            </a:r>
            <a:endParaRPr/>
          </a:p>
        </p:txBody>
      </p:sp>
      <p:sp>
        <p:nvSpPr>
          <p:cNvPr id="76" name="Google Shape;76;p16"/>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7" name="Google Shape;77;p16"/>
          <p:cNvPicPr preferRelativeResize="0"/>
          <p:nvPr/>
        </p:nvPicPr>
        <p:blipFill>
          <a:blip r:embed="rId3">
            <a:alphaModFix/>
          </a:blip>
          <a:stretch>
            <a:fillRect/>
          </a:stretch>
        </p:blipFill>
        <p:spPr>
          <a:xfrm>
            <a:off x="4832400" y="1228675"/>
            <a:ext cx="3999900" cy="1641975"/>
          </a:xfrm>
          <a:prstGeom prst="rect">
            <a:avLst/>
          </a:prstGeom>
          <a:noFill/>
          <a:ln>
            <a:noFill/>
          </a:ln>
        </p:spPr>
      </p:pic>
      <p:graphicFrame>
        <p:nvGraphicFramePr>
          <p:cNvPr id="78" name="Google Shape;78;p16"/>
          <p:cNvGraphicFramePr/>
          <p:nvPr/>
        </p:nvGraphicFramePr>
        <p:xfrm>
          <a:off x="311700" y="1093850"/>
          <a:ext cx="4181125" cy="3952005"/>
        </p:xfrm>
        <a:graphic>
          <a:graphicData uri="http://schemas.openxmlformats.org/drawingml/2006/table">
            <a:tbl>
              <a:tblPr>
                <a:noFill/>
                <a:tableStyleId>{35720AD2-6E86-4955-BB31-D64EA93EFBBD}</a:tableStyleId>
              </a:tblPr>
              <a:tblGrid>
                <a:gridCol w="1670200">
                  <a:extLst>
                    <a:ext uri="{9D8B030D-6E8A-4147-A177-3AD203B41FA5}">
                      <a16:colId xmlns:a16="http://schemas.microsoft.com/office/drawing/2014/main" val="20000"/>
                    </a:ext>
                  </a:extLst>
                </a:gridCol>
                <a:gridCol w="2510925">
                  <a:extLst>
                    <a:ext uri="{9D8B030D-6E8A-4147-A177-3AD203B41FA5}">
                      <a16:colId xmlns:a16="http://schemas.microsoft.com/office/drawing/2014/main" val="20001"/>
                    </a:ext>
                  </a:extLst>
                </a:gridCol>
              </a:tblGrid>
              <a:tr h="337875">
                <a:tc>
                  <a:txBody>
                    <a:bodyPr/>
                    <a:lstStyle/>
                    <a:p>
                      <a:pPr marL="0" lvl="0" indent="0" algn="l" rtl="0">
                        <a:spcBef>
                          <a:spcPts val="0"/>
                        </a:spcBef>
                        <a:spcAft>
                          <a:spcPts val="0"/>
                        </a:spcAft>
                        <a:buNone/>
                      </a:pPr>
                      <a:r>
                        <a:rPr lang="en-GB" b="1">
                          <a:latin typeface="Times New Roman"/>
                          <a:ea typeface="Times New Roman"/>
                          <a:cs typeface="Times New Roman"/>
                          <a:sym typeface="Times New Roman"/>
                        </a:rPr>
                        <a:t>VCC</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b="1">
                          <a:latin typeface="Times New Roman"/>
                          <a:ea typeface="Times New Roman"/>
                          <a:cs typeface="Times New Roman"/>
                          <a:sym typeface="Times New Roman"/>
                        </a:rPr>
                        <a:t>3.3 to 5 vdc</a:t>
                      </a:r>
                      <a:endParaRPr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45250">
                <a:tc>
                  <a:txBody>
                    <a:bodyPr/>
                    <a:lstStyle/>
                    <a:p>
                      <a:pPr marL="0" lvl="0" indent="0" algn="l" rtl="0">
                        <a:spcBef>
                          <a:spcPts val="0"/>
                        </a:spcBef>
                        <a:spcAft>
                          <a:spcPts val="0"/>
                        </a:spcAft>
                        <a:buNone/>
                      </a:pPr>
                      <a:r>
                        <a:rPr lang="en-GB" b="1">
                          <a:latin typeface="Times New Roman"/>
                          <a:ea typeface="Times New Roman"/>
                          <a:cs typeface="Times New Roman"/>
                          <a:sym typeface="Times New Roman"/>
                        </a:rPr>
                        <a:t>GND</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b="1">
                          <a:latin typeface="Times New Roman"/>
                          <a:ea typeface="Times New Roman"/>
                          <a:cs typeface="Times New Roman"/>
                          <a:sym typeface="Times New Roman"/>
                        </a:rPr>
                        <a:t>Ground</a:t>
                      </a:r>
                      <a:endParaRPr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08075">
                <a:tc>
                  <a:txBody>
                    <a:bodyPr/>
                    <a:lstStyle/>
                    <a:p>
                      <a:pPr marL="0" lvl="0" indent="0" algn="l" rtl="0">
                        <a:spcBef>
                          <a:spcPts val="0"/>
                        </a:spcBef>
                        <a:spcAft>
                          <a:spcPts val="0"/>
                        </a:spcAft>
                        <a:buNone/>
                      </a:pPr>
                      <a:r>
                        <a:rPr lang="en-GB" b="1">
                          <a:latin typeface="Times New Roman"/>
                          <a:ea typeface="Times New Roman"/>
                          <a:cs typeface="Times New Roman"/>
                          <a:sym typeface="Times New Roman"/>
                        </a:rPr>
                        <a:t>OUT</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b="1">
                          <a:highlight>
                            <a:schemeClr val="lt1"/>
                          </a:highlight>
                          <a:latin typeface="Times New Roman"/>
                          <a:ea typeface="Times New Roman"/>
                          <a:cs typeface="Times New Roman"/>
                          <a:sym typeface="Times New Roman"/>
                        </a:rPr>
                        <a:t>The output that goes low when an obstacle is in range</a:t>
                      </a:r>
                      <a:endParaRPr b="1">
                        <a:highlight>
                          <a:schemeClr val="lt1"/>
                        </a:highlight>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652425">
                <a:tc>
                  <a:txBody>
                    <a:bodyPr/>
                    <a:lstStyle/>
                    <a:p>
                      <a:pPr marL="0" lvl="0" indent="0" algn="l" rtl="0">
                        <a:spcBef>
                          <a:spcPts val="0"/>
                        </a:spcBef>
                        <a:spcAft>
                          <a:spcPts val="0"/>
                        </a:spcAft>
                        <a:buNone/>
                      </a:pPr>
                      <a:r>
                        <a:rPr lang="en-GB" b="1">
                          <a:latin typeface="Times New Roman"/>
                          <a:ea typeface="Times New Roman"/>
                          <a:cs typeface="Times New Roman"/>
                          <a:sym typeface="Times New Roman"/>
                        </a:rPr>
                        <a:t>Power LED</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b="1">
                          <a:highlight>
                            <a:srgbClr val="FFFFFF"/>
                          </a:highlight>
                          <a:latin typeface="Times New Roman"/>
                          <a:ea typeface="Times New Roman"/>
                          <a:cs typeface="Times New Roman"/>
                          <a:sym typeface="Times New Roman"/>
                        </a:rPr>
                        <a:t>Illuminates when power is applied</a:t>
                      </a:r>
                      <a:endParaRPr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678450">
                <a:tc>
                  <a:txBody>
                    <a:bodyPr/>
                    <a:lstStyle/>
                    <a:p>
                      <a:pPr marL="0" lvl="0" indent="0" algn="l" rtl="0">
                        <a:spcBef>
                          <a:spcPts val="0"/>
                        </a:spcBef>
                        <a:spcAft>
                          <a:spcPts val="0"/>
                        </a:spcAft>
                        <a:buNone/>
                      </a:pPr>
                      <a:r>
                        <a:rPr lang="en-GB" b="1">
                          <a:latin typeface="Times New Roman"/>
                          <a:ea typeface="Times New Roman"/>
                          <a:cs typeface="Times New Roman"/>
                          <a:sym typeface="Times New Roman"/>
                        </a:rPr>
                        <a:t>Obstacle LED</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b="1">
                          <a:highlight>
                            <a:srgbClr val="F0F0F0"/>
                          </a:highlight>
                          <a:latin typeface="Times New Roman"/>
                          <a:ea typeface="Times New Roman"/>
                          <a:cs typeface="Times New Roman"/>
                          <a:sym typeface="Times New Roman"/>
                        </a:rPr>
                        <a:t>Illuminates when an obstacle is detected</a:t>
                      </a:r>
                      <a:endParaRPr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293450">
                <a:tc>
                  <a:txBody>
                    <a:bodyPr/>
                    <a:lstStyle/>
                    <a:p>
                      <a:pPr marL="0" lvl="0" indent="0" algn="l" rtl="0">
                        <a:spcBef>
                          <a:spcPts val="0"/>
                        </a:spcBef>
                        <a:spcAft>
                          <a:spcPts val="0"/>
                        </a:spcAft>
                        <a:buNone/>
                      </a:pPr>
                      <a:r>
                        <a:rPr lang="en-GB" b="1">
                          <a:latin typeface="Times New Roman"/>
                          <a:ea typeface="Times New Roman"/>
                          <a:cs typeface="Times New Roman"/>
                          <a:sym typeface="Times New Roman"/>
                        </a:rPr>
                        <a:t>IR Emitter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b="1">
                          <a:highlight>
                            <a:srgbClr val="FFFFFF"/>
                          </a:highlight>
                          <a:latin typeface="Times New Roman"/>
                          <a:ea typeface="Times New Roman"/>
                          <a:cs typeface="Times New Roman"/>
                          <a:sym typeface="Times New Roman"/>
                        </a:rPr>
                        <a:t>Infrared emitter LED</a:t>
                      </a:r>
                      <a:endParaRPr b="1">
                        <a:highlight>
                          <a:srgbClr val="F0F0F0"/>
                        </a:highlight>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678450">
                <a:tc>
                  <a:txBody>
                    <a:bodyPr/>
                    <a:lstStyle/>
                    <a:p>
                      <a:pPr marL="0" lvl="0" indent="0" algn="l" rtl="0">
                        <a:spcBef>
                          <a:spcPts val="0"/>
                        </a:spcBef>
                        <a:spcAft>
                          <a:spcPts val="0"/>
                        </a:spcAft>
                        <a:buNone/>
                      </a:pPr>
                      <a:r>
                        <a:rPr lang="en-GB" b="1">
                          <a:latin typeface="Times New Roman"/>
                          <a:ea typeface="Times New Roman"/>
                          <a:cs typeface="Times New Roman"/>
                          <a:sym typeface="Times New Roman"/>
                        </a:rPr>
                        <a:t>IR Receiver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b="1">
                          <a:highlight>
                            <a:srgbClr val="F0F0F0"/>
                          </a:highlight>
                          <a:latin typeface="Times New Roman"/>
                          <a:ea typeface="Times New Roman"/>
                          <a:cs typeface="Times New Roman"/>
                          <a:sym typeface="Times New Roman"/>
                        </a:rPr>
                        <a:t>The infrared receiver that receives signal transmitted by Infrared emitter</a:t>
                      </a:r>
                      <a:endParaRPr b="1">
                        <a:highlight>
                          <a:srgbClr val="F0F0F0"/>
                        </a:highlight>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bl>
          </a:graphicData>
        </a:graphic>
      </p:graphicFrame>
      <p:sp>
        <p:nvSpPr>
          <p:cNvPr id="79" name="Google Shape;79;p16"/>
          <p:cNvSpPr txBox="1">
            <a:spLocks noGrp="1"/>
          </p:cNvSpPr>
          <p:nvPr>
            <p:ph type="body" idx="1"/>
          </p:nvPr>
        </p:nvSpPr>
        <p:spPr>
          <a:xfrm>
            <a:off x="4832400" y="2870650"/>
            <a:ext cx="3999900" cy="1291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b="1">
                <a:solidFill>
                  <a:srgbClr val="000000"/>
                </a:solidFill>
                <a:latin typeface="Times New Roman"/>
                <a:ea typeface="Times New Roman"/>
                <a:cs typeface="Times New Roman"/>
                <a:sym typeface="Times New Roman"/>
              </a:rPr>
              <a:t>Response Time: &lt;500ms</a:t>
            </a:r>
            <a:endParaRPr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b="1">
                <a:solidFill>
                  <a:srgbClr val="000000"/>
                </a:solidFill>
                <a:latin typeface="Times New Roman"/>
                <a:ea typeface="Times New Roman"/>
                <a:cs typeface="Times New Roman"/>
                <a:sym typeface="Times New Roman"/>
              </a:rPr>
              <a:t>Detection range: 2 - 30 cm</a:t>
            </a:r>
            <a:endParaRPr b="1">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r>
              <a:rPr lang="en-GB" b="1">
                <a:solidFill>
                  <a:srgbClr val="000000"/>
                </a:solidFill>
                <a:latin typeface="Times New Roman"/>
                <a:ea typeface="Times New Roman"/>
                <a:cs typeface="Times New Roman"/>
                <a:sym typeface="Times New Roman"/>
              </a:rPr>
              <a:t>Field of view: 10 - 30 degrees</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MQ5 gas sensor</a:t>
            </a:r>
            <a:endParaRPr/>
          </a:p>
        </p:txBody>
      </p:sp>
      <p:sp>
        <p:nvSpPr>
          <p:cNvPr id="85" name="Google Shape;85;p17"/>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solidFill>
                  <a:srgbClr val="000000"/>
                </a:solidFill>
                <a:latin typeface="Times New Roman"/>
                <a:ea typeface="Times New Roman"/>
                <a:cs typeface="Times New Roman"/>
                <a:sym typeface="Times New Roman"/>
              </a:rPr>
              <a:t>It is </a:t>
            </a:r>
            <a:r>
              <a:rPr lang="en-GB" b="1">
                <a:solidFill>
                  <a:srgbClr val="000000"/>
                </a:solidFill>
                <a:highlight>
                  <a:srgbClr val="FFFF00"/>
                </a:highlight>
                <a:latin typeface="Times New Roman"/>
                <a:ea typeface="Times New Roman"/>
                <a:cs typeface="Times New Roman"/>
                <a:sym typeface="Times New Roman"/>
              </a:rPr>
              <a:t>active, (Analog - Digital) sensor</a:t>
            </a:r>
            <a:r>
              <a:rPr lang="en-GB" b="1">
                <a:solidFill>
                  <a:srgbClr val="000000"/>
                </a:solidFill>
                <a:highlight>
                  <a:schemeClr val="lt1"/>
                </a:highlight>
                <a:latin typeface="Times New Roman"/>
                <a:ea typeface="Times New Roman"/>
                <a:cs typeface="Times New Roman"/>
                <a:sym typeface="Times New Roman"/>
              </a:rPr>
              <a:t> </a:t>
            </a:r>
            <a:r>
              <a:rPr lang="en-GB" b="1">
                <a:solidFill>
                  <a:srgbClr val="000000"/>
                </a:solidFill>
                <a:latin typeface="Times New Roman"/>
                <a:ea typeface="Times New Roman"/>
                <a:cs typeface="Times New Roman"/>
                <a:sym typeface="Times New Roman"/>
              </a:rPr>
              <a:t>but we used it as analog sensor.</a:t>
            </a:r>
            <a:endParaRPr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b="1">
                <a:solidFill>
                  <a:srgbClr val="000000"/>
                </a:solidFill>
                <a:latin typeface="Times New Roman"/>
                <a:ea typeface="Times New Roman"/>
                <a:cs typeface="Times New Roman"/>
                <a:sym typeface="Times New Roman"/>
              </a:rPr>
              <a:t>The MQ-5 primarily provides an analog output, which represents the gas concentration as a variable voltage level.</a:t>
            </a:r>
            <a:endParaRPr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b="1">
                <a:solidFill>
                  <a:srgbClr val="000000"/>
                </a:solidFill>
                <a:highlight>
                  <a:srgbClr val="FFFFFF"/>
                </a:highlight>
                <a:latin typeface="Times New Roman"/>
                <a:ea typeface="Times New Roman"/>
                <a:cs typeface="Times New Roman"/>
                <a:sym typeface="Times New Roman"/>
              </a:rPr>
              <a:t>The sensor has a sensitive filament made of SnO2. ... When a combustible gas such as LPG is introduced, the filament conductivity rises, and the amount of change in it's conductance/resistance can be used to indicate the equivalent gas concentration</a:t>
            </a:r>
            <a:endParaRPr sz="1800" b="1">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b="1">
              <a:solidFill>
                <a:srgbClr val="000000"/>
              </a:solidFill>
              <a:latin typeface="Times New Roman"/>
              <a:ea typeface="Times New Roman"/>
              <a:cs typeface="Times New Roman"/>
              <a:sym typeface="Times New Roman"/>
            </a:endParaRPr>
          </a:p>
        </p:txBody>
      </p:sp>
      <p:pic>
        <p:nvPicPr>
          <p:cNvPr id="86" name="Google Shape;86;p17"/>
          <p:cNvPicPr preferRelativeResize="0"/>
          <p:nvPr/>
        </p:nvPicPr>
        <p:blipFill rotWithShape="1">
          <a:blip r:embed="rId3">
            <a:alphaModFix/>
          </a:blip>
          <a:srcRect l="-630" r="629"/>
          <a:stretch/>
        </p:blipFill>
        <p:spPr>
          <a:xfrm>
            <a:off x="4427125" y="1093850"/>
            <a:ext cx="4309601" cy="2528300"/>
          </a:xfrm>
          <a:prstGeom prst="rect">
            <a:avLst/>
          </a:prstGeom>
          <a:noFill/>
          <a:ln>
            <a:noFill/>
          </a:ln>
        </p:spPr>
      </p:pic>
      <p:sp>
        <p:nvSpPr>
          <p:cNvPr id="87" name="Google Shape;87;p17"/>
          <p:cNvSpPr txBox="1">
            <a:spLocks noGrp="1"/>
          </p:cNvSpPr>
          <p:nvPr>
            <p:ph type="body" idx="1"/>
          </p:nvPr>
        </p:nvSpPr>
        <p:spPr>
          <a:xfrm>
            <a:off x="4572000" y="3368325"/>
            <a:ext cx="3999900" cy="161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solidFill>
                  <a:srgbClr val="000000"/>
                </a:solidFill>
                <a:latin typeface="Times New Roman"/>
                <a:ea typeface="Times New Roman"/>
                <a:cs typeface="Times New Roman"/>
                <a:sym typeface="Times New Roman"/>
              </a:rPr>
              <a:t>Vcc: 5V</a:t>
            </a:r>
            <a:endParaRPr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b="1">
                <a:solidFill>
                  <a:srgbClr val="000000"/>
                </a:solidFill>
                <a:latin typeface="Times New Roman"/>
                <a:ea typeface="Times New Roman"/>
                <a:cs typeface="Times New Roman"/>
                <a:sym typeface="Times New Roman"/>
              </a:rPr>
              <a:t>Detection range: 300 - 10000 ppm</a:t>
            </a:r>
            <a:endParaRPr b="1">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r>
              <a:rPr lang="en-GB" b="1">
                <a:solidFill>
                  <a:srgbClr val="000000"/>
                </a:solidFill>
                <a:latin typeface="Times New Roman"/>
                <a:ea typeface="Times New Roman"/>
                <a:cs typeface="Times New Roman"/>
                <a:sym typeface="Times New Roman"/>
              </a:rPr>
              <a:t>Preheat time: 24 - 48 hours</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Working Animation</a:t>
            </a:r>
            <a:endParaRPr/>
          </a:p>
        </p:txBody>
      </p:sp>
      <p:pic>
        <p:nvPicPr>
          <p:cNvPr id="93" name="Google Shape;93;p18"/>
          <p:cNvPicPr preferRelativeResize="0"/>
          <p:nvPr/>
        </p:nvPicPr>
        <p:blipFill>
          <a:blip r:embed="rId3">
            <a:alphaModFix/>
          </a:blip>
          <a:stretch>
            <a:fillRect/>
          </a:stretch>
        </p:blipFill>
        <p:spPr>
          <a:xfrm>
            <a:off x="478400" y="1036150"/>
            <a:ext cx="5617275" cy="374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LDR 20mm</a:t>
            </a:r>
            <a:endParaRPr/>
          </a:p>
        </p:txBody>
      </p:sp>
      <p:sp>
        <p:nvSpPr>
          <p:cNvPr id="99" name="Google Shape;99;p19"/>
          <p:cNvSpPr txBox="1">
            <a:spLocks noGrp="1"/>
          </p:cNvSpPr>
          <p:nvPr>
            <p:ph type="body" idx="1"/>
          </p:nvPr>
        </p:nvSpPr>
        <p:spPr>
          <a:xfrm>
            <a:off x="224775" y="1062050"/>
            <a:ext cx="3999900" cy="364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523"/>
              <a:buNone/>
            </a:pPr>
            <a:r>
              <a:rPr lang="en-GB" sz="1387" b="1">
                <a:solidFill>
                  <a:srgbClr val="000000"/>
                </a:solidFill>
                <a:latin typeface="Times New Roman"/>
                <a:ea typeface="Times New Roman"/>
                <a:cs typeface="Times New Roman"/>
                <a:sym typeface="Times New Roman"/>
              </a:rPr>
              <a:t>Light Dependent Resistor</a:t>
            </a:r>
            <a:endParaRPr sz="1387" b="1">
              <a:solidFill>
                <a:srgbClr val="000000"/>
              </a:solidFill>
              <a:latin typeface="Times New Roman"/>
              <a:ea typeface="Times New Roman"/>
              <a:cs typeface="Times New Roman"/>
              <a:sym typeface="Times New Roman"/>
            </a:endParaRPr>
          </a:p>
          <a:p>
            <a:pPr marL="0" lvl="0" indent="0" algn="l" rtl="0">
              <a:spcBef>
                <a:spcPts val="1200"/>
              </a:spcBef>
              <a:spcAft>
                <a:spcPts val="0"/>
              </a:spcAft>
              <a:buSzPts val="523"/>
              <a:buNone/>
            </a:pPr>
            <a:r>
              <a:rPr lang="en-GB" sz="1387" b="1">
                <a:solidFill>
                  <a:srgbClr val="000000"/>
                </a:solidFill>
                <a:latin typeface="Times New Roman"/>
                <a:ea typeface="Times New Roman"/>
                <a:cs typeface="Times New Roman"/>
                <a:sym typeface="Times New Roman"/>
              </a:rPr>
              <a:t>It is a photoresistor, its resistance change with light intensity.</a:t>
            </a:r>
            <a:endParaRPr sz="1387" b="1">
              <a:solidFill>
                <a:srgbClr val="000000"/>
              </a:solidFill>
              <a:latin typeface="Times New Roman"/>
              <a:ea typeface="Times New Roman"/>
              <a:cs typeface="Times New Roman"/>
              <a:sym typeface="Times New Roman"/>
            </a:endParaRPr>
          </a:p>
          <a:p>
            <a:pPr marL="0" lvl="0" indent="0" algn="l" rtl="0">
              <a:spcBef>
                <a:spcPts val="1200"/>
              </a:spcBef>
              <a:spcAft>
                <a:spcPts val="0"/>
              </a:spcAft>
              <a:buSzPts val="523"/>
              <a:buNone/>
            </a:pPr>
            <a:r>
              <a:rPr lang="en-GB" sz="1387" b="1">
                <a:solidFill>
                  <a:srgbClr val="000000"/>
                </a:solidFill>
                <a:latin typeface="Times New Roman"/>
                <a:ea typeface="Times New Roman"/>
                <a:cs typeface="Times New Roman"/>
                <a:sym typeface="Times New Roman"/>
              </a:rPr>
              <a:t>It is considered a transducer because it converts light energy to change in resistance</a:t>
            </a:r>
            <a:endParaRPr sz="1387" b="1">
              <a:solidFill>
                <a:srgbClr val="000000"/>
              </a:solidFill>
              <a:latin typeface="Times New Roman"/>
              <a:ea typeface="Times New Roman"/>
              <a:cs typeface="Times New Roman"/>
              <a:sym typeface="Times New Roman"/>
            </a:endParaRPr>
          </a:p>
          <a:p>
            <a:pPr marL="0" lvl="0" indent="0" algn="l" rtl="0">
              <a:spcBef>
                <a:spcPts val="1200"/>
              </a:spcBef>
              <a:spcAft>
                <a:spcPts val="0"/>
              </a:spcAft>
              <a:buSzPts val="523"/>
              <a:buNone/>
            </a:pPr>
            <a:r>
              <a:rPr lang="en-GB" sz="1387" b="1">
                <a:solidFill>
                  <a:srgbClr val="000000"/>
                </a:solidFill>
                <a:latin typeface="Times New Roman"/>
                <a:ea typeface="Times New Roman"/>
                <a:cs typeface="Times New Roman"/>
                <a:sym typeface="Times New Roman"/>
              </a:rPr>
              <a:t>High Light Intensity</a:t>
            </a:r>
            <a:r>
              <a:rPr lang="en-GB" sz="1387">
                <a:solidFill>
                  <a:srgbClr val="000000"/>
                </a:solidFill>
                <a:latin typeface="Times New Roman"/>
                <a:ea typeface="Times New Roman"/>
                <a:cs typeface="Times New Roman"/>
                <a:sym typeface="Times New Roman"/>
              </a:rPr>
              <a:t> → </a:t>
            </a:r>
            <a:r>
              <a:rPr lang="en-GB" sz="1387" b="1">
                <a:solidFill>
                  <a:srgbClr val="000000"/>
                </a:solidFill>
                <a:latin typeface="Times New Roman"/>
                <a:ea typeface="Times New Roman"/>
                <a:cs typeface="Times New Roman"/>
                <a:sym typeface="Times New Roman"/>
              </a:rPr>
              <a:t>Low Resistance</a:t>
            </a:r>
            <a:r>
              <a:rPr lang="en-GB" sz="1387">
                <a:solidFill>
                  <a:srgbClr val="000000"/>
                </a:solidFill>
                <a:latin typeface="Times New Roman"/>
                <a:ea typeface="Times New Roman"/>
                <a:cs typeface="Times New Roman"/>
                <a:sym typeface="Times New Roman"/>
              </a:rPr>
              <a:t>.</a:t>
            </a:r>
            <a:endParaRPr sz="1387">
              <a:solidFill>
                <a:srgbClr val="000000"/>
              </a:solidFill>
              <a:latin typeface="Times New Roman"/>
              <a:ea typeface="Times New Roman"/>
              <a:cs typeface="Times New Roman"/>
              <a:sym typeface="Times New Roman"/>
            </a:endParaRPr>
          </a:p>
          <a:p>
            <a:pPr marL="0" lvl="0" indent="0" algn="l" rtl="0">
              <a:spcBef>
                <a:spcPts val="1200"/>
              </a:spcBef>
              <a:spcAft>
                <a:spcPts val="0"/>
              </a:spcAft>
              <a:buSzPts val="523"/>
              <a:buNone/>
            </a:pPr>
            <a:r>
              <a:rPr lang="en-GB" sz="1387" b="1">
                <a:solidFill>
                  <a:srgbClr val="000000"/>
                </a:solidFill>
                <a:latin typeface="Times New Roman"/>
                <a:ea typeface="Times New Roman"/>
                <a:cs typeface="Times New Roman"/>
                <a:sym typeface="Times New Roman"/>
              </a:rPr>
              <a:t>Low Light Intensity</a:t>
            </a:r>
            <a:r>
              <a:rPr lang="en-GB" sz="1387">
                <a:solidFill>
                  <a:srgbClr val="000000"/>
                </a:solidFill>
                <a:latin typeface="Times New Roman"/>
                <a:ea typeface="Times New Roman"/>
                <a:cs typeface="Times New Roman"/>
                <a:sym typeface="Times New Roman"/>
              </a:rPr>
              <a:t> → </a:t>
            </a:r>
            <a:r>
              <a:rPr lang="en-GB" sz="1387" b="1">
                <a:solidFill>
                  <a:srgbClr val="000000"/>
                </a:solidFill>
                <a:latin typeface="Times New Roman"/>
                <a:ea typeface="Times New Roman"/>
                <a:cs typeface="Times New Roman"/>
                <a:sym typeface="Times New Roman"/>
              </a:rPr>
              <a:t>High Resistance</a:t>
            </a:r>
            <a:r>
              <a:rPr lang="en-GB" sz="1387">
                <a:solidFill>
                  <a:srgbClr val="000000"/>
                </a:solidFill>
                <a:latin typeface="Times New Roman"/>
                <a:ea typeface="Times New Roman"/>
                <a:cs typeface="Times New Roman"/>
                <a:sym typeface="Times New Roman"/>
              </a:rPr>
              <a:t>.</a:t>
            </a:r>
            <a:endParaRPr sz="1387">
              <a:solidFill>
                <a:srgbClr val="000000"/>
              </a:solidFill>
              <a:latin typeface="Times New Roman"/>
              <a:ea typeface="Times New Roman"/>
              <a:cs typeface="Times New Roman"/>
              <a:sym typeface="Times New Roman"/>
            </a:endParaRPr>
          </a:p>
          <a:p>
            <a:pPr marL="0" lvl="0" indent="0" algn="l" rtl="0">
              <a:spcBef>
                <a:spcPts val="1200"/>
              </a:spcBef>
              <a:spcAft>
                <a:spcPts val="0"/>
              </a:spcAft>
              <a:buSzPts val="523"/>
              <a:buNone/>
            </a:pPr>
            <a:r>
              <a:rPr lang="en-GB" sz="1387" b="1">
                <a:solidFill>
                  <a:srgbClr val="000000"/>
                </a:solidFill>
                <a:latin typeface="Times New Roman"/>
                <a:ea typeface="Times New Roman"/>
                <a:cs typeface="Times New Roman"/>
                <a:sym typeface="Times New Roman"/>
              </a:rPr>
              <a:t>In bright conditions (e.g., direct sunlight), the resistance might be as low as a few hundred ohms while in darkness, the resistance can rise to several megaohms.</a:t>
            </a:r>
            <a:endParaRPr sz="1387" b="1">
              <a:solidFill>
                <a:srgbClr val="000000"/>
              </a:solidFill>
              <a:latin typeface="Times New Roman"/>
              <a:ea typeface="Times New Roman"/>
              <a:cs typeface="Times New Roman"/>
              <a:sym typeface="Times New Roman"/>
            </a:endParaRPr>
          </a:p>
          <a:p>
            <a:pPr marL="0" lvl="0" indent="0" algn="l" rtl="0">
              <a:spcBef>
                <a:spcPts val="1200"/>
              </a:spcBef>
              <a:spcAft>
                <a:spcPts val="0"/>
              </a:spcAft>
              <a:buSzPts val="523"/>
              <a:buNone/>
            </a:pPr>
            <a:endParaRPr sz="864">
              <a:solidFill>
                <a:srgbClr val="000000"/>
              </a:solidFill>
              <a:latin typeface="Times New Roman"/>
              <a:ea typeface="Times New Roman"/>
              <a:cs typeface="Times New Roman"/>
              <a:sym typeface="Times New Roman"/>
            </a:endParaRPr>
          </a:p>
          <a:p>
            <a:pPr marL="0" lvl="0" indent="0" algn="l" rtl="0">
              <a:spcBef>
                <a:spcPts val="1200"/>
              </a:spcBef>
              <a:spcAft>
                <a:spcPts val="1200"/>
              </a:spcAft>
              <a:buSzPts val="523"/>
              <a:buNone/>
            </a:pPr>
            <a:endParaRPr sz="864"/>
          </a:p>
        </p:txBody>
      </p:sp>
      <p:pic>
        <p:nvPicPr>
          <p:cNvPr id="100" name="Google Shape;100;p19"/>
          <p:cNvPicPr preferRelativeResize="0"/>
          <p:nvPr/>
        </p:nvPicPr>
        <p:blipFill>
          <a:blip r:embed="rId3">
            <a:alphaModFix/>
          </a:blip>
          <a:stretch>
            <a:fillRect/>
          </a:stretch>
        </p:blipFill>
        <p:spPr>
          <a:xfrm>
            <a:off x="4386513" y="1228675"/>
            <a:ext cx="4181475" cy="289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Working Principle &amp; specifications</a:t>
            </a:r>
            <a:endParaRPr/>
          </a:p>
        </p:txBody>
      </p:sp>
      <p:sp>
        <p:nvSpPr>
          <p:cNvPr id="106" name="Google Shape;106;p20"/>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b="1">
                <a:solidFill>
                  <a:schemeClr val="accent1"/>
                </a:solidFill>
                <a:latin typeface="Times New Roman"/>
                <a:ea typeface="Times New Roman"/>
                <a:cs typeface="Times New Roman"/>
                <a:sym typeface="Times New Roman"/>
              </a:rPr>
              <a:t>It is an </a:t>
            </a:r>
            <a:r>
              <a:rPr lang="en-GB" b="1">
                <a:solidFill>
                  <a:schemeClr val="accent1"/>
                </a:solidFill>
                <a:highlight>
                  <a:srgbClr val="FFFF00"/>
                </a:highlight>
                <a:latin typeface="Times New Roman"/>
                <a:ea typeface="Times New Roman"/>
                <a:cs typeface="Times New Roman"/>
                <a:sym typeface="Times New Roman"/>
              </a:rPr>
              <a:t>analog, passive sensor</a:t>
            </a:r>
            <a:r>
              <a:rPr lang="en-GB" b="1">
                <a:solidFill>
                  <a:schemeClr val="accent1"/>
                </a:solidFill>
                <a:latin typeface="Times New Roman"/>
                <a:ea typeface="Times New Roman"/>
                <a:cs typeface="Times New Roman"/>
                <a:sym typeface="Times New Roman"/>
              </a:rPr>
              <a:t>,although a circuit is required to measure the resistance.</a:t>
            </a:r>
            <a:endParaRPr b="1">
              <a:solidFill>
                <a:schemeClr val="accent1"/>
              </a:solidFill>
              <a:latin typeface="Times New Roman"/>
              <a:ea typeface="Times New Roman"/>
              <a:cs typeface="Times New Roman"/>
              <a:sym typeface="Times New Roman"/>
            </a:endParaRPr>
          </a:p>
          <a:p>
            <a:pPr marL="0" lvl="0" indent="0" algn="l" rtl="0">
              <a:spcBef>
                <a:spcPts val="1200"/>
              </a:spcBef>
              <a:spcAft>
                <a:spcPts val="0"/>
              </a:spcAft>
              <a:buNone/>
            </a:pPr>
            <a:r>
              <a:rPr lang="en-GB" b="1">
                <a:solidFill>
                  <a:srgbClr val="000000"/>
                </a:solidFill>
                <a:latin typeface="Times New Roman"/>
                <a:ea typeface="Times New Roman"/>
                <a:cs typeface="Times New Roman"/>
                <a:sym typeface="Times New Roman"/>
              </a:rPr>
              <a:t>The LDR is made of a semiconductor material (commonly cadmium sulfide, CdS) that is sensitive to light. In darkness or low light, the material has high resistance because there are few free electrons to conduct electricity. When light photons strike the surface of the LDR, they provide energy to the electrons in the semiconductor, exciting them into the conduction band. The increase in free electrons reduces the resistance of the LDR.</a:t>
            </a:r>
            <a:endParaRPr b="1">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r>
              <a:rPr lang="en-GB" b="1">
                <a:solidFill>
                  <a:srgbClr val="000000"/>
                </a:solidFill>
                <a:latin typeface="Times New Roman"/>
                <a:ea typeface="Times New Roman"/>
                <a:cs typeface="Times New Roman"/>
                <a:sym typeface="Times New Roman"/>
              </a:rPr>
              <a:t>It is non-linear which means the resistance doesn't change linearly with light intensity.</a:t>
            </a:r>
            <a:endParaRPr b="1">
              <a:solidFill>
                <a:srgbClr val="000000"/>
              </a:solidFill>
              <a:latin typeface="Times New Roman"/>
              <a:ea typeface="Times New Roman"/>
              <a:cs typeface="Times New Roman"/>
              <a:sym typeface="Times New Roman"/>
            </a:endParaRPr>
          </a:p>
        </p:txBody>
      </p:sp>
      <p:pic>
        <p:nvPicPr>
          <p:cNvPr id="107" name="Google Shape;107;p20"/>
          <p:cNvPicPr preferRelativeResize="0"/>
          <p:nvPr/>
        </p:nvPicPr>
        <p:blipFill>
          <a:blip r:embed="rId3">
            <a:alphaModFix/>
          </a:blip>
          <a:stretch>
            <a:fillRect/>
          </a:stretch>
        </p:blipFill>
        <p:spPr>
          <a:xfrm>
            <a:off x="4471225" y="1228675"/>
            <a:ext cx="3505200" cy="2181225"/>
          </a:xfrm>
          <a:prstGeom prst="rect">
            <a:avLst/>
          </a:prstGeom>
          <a:noFill/>
          <a:ln>
            <a:noFill/>
          </a:ln>
        </p:spPr>
      </p:pic>
      <p:sp>
        <p:nvSpPr>
          <p:cNvPr id="108" name="Google Shape;108;p20"/>
          <p:cNvSpPr txBox="1">
            <a:spLocks noGrp="1"/>
          </p:cNvSpPr>
          <p:nvPr>
            <p:ph type="body" idx="1"/>
          </p:nvPr>
        </p:nvSpPr>
        <p:spPr>
          <a:xfrm>
            <a:off x="4471225" y="3409900"/>
            <a:ext cx="39999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b="1">
                <a:solidFill>
                  <a:srgbClr val="000000"/>
                </a:solidFill>
                <a:latin typeface="Times New Roman"/>
                <a:ea typeface="Times New Roman"/>
                <a:cs typeface="Times New Roman"/>
                <a:sym typeface="Times New Roman"/>
              </a:rPr>
              <a:t>Response time: ~30ms</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CA42-65F6-833A-C6DC-F799969D65A2}"/>
              </a:ext>
            </a:extLst>
          </p:cNvPr>
          <p:cNvSpPr>
            <a:spLocks noGrp="1"/>
          </p:cNvSpPr>
          <p:nvPr>
            <p:ph type="title"/>
          </p:nvPr>
        </p:nvSpPr>
        <p:spPr>
          <a:xfrm>
            <a:off x="311700" y="767255"/>
            <a:ext cx="8520600" cy="882807"/>
          </a:xfrm>
        </p:spPr>
        <p:txBody>
          <a:bodyPr>
            <a:normAutofit/>
          </a:bodyPr>
          <a:lstStyle/>
          <a:p>
            <a:pPr algn="ctr"/>
            <a:r>
              <a:rPr lang="en-US" dirty="0"/>
              <a:t>THANK YOU </a:t>
            </a:r>
          </a:p>
        </p:txBody>
      </p:sp>
      <p:sp>
        <p:nvSpPr>
          <p:cNvPr id="3" name="Text Placeholder 2">
            <a:extLst>
              <a:ext uri="{FF2B5EF4-FFF2-40B4-BE49-F238E27FC236}">
                <a16:creationId xmlns:a16="http://schemas.microsoft.com/office/drawing/2014/main" id="{75CA1715-8467-4D24-6734-5982257320D4}"/>
              </a:ext>
            </a:extLst>
          </p:cNvPr>
          <p:cNvSpPr>
            <a:spLocks noGrp="1"/>
          </p:cNvSpPr>
          <p:nvPr>
            <p:ph type="body" idx="1"/>
          </p:nvPr>
        </p:nvSpPr>
        <p:spPr>
          <a:xfrm>
            <a:off x="2572050" y="1803300"/>
            <a:ext cx="3999900" cy="3340200"/>
          </a:xfrm>
        </p:spPr>
        <p:txBody>
          <a:bodyPr/>
          <a:lstStyle/>
          <a:p>
            <a:pPr marL="139700" indent="0" algn="ctr">
              <a:buNone/>
            </a:pPr>
            <a:r>
              <a:rPr lang="en-US" dirty="0"/>
              <a:t>@group6</a:t>
            </a:r>
          </a:p>
          <a:p>
            <a:r>
              <a:rPr lang="en-US" dirty="0"/>
              <a:t>Ahmed Mohamed </a:t>
            </a:r>
            <a:r>
              <a:rPr lang="en-US" dirty="0" err="1"/>
              <a:t>Elmetwally</a:t>
            </a:r>
            <a:endParaRPr lang="en-US" dirty="0"/>
          </a:p>
          <a:p>
            <a:r>
              <a:rPr lang="en-US" dirty="0"/>
              <a:t>Ashraf Mohamed</a:t>
            </a:r>
          </a:p>
          <a:p>
            <a:r>
              <a:rPr lang="en-US" dirty="0" err="1"/>
              <a:t>Zeyad</a:t>
            </a:r>
            <a:r>
              <a:rPr lang="en-US" dirty="0"/>
              <a:t> Bilal</a:t>
            </a:r>
          </a:p>
          <a:p>
            <a:r>
              <a:rPr lang="en-US" dirty="0" err="1"/>
              <a:t>Zeyad</a:t>
            </a:r>
            <a:r>
              <a:rPr lang="en-US" dirty="0"/>
              <a:t> Mohamed</a:t>
            </a:r>
          </a:p>
          <a:p>
            <a:r>
              <a:rPr lang="en-US" dirty="0"/>
              <a:t>Ammar </a:t>
            </a:r>
            <a:r>
              <a:rPr lang="en-US" dirty="0" err="1"/>
              <a:t>Abdelghany</a:t>
            </a:r>
            <a:endParaRPr lang="en-US" dirty="0"/>
          </a:p>
          <a:p>
            <a:r>
              <a:rPr lang="en-US" dirty="0"/>
              <a:t>Mohamed Soliman</a:t>
            </a:r>
          </a:p>
          <a:p>
            <a:endParaRPr lang="en-US" dirty="0"/>
          </a:p>
        </p:txBody>
      </p:sp>
    </p:spTree>
    <p:extLst>
      <p:ext uri="{BB962C8B-B14F-4D97-AF65-F5344CB8AC3E}">
        <p14:creationId xmlns:p14="http://schemas.microsoft.com/office/powerpoint/2010/main" val="703951802"/>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450</Words>
  <Application>Microsoft Office PowerPoint</Application>
  <PresentationFormat>On-screen Show (16:9)</PresentationFormat>
  <Paragraphs>55</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Caveat</vt:lpstr>
      <vt:lpstr>Times New Roman</vt:lpstr>
      <vt:lpstr>Source Code Pro</vt:lpstr>
      <vt:lpstr>Comic Sans MS</vt:lpstr>
      <vt:lpstr>Arial</vt:lpstr>
      <vt:lpstr>Amatic SC</vt:lpstr>
      <vt:lpstr>Beach Day</vt:lpstr>
      <vt:lpstr>Project Circuit</vt:lpstr>
      <vt:lpstr>Sensors Used</vt:lpstr>
      <vt:lpstr>IR Module</vt:lpstr>
      <vt:lpstr>PINS Description &amp; specifications</vt:lpstr>
      <vt:lpstr>MQ5 gas sensor</vt:lpstr>
      <vt:lpstr>Working Animation</vt:lpstr>
      <vt:lpstr>LDR 20mm</vt:lpstr>
      <vt:lpstr>Working Principle &amp; specifications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Ashraf Mohamed</dc:creator>
  <cp:lastModifiedBy>Ashraf Mohamed</cp:lastModifiedBy>
  <cp:revision>2</cp:revision>
  <dcterms:modified xsi:type="dcterms:W3CDTF">2024-12-04T21:39:19Z</dcterms:modified>
</cp:coreProperties>
</file>