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obster"/>
      <p:regular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c620197c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c620197c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c620197cc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c620197cc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c620197cc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c620197cc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90">
                <a:solidFill>
                  <a:schemeClr val="dk1"/>
                </a:solidFill>
              </a:rPr>
              <a:t>Slide 1: Explain story/problem set and briefly go over approach to achieve outcomes</a:t>
            </a:r>
            <a:endParaRPr sz="19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Business angle</a:t>
            </a:r>
            <a:r>
              <a:rPr b="1" lang="en" sz="95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b="1" sz="95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11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5"/>
              <a:buFont typeface="Lato"/>
              <a:buChar char="●"/>
            </a:pPr>
            <a:r>
              <a:rPr lang="en" sz="118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 accuracy prediction allows company to make a quick initial estimate whether properties are undervalued / overvalued → can be used (for instance) to provide sellors with better guidance concerning pricing</a:t>
            </a:r>
            <a:endParaRPr sz="199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c570fec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c570fec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90">
                <a:solidFill>
                  <a:schemeClr val="dk1"/>
                </a:solidFill>
              </a:rPr>
              <a:t>Slide 1: Explain story/problem set and briefly go over approach to achieve outcomes</a:t>
            </a:r>
            <a:endParaRPr sz="19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Business angle</a:t>
            </a:r>
            <a:r>
              <a:rPr b="1" lang="en" sz="95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b="1" sz="95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95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11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5"/>
              <a:buFont typeface="Lato"/>
              <a:buChar char="●"/>
            </a:pPr>
            <a:r>
              <a:rPr lang="en" sz="118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 accuracy prediction allows company to make a quick initial estimate whether properties are undervalued / overvalued → can be used (for instance) to provide sellors with better guidance concerning pricing</a:t>
            </a:r>
            <a:endParaRPr sz="199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570fec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c570fec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</a:rPr>
              <a:t>Slide 2: Methods and thought processes in problem solving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c620197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c620197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</a:rPr>
              <a:t>Slide 2: Methods and thought processes in problem solving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570fec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570fec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c620197c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c620197c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620197c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620197c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c570fec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c570fec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3.jp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246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Machine Learning in the King County Real Estate Market</a:t>
            </a:r>
            <a:endParaRPr sz="410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3418625" y="2807975"/>
            <a:ext cx="5427100" cy="2035350"/>
            <a:chOff x="3418625" y="2807975"/>
            <a:chExt cx="5427100" cy="2035350"/>
          </a:xfrm>
        </p:grpSpPr>
        <p:pic>
          <p:nvPicPr>
            <p:cNvPr id="88" name="Google Shape;88;p13"/>
            <p:cNvPicPr preferRelativeResize="0"/>
            <p:nvPr/>
          </p:nvPicPr>
          <p:blipFill rotWithShape="1">
            <a:blip r:embed="rId3">
              <a:alphaModFix/>
            </a:blip>
            <a:srcRect b="6934" l="5235" r="3548" t="2534"/>
            <a:stretch/>
          </p:blipFill>
          <p:spPr>
            <a:xfrm>
              <a:off x="6375800" y="2992363"/>
              <a:ext cx="2469925" cy="135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00725" y="2992375"/>
              <a:ext cx="1139050" cy="185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3"/>
            <p:cNvSpPr txBox="1"/>
            <p:nvPr/>
          </p:nvSpPr>
          <p:spPr>
            <a:xfrm>
              <a:off x="3418625" y="2807975"/>
              <a:ext cx="1982100" cy="17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C4587"/>
                  </a:solidFill>
                  <a:latin typeface="Lobster"/>
                  <a:ea typeface="Lobster"/>
                  <a:cs typeface="Lobster"/>
                  <a:sym typeface="Lobster"/>
                </a:rPr>
                <a:t>A presentation by</a:t>
              </a:r>
              <a:endParaRPr sz="180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>
                  <a:solidFill>
                    <a:srgbClr val="1C4587"/>
                  </a:solidFill>
                  <a:latin typeface="Lobster"/>
                  <a:ea typeface="Lobster"/>
                  <a:cs typeface="Lobster"/>
                  <a:sym typeface="Lobster"/>
                </a:rPr>
                <a:t>Deep </a:t>
              </a:r>
              <a:endParaRPr sz="410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>
                  <a:solidFill>
                    <a:srgbClr val="1C4587"/>
                  </a:solidFill>
                  <a:latin typeface="Lobster"/>
                  <a:ea typeface="Lobster"/>
                  <a:cs typeface="Lobster"/>
                  <a:sym typeface="Lobster"/>
                </a:rPr>
                <a:t>  Divers </a:t>
              </a:r>
              <a:endParaRPr sz="4100">
                <a:solidFill>
                  <a:srgbClr val="1C4587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ctrTitle"/>
          </p:nvPr>
        </p:nvSpPr>
        <p:spPr>
          <a:xfrm>
            <a:off x="729450" y="1246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you!</a:t>
            </a:r>
            <a:endParaRPr sz="4100"/>
          </a:p>
        </p:txBody>
      </p:sp>
      <p:grpSp>
        <p:nvGrpSpPr>
          <p:cNvPr id="163" name="Google Shape;163;p22"/>
          <p:cNvGrpSpPr/>
          <p:nvPr/>
        </p:nvGrpSpPr>
        <p:grpSpPr>
          <a:xfrm>
            <a:off x="3418625" y="2807975"/>
            <a:ext cx="5427100" cy="2035350"/>
            <a:chOff x="3418625" y="2807975"/>
            <a:chExt cx="5427100" cy="2035350"/>
          </a:xfrm>
        </p:grpSpPr>
        <p:pic>
          <p:nvPicPr>
            <p:cNvPr id="164" name="Google Shape;164;p22"/>
            <p:cNvPicPr preferRelativeResize="0"/>
            <p:nvPr/>
          </p:nvPicPr>
          <p:blipFill rotWithShape="1">
            <a:blip r:embed="rId3">
              <a:alphaModFix/>
            </a:blip>
            <a:srcRect b="6934" l="5235" r="3548" t="2534"/>
            <a:stretch/>
          </p:blipFill>
          <p:spPr>
            <a:xfrm>
              <a:off x="6375800" y="2992363"/>
              <a:ext cx="2469925" cy="135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00725" y="2992375"/>
              <a:ext cx="1139050" cy="185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2"/>
            <p:cNvSpPr txBox="1"/>
            <p:nvPr/>
          </p:nvSpPr>
          <p:spPr>
            <a:xfrm>
              <a:off x="3418625" y="2807975"/>
              <a:ext cx="1982100" cy="17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C4587"/>
                  </a:solidFill>
                  <a:latin typeface="Lobster"/>
                  <a:ea typeface="Lobster"/>
                  <a:cs typeface="Lobster"/>
                  <a:sym typeface="Lobster"/>
                </a:rPr>
                <a:t>A presentation by</a:t>
              </a:r>
              <a:endParaRPr sz="180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>
                  <a:solidFill>
                    <a:srgbClr val="1C4587"/>
                  </a:solidFill>
                  <a:latin typeface="Lobster"/>
                  <a:ea typeface="Lobster"/>
                  <a:cs typeface="Lobster"/>
                  <a:sym typeface="Lobster"/>
                </a:rPr>
                <a:t>Deep </a:t>
              </a:r>
              <a:endParaRPr sz="410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>
                  <a:solidFill>
                    <a:srgbClr val="1C4587"/>
                  </a:solidFill>
                  <a:latin typeface="Lobster"/>
                  <a:ea typeface="Lobster"/>
                  <a:cs typeface="Lobster"/>
                  <a:sym typeface="Lobster"/>
                </a:rPr>
                <a:t>  Divers </a:t>
              </a:r>
              <a:endParaRPr sz="4100">
                <a:solidFill>
                  <a:srgbClr val="1C4587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lang="en" sz="410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Outline</a:t>
            </a:r>
            <a:endParaRPr sz="2520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3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5"/>
              <a:buChar char="●"/>
            </a:pPr>
            <a:r>
              <a:rPr b="1" lang="en" sz="2185">
                <a:solidFill>
                  <a:srgbClr val="000000"/>
                </a:solidFill>
              </a:rPr>
              <a:t>The Task</a:t>
            </a:r>
            <a:endParaRPr b="1" sz="2185">
              <a:solidFill>
                <a:srgbClr val="000000"/>
              </a:solidFill>
            </a:endParaRPr>
          </a:p>
          <a:p>
            <a:pPr indent="-3673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5"/>
              <a:buChar char="●"/>
            </a:pPr>
            <a:r>
              <a:rPr b="1" lang="en" sz="2185">
                <a:solidFill>
                  <a:srgbClr val="000000"/>
                </a:solidFill>
              </a:rPr>
              <a:t>Preparing the data</a:t>
            </a:r>
            <a:endParaRPr b="1" sz="2185">
              <a:solidFill>
                <a:srgbClr val="000000"/>
              </a:solidFill>
            </a:endParaRPr>
          </a:p>
          <a:p>
            <a:pPr indent="-3673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5"/>
              <a:buChar char="●"/>
            </a:pPr>
            <a:r>
              <a:rPr b="1" lang="en" sz="2185">
                <a:solidFill>
                  <a:srgbClr val="000000"/>
                </a:solidFill>
              </a:rPr>
              <a:t>ML Model Results and Lessons</a:t>
            </a:r>
            <a:endParaRPr b="1" sz="2185">
              <a:solidFill>
                <a:srgbClr val="000000"/>
              </a:solidFill>
            </a:endParaRPr>
          </a:p>
          <a:p>
            <a:pPr indent="-3673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5"/>
              <a:buChar char="●"/>
            </a:pPr>
            <a:r>
              <a:rPr b="1" lang="en" sz="2185">
                <a:solidFill>
                  <a:srgbClr val="000000"/>
                </a:solidFill>
              </a:rPr>
              <a:t>Business Insights</a:t>
            </a:r>
            <a:endParaRPr b="1" sz="2185">
              <a:solidFill>
                <a:srgbClr val="000000"/>
              </a:solidFill>
            </a:endParaRPr>
          </a:p>
          <a:p>
            <a:pPr indent="-3673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5"/>
              <a:buChar char="●"/>
            </a:pPr>
            <a:r>
              <a:rPr b="1" lang="en" sz="2185">
                <a:solidFill>
                  <a:srgbClr val="000000"/>
                </a:solidFill>
              </a:rPr>
              <a:t>Conclusion</a:t>
            </a:r>
            <a:endParaRPr sz="210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210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lang="en" sz="410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The Task</a:t>
            </a:r>
            <a:endParaRPr sz="252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585">
                <a:solidFill>
                  <a:srgbClr val="000000"/>
                </a:solidFill>
              </a:rPr>
              <a:t>Starting point: </a:t>
            </a:r>
            <a:endParaRPr b="1" sz="1352">
              <a:solidFill>
                <a:srgbClr val="000000"/>
              </a:solidFill>
            </a:endParaRPr>
          </a:p>
          <a:p>
            <a:pPr indent="-3144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●"/>
            </a:pPr>
            <a:r>
              <a:rPr lang="en" sz="1585">
                <a:solidFill>
                  <a:srgbClr val="000000"/>
                </a:solidFill>
              </a:rPr>
              <a:t>Working for a </a:t>
            </a:r>
            <a:r>
              <a:rPr lang="en" sz="1585">
                <a:solidFill>
                  <a:srgbClr val="000000"/>
                </a:solidFill>
              </a:rPr>
              <a:t>real estate company, we have a d</a:t>
            </a:r>
            <a:r>
              <a:rPr lang="en" sz="1585">
                <a:solidFill>
                  <a:srgbClr val="000000"/>
                </a:solidFill>
              </a:rPr>
              <a:t>ataset with over 20,000 properties in King County (Seattle, WA)</a:t>
            </a:r>
            <a:endParaRPr b="1" sz="135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35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585">
                <a:solidFill>
                  <a:srgbClr val="000000"/>
                </a:solidFill>
              </a:rPr>
              <a:t>Objectives: </a:t>
            </a:r>
            <a:endParaRPr b="1" sz="1352">
              <a:solidFill>
                <a:srgbClr val="000000"/>
              </a:solidFill>
            </a:endParaRPr>
          </a:p>
          <a:p>
            <a:pPr indent="-3144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●"/>
            </a:pPr>
            <a:r>
              <a:rPr lang="en" sz="1585">
                <a:solidFill>
                  <a:srgbClr val="000000"/>
                </a:solidFill>
              </a:rPr>
              <a:t>Our aim is to create value for our company and customers via:</a:t>
            </a:r>
            <a:endParaRPr sz="1585">
              <a:solidFill>
                <a:srgbClr val="000000"/>
              </a:solidFill>
            </a:endParaRPr>
          </a:p>
          <a:p>
            <a:pPr indent="-3144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○"/>
            </a:pPr>
            <a:r>
              <a:rPr lang="en" sz="1585">
                <a:solidFill>
                  <a:srgbClr val="000000"/>
                </a:solidFill>
              </a:rPr>
              <a:t>property price prediction model on basis of dataset</a:t>
            </a:r>
            <a:endParaRPr sz="1585">
              <a:solidFill>
                <a:srgbClr val="000000"/>
              </a:solidFill>
            </a:endParaRPr>
          </a:p>
          <a:p>
            <a:pPr indent="-3144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3"/>
              <a:buChar char="○"/>
            </a:pPr>
            <a:r>
              <a:rPr lang="en" sz="1585">
                <a:solidFill>
                  <a:srgbClr val="000000"/>
                </a:solidFill>
              </a:rPr>
              <a:t>determination of factors which affect pricing in the price segment &gt;$650,000</a:t>
            </a:r>
            <a:endParaRPr sz="150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0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45025"/>
            <a:ext cx="50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lang="en" sz="259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Preparing the data</a:t>
            </a:r>
            <a:endParaRPr sz="25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463600"/>
            <a:ext cx="51543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Cleaning and trimming: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400">
                <a:solidFill>
                  <a:schemeClr val="dk2"/>
                </a:solidFill>
              </a:rPr>
              <a:t>Trimmed geographic outliers (ex: island properties) and </a:t>
            </a:r>
            <a:r>
              <a:rPr lang="en" sz="1400">
                <a:solidFill>
                  <a:schemeClr val="dk2"/>
                </a:solidFill>
              </a:rPr>
              <a:t>reduced </a:t>
            </a:r>
            <a:r>
              <a:rPr lang="en" sz="1400">
                <a:solidFill>
                  <a:schemeClr val="dk2"/>
                </a:solidFill>
              </a:rPr>
              <a:t>dataset to include only properties with a lot size &lt;250,000 sq. ft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chemeClr val="dk2"/>
                </a:solidFill>
              </a:rPr>
              <a:t>Dropped </a:t>
            </a:r>
            <a:r>
              <a:rPr lang="en">
                <a:solidFill>
                  <a:schemeClr val="dk2"/>
                </a:solidFill>
              </a:rPr>
              <a:t>highly</a:t>
            </a:r>
            <a:r>
              <a:rPr lang="en">
                <a:solidFill>
                  <a:schemeClr val="dk2"/>
                </a:solidFill>
              </a:rPr>
              <a:t> correlated columns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Feature Engineering: 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400">
                <a:solidFill>
                  <a:schemeClr val="dk2"/>
                </a:solidFill>
              </a:rPr>
              <a:t>Bins for  yr-built, yr-renovated, basement</a:t>
            </a:r>
            <a:endParaRPr sz="14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400">
                <a:solidFill>
                  <a:schemeClr val="dk2"/>
                </a:solidFill>
              </a:rPr>
              <a:t>Organized data into 500 geographic clusters using </a:t>
            </a:r>
            <a:r>
              <a:rPr lang="en" sz="1400">
                <a:solidFill>
                  <a:schemeClr val="dk2"/>
                </a:solidFill>
              </a:rPr>
              <a:t>Lat /Long and </a:t>
            </a:r>
            <a:r>
              <a:rPr lang="en" sz="1400">
                <a:solidFill>
                  <a:schemeClr val="dk2"/>
                </a:solidFill>
              </a:rPr>
              <a:t>Kmeans algorithm</a:t>
            </a:r>
            <a:endParaRPr sz="14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400">
                <a:solidFill>
                  <a:schemeClr val="dk2"/>
                </a:solidFill>
              </a:rPr>
              <a:t>Converted Lat/Long into street addresses using Geopy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465995" y="588148"/>
            <a:ext cx="3288762" cy="1923181"/>
            <a:chOff x="5559900" y="267550"/>
            <a:chExt cx="3272400" cy="2080690"/>
          </a:xfrm>
        </p:grpSpPr>
        <p:pic>
          <p:nvPicPr>
            <p:cNvPr id="110" name="Google Shape;11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9900" y="267550"/>
              <a:ext cx="3272400" cy="20806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/>
            <p:nvPr/>
          </p:nvSpPr>
          <p:spPr>
            <a:xfrm>
              <a:off x="8143875" y="342900"/>
              <a:ext cx="543000" cy="380700"/>
            </a:xfrm>
            <a:prstGeom prst="ellipse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086475" y="1117550"/>
              <a:ext cx="285900" cy="701700"/>
            </a:xfrm>
            <a:prstGeom prst="ellipse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7534275" y="957050"/>
              <a:ext cx="924000" cy="1391100"/>
            </a:xfrm>
            <a:prstGeom prst="ellipse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127" y="2750825"/>
            <a:ext cx="2543025" cy="199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2100" y="4441128"/>
            <a:ext cx="1403902" cy="70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45025"/>
            <a:ext cx="41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rPr b="0" lang="en" sz="410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ML Model Results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381075"/>
            <a:ext cx="790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</a:rPr>
              <a:t>Scaling</a:t>
            </a:r>
            <a:r>
              <a:rPr b="1" lang="en" sz="1400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-31586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74"/>
              <a:buChar char="●"/>
            </a:pPr>
            <a:r>
              <a:rPr lang="en" sz="1400">
                <a:solidFill>
                  <a:schemeClr val="dk2"/>
                </a:solidFill>
              </a:rPr>
              <a:t>Robust scaler provided slightly better results than Normalizer (approx. 2 percentage points)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</a:rPr>
              <a:t>Method:</a:t>
            </a:r>
            <a:endParaRPr>
              <a:solidFill>
                <a:schemeClr val="dk2"/>
              </a:solidFill>
            </a:endParaRPr>
          </a:p>
          <a:p>
            <a:pPr indent="-31586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74"/>
              <a:buChar char="●"/>
            </a:pPr>
            <a:r>
              <a:rPr lang="en" sz="1400">
                <a:solidFill>
                  <a:schemeClr val="dk2"/>
                </a:solidFill>
              </a:rPr>
              <a:t>Linear regression provided significantly better results than K Nearest Neighbour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Best results</a:t>
            </a:r>
            <a:r>
              <a:rPr b="1" lang="en" sz="1400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-31586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74"/>
              <a:buChar char="●"/>
            </a:pPr>
            <a:r>
              <a:rPr lang="en" sz="1400">
                <a:solidFill>
                  <a:schemeClr val="dk2"/>
                </a:solidFill>
              </a:rPr>
              <a:t>R2 = 0. 853...</a:t>
            </a:r>
            <a:endParaRPr sz="1400">
              <a:solidFill>
                <a:schemeClr val="dk2"/>
              </a:solidFill>
            </a:endParaRPr>
          </a:p>
          <a:p>
            <a:pPr indent="-315864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74"/>
              <a:buChar char="●"/>
            </a:pPr>
            <a:r>
              <a:rPr lang="en" sz="1400">
                <a:solidFill>
                  <a:schemeClr val="dk2"/>
                </a:solidFill>
              </a:rPr>
              <a:t>MAE = 84357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Lessons:</a:t>
            </a:r>
            <a:endParaRPr>
              <a:solidFill>
                <a:schemeClr val="dk2"/>
              </a:solidFill>
            </a:endParaRPr>
          </a:p>
          <a:p>
            <a:pPr indent="-31586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74"/>
              <a:buChar char="●"/>
            </a:pPr>
            <a:r>
              <a:rPr lang="en" sz="1400">
                <a:solidFill>
                  <a:schemeClr val="dk2"/>
                </a:solidFill>
              </a:rPr>
              <a:t>Binning and clustering properties geographically with Kmeans improved results </a:t>
            </a:r>
            <a:endParaRPr sz="1400">
              <a:solidFill>
                <a:schemeClr val="dk2"/>
              </a:solidFill>
            </a:endParaRPr>
          </a:p>
          <a:p>
            <a:pPr indent="-315864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74"/>
              <a:buChar char="●"/>
            </a:pPr>
            <a:r>
              <a:rPr lang="en" sz="1400">
                <a:solidFill>
                  <a:schemeClr val="dk2"/>
                </a:solidFill>
              </a:rPr>
              <a:t>Trying to train model with street addresses (street names, towns) was extremely slow and did not work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08850" y="473925"/>
            <a:ext cx="7688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lang="en" sz="289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Insights concerning High Value Properties</a:t>
            </a:r>
            <a:endParaRPr b="1" sz="1540"/>
          </a:p>
        </p:txBody>
      </p:sp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408850" y="1647650"/>
            <a:ext cx="72309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468">
                <a:solidFill>
                  <a:schemeClr val="dk2"/>
                </a:solidFill>
              </a:rPr>
              <a:t>Factors Influencing High Value Properties:</a:t>
            </a:r>
            <a:endParaRPr b="1" sz="1468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468">
              <a:solidFill>
                <a:schemeClr val="dk2"/>
              </a:solidFill>
            </a:endParaRPr>
          </a:p>
          <a:p>
            <a:pPr indent="-32186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9"/>
              <a:buChar char="●"/>
            </a:pPr>
            <a:r>
              <a:rPr lang="en" sz="1468">
                <a:solidFill>
                  <a:schemeClr val="dk2"/>
                </a:solidFill>
              </a:rPr>
              <a:t>King County grade score</a:t>
            </a:r>
            <a:endParaRPr sz="1468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68">
              <a:solidFill>
                <a:schemeClr val="dk2"/>
              </a:solidFill>
            </a:endParaRPr>
          </a:p>
          <a:p>
            <a:pPr indent="-32186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9"/>
              <a:buChar char="●"/>
            </a:pPr>
            <a:r>
              <a:rPr lang="en" sz="1468">
                <a:solidFill>
                  <a:schemeClr val="dk2"/>
                </a:solidFill>
              </a:rPr>
              <a:t>The property’s views</a:t>
            </a:r>
            <a:endParaRPr sz="1468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68">
              <a:solidFill>
                <a:schemeClr val="dk2"/>
              </a:solidFill>
            </a:endParaRPr>
          </a:p>
          <a:p>
            <a:pPr indent="-32289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5"/>
              <a:buChar char="●"/>
            </a:pPr>
            <a:r>
              <a:rPr lang="en" sz="1485">
                <a:solidFill>
                  <a:schemeClr val="dk2"/>
                </a:solidFill>
              </a:rPr>
              <a:t>Access to a waterfront </a:t>
            </a:r>
            <a:endParaRPr b="1" sz="156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468">
              <a:solidFill>
                <a:schemeClr val="dk2"/>
              </a:solidFill>
            </a:endParaRPr>
          </a:p>
          <a:p>
            <a:pPr indent="-3218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9"/>
              <a:buChar char="●"/>
            </a:pPr>
            <a:r>
              <a:rPr lang="en" sz="1468">
                <a:solidFill>
                  <a:schemeClr val="dk2"/>
                </a:solidFill>
              </a:rPr>
              <a:t>Number of bathrooms</a:t>
            </a:r>
            <a:endParaRPr sz="146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68">
              <a:solidFill>
                <a:schemeClr val="dk2"/>
              </a:solidFill>
            </a:endParaRPr>
          </a:p>
          <a:p>
            <a:pPr indent="-3218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9"/>
              <a:buChar char="●"/>
            </a:pPr>
            <a:r>
              <a:rPr lang="en" sz="1468">
                <a:solidFill>
                  <a:schemeClr val="dk2"/>
                </a:solidFill>
              </a:rPr>
              <a:t>Sq. Ft. Above and Sq. Ft. Living</a:t>
            </a:r>
            <a:endParaRPr b="1" sz="1468">
              <a:solidFill>
                <a:schemeClr val="dk2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275" y="2316923"/>
            <a:ext cx="1630950" cy="16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7800" y="571500"/>
            <a:ext cx="7688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9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Grade &amp; View vs. Avg Price Comparison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025" y="1472875"/>
            <a:ext cx="4123275" cy="30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25" y="1472875"/>
            <a:ext cx="4123275" cy="296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575"/>
            <a:ext cx="9143998" cy="508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265500" y="225125"/>
            <a:ext cx="4045200" cy="15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9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Conclusion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813" y="2318938"/>
            <a:ext cx="962825" cy="9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b="5784" l="0" r="5775" t="0"/>
          <a:stretch/>
        </p:blipFill>
        <p:spPr>
          <a:xfrm>
            <a:off x="4850950" y="3736150"/>
            <a:ext cx="1090675" cy="10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6182750" y="2571750"/>
            <a:ext cx="370500" cy="34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6182750" y="3960475"/>
            <a:ext cx="370500" cy="34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6413200" y="2392025"/>
            <a:ext cx="245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Additional hyperlocal data points to be able to better identify trends and improve prediction accuracy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6413200" y="3823073"/>
            <a:ext cx="252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tool to estimate a property’s value based on a number of factors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2263" y="124050"/>
            <a:ext cx="288607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311700" y="3037625"/>
            <a:ext cx="3999900" cy="1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2"/>
                </a:solidFill>
              </a:rPr>
              <a:t>Potential Business Impact:</a:t>
            </a:r>
            <a:endParaRPr b="1" sz="14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</a:t>
            </a:r>
            <a:endParaRPr b="1" sz="1450">
              <a:solidFill>
                <a:schemeClr val="dk2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lang="en" sz="1450">
                <a:solidFill>
                  <a:schemeClr val="dk2"/>
                </a:solidFill>
              </a:rPr>
              <a:t>Optimize pricing for </a:t>
            </a:r>
            <a:r>
              <a:rPr lang="en" sz="1450">
                <a:solidFill>
                  <a:schemeClr val="dk2"/>
                </a:solidFill>
              </a:rPr>
              <a:t>under- or overvalued properties</a:t>
            </a:r>
            <a:endParaRPr sz="145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2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Char char="●"/>
            </a:pPr>
            <a:r>
              <a:rPr lang="en" sz="1450">
                <a:solidFill>
                  <a:schemeClr val="dk2"/>
                </a:solidFill>
              </a:rPr>
              <a:t>Give customers and colleagues a quick reference  tool</a:t>
            </a:r>
            <a:endParaRPr sz="14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2"/>
              </a:solidFill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7600" y="1646675"/>
            <a:ext cx="1090675" cy="10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