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00" r:id="rId3"/>
    <p:sldId id="379" r:id="rId4"/>
    <p:sldId id="393" r:id="rId5"/>
    <p:sldId id="401" r:id="rId6"/>
    <p:sldId id="394" r:id="rId7"/>
    <p:sldId id="395" r:id="rId8"/>
    <p:sldId id="398" r:id="rId9"/>
    <p:sldId id="396" r:id="rId10"/>
    <p:sldId id="397" r:id="rId11"/>
    <p:sldId id="385" r:id="rId12"/>
    <p:sldId id="386" r:id="rId13"/>
    <p:sldId id="378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17B"/>
    <a:srgbClr val="85DFD0"/>
    <a:srgbClr val="9E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1148" autoAdjust="0"/>
  </p:normalViewPr>
  <p:slideViewPr>
    <p:cSldViewPr>
      <p:cViewPr varScale="1">
        <p:scale>
          <a:sx n="89" d="100"/>
          <a:sy n="89" d="100"/>
        </p:scale>
        <p:origin x="21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10AD3-123D-4462-8B98-56A9B08674E5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89C78-F87A-44FB-9EE9-DF6D577A9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1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89C78-F87A-44FB-9EE9-DF6D577A92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Eigenvectors = Principle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89C78-F87A-44FB-9EE9-DF6D577A92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2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 is a measure of the spread of one feature in a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Covariance is such a measure. Covariance is always measured between 2 features.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89C78-F87A-44FB-9EE9-DF6D577A92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89C78-F87A-44FB-9EE9-DF6D577A920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graph, using cumulative eigenvalues, we can see that the first eigenvector accounts for 50% of the variance in the data set, while the first 20 eigenvectors together account for just over 85%, and the first 30 eigenvectors for 90%.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89C78-F87A-44FB-9EE9-DF6D577A92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using too many principal components does not necessarily always lead to higher accuracy, since we eventually reach a point of diminishing returns where the low‑eigenvalue components begin to capture unwanted within class scatter.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89C78-F87A-44FB-9EE9-DF6D577A92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9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B78090B-DA82-4872-8437-1E5E7C88CAA8}" type="datetime1">
              <a:rPr lang="en-US" smtClean="0"/>
              <a:t>4/11/2017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608-0473-48F6-B9D0-15EBD17B011C}" type="datetime1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539-AA46-429A-AAC7-304D67FAD1D1}" type="datetime1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066C19-AA13-44FC-914B-544C3109761D}" type="datetime1">
              <a:rPr lang="en-US" smtClean="0"/>
              <a:t>4/11/2017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8A00EBE-A050-4EAF-8D17-E78366E2ABDC}" type="datetime1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1A23-74EE-4FBD-A3CA-DFAEF2F6F897}" type="datetime1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CF25-A91E-40DE-B830-FDEA59FD101D}" type="datetime1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B825DB-9380-47A9-8D7C-3CFB901A0209}" type="datetime1">
              <a:rPr lang="en-US" smtClean="0"/>
              <a:t>4/11/2017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47E2-E787-4D7A-AA44-D3A704872679}" type="datetime1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1A4E06-740D-40F9-8778-0C00D8BA57EC}" type="datetime1">
              <a:rPr lang="en-US" smtClean="0"/>
              <a:t>4/11/2017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D4ADE7-30A8-498F-B5E8-D1DF62597AC6}" type="datetime1">
              <a:rPr lang="en-US" smtClean="0"/>
              <a:t>4/11/2017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F13A221-4B00-43CD-86A3-46DFED2C1F6B}" type="datetime1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3600"/>
            <a:ext cx="6172200" cy="1970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Pattern Recognition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>
                <a:solidFill>
                  <a:srgbClr val="FF0000"/>
                </a:solidFill>
              </a:rPr>
              <a:t>Feature Extraction (2)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Lab. 6</a:t>
            </a:r>
          </a:p>
          <a:p>
            <a:pPr algn="r"/>
            <a:endParaRPr lang="en-US" sz="2000" dirty="0"/>
          </a:p>
          <a:p>
            <a:r>
              <a:rPr lang="en-US" sz="2000" dirty="0"/>
              <a:t>2017-2018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B080-9A57-4C30-A72D-2C97CAE4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 Component Analysis</a:t>
            </a:r>
            <a:br>
              <a:rPr lang="en-US" dirty="0"/>
            </a:br>
            <a:r>
              <a:rPr lang="en-US" b="1" dirty="0"/>
              <a:t>(Steps)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9445F-11B0-447D-B61E-ED7DE608531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81416" cy="4873752"/>
              </a:xfrm>
            </p:spPr>
            <p:txBody>
              <a:bodyPr/>
              <a:lstStyle/>
              <a:p>
                <a:r>
                  <a:rPr lang="en-US" b="1" i="1" u="sng" dirty="0"/>
                  <a:t>Step 6:</a:t>
                </a:r>
                <a:r>
                  <a:rPr lang="en-US" b="1" i="1" dirty="0"/>
                  <a:t> Deriving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new Dataset</a:t>
                </a:r>
              </a:p>
              <a:p>
                <a:endParaRPr lang="en-US" b="1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𝐹𝑖𝑛𝑎𝑙𝐷𝑎𝑡𝑎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𝑷𝑪𝒔</m:t>
                    </m:r>
                    <m:r>
                      <m:rPr>
                        <m:nor/>
                      </m:rPr>
                      <a:rPr lang="en-US" sz="2800" b="1" dirty="0">
                        <a:latin typeface="Agency FB" panose="020B0503020202020204" pitchFamily="34" charset="0"/>
                      </a:rPr>
                      <m:t>’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rgbClr val="00B050"/>
                        </a:solidFill>
                      </a:rPr>
                      <m:t>mean</m:t>
                    </m:r>
                    <m:r>
                      <m:rPr>
                        <m:nor/>
                      </m:rPr>
                      <a:rPr lang="en-US" sz="2800" b="1" i="1" dirty="0" smtClean="0">
                        <a:solidFill>
                          <a:srgbClr val="00B05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rgbClr val="00B050"/>
                        </a:solidFill>
                      </a:rPr>
                      <m:t>adjusted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rgbClr val="00B05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rgbClr val="00B050"/>
                        </a:solidFill>
                      </a:rPr>
                      <m:t>dataset</m:t>
                    </m:r>
                  </m:oMath>
                </a14:m>
                <a:r>
                  <a:rPr lang="en-US" sz="2800" b="1" dirty="0">
                    <a:latin typeface="Agency FB" panose="020B0503020202020204" pitchFamily="34" charset="0"/>
                  </a:rPr>
                  <a:t>’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where </a:t>
                </a:r>
                <a:r>
                  <a:rPr lang="en-US" sz="1800" b="1" i="1" dirty="0">
                    <a:solidFill>
                      <a:srgbClr val="0070C0"/>
                    </a:solidFill>
                  </a:rPr>
                  <a:t>PCs</a:t>
                </a:r>
                <a:r>
                  <a:rPr lang="en-US" sz="1800" dirty="0"/>
                  <a:t> is a matrix of </a:t>
                </a:r>
                <a:r>
                  <a:rPr lang="en-US" sz="1800" b="1" i="1" dirty="0"/>
                  <a:t>d*P (number of selected eigenvectors)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and </a:t>
                </a:r>
                <a:r>
                  <a:rPr lang="en-US" sz="1800" b="1" i="1" dirty="0" err="1"/>
                  <a:t>FinalData</a:t>
                </a:r>
                <a:r>
                  <a:rPr lang="en-US" sz="1800" dirty="0"/>
                  <a:t> is matrix of </a:t>
                </a:r>
                <a:r>
                  <a:rPr lang="en-US" sz="1800" b="1" i="1" dirty="0"/>
                  <a:t>n*P</a:t>
                </a:r>
              </a:p>
              <a:p>
                <a:pPr marL="0" indent="0" algn="ctr">
                  <a:buNone/>
                </a:pPr>
                <a:endParaRPr lang="en-US" sz="1800" b="1" i="1" dirty="0"/>
              </a:p>
              <a:p>
                <a:pPr marL="0" indent="0" algn="ctr">
                  <a:buNone/>
                </a:pPr>
                <a:endParaRPr lang="en-US" sz="1800" b="1" i="1" dirty="0"/>
              </a:p>
              <a:p>
                <a:r>
                  <a:rPr lang="en-US" dirty="0"/>
                  <a:t>For any new sample </a:t>
                </a:r>
                <a:r>
                  <a:rPr lang="en-US" b="1" i="1" dirty="0"/>
                  <a:t>x</a:t>
                </a:r>
              </a:p>
              <a:p>
                <a:pPr lvl="1"/>
                <a:r>
                  <a:rPr lang="en-US" dirty="0"/>
                  <a:t>Apply only step 2 and 6 to extract its features.</a:t>
                </a:r>
              </a:p>
              <a:p>
                <a:pPr marL="0" indent="0" algn="ctr">
                  <a:buNone/>
                </a:pPr>
                <a:endParaRPr lang="en-US" sz="2800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9445F-11B0-447D-B61E-ED7DE6085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81416" cy="4873752"/>
              </a:xfrm>
              <a:blipFill>
                <a:blip r:embed="rId2"/>
                <a:stretch>
                  <a:fillRect l="-294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F7790-721F-416C-8CC5-30494393E6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A759-1D0E-43F7-879B-08FB060C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Choosing # PCs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2131-4100-4DFC-AE41-01E11EAEF3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Methods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Arbitrary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Feature Selection Method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Cumulative Eigenvalues</a:t>
            </a:r>
          </a:p>
          <a:p>
            <a:pPr lvl="2"/>
            <a:r>
              <a:rPr lang="en-US" dirty="0"/>
              <a:t>Examining </a:t>
            </a:r>
            <a:r>
              <a:rPr lang="en-US" i="1" dirty="0">
                <a:solidFill>
                  <a:srgbClr val="FF0000"/>
                </a:solidFill>
              </a:rPr>
              <a:t>how much variability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each </a:t>
            </a:r>
            <a:r>
              <a:rPr lang="en-US" i="1" dirty="0">
                <a:solidFill>
                  <a:srgbClr val="FF0000"/>
                </a:solidFill>
              </a:rPr>
              <a:t>eigenvector</a:t>
            </a:r>
            <a:r>
              <a:rPr lang="en-US" dirty="0"/>
              <a:t> accounts for.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67A6B-B208-43B7-80C8-D196272EA9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A714F-31C3-42DB-BD27-13CC32689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0" t="23334" r="30833" b="5185"/>
          <a:stretch/>
        </p:blipFill>
        <p:spPr>
          <a:xfrm>
            <a:off x="1600200" y="3352800"/>
            <a:ext cx="5715000" cy="33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3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C520-ABB9-4159-A39E-49B96487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Choosing # PCs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BA19-DDE9-45CC-992C-3BF3783452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Increasing</a:t>
            </a:r>
            <a:r>
              <a:rPr lang="en-US" dirty="0"/>
              <a:t> the </a:t>
            </a:r>
            <a:r>
              <a:rPr lang="en-US" i="1" u="sng" dirty="0"/>
              <a:t>number of eigenvectors</a:t>
            </a:r>
            <a:r>
              <a:rPr lang="en-US" i="1" dirty="0"/>
              <a:t> </a:t>
            </a:r>
            <a:r>
              <a:rPr lang="en-US" dirty="0"/>
              <a:t>generally </a:t>
            </a:r>
            <a:r>
              <a:rPr lang="en-US" i="1" dirty="0">
                <a:solidFill>
                  <a:srgbClr val="FF0000"/>
                </a:solidFill>
              </a:rPr>
              <a:t>increases</a:t>
            </a:r>
            <a:r>
              <a:rPr lang="en-US" dirty="0"/>
              <a:t> </a:t>
            </a:r>
            <a:r>
              <a:rPr lang="en-US" i="1" u="sng" dirty="0"/>
              <a:t>recognition accuracy</a:t>
            </a:r>
            <a:r>
              <a:rPr lang="en-US" dirty="0"/>
              <a:t> but also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   increases</a:t>
            </a:r>
            <a:r>
              <a:rPr lang="en-US" dirty="0"/>
              <a:t> </a:t>
            </a:r>
            <a:r>
              <a:rPr lang="en-US" i="1" u="sng" dirty="0"/>
              <a:t>computational cost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ideal</a:t>
            </a:r>
            <a:r>
              <a:rPr lang="en-US" dirty="0"/>
              <a:t> </a:t>
            </a:r>
            <a:r>
              <a:rPr lang="en-US" i="1" u="sng" dirty="0"/>
              <a:t>number of eigenvectors</a:t>
            </a:r>
            <a:r>
              <a:rPr lang="en-US" dirty="0"/>
              <a:t> to retain will </a:t>
            </a:r>
            <a:r>
              <a:rPr lang="en-US" i="1" dirty="0">
                <a:solidFill>
                  <a:srgbClr val="FF0000"/>
                </a:solidFill>
              </a:rPr>
              <a:t>depend on</a:t>
            </a:r>
            <a:r>
              <a:rPr lang="en-US" dirty="0"/>
              <a:t> the </a:t>
            </a:r>
            <a:r>
              <a:rPr lang="en-US" i="1" u="sng" dirty="0"/>
              <a:t>application</a:t>
            </a:r>
            <a:r>
              <a:rPr lang="en-US" dirty="0"/>
              <a:t> and the </a:t>
            </a:r>
            <a:r>
              <a:rPr lang="en-US" i="1" u="sng" dirty="0"/>
              <a:t>dataset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general, a size that captures around </a:t>
            </a:r>
            <a:r>
              <a:rPr lang="en-US" b="1" dirty="0">
                <a:solidFill>
                  <a:srgbClr val="FF0000"/>
                </a:solidFill>
              </a:rPr>
              <a:t>90%</a:t>
            </a:r>
            <a:r>
              <a:rPr lang="en-US" dirty="0"/>
              <a:t> of the </a:t>
            </a:r>
            <a:r>
              <a:rPr lang="en-US" i="1" u="sng" dirty="0">
                <a:solidFill>
                  <a:srgbClr val="FF0000"/>
                </a:solidFill>
              </a:rPr>
              <a:t>variance</a:t>
            </a:r>
            <a:r>
              <a:rPr lang="en-US" dirty="0"/>
              <a:t> is usually a reasonable trade‑off.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B9AED-66DF-482C-BA5B-1AE8539B86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BF5A-FEC2-4A48-B16C-1D6C4F01B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Task(4) Description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ACE90-188A-44E6-BF88-220916CB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8A7EEB-28B0-4D3A-BC4E-AC6D3EBAB76F}"/>
              </a:ext>
            </a:extLst>
          </p:cNvPr>
          <p:cNvSpPr txBox="1">
            <a:spLocks/>
          </p:cNvSpPr>
          <p:nvPr/>
        </p:nvSpPr>
        <p:spPr>
          <a:xfrm>
            <a:off x="1600200" y="990600"/>
            <a:ext cx="72390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3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143000"/>
            <a:ext cx="6705600" cy="304698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slope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b="1" cap="all" dirty="0">
                <a:ln w="0"/>
                <a:solidFill>
                  <a:srgbClr val="0070C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  <a:latin typeface="+mn-lt"/>
                <a:cs typeface="+mn-cs"/>
              </a:rPr>
              <a:t>Thanks!</a:t>
            </a:r>
            <a:r>
              <a:rPr lang="en-US" sz="8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cs typeface="+mn-cs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n-lt"/>
              <a:cs typeface="+mn-cs"/>
              <a:sym typeface="Wingdings" pitchFamily="2" charset="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800" b="1" cap="all" dirty="0">
              <a:ln w="0"/>
              <a:solidFill>
                <a:srgbClr val="FFFF99"/>
              </a:solidFill>
              <a:effectLst>
                <a:reflection blurRad="12700" stA="50000" endPos="50000" dist="5000" dir="5400000" sy="-100000" rotWithShape="0"/>
              </a:effectLst>
              <a:latin typeface="+mn-lt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CE754E-C405-437F-96A2-D9DAF3D5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077-7727-4D5C-8602-1ACB60B9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3EE3-938A-4A8E-854A-E48D436B4B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Extraction?</a:t>
            </a:r>
          </a:p>
          <a:p>
            <a:r>
              <a:rPr lang="en-US" dirty="0"/>
              <a:t>Principle Component Analysis (PCA)</a:t>
            </a:r>
          </a:p>
          <a:p>
            <a:r>
              <a:rPr lang="en-US" dirty="0"/>
              <a:t>Choosing # PCs </a:t>
            </a:r>
          </a:p>
          <a:p>
            <a:r>
              <a:rPr lang="en-US"/>
              <a:t>Task(4) </a:t>
            </a:r>
            <a:r>
              <a:rPr lang="en-US" dirty="0"/>
              <a:t>Description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06E51-9892-4062-A042-DF3D812685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0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C46E-1D0A-40EC-8DAE-970B003A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Extraction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8FE06-13A1-4EA8-8DC7-E89159D601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2133600"/>
          </a:xfrm>
        </p:spPr>
        <p:txBody>
          <a:bodyPr>
            <a:normAutofit/>
          </a:bodyPr>
          <a:lstStyle/>
          <a:p>
            <a:r>
              <a:rPr lang="en-US" sz="2200" i="1" dirty="0">
                <a:solidFill>
                  <a:srgbClr val="FF0000"/>
                </a:solidFill>
              </a:rPr>
              <a:t>Transforming</a:t>
            </a:r>
            <a:r>
              <a:rPr lang="en-US" sz="2200" dirty="0"/>
              <a:t> the existing features into a </a:t>
            </a:r>
            <a:r>
              <a:rPr lang="en-US" sz="2200" i="1" dirty="0">
                <a:solidFill>
                  <a:srgbClr val="FF0000"/>
                </a:solidFill>
              </a:rPr>
              <a:t>lower dimensional space </a:t>
            </a:r>
            <a:r>
              <a:rPr lang="en-US" sz="2200" dirty="0"/>
              <a:t>with </a:t>
            </a:r>
            <a:r>
              <a:rPr lang="en-US" sz="2200" b="1" i="1" u="sng" dirty="0"/>
              <a:t>preserving most of the information.</a:t>
            </a:r>
          </a:p>
          <a:p>
            <a:endParaRPr lang="en-US" sz="2200" dirty="0"/>
          </a:p>
          <a:p>
            <a:r>
              <a:rPr lang="en-US" sz="2200" dirty="0"/>
              <a:t>Feature extraction </a:t>
            </a:r>
            <a:r>
              <a:rPr lang="en-US" sz="2200" i="1" dirty="0">
                <a:solidFill>
                  <a:srgbClr val="FF0000"/>
                </a:solidFill>
              </a:rPr>
              <a:t>precedes</a:t>
            </a:r>
            <a:r>
              <a:rPr lang="en-US" sz="2200" dirty="0"/>
              <a:t> feature selection.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2C81C-F240-4D79-B049-DC00A6D4ED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E2185-30A9-426F-ABE5-D1F3A7F8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3733800"/>
            <a:ext cx="4505325" cy="242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5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B993-9DB2-4806-A56C-5113DEE8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 Component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432F-CC21-4B6E-83FA-97C1D383E5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71816" cy="4873752"/>
          </a:xfrm>
        </p:spPr>
        <p:txBody>
          <a:bodyPr>
            <a:normAutofit/>
          </a:bodyPr>
          <a:lstStyle/>
          <a:p>
            <a:r>
              <a:rPr lang="en-US" sz="2000" dirty="0"/>
              <a:t>PCA is a way to</a:t>
            </a:r>
            <a:r>
              <a:rPr lang="en-US" sz="2000" i="1" dirty="0">
                <a:solidFill>
                  <a:srgbClr val="FF0000"/>
                </a:solidFill>
              </a:rPr>
              <a:t> reduce</a:t>
            </a:r>
            <a:r>
              <a:rPr lang="en-US" sz="2000" dirty="0"/>
              <a:t> the </a:t>
            </a:r>
            <a:r>
              <a:rPr lang="en-US" sz="2000" i="1" u="sng" dirty="0"/>
              <a:t>number of dimensions</a:t>
            </a:r>
            <a:r>
              <a:rPr lang="en-US" sz="2000" i="1" dirty="0"/>
              <a:t> </a:t>
            </a:r>
            <a:r>
              <a:rPr lang="en-US" sz="2000" dirty="0"/>
              <a:t>(features), </a:t>
            </a:r>
            <a:r>
              <a:rPr lang="en-US" sz="2000" i="1" dirty="0">
                <a:solidFill>
                  <a:srgbClr val="FF0000"/>
                </a:solidFill>
              </a:rPr>
              <a:t>without</a:t>
            </a:r>
            <a:r>
              <a:rPr lang="en-US" sz="2000" dirty="0"/>
              <a:t> much </a:t>
            </a:r>
            <a:r>
              <a:rPr lang="en-US" sz="2000" i="1" u="sng" dirty="0"/>
              <a:t>loss of information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PCA transforms </a:t>
            </a:r>
            <a:r>
              <a:rPr lang="en-US" sz="2000" i="1" u="sng" dirty="0"/>
              <a:t>m-dimensional input space</a:t>
            </a:r>
            <a:r>
              <a:rPr lang="en-US" sz="2000" dirty="0"/>
              <a:t> to </a:t>
            </a:r>
            <a:r>
              <a:rPr lang="en-US" sz="2000" i="1" u="sng" dirty="0"/>
              <a:t>l-dimensional space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(l &lt; m)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PCA is an optimal </a:t>
            </a:r>
            <a:r>
              <a:rPr lang="en-US" sz="2000" i="1" u="sng" dirty="0">
                <a:solidFill>
                  <a:srgbClr val="FF0000"/>
                </a:solidFill>
              </a:rPr>
              <a:t>unsupervised linear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feature extractor.</a:t>
            </a:r>
          </a:p>
          <a:p>
            <a:endParaRPr lang="en-US" sz="2000" dirty="0"/>
          </a:p>
          <a:p>
            <a:r>
              <a:rPr lang="en-US" sz="2000" dirty="0"/>
              <a:t>Practical uses of PCA</a:t>
            </a:r>
          </a:p>
          <a:p>
            <a:pPr lvl="1"/>
            <a:r>
              <a:rPr lang="en-US" sz="2000" dirty="0"/>
              <a:t>Data Compression</a:t>
            </a:r>
          </a:p>
          <a:p>
            <a:pPr lvl="1"/>
            <a:r>
              <a:rPr lang="en-US" sz="2000" dirty="0"/>
              <a:t>Feature Extraction as a step before classification/recognition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F82A6-573B-4D8A-A064-20A971912B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F7CD-8BB2-4E20-BE1F-980A16E8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pPr algn="ctr"/>
            <a:r>
              <a:rPr lang="en-US" dirty="0"/>
              <a:t>Principle Component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7FD4-55BB-41C8-A8E2-7FB52B37E07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014863"/>
            <a:ext cx="7467600" cy="487375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AD2FC-967C-4624-9170-A082E9E22E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4C381-86A3-4C1E-B17D-CED5A3FEE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14863"/>
            <a:ext cx="7655859" cy="500493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F8BFCE-BD59-44B3-A090-57279A142521}"/>
              </a:ext>
            </a:extLst>
          </p:cNvPr>
          <p:cNvSpPr/>
          <p:nvPr/>
        </p:nvSpPr>
        <p:spPr>
          <a:xfrm>
            <a:off x="4343400" y="1014863"/>
            <a:ext cx="14478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PCA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C43FC3-F9B9-4891-A328-68E348B0ED8C}"/>
              </a:ext>
            </a:extLst>
          </p:cNvPr>
          <p:cNvSpPr/>
          <p:nvPr/>
        </p:nvSpPr>
        <p:spPr>
          <a:xfrm>
            <a:off x="6477000" y="3124200"/>
            <a:ext cx="21336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* Mean</a:t>
            </a:r>
          </a:p>
          <a:p>
            <a:pPr algn="ctr"/>
            <a:r>
              <a:rPr lang="en-US" b="1" dirty="0"/>
              <a:t>* Eigenvectors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CFF61D-3066-4F60-879E-A8611C86A4AE}"/>
              </a:ext>
            </a:extLst>
          </p:cNvPr>
          <p:cNvSpPr/>
          <p:nvPr/>
        </p:nvSpPr>
        <p:spPr>
          <a:xfrm>
            <a:off x="2438400" y="1167263"/>
            <a:ext cx="6096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A3F203-D3E5-4848-9DCC-4A27D00186A0}"/>
              </a:ext>
            </a:extLst>
          </p:cNvPr>
          <p:cNvSpPr/>
          <p:nvPr/>
        </p:nvSpPr>
        <p:spPr>
          <a:xfrm>
            <a:off x="91619" y="4215263"/>
            <a:ext cx="2971800" cy="1804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1039B0-EC5F-4506-A541-536B767B5827}"/>
              </a:ext>
            </a:extLst>
          </p:cNvPr>
          <p:cNvSpPr/>
          <p:nvPr/>
        </p:nvSpPr>
        <p:spPr>
          <a:xfrm>
            <a:off x="3657600" y="2188025"/>
            <a:ext cx="1066800" cy="198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DA907F-0DD6-495D-ADAE-B617B7216E19}"/>
              </a:ext>
            </a:extLst>
          </p:cNvPr>
          <p:cNvSpPr/>
          <p:nvPr/>
        </p:nvSpPr>
        <p:spPr>
          <a:xfrm>
            <a:off x="3657600" y="4950275"/>
            <a:ext cx="1066800" cy="198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82A30B-5865-4B87-89AF-2DD505E6F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29" r="69145" b="40624"/>
          <a:stretch/>
        </p:blipFill>
        <p:spPr>
          <a:xfrm>
            <a:off x="76200" y="4062862"/>
            <a:ext cx="2362200" cy="27951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3EDD47-3EDB-424D-84E0-E3CD2C7E2EAA}"/>
              </a:ext>
            </a:extLst>
          </p:cNvPr>
          <p:cNvSpPr/>
          <p:nvPr/>
        </p:nvSpPr>
        <p:spPr>
          <a:xfrm>
            <a:off x="1828800" y="4062862"/>
            <a:ext cx="762000" cy="2490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7E63F-39EC-4BA3-A65F-3A0C29D0ACA1}"/>
              </a:ext>
            </a:extLst>
          </p:cNvPr>
          <p:cNvSpPr/>
          <p:nvPr/>
        </p:nvSpPr>
        <p:spPr>
          <a:xfrm>
            <a:off x="609600" y="4373880"/>
            <a:ext cx="457200" cy="2103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4B8CB6-F2C5-49F1-BDCA-176D7736019C}"/>
              </a:ext>
            </a:extLst>
          </p:cNvPr>
          <p:cNvSpPr/>
          <p:nvPr/>
        </p:nvSpPr>
        <p:spPr>
          <a:xfrm>
            <a:off x="1196519" y="4373880"/>
            <a:ext cx="556081" cy="2103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0A3AA0-5976-43B9-A978-B4ABA7740B6E}"/>
              </a:ext>
            </a:extLst>
          </p:cNvPr>
          <p:cNvSpPr/>
          <p:nvPr/>
        </p:nvSpPr>
        <p:spPr>
          <a:xfrm>
            <a:off x="6446162" y="2362200"/>
            <a:ext cx="2164438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404446-E93B-428E-8464-0FA533F107AC}"/>
              </a:ext>
            </a:extLst>
          </p:cNvPr>
          <p:cNvSpPr/>
          <p:nvPr/>
        </p:nvSpPr>
        <p:spPr>
          <a:xfrm>
            <a:off x="3048000" y="3715073"/>
            <a:ext cx="3398162" cy="1618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211A03-D69C-407E-B91D-8D28550BBDE5}"/>
              </a:ext>
            </a:extLst>
          </p:cNvPr>
          <p:cNvSpPr/>
          <p:nvPr/>
        </p:nvSpPr>
        <p:spPr>
          <a:xfrm>
            <a:off x="91440" y="3992881"/>
            <a:ext cx="2270760" cy="2813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20945C-D88D-4B8A-A866-BE5B3DD8BC92}"/>
              </a:ext>
            </a:extLst>
          </p:cNvPr>
          <p:cNvSpPr/>
          <p:nvPr/>
        </p:nvSpPr>
        <p:spPr>
          <a:xfrm>
            <a:off x="2864582" y="2035945"/>
            <a:ext cx="3612418" cy="1547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A288-ED0F-4E65-84E5-B5FB8746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Principle Component Analysis</a:t>
            </a:r>
            <a:br>
              <a:rPr lang="en-US" dirty="0"/>
            </a:br>
            <a:r>
              <a:rPr lang="en-US" b="1" dirty="0"/>
              <a:t>(Steps)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4E7F3-FCC2-4DC2-AC2F-0710219471A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772400" cy="487375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we have a dataset of </a:t>
                </a:r>
                <a:r>
                  <a:rPr lang="en-US" b="1" i="1" dirty="0"/>
                  <a:t>d dimensions (features) and n samples. </a:t>
                </a:r>
                <a:r>
                  <a:rPr lang="en-US" i="1" dirty="0"/>
                  <a:t>(i.e. </a:t>
                </a:r>
                <a:r>
                  <a:rPr lang="en-US" i="1" u="sng" dirty="0"/>
                  <a:t>a matrix of </a:t>
                </a:r>
                <a:r>
                  <a:rPr lang="en-US" b="1" i="1" u="sng" dirty="0"/>
                  <a:t>n*d</a:t>
                </a:r>
                <a:r>
                  <a:rPr lang="en-US" i="1" dirty="0"/>
                  <a:t>)</a:t>
                </a:r>
              </a:p>
              <a:p>
                <a:endParaRPr lang="en-US" dirty="0"/>
              </a:p>
              <a:p>
                <a:r>
                  <a:rPr lang="en-US" b="1" i="1" u="sng" dirty="0"/>
                  <a:t>Step1:</a:t>
                </a:r>
                <a:r>
                  <a:rPr lang="en-US" b="1" i="1" dirty="0"/>
                  <a:t> Calculate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Mean</a:t>
                </a:r>
              </a:p>
              <a:p>
                <a:pPr lvl="1"/>
                <a:r>
                  <a:rPr lang="en-US" dirty="0"/>
                  <a:t>compute the average across each feature.</a:t>
                </a:r>
              </a:p>
              <a:p>
                <a:pPr lvl="1"/>
                <a:endParaRPr lang="en-US" sz="1200" dirty="0"/>
              </a:p>
              <a:p>
                <a:pPr marL="36576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1800" i="1" dirty="0"/>
                  <a:t>where </a:t>
                </a:r>
                <a:r>
                  <a:rPr lang="en-US" sz="1800" b="1" i="1" dirty="0"/>
                  <a:t>x</a:t>
                </a:r>
                <a:r>
                  <a:rPr lang="en-US" sz="1800" i="1" dirty="0"/>
                  <a:t> is the feature</a:t>
                </a:r>
                <a:r>
                  <a:rPr lang="en-US" sz="1800" dirty="0"/>
                  <a:t> values and </a:t>
                </a:r>
                <a:r>
                  <a:rPr lang="en-US" sz="1800" b="1" i="1" dirty="0"/>
                  <a:t>n</a:t>
                </a:r>
                <a:r>
                  <a:rPr lang="en-US" sz="1800" dirty="0"/>
                  <a:t> is the number of samples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i="1" u="sng" dirty="0"/>
                  <a:t>Step2:</a:t>
                </a:r>
                <a:r>
                  <a:rPr lang="en-US" b="1" i="1" dirty="0"/>
                  <a:t> Subtract the Mean</a:t>
                </a:r>
              </a:p>
              <a:p>
                <a:pPr lvl="1"/>
                <a:r>
                  <a:rPr lang="en-US" dirty="0"/>
                  <a:t>subtract the mean from each of the features.</a:t>
                </a:r>
              </a:p>
              <a:p>
                <a:pPr lvl="1"/>
                <a:endParaRPr lang="en-US" sz="1300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𝑛𝑒𝑤𝑥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endParaRPr lang="en-US" sz="1300" dirty="0"/>
              </a:p>
              <a:p>
                <a:pPr lvl="1"/>
                <a:r>
                  <a:rPr lang="en-US" dirty="0"/>
                  <a:t>resulting in a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mean adjusted dataset</a:t>
                </a:r>
              </a:p>
              <a:p>
                <a:pPr lvl="1"/>
                <a:endParaRPr lang="en-US" sz="1100" dirty="0"/>
              </a:p>
              <a:p>
                <a:pPr marL="365760" lvl="1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4E7F3-FCC2-4DC2-AC2F-071021947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772400" cy="4873752"/>
              </a:xfrm>
              <a:blipFill>
                <a:blip r:embed="rId2"/>
                <a:stretch>
                  <a:fillRect l="-78" t="-2003" b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236D-A1CC-426C-B7D1-6DFC0FB979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8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DB7-15EB-4327-9F84-55D82CF8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 Component Analysis</a:t>
            </a:r>
            <a:br>
              <a:rPr lang="en-US" dirty="0"/>
            </a:br>
            <a:r>
              <a:rPr lang="en-US" b="1" dirty="0"/>
              <a:t>(Steps)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B729C-6A5E-460E-9B8D-D375BE0B854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848600" cy="4873752"/>
              </a:xfrm>
            </p:spPr>
            <p:txBody>
              <a:bodyPr>
                <a:normAutofit/>
              </a:bodyPr>
              <a:lstStyle/>
              <a:p>
                <a:r>
                  <a:rPr lang="en-US" b="1" i="1" u="sng" dirty="0"/>
                  <a:t>Step 3:</a:t>
                </a:r>
                <a:r>
                  <a:rPr lang="en-US" b="1" i="1" dirty="0"/>
                  <a:t> Calculate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Covariance matrix</a:t>
                </a:r>
              </a:p>
              <a:p>
                <a:pPr lvl="1"/>
                <a:r>
                  <a:rPr lang="en-US" dirty="0"/>
                  <a:t>the covariance matrix will be </a:t>
                </a:r>
                <a:r>
                  <a:rPr lang="en-US" b="1" i="1" dirty="0"/>
                  <a:t>d*d</a:t>
                </a:r>
                <a:r>
                  <a:rPr lang="en-US" dirty="0"/>
                  <a:t>, where </a:t>
                </a:r>
                <a:r>
                  <a:rPr lang="en-US" b="1" i="1" dirty="0"/>
                  <a:t>d </a:t>
                </a:r>
                <a:r>
                  <a:rPr lang="en-US" dirty="0"/>
                  <a:t>is </a:t>
                </a:r>
                <a:r>
                  <a:rPr lang="en-US" i="1" u="sng" dirty="0"/>
                  <a:t>#features</a:t>
                </a:r>
                <a:r>
                  <a:rPr lang="en-US" dirty="0"/>
                  <a:t>.</a:t>
                </a:r>
              </a:p>
              <a:p>
                <a:pPr marL="365760" lvl="1" indent="0">
                  <a:buNone/>
                </a:pPr>
                <a:endParaRPr lang="en-US" dirty="0"/>
              </a:p>
              <a:p>
                <a:pPr marL="36576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𝑜𝑣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𝑐𝑜𝑣𝑎𝑟𝑖𝑎𝑛𝑐𝑒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i="1" u="sng" dirty="0"/>
              </a:p>
              <a:p>
                <a:pPr marL="0" indent="0">
                  <a:buNone/>
                </a:pPr>
                <a:endParaRPr lang="en-US" b="1" i="1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B729C-6A5E-460E-9B8D-D375BE0B8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848600" cy="4873752"/>
              </a:xfrm>
              <a:blipFill>
                <a:blip r:embed="rId3"/>
                <a:stretch>
                  <a:fillRect l="-311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21A82-A426-4002-A62D-78F05CDEEA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0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7713-2344-46EC-A1D7-72607B27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 Component Analysis</a:t>
            </a:r>
            <a:br>
              <a:rPr lang="en-US" dirty="0"/>
            </a:br>
            <a:r>
              <a:rPr lang="en-US" b="1" dirty="0"/>
              <a:t>(Steps)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3CAC6-DEAE-4D07-8A28-1C0BC2F56D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u="sng" dirty="0"/>
              <a:t>Step 4:</a:t>
            </a:r>
            <a:r>
              <a:rPr lang="en-US" b="1" i="1" dirty="0"/>
              <a:t> Calculate the </a:t>
            </a:r>
            <a:r>
              <a:rPr lang="en-US" b="1" i="1" dirty="0">
                <a:solidFill>
                  <a:srgbClr val="FF0000"/>
                </a:solidFill>
              </a:rPr>
              <a:t>Eigenvectors</a:t>
            </a:r>
            <a:r>
              <a:rPr lang="en-US" b="1" i="1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Eigenvalues</a:t>
            </a:r>
            <a:r>
              <a:rPr lang="en-US" b="1" i="1" dirty="0"/>
              <a:t> of the covariance matrix</a:t>
            </a:r>
          </a:p>
          <a:p>
            <a:pPr marL="0" indent="0">
              <a:buNone/>
            </a:pPr>
            <a:endParaRPr lang="en-US" sz="1000" dirty="0"/>
          </a:p>
          <a:p>
            <a:pPr lvl="1"/>
            <a:r>
              <a:rPr lang="en-US" dirty="0"/>
              <a:t>resulting in </a:t>
            </a:r>
            <a:r>
              <a:rPr lang="en-US" b="1" i="1" u="sng" dirty="0"/>
              <a:t>d</a:t>
            </a:r>
            <a:r>
              <a:rPr lang="en-US" i="1" u="sng" dirty="0"/>
              <a:t> eigenvectors and eigenvalues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eigenvectors</a:t>
            </a:r>
            <a:r>
              <a:rPr lang="en-US" dirty="0"/>
              <a:t> is a matrix of </a:t>
            </a:r>
            <a:r>
              <a:rPr lang="en-US" b="1" i="1" dirty="0"/>
              <a:t>d*d</a:t>
            </a:r>
            <a:r>
              <a:rPr lang="en-US" dirty="0"/>
              <a:t>, where </a:t>
            </a:r>
            <a:r>
              <a:rPr lang="en-US" b="1" i="1" dirty="0"/>
              <a:t>columns</a:t>
            </a:r>
            <a:r>
              <a:rPr lang="en-US" dirty="0"/>
              <a:t> are the </a:t>
            </a:r>
            <a:r>
              <a:rPr lang="en-US" b="1" i="1" dirty="0"/>
              <a:t>eigenvectors</a:t>
            </a:r>
            <a:r>
              <a:rPr lang="en-US" dirty="0"/>
              <a:t> of data.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eigenvalues</a:t>
            </a:r>
            <a:r>
              <a:rPr lang="en-US" dirty="0"/>
              <a:t> is a vector of </a:t>
            </a:r>
            <a:r>
              <a:rPr lang="en-US" b="1" i="1" dirty="0"/>
              <a:t>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882FD-5D49-448D-A23E-F9DEAFECEB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5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7112-962A-45A9-9A14-13C8E7A5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 Component Analysis</a:t>
            </a:r>
            <a:br>
              <a:rPr lang="en-US" dirty="0"/>
            </a:br>
            <a:r>
              <a:rPr lang="en-US" b="1" dirty="0"/>
              <a:t>(Steps)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44C3-BF8E-4A5D-B927-E8441038E7E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r>
              <a:rPr lang="en-US" b="1" i="1" u="sng" dirty="0"/>
              <a:t>Step 5:</a:t>
            </a:r>
            <a:r>
              <a:rPr lang="en-US" b="1" i="1" dirty="0"/>
              <a:t> Choosing </a:t>
            </a:r>
            <a:r>
              <a:rPr lang="en-US" b="1" i="1" dirty="0">
                <a:solidFill>
                  <a:srgbClr val="FF0000"/>
                </a:solidFill>
              </a:rPr>
              <a:t>Principle Components</a:t>
            </a:r>
            <a:r>
              <a:rPr lang="en-US" b="1" i="1" dirty="0"/>
              <a:t> </a:t>
            </a:r>
          </a:p>
          <a:p>
            <a:endParaRPr lang="en-US" sz="1000" b="1" i="1" dirty="0"/>
          </a:p>
          <a:p>
            <a:pPr marL="880110" lvl="1" indent="-514350">
              <a:buFont typeface="+mj-lt"/>
              <a:buAutoNum type="romanLcPeriod"/>
            </a:pPr>
            <a:r>
              <a:rPr lang="en-US" b="1" i="1" dirty="0">
                <a:solidFill>
                  <a:srgbClr val="FF0000"/>
                </a:solidFill>
              </a:rPr>
              <a:t>Order</a:t>
            </a:r>
            <a:r>
              <a:rPr lang="en-US" dirty="0"/>
              <a:t> eigenvectors by eigenvalues, </a:t>
            </a:r>
            <a:r>
              <a:rPr lang="en-US" i="1" u="sng" dirty="0"/>
              <a:t>highest to lowest</a:t>
            </a:r>
            <a:r>
              <a:rPr lang="en-US" dirty="0"/>
              <a:t>.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b="1" i="1" dirty="0">
                <a:solidFill>
                  <a:srgbClr val="FF0000"/>
                </a:solidFill>
              </a:rPr>
              <a:t>Choose only the highest </a:t>
            </a:r>
            <a:r>
              <a:rPr lang="en-US" b="1" i="1" dirty="0"/>
              <a:t>P</a:t>
            </a:r>
            <a:r>
              <a:rPr lang="en-US" b="1" i="1" dirty="0">
                <a:solidFill>
                  <a:srgbClr val="FF0000"/>
                </a:solidFill>
              </a:rPr>
              <a:t> eigenvectors</a:t>
            </a:r>
            <a:r>
              <a:rPr lang="en-US" dirty="0"/>
              <a:t>. </a:t>
            </a:r>
          </a:p>
          <a:p>
            <a:pPr marL="365760" lvl="1" indent="0" algn="ctr">
              <a:buNone/>
            </a:pPr>
            <a:endParaRPr lang="en-US" sz="1100" b="1" i="1" dirty="0"/>
          </a:p>
          <a:p>
            <a:pPr marL="365760" lvl="1" indent="0" algn="ctr">
              <a:buNone/>
            </a:pPr>
            <a:r>
              <a:rPr lang="en-US" b="1" i="1" dirty="0"/>
              <a:t>Why?</a:t>
            </a:r>
          </a:p>
          <a:p>
            <a:pPr marL="365760" lvl="1" indent="0" algn="ctr">
              <a:buNone/>
            </a:pPr>
            <a:endParaRPr lang="en-US" sz="1100" b="1" i="1" dirty="0"/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Eigenvector</a:t>
            </a:r>
            <a:r>
              <a:rPr lang="en-US" dirty="0"/>
              <a:t> with </a:t>
            </a:r>
            <a:r>
              <a:rPr lang="en-US" i="1" dirty="0">
                <a:solidFill>
                  <a:srgbClr val="FF0000"/>
                </a:solidFill>
              </a:rPr>
              <a:t>highest eigenvalue </a:t>
            </a:r>
            <a:r>
              <a:rPr lang="en-US" dirty="0"/>
              <a:t>captures the </a:t>
            </a:r>
            <a:r>
              <a:rPr lang="en-US" i="1" dirty="0">
                <a:solidFill>
                  <a:srgbClr val="FF0000"/>
                </a:solidFill>
              </a:rPr>
              <a:t>most variation</a:t>
            </a:r>
            <a:r>
              <a:rPr lang="en-US" dirty="0"/>
              <a:t> among training vectors </a:t>
            </a:r>
            <a:r>
              <a:rPr lang="en-US" i="1" dirty="0"/>
              <a:t>x.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Eigenvector</a:t>
            </a:r>
            <a:r>
              <a:rPr lang="en-US" dirty="0"/>
              <a:t> with </a:t>
            </a:r>
            <a:r>
              <a:rPr lang="en-US" i="1" dirty="0">
                <a:solidFill>
                  <a:srgbClr val="FF0000"/>
                </a:solidFill>
              </a:rPr>
              <a:t>lowest eigenvalue </a:t>
            </a:r>
            <a:r>
              <a:rPr lang="en-US" dirty="0"/>
              <a:t>has </a:t>
            </a:r>
            <a:r>
              <a:rPr lang="en-US" i="1" dirty="0">
                <a:solidFill>
                  <a:srgbClr val="FF0000"/>
                </a:solidFill>
              </a:rPr>
              <a:t>least variation</a:t>
            </a:r>
            <a:r>
              <a:rPr lang="en-US" i="1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top few eigenvectors</a:t>
            </a:r>
            <a:r>
              <a:rPr lang="en-US" dirty="0"/>
              <a:t> are known as the </a:t>
            </a:r>
            <a:r>
              <a:rPr lang="en-US" i="1" dirty="0">
                <a:solidFill>
                  <a:srgbClr val="FF0000"/>
                </a:solidFill>
              </a:rPr>
              <a:t>principal components</a:t>
            </a:r>
            <a:r>
              <a:rPr lang="en-US" dirty="0"/>
              <a:t> (</a:t>
            </a:r>
            <a:r>
              <a:rPr lang="en-US" b="1" i="1" dirty="0">
                <a:solidFill>
                  <a:srgbClr val="0070C0"/>
                </a:solidFill>
              </a:rPr>
              <a:t>PCs</a:t>
            </a:r>
            <a:r>
              <a:rPr lang="en-US" dirty="0"/>
              <a:t>).</a:t>
            </a:r>
          </a:p>
          <a:p>
            <a:pPr lvl="1"/>
            <a:endParaRPr lang="en-US" i="1" dirty="0"/>
          </a:p>
          <a:p>
            <a:endParaRPr lang="en-US" b="1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9072-C51D-4B99-8228-249C0E2C52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3411</TotalTime>
  <Words>645</Words>
  <Application>Microsoft Office PowerPoint</Application>
  <PresentationFormat>On-screen Show (4:3)</PresentationFormat>
  <Paragraphs>143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Agency FB</vt:lpstr>
      <vt:lpstr>Arial</vt:lpstr>
      <vt:lpstr>Calibri</vt:lpstr>
      <vt:lpstr>Cambria Math</vt:lpstr>
      <vt:lpstr>Century Schoolbook</vt:lpstr>
      <vt:lpstr>Wingdings</vt:lpstr>
      <vt:lpstr>Wingdings 2</vt:lpstr>
      <vt:lpstr>Oriel</vt:lpstr>
      <vt:lpstr>Pattern Recognition  Feature Extraction (2)  </vt:lpstr>
      <vt:lpstr>Agenda</vt:lpstr>
      <vt:lpstr>Feature Extraction </vt:lpstr>
      <vt:lpstr>Principle Component Analysis </vt:lpstr>
      <vt:lpstr>Principle Component Analysis </vt:lpstr>
      <vt:lpstr>Principle Component Analysis (Steps)</vt:lpstr>
      <vt:lpstr>Principle Component Analysis (Steps)</vt:lpstr>
      <vt:lpstr>Principle Component Analysis (Steps)</vt:lpstr>
      <vt:lpstr>Principle Component Analysis (Steps)</vt:lpstr>
      <vt:lpstr>Principle Component Analysis (Steps)</vt:lpstr>
      <vt:lpstr>Choosing # PCs </vt:lpstr>
      <vt:lpstr>Choosing # PCs </vt:lpstr>
      <vt:lpstr>Task(4) Description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Function</dc:title>
  <dc:creator>MGawish</dc:creator>
  <cp:lastModifiedBy>T.A. Mohamed Y. Gawish</cp:lastModifiedBy>
  <cp:revision>845</cp:revision>
  <dcterms:created xsi:type="dcterms:W3CDTF">2006-08-16T00:00:00Z</dcterms:created>
  <dcterms:modified xsi:type="dcterms:W3CDTF">2017-11-04T06:17:45Z</dcterms:modified>
</cp:coreProperties>
</file>