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1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80" r:id="rId28"/>
    <p:sldId id="274" r:id="rId29"/>
    <p:sldId id="275" r:id="rId30"/>
    <p:sldId id="276" r:id="rId31"/>
    <p:sldId id="277" r:id="rId32"/>
    <p:sldId id="278" r:id="rId33"/>
    <p:sldId id="281" r:id="rId34"/>
    <p:sldId id="282" r:id="rId35"/>
    <p:sldId id="331" r:id="rId36"/>
    <p:sldId id="283" r:id="rId37"/>
    <p:sldId id="284" r:id="rId38"/>
    <p:sldId id="336" r:id="rId39"/>
    <p:sldId id="285" r:id="rId40"/>
    <p:sldId id="287" r:id="rId41"/>
    <p:sldId id="302" r:id="rId42"/>
    <p:sldId id="288" r:id="rId43"/>
    <p:sldId id="289" r:id="rId44"/>
    <p:sldId id="290" r:id="rId45"/>
    <p:sldId id="296" r:id="rId46"/>
    <p:sldId id="338" r:id="rId47"/>
    <p:sldId id="292" r:id="rId48"/>
    <p:sldId id="293" r:id="rId49"/>
    <p:sldId id="294" r:id="rId50"/>
    <p:sldId id="298" r:id="rId51"/>
    <p:sldId id="333" r:id="rId52"/>
    <p:sldId id="332" r:id="rId53"/>
    <p:sldId id="299" r:id="rId54"/>
    <p:sldId id="300" r:id="rId55"/>
    <p:sldId id="303" r:id="rId56"/>
    <p:sldId id="313" r:id="rId57"/>
    <p:sldId id="304" r:id="rId58"/>
    <p:sldId id="305" r:id="rId59"/>
    <p:sldId id="306" r:id="rId60"/>
    <p:sldId id="307" r:id="rId61"/>
    <p:sldId id="309" r:id="rId62"/>
    <p:sldId id="308" r:id="rId63"/>
    <p:sldId id="312" r:id="rId64"/>
    <p:sldId id="329" r:id="rId65"/>
    <p:sldId id="328" r:id="rId66"/>
    <p:sldId id="310" r:id="rId67"/>
    <p:sldId id="315" r:id="rId68"/>
    <p:sldId id="335" r:id="rId69"/>
    <p:sldId id="316" r:id="rId7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لـ pink للرجالة" id="{D414BE4E-F05A-4ECC-9E90-A4617B24196C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begining section" id="{B44FE445-CB2F-4E74-83BE-BF52DA65058E}">
          <p14:sldIdLst>
            <p14:sldId id="33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0"/>
            <p14:sldId id="274"/>
          </p14:sldIdLst>
        </p14:section>
        <p14:section name="for loop" id="{32911859-7F39-4245-AAE6-59770C294DA4}">
          <p14:sldIdLst>
            <p14:sldId id="275"/>
            <p14:sldId id="276"/>
            <p14:sldId id="277"/>
            <p14:sldId id="278"/>
            <p14:sldId id="281"/>
            <p14:sldId id="282"/>
            <p14:sldId id="331"/>
            <p14:sldId id="283"/>
            <p14:sldId id="284"/>
            <p14:sldId id="336"/>
            <p14:sldId id="285"/>
            <p14:sldId id="287"/>
            <p14:sldId id="302"/>
            <p14:sldId id="288"/>
            <p14:sldId id="289"/>
          </p14:sldIdLst>
        </p14:section>
        <p14:section name="while loop" id="{867D7818-A24E-4049-843E-809A03F3ED40}">
          <p14:sldIdLst>
            <p14:sldId id="290"/>
            <p14:sldId id="296"/>
            <p14:sldId id="338"/>
            <p14:sldId id="292"/>
            <p14:sldId id="293"/>
            <p14:sldId id="294"/>
            <p14:sldId id="298"/>
            <p14:sldId id="333"/>
            <p14:sldId id="332"/>
            <p14:sldId id="299"/>
            <p14:sldId id="300"/>
          </p14:sldIdLst>
        </p14:section>
        <p14:section name="some Notes" id="{6B5F4EDE-AA07-4D3A-916B-C828EE390506}">
          <p14:sldIdLst>
            <p14:sldId id="303"/>
            <p14:sldId id="313"/>
            <p14:sldId id="304"/>
            <p14:sldId id="305"/>
            <p14:sldId id="306"/>
            <p14:sldId id="307"/>
            <p14:sldId id="309"/>
            <p14:sldId id="308"/>
            <p14:sldId id="312"/>
            <p14:sldId id="329"/>
            <p14:sldId id="328"/>
            <p14:sldId id="310"/>
            <p14:sldId id="315"/>
            <p14:sldId id="33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66" autoAdjust="0"/>
    <p:restoredTop sz="91119" autoAdjust="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039F6EE-ED3D-473F-B944-1789EE543564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DD5699C-CA19-4259-84A5-DF07379A04B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876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199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الحسن</a:t>
            </a:r>
            <a:r>
              <a:rPr lang="ar-EG" baseline="0" dirty="0" smtClean="0"/>
              <a:t> بن الهيثم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AD8C2-33DD-4981-9A04-F5FB451FF817}" type="slidenum">
              <a:rPr lang="ar-EG" smtClean="0"/>
              <a:t>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3909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r>
              <a:rPr lang="en-US" baseline="0" dirty="0" smtClean="0"/>
              <a:t> structure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3BB6-8EAF-43C6-A582-ED6D03913C37}" type="slidenum">
              <a:rPr lang="ar-EG" smtClean="0"/>
              <a:t>46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535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فاكرين</a:t>
            </a:r>
            <a:r>
              <a:rPr lang="ar-EG" baseline="0" dirty="0" smtClean="0"/>
              <a:t> مثال الـ </a:t>
            </a:r>
            <a:r>
              <a:rPr lang="de-DE" baseline="0" dirty="0" smtClean="0"/>
              <a:t>Todo</a:t>
            </a:r>
            <a:r>
              <a:rPr lang="ar-EG" baseline="0" dirty="0" smtClean="0"/>
              <a:t> ؟</a:t>
            </a:r>
          </a:p>
          <a:p>
            <a:r>
              <a:rPr lang="ar-EG" baseline="0" dirty="0" smtClean="0"/>
              <a:t>طيب في المثال ده، أنا كنت عارف معايا كام </a:t>
            </a:r>
            <a:r>
              <a:rPr lang="en-US" baseline="0" dirty="0" err="1" smtClean="0"/>
              <a:t>Todo</a:t>
            </a:r>
            <a:r>
              <a:rPr lang="ar-EG" baseline="0" dirty="0" smtClean="0"/>
              <a:t> وأنا بكتب الكود، طيب لو عايز أعدلها بحيث أن طول ما في لسه </a:t>
            </a:r>
            <a:r>
              <a:rPr lang="en-US" baseline="0" dirty="0" err="1" smtClean="0"/>
              <a:t>Todo</a:t>
            </a:r>
            <a:r>
              <a:rPr lang="ar-EG" baseline="0" dirty="0" smtClean="0"/>
              <a:t> في العلبة، ممكن أعملها إزاي؟</a:t>
            </a:r>
          </a:p>
          <a:p>
            <a:endParaRPr lang="ar-EG" baseline="0" dirty="0" smtClean="0"/>
          </a:p>
          <a:p>
            <a:r>
              <a:rPr lang="ar-EG" baseline="0" dirty="0" smtClean="0"/>
              <a:t>ممكن ببساطة، أقوله، طول ما الـ </a:t>
            </a:r>
            <a:r>
              <a:rPr lang="en-US" baseline="0" dirty="0" err="1" smtClean="0"/>
              <a:t>number_of_todo</a:t>
            </a:r>
            <a:r>
              <a:rPr lang="en-US" baseline="0" dirty="0" smtClean="0"/>
              <a:t> &gt; 0</a:t>
            </a:r>
            <a:r>
              <a:rPr lang="ar-EG" baseline="0" dirty="0" smtClean="0"/>
              <a:t> أدخل، وبعد ما تأخد الـ </a:t>
            </a:r>
            <a:r>
              <a:rPr lang="en-US" baseline="0" dirty="0" err="1" smtClean="0"/>
              <a:t>todo</a:t>
            </a:r>
            <a:r>
              <a:rPr lang="ar-EG" baseline="0" dirty="0" smtClean="0"/>
              <a:t> من العلبة، نقص عدد الـ </a:t>
            </a:r>
            <a:r>
              <a:rPr lang="en-US" baseline="0" dirty="0" err="1" smtClean="0"/>
              <a:t>number_of_todo</a:t>
            </a:r>
            <a:r>
              <a:rPr lang="ar-EG" baseline="0" dirty="0" smtClean="0"/>
              <a:t> بواحد،</a:t>
            </a:r>
          </a:p>
          <a:p>
            <a:r>
              <a:rPr lang="ar-EG" baseline="0" dirty="0" smtClean="0"/>
              <a:t>وبعدين شوف هما لسه أكبر من الزيرو؟</a:t>
            </a:r>
          </a:p>
          <a:p>
            <a:r>
              <a:rPr lang="ar-EG" baseline="0" dirty="0" smtClean="0"/>
              <a:t>وهكذا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509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3BB6-8EAF-43C6-A582-ED6D03913C37}" type="slidenum">
              <a:rPr lang="ar-EG" smtClean="0"/>
              <a:t>68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60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311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9297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 smtClean="0"/>
              <a:t>«يعني هو عايزني</a:t>
            </a:r>
            <a:r>
              <a:rPr lang="ar-EG" baseline="0" dirty="0" smtClean="0"/>
              <a:t> أعرض سطر واحد عدد كبير من المرات؟ ، طيب ما أنا ممكن اتك علي نفسي وعملت كده مثلًا لو طلب أني أعرضها 15 مرة،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baseline="0" dirty="0" smtClean="0"/>
              <a:t>بس أفرض رجع وطلب مني أعرضها 100 مرة مثلًا أو أكتر، مش يبقي شيئ رائع لو أنا كتبتها مرة واحدة، وبعدين بطريقة ما خليت البرنامج يعرضها لوحده 100 مرة؟</a:t>
            </a:r>
            <a:r>
              <a:rPr lang="ar-EG" dirty="0" smtClean="0"/>
              <a:t>»</a:t>
            </a:r>
          </a:p>
          <a:p>
            <a:r>
              <a:rPr lang="en-US" dirty="0" smtClean="0"/>
              <a:t>quoted from Sarah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Shoman</a:t>
            </a:r>
            <a:r>
              <a:rPr lang="en-US" baseline="0" dirty="0" smtClean="0"/>
              <a:t> :D </a:t>
            </a:r>
            <a:endParaRPr lang="ar-E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910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كل مرة بنقول علي الكومبيوتر</a:t>
            </a:r>
            <a:r>
              <a:rPr lang="ar-EG" baseline="0" dirty="0" smtClean="0"/>
              <a:t> مجرد آلة غبية، المرة دي هنعتبره ..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283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أخوك الصغير وعايزين</a:t>
            </a:r>
            <a:r>
              <a:rPr lang="ar-EG" baseline="0" dirty="0" smtClean="0"/>
              <a:t> نعلمه العد </a:t>
            </a:r>
            <a:r>
              <a:rPr lang="en-US" baseline="0" dirty="0" smtClean="0"/>
              <a:t>:D</a:t>
            </a:r>
            <a:endParaRPr lang="ar-EG" baseline="0" dirty="0" smtClean="0"/>
          </a:p>
          <a:p>
            <a:endParaRPr lang="ar-EG" baseline="0" dirty="0" smtClean="0"/>
          </a:p>
          <a:p>
            <a:r>
              <a:rPr lang="ar-EG" baseline="0" dirty="0" smtClean="0"/>
              <a:t>هو عارف الأعداد، عارف 1و2و 3 وإلخ ألخ..</a:t>
            </a:r>
          </a:p>
          <a:p>
            <a:r>
              <a:rPr lang="ar-EG" baseline="0" dirty="0" smtClean="0"/>
              <a:t>بس عايزينه يعد من أول الـ 1 لحد الـ 5 مثلًا </a:t>
            </a:r>
            <a:r>
              <a:rPr lang="ar-EG" baseline="0" dirty="0" smtClean="0">
                <a:sym typeface="Wingdings" pitchFamily="2" charset="2"/>
              </a:rPr>
              <a:t>: )</a:t>
            </a:r>
            <a:endParaRPr lang="ar-E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916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يبقي</a:t>
            </a:r>
            <a:r>
              <a:rPr lang="ar-EG" baseline="0" dirty="0" smtClean="0"/>
              <a:t> في الـ </a:t>
            </a:r>
            <a:r>
              <a:rPr lang="en-US" baseline="0" dirty="0" smtClean="0"/>
              <a:t>for loop</a:t>
            </a:r>
            <a:r>
              <a:rPr lang="ar-EG" baseline="0" dirty="0" smtClean="0"/>
              <a:t> أنا بعمله الـ </a:t>
            </a:r>
            <a:r>
              <a:rPr lang="en-US" baseline="0" dirty="0" err="1" smtClean="0"/>
              <a:t>var</a:t>
            </a:r>
            <a:r>
              <a:rPr lang="ar-EG" baseline="0" dirty="0" smtClean="0"/>
              <a:t> اللي بيعد فيه </a:t>
            </a:r>
            <a:r>
              <a:rPr lang="ar-EG" baseline="0" dirty="0" smtClean="0">
                <a:sym typeface="Wingdings" pitchFamily="2" charset="2"/>
              </a:rPr>
              <a:t>:) ، وبقوله العدد اللي يبدأ العد منه، وبقوله كمان يزود كام كل مرة</a:t>
            </a:r>
          </a:p>
          <a:p>
            <a:r>
              <a:rPr lang="ar-EG" baseline="0" dirty="0" smtClean="0">
                <a:sym typeface="Wingdings" pitchFamily="2" charset="2"/>
              </a:rPr>
              <a:t>وبقوله امتي يقف : ) ..</a:t>
            </a:r>
          </a:p>
          <a:p>
            <a:r>
              <a:rPr lang="ar-EG" baseline="0" dirty="0" smtClean="0">
                <a:sym typeface="Wingdings" pitchFamily="2" charset="2"/>
              </a:rPr>
              <a:t>زي ما كنت بتعمل مع أخوك الصغير بالظبط </a:t>
            </a:r>
            <a:r>
              <a:rPr lang="en-US" baseline="0" dirty="0" smtClean="0">
                <a:sym typeface="Wingdings" pitchFamily="2" charset="2"/>
              </a:rPr>
              <a:t>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463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الفكرة</a:t>
            </a:r>
            <a:r>
              <a:rPr lang="ar-EG" baseline="0" dirty="0" smtClean="0"/>
              <a:t> أننا هنطلب 4 متطوعين، وهيبقي معانا علبة </a:t>
            </a:r>
            <a:r>
              <a:rPr lang="en-US" baseline="0" dirty="0" err="1" smtClean="0"/>
              <a:t>Todo</a:t>
            </a:r>
            <a:r>
              <a:rPr lang="ar-EG" baseline="0" dirty="0" smtClean="0"/>
              <a:t> فيها 4، الفكرة أن كل واحد منهم هيعمل جزء من الستراكشر بتاع ال </a:t>
            </a:r>
            <a:r>
              <a:rPr lang="en-US" baseline="0" dirty="0" smtClean="0"/>
              <a:t>for</a:t>
            </a:r>
            <a:r>
              <a:rPr lang="ar-EG" baseline="0" dirty="0" smtClean="0"/>
              <a:t> والرابع هيبقي بينفذ الكود، بيروح يسأل</a:t>
            </a:r>
          </a:p>
          <a:p>
            <a:r>
              <a:rPr lang="ar-EG" baseline="0" dirty="0" smtClean="0"/>
              <a:t>القيمة اللي هيبدأ بيها كام؟، ويروح يسأل الـ </a:t>
            </a:r>
            <a:r>
              <a:rPr lang="en-US" baseline="0" dirty="0" smtClean="0"/>
              <a:t>Condition </a:t>
            </a:r>
            <a:r>
              <a:rPr lang="ar-EG" baseline="0" dirty="0" smtClean="0"/>
              <a:t> هو أنا ممكن أدخل تاني ولا خلاص كده، وبعد ما يدخل ويخلص الكود اللي جوه، يروح يزود القيمة بتاعته، ويرجع يسأل الكوندشن تاني، وهكذا بقي : 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509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algn="l" rtl="0"/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 rtl="0"/>
            <a:r>
              <a:rPr lang="en-US" dirty="0" smtClean="0"/>
              <a:t>{</a:t>
            </a:r>
          </a:p>
          <a:p>
            <a:pPr algn="l" rtl="0"/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pPr algn="l" rtl="0"/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 &gt;&gt; number;</a:t>
            </a:r>
          </a:p>
          <a:p>
            <a:pPr algn="l" rtl="0"/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 = 1; i &lt; number; i++)</a:t>
            </a:r>
          </a:p>
          <a:p>
            <a:pPr algn="l" rtl="0"/>
            <a:r>
              <a:rPr lang="en-US" dirty="0" smtClean="0"/>
              <a:t>    {</a:t>
            </a:r>
          </a:p>
          <a:p>
            <a:pPr algn="l" rtl="0"/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i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algn="l" rtl="0"/>
            <a:r>
              <a:rPr lang="en-US" dirty="0" smtClean="0"/>
              <a:t>    }</a:t>
            </a:r>
          </a:p>
          <a:p>
            <a:pPr algn="l" rtl="0"/>
            <a:r>
              <a:rPr lang="en-US" dirty="0" smtClean="0"/>
              <a:t>    return 0;</a:t>
            </a:r>
          </a:p>
          <a:p>
            <a:pPr algn="l" rtl="0"/>
            <a:r>
              <a:rPr lang="en-US" dirty="0" smtClean="0"/>
              <a:t>}</a:t>
            </a:r>
          </a:p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5699C-CA19-4259-84A5-DF07379A04B4}" type="slidenum">
              <a:rPr lang="ar-EG" smtClean="0"/>
              <a:t>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336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8622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472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46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39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23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73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230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07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32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88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2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C87D-E514-4C9C-B0F3-5AC2DE6D63B6}" type="datetimeFigureOut">
              <a:rPr lang="ar-EG" smtClean="0"/>
              <a:t>09/01/1436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CD5B-9820-4F82-88C3-D1ACB85F9C4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85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bdAllah.Boda.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pPr rtl="0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ECPC?</a:t>
            </a:r>
            <a:endParaRPr lang="ar-EG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5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988840"/>
            <a:ext cx="9036496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Waiting for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in ECPC 2015 .. even if it’s in </a:t>
            </a:r>
            <a:r>
              <a:rPr lang="en-US" sz="88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Pink</a:t>
            </a:r>
            <a:r>
              <a:rPr 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:P ..</a:t>
            </a:r>
            <a:endParaRPr lang="ar-E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4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1532030" y="1802618"/>
            <a:ext cx="6129119" cy="26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0"/>
            <a:ext cx="73152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err="1" smtClean="0">
                <a:latin typeface="Comic Sans MS" pitchFamily="66" charset="0"/>
              </a:rPr>
              <a:t>AbdAllah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err="1" smtClean="0">
                <a:latin typeface="Comic Sans MS" pitchFamily="66" charset="0"/>
              </a:rPr>
              <a:t>Abd</a:t>
            </a:r>
            <a:r>
              <a:rPr lang="en-US" sz="4400" dirty="0" smtClean="0">
                <a:latin typeface="Comic Sans MS" pitchFamily="66" charset="0"/>
              </a:rPr>
              <a:t> El-</a:t>
            </a:r>
            <a:r>
              <a:rPr lang="en-US" sz="4400" dirty="0" err="1" smtClean="0">
                <a:latin typeface="Comic Sans MS" pitchFamily="66" charset="0"/>
              </a:rPr>
              <a:t>fatah</a:t>
            </a:r>
            <a:r>
              <a:rPr lang="en-US" sz="4400" dirty="0" smtClean="0">
                <a:latin typeface="Comic Sans MS" pitchFamily="66" charset="0"/>
              </a:rPr>
              <a:t> :D</a:t>
            </a:r>
            <a:endParaRPr lang="ar-EG" sz="44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1676400"/>
            <a:ext cx="3581400" cy="2507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4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9618" y="304800"/>
            <a:ext cx="410143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Our </a:t>
            </a:r>
            <a:r>
              <a:rPr lang="en-US" sz="4400" b="1" dirty="0">
                <a:latin typeface="Comic Sans MS" pitchFamily="66" charset="0"/>
              </a:rPr>
              <a:t>Agenda</a:t>
            </a:r>
            <a:r>
              <a:rPr lang="en-US" sz="4400" dirty="0" smtClean="0">
                <a:latin typeface="Comic Sans MS" pitchFamily="66" charset="0"/>
              </a:rPr>
              <a:t> :-</a:t>
            </a:r>
            <a:endParaRPr lang="ar-EG" sz="4400" dirty="0">
              <a:latin typeface="Comic Sans MS" pitchFamily="66" charset="0"/>
            </a:endParaRPr>
          </a:p>
        </p:txBody>
      </p:sp>
      <p:pic>
        <p:nvPicPr>
          <p:cNvPr id="2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8200" y="1641574"/>
            <a:ext cx="739140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LOOPs</a:t>
            </a:r>
            <a:endParaRPr lang="ar-EG" sz="11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3944405"/>
            <a:ext cx="1781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what is</a:t>
            </a:r>
          </a:p>
          <a:p>
            <a:pPr algn="ctr"/>
            <a:r>
              <a:rPr lang="en-US" sz="4000" dirty="0" smtClean="0">
                <a:latin typeface="Comic Sans MS" pitchFamily="66" charset="0"/>
              </a:rPr>
              <a:t> Loops ?</a:t>
            </a:r>
            <a:endParaRPr lang="ar-EG" sz="40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7760" y="3945250"/>
            <a:ext cx="1781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when to use Loops ?</a:t>
            </a:r>
            <a:endParaRPr lang="ar-EG" sz="40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3965242"/>
            <a:ext cx="1781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how to use Loops ?</a:t>
            </a:r>
            <a:endParaRPr lang="ar-EG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81000"/>
            <a:ext cx="58674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Our rules </a:t>
            </a:r>
            <a:r>
              <a:rPr lang="en-US" sz="4400" dirty="0" smtClean="0">
                <a:latin typeface="Comic Sans MS" pitchFamily="66" charset="0"/>
                <a:sym typeface="Wingdings" pitchFamily="2" charset="2"/>
              </a:rPr>
              <a:t></a:t>
            </a:r>
            <a:endParaRPr lang="ar-EG" sz="44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742" y="1521207"/>
            <a:ext cx="747485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1- No talking, please :”)</a:t>
            </a:r>
            <a:endParaRPr lang="ar-EG" sz="40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5029200" cy="3619500"/>
          </a:xfrm>
          <a:prstGeom prst="rect">
            <a:avLst/>
          </a:prstGeom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88637"/>
            <a:ext cx="7620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2</a:t>
            </a:r>
            <a:r>
              <a:rPr lang="en-US" sz="4400" dirty="0" smtClean="0">
                <a:latin typeface="Comic Sans MS" pitchFamily="66" charset="0"/>
              </a:rPr>
              <a:t>- If you don’t understand </a:t>
            </a:r>
          </a:p>
          <a:p>
            <a:pPr algn="ctr"/>
            <a:r>
              <a:rPr lang="en-US" sz="4400" dirty="0" smtClean="0">
                <a:latin typeface="Comic Sans MS" pitchFamily="66" charset="0"/>
              </a:rPr>
              <a:t>-&gt; ask.</a:t>
            </a:r>
            <a:endParaRPr lang="ar-EG" sz="44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59000"/>
            <a:ext cx="4724400" cy="3810000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8680"/>
            <a:ext cx="834200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3-If you have any Questions -&gt; write it down until you see this</a:t>
            </a:r>
            <a:endParaRPr lang="ar-EG" sz="40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38400"/>
            <a:ext cx="5616624" cy="3505200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5256584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301423"/>
            <a:ext cx="1401030" cy="2415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8979" y="476672"/>
            <a:ext cx="634779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>
                <a:latin typeface="Comic Sans MS" pitchFamily="66" charset="0"/>
              </a:rPr>
              <a:t>Let’s Do it !</a:t>
            </a:r>
            <a:endParaRPr lang="ar-EG" sz="7200" dirty="0"/>
          </a:p>
        </p:txBody>
      </p:sp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096" y="170592"/>
            <a:ext cx="727280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How to Display a line to Console ?</a:t>
            </a:r>
            <a:endParaRPr lang="ar-EG" sz="5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16832"/>
            <a:ext cx="6324600" cy="4636368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6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806489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Simply: use the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cout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&lt;&lt;</a:t>
            </a:r>
            <a:r>
              <a:rPr lang="en-US" sz="5400" dirty="0" smtClean="0">
                <a:latin typeface="Comic Sans MS" pitchFamily="66" charset="0"/>
              </a:rPr>
              <a:t> key Word :D ..</a:t>
            </a:r>
            <a:endParaRPr lang="ar-EG" sz="5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248" y="2828399"/>
            <a:ext cx="806489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err="1" smtClean="0">
                <a:latin typeface="Comic Sans MS" pitchFamily="66" charset="0"/>
              </a:rPr>
              <a:t>cout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&lt;&lt;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“any thing :D\n”</a:t>
            </a:r>
            <a:r>
              <a:rPr lang="en-US" sz="4800" dirty="0" smtClean="0">
                <a:latin typeface="Comic Sans MS" pitchFamily="66" charset="0"/>
              </a:rPr>
              <a:t>; </a:t>
            </a:r>
            <a:endParaRPr lang="ar-EG" sz="4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3885148"/>
            <a:ext cx="1800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OR</a:t>
            </a:r>
            <a:endParaRPr lang="ar-EG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41200" y="4797152"/>
            <a:ext cx="923379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err="1" smtClean="0">
                <a:latin typeface="Comic Sans MS" pitchFamily="66" charset="0"/>
              </a:rPr>
              <a:t>cout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&lt;&lt;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“any thing :D” </a:t>
            </a:r>
            <a:r>
              <a:rPr lang="en-US" sz="4800" dirty="0" smtClean="0">
                <a:latin typeface="Comic Sans MS" pitchFamily="66" charset="0"/>
              </a:rPr>
              <a:t>&lt;&lt; </a:t>
            </a:r>
            <a:r>
              <a:rPr lang="en-US" sz="4800" dirty="0" err="1" smtClean="0">
                <a:latin typeface="Comic Sans MS" pitchFamily="66" charset="0"/>
              </a:rPr>
              <a:t>endl</a:t>
            </a:r>
            <a:r>
              <a:rPr lang="en-US" sz="4800" dirty="0" smtClean="0">
                <a:latin typeface="Comic Sans MS" pitchFamily="66" charset="0"/>
              </a:rPr>
              <a:t>; </a:t>
            </a:r>
            <a:endParaRPr lang="ar-EG" sz="4800" dirty="0">
              <a:latin typeface="Comic Sans MS" pitchFamily="66" charset="0"/>
            </a:endParaRPr>
          </a:p>
        </p:txBody>
      </p:sp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bdAllah Bodaz\Desktop\615354_299906613453114_2025313584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5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20891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what about displaying the same line 2 times ?</a:t>
            </a:r>
            <a:endParaRPr lang="ar-EG" sz="5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12273"/>
            <a:ext cx="7920880" cy="4474098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48680"/>
            <a:ext cx="806489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Simply: use the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cout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key Word 2 times :D</a:t>
            </a:r>
            <a:endParaRPr lang="ar-EG" sz="5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125" y="3573016"/>
            <a:ext cx="806489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err="1" smtClean="0">
                <a:latin typeface="Comic Sans MS" pitchFamily="66" charset="0"/>
              </a:rPr>
              <a:t>cout</a:t>
            </a:r>
            <a:r>
              <a:rPr lang="en-US" sz="5400" dirty="0" smtClean="0">
                <a:latin typeface="Comic Sans MS" pitchFamily="66" charset="0"/>
              </a:rPr>
              <a:t> &lt;&lt;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“any thing :D\n”</a:t>
            </a:r>
            <a:r>
              <a:rPr lang="en-US" sz="5400" dirty="0" smtClean="0">
                <a:latin typeface="Comic Sans MS" pitchFamily="66" charset="0"/>
              </a:rPr>
              <a:t>; </a:t>
            </a:r>
          </a:p>
          <a:p>
            <a:pPr algn="ctr"/>
            <a:r>
              <a:rPr lang="en-US" sz="5400" dirty="0" err="1" smtClean="0">
                <a:latin typeface="Comic Sans MS" pitchFamily="66" charset="0"/>
              </a:rPr>
              <a:t>cout</a:t>
            </a:r>
            <a:r>
              <a:rPr lang="en-US" sz="5400" dirty="0" smtClean="0">
                <a:latin typeface="Comic Sans MS" pitchFamily="66" charset="0"/>
              </a:rPr>
              <a:t> &lt;&lt;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“any thing :D\n”</a:t>
            </a:r>
            <a:r>
              <a:rPr lang="en-US" sz="5400" dirty="0" smtClean="0">
                <a:latin typeface="Comic Sans MS" pitchFamily="66" charset="0"/>
              </a:rPr>
              <a:t>; </a:t>
            </a:r>
            <a:endParaRPr lang="ar-EG" sz="5400" dirty="0">
              <a:latin typeface="Comic Sans MS" pitchFamily="66" charset="0"/>
            </a:endParaRPr>
          </a:p>
        </p:txBody>
      </p:sp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1006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797611"/>
            <a:ext cx="66967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what about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5</a:t>
            </a:r>
            <a:r>
              <a:rPr lang="en-US" sz="4800" dirty="0" smtClean="0">
                <a:latin typeface="Comic Sans MS" pitchFamily="66" charset="0"/>
              </a:rPr>
              <a:t> lines ?</a:t>
            </a:r>
            <a:endParaRPr lang="ar-EG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124145"/>
            <a:ext cx="67687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what about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10</a:t>
            </a:r>
            <a:r>
              <a:rPr lang="en-US" sz="4800" dirty="0" smtClean="0">
                <a:latin typeface="Comic Sans MS" pitchFamily="66" charset="0"/>
              </a:rPr>
              <a:t> lines ?</a:t>
            </a:r>
            <a:endParaRPr lang="ar-EG" sz="4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2893" y="3429000"/>
            <a:ext cx="67687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what about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 lines ?</a:t>
            </a:r>
            <a:endParaRPr lang="ar-EG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4198" y="4659700"/>
            <a:ext cx="662473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what about ‘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’ lines ?</a:t>
            </a:r>
            <a:endParaRPr lang="ar-EG" sz="4800" dirty="0">
              <a:latin typeface="Comic Sans MS" pitchFamily="66" charset="0"/>
            </a:endParaRPr>
          </a:p>
        </p:txBody>
      </p:sp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924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What if ??</a:t>
            </a:r>
            <a:endParaRPr lang="ar-EG" sz="7200" dirty="0"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5538787" cy="5029200"/>
          </a:xfrm>
          <a:prstGeom prst="rect">
            <a:avLst/>
          </a:prstGeom>
        </p:spPr>
      </p:pic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3" y="116632"/>
            <a:ext cx="761804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What are we going to do ??</a:t>
            </a:r>
            <a:endParaRPr lang="ar-EG" sz="54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01038"/>
            <a:ext cx="6068144" cy="4752161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359225" y="46683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582232" y="6105577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76672"/>
            <a:ext cx="73914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LOOPs</a:t>
            </a:r>
            <a:endParaRPr lang="ar-EG" sz="1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" y="2683197"/>
            <a:ext cx="4724400" cy="33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7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336" y="332655"/>
            <a:ext cx="833392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  <a:latin typeface="Comic Sans MS" pitchFamily="66" charset="0"/>
              </a:rPr>
              <a:t>dude, what is loops ??</a:t>
            </a:r>
            <a:endParaRPr lang="ar-EG" sz="6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2019300"/>
            <a:ext cx="7239000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block of code (Set of operations)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repeats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itself for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number of times or as long as a condition is valid</a:t>
            </a:r>
            <a:r>
              <a:rPr lang="en-US" sz="4400" dirty="0" smtClean="0">
                <a:latin typeface="Comic Sans MS" pitchFamily="66" charset="0"/>
              </a:rPr>
              <a:t> … </a:t>
            </a:r>
            <a:endParaRPr lang="ar-EG" sz="4400" dirty="0">
              <a:latin typeface="Comic Sans MS" pitchFamily="66" charset="0"/>
            </a:endParaRPr>
          </a:p>
        </p:txBody>
      </p:sp>
      <p:pic>
        <p:nvPicPr>
          <p:cNvPr id="2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7618" y="1268760"/>
            <a:ext cx="633670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let’s have an example, shall we :D ?</a:t>
            </a:r>
            <a:endParaRPr lang="ar-EG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47" y="2303263"/>
            <a:ext cx="4354785" cy="415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latin typeface="Comic Sans MS" pitchFamily="66" charset="0"/>
              </a:rPr>
              <a:t>Your little brother and counting :D</a:t>
            </a:r>
            <a:endParaRPr lang="ar-EG" sz="4800" b="1" dirty="0"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bdAllah Bodaz\Desktop\1462831_600864399963341_586650068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1520"/>
            <a:ext cx="9144000" cy="82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0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>
                <a:latin typeface="Comic Sans MS" pitchFamily="66" charset="0"/>
              </a:rPr>
              <a:t>Your little brother and counting :D</a:t>
            </a:r>
            <a:endParaRPr lang="ar-EG" sz="48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08920"/>
            <a:ext cx="882047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1- محتاج حاجة يعد عليها (يعد علي صوابعه، أو علي عداد) ..</a:t>
            </a:r>
            <a:endParaRPr lang="ar-EG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81369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2- محتاج نقوله هيبدأ من كام؟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144257"/>
            <a:ext cx="81369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3- محتاج نقوله يعد لغاية كام؟</a:t>
            </a:r>
            <a:endParaRPr lang="ar-EG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1313346"/>
            <a:ext cx="1512168" cy="1512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8" y="4902840"/>
            <a:ext cx="81369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4- محتاج نقوله يزود كل مرة كام؟</a:t>
            </a:r>
            <a:endParaRPr lang="ar-EG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5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59" y="17760"/>
            <a:ext cx="861939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 we have something like this in programming?</a:t>
            </a:r>
            <a:endParaRPr lang="ar-EG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026" name="Picture 2" descr="C:\Users\AbdAllah Bodaz\Desktop\1748747923_home_found_it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3427511" cy="438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498578">
            <a:off x="457453" y="1299788"/>
            <a:ext cx="56388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000" dirty="0" smtClean="0">
                <a:latin typeface="Comic Sans MS" pitchFamily="66" charset="0"/>
              </a:rPr>
              <a:t>for Loop </a:t>
            </a:r>
            <a:endParaRPr lang="ar-EG" sz="130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44">
            <a:off x="5293536" y="1317834"/>
            <a:ext cx="2349738" cy="2349738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59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3800" y="2286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 dirty="0"/>
          </a:p>
        </p:txBody>
      </p:sp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65648" y="3033131"/>
            <a:ext cx="347835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1- حاجة يعد عليها.</a:t>
            </a:r>
          </a:p>
          <a:p>
            <a:pPr algn="ctr"/>
            <a:r>
              <a:rPr lang="nn-N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 i</a:t>
            </a:r>
            <a:r>
              <a:rPr lang="ar-E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444" y="3050529"/>
            <a:ext cx="368541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2- هيبدأ من كام؟</a:t>
            </a:r>
          </a:p>
          <a:p>
            <a:pPr algn="ctr"/>
            <a:r>
              <a:rPr lang="nn-N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 = 1</a:t>
            </a:r>
            <a:endParaRPr lang="ar-EG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9402" y="4554100"/>
            <a:ext cx="319084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3- نهايته كام؟</a:t>
            </a:r>
          </a:p>
          <a:p>
            <a:pPr algn="ctr" rtl="0"/>
            <a:r>
              <a:rPr lang="nn-N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 &lt;= 5</a:t>
            </a:r>
            <a:endParaRPr lang="ar-EG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114" y="4554099"/>
            <a:ext cx="339886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EG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يزود كام كل مرة؟</a:t>
            </a:r>
          </a:p>
          <a:p>
            <a:pPr algn="ctr" rtl="0"/>
            <a:r>
              <a:rPr lang="nn-NO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i++</a:t>
            </a:r>
            <a:endParaRPr lang="ar-EG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540568" y="-186898"/>
            <a:ext cx="9810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/>
            <a:r>
              <a:rPr lang="en-US" sz="9600" dirty="0">
                <a:solidFill>
                  <a:prstClr val="black"/>
                </a:solidFill>
              </a:rPr>
              <a:t>for</a:t>
            </a:r>
            <a:r>
              <a:rPr lang="en-US" sz="6600" dirty="0">
                <a:solidFill>
                  <a:prstClr val="black"/>
                </a:solidFill>
              </a:rPr>
              <a:t> (            </a:t>
            </a:r>
            <a:r>
              <a:rPr lang="en-US" sz="6600" dirty="0">
                <a:solidFill>
                  <a:srgbClr val="FF0000"/>
                </a:solidFill>
              </a:rPr>
              <a:t>;</a:t>
            </a:r>
            <a:r>
              <a:rPr lang="en-US" sz="6600" dirty="0">
                <a:solidFill>
                  <a:prstClr val="black"/>
                </a:solidFill>
              </a:rPr>
              <a:t>            </a:t>
            </a:r>
            <a:r>
              <a:rPr lang="en-US" sz="6600" dirty="0">
                <a:solidFill>
                  <a:srgbClr val="FF0000"/>
                </a:solidFill>
              </a:rPr>
              <a:t>;</a:t>
            </a:r>
            <a:r>
              <a:rPr lang="en-US" sz="6600" dirty="0">
                <a:solidFill>
                  <a:prstClr val="black"/>
                </a:solidFill>
              </a:rPr>
              <a:t>           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534268" y="1263967"/>
            <a:ext cx="9810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/>
            <a:r>
              <a:rPr lang="en-US" sz="9600" dirty="0">
                <a:solidFill>
                  <a:prstClr val="black"/>
                </a:solidFill>
              </a:rPr>
              <a:t>for</a:t>
            </a:r>
            <a:r>
              <a:rPr lang="en-US" sz="6600" dirty="0">
                <a:solidFill>
                  <a:prstClr val="black"/>
                </a:solidFill>
              </a:rPr>
              <a:t> (            </a:t>
            </a:r>
            <a:r>
              <a:rPr lang="en-US" sz="6600" dirty="0">
                <a:solidFill>
                  <a:srgbClr val="FF0000"/>
                </a:solidFill>
              </a:rPr>
              <a:t>;</a:t>
            </a:r>
            <a:r>
              <a:rPr lang="en-US" sz="6600" dirty="0">
                <a:solidFill>
                  <a:prstClr val="black"/>
                </a:solidFill>
              </a:rPr>
              <a:t>            </a:t>
            </a:r>
            <a:r>
              <a:rPr lang="en-US" sz="6600" dirty="0">
                <a:solidFill>
                  <a:srgbClr val="FF0000"/>
                </a:solidFill>
              </a:rPr>
              <a:t>;</a:t>
            </a:r>
            <a:r>
              <a:rPr lang="en-US" sz="6600" dirty="0">
                <a:solidFill>
                  <a:prstClr val="black"/>
                </a:solidFill>
              </a:rPr>
              <a:t>          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4184" y="581501"/>
            <a:ext cx="235067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5464" y="2025903"/>
            <a:ext cx="15121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nn-NO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int i </a:t>
            </a:r>
            <a:endParaRPr lang="ar-EG" sz="3200" dirty="0"/>
          </a:p>
        </p:txBody>
      </p:sp>
      <p:sp>
        <p:nvSpPr>
          <p:cNvPr id="24" name="Rectangle 23"/>
          <p:cNvSpPr/>
          <p:nvPr/>
        </p:nvSpPr>
        <p:spPr>
          <a:xfrm>
            <a:off x="2900805" y="2025902"/>
            <a:ext cx="1040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rtl="0"/>
            <a:r>
              <a:rPr lang="nn-NO" sz="32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Comic Sans MS" pitchFamily="66" charset="0"/>
              </a:rPr>
              <a:t>= 1 </a:t>
            </a:r>
            <a:endParaRPr lang="ar-EG" sz="32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92599" y="577214"/>
            <a:ext cx="213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</a:t>
            </a:r>
            <a:endParaRPr lang="ar-EG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80981" y="2003011"/>
            <a:ext cx="237916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nn-NO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 &lt;= 5</a:t>
            </a:r>
            <a:endParaRPr lang="ar-EG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08348" y="2064974"/>
            <a:ext cx="237916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nn-NO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i++</a:t>
            </a:r>
            <a:endParaRPr lang="ar-EG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020100" y="318760"/>
            <a:ext cx="201011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Iterating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step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348880" y="2539563"/>
            <a:ext cx="126379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US" sz="9600" dirty="0" smtClean="0"/>
              <a:t>for</a:t>
            </a:r>
            <a:r>
              <a:rPr lang="en-US" sz="6600" dirty="0" smtClean="0"/>
              <a:t> (            </a:t>
            </a:r>
            <a:r>
              <a:rPr lang="en-US" sz="6600" dirty="0" smtClean="0">
                <a:solidFill>
                  <a:srgbClr val="FF0000"/>
                </a:solidFill>
              </a:rPr>
              <a:t>;</a:t>
            </a:r>
            <a:r>
              <a:rPr lang="en-US" sz="6600" dirty="0" smtClean="0"/>
              <a:t>            </a:t>
            </a:r>
            <a:r>
              <a:rPr lang="en-US" sz="6600" dirty="0" smtClean="0">
                <a:solidFill>
                  <a:srgbClr val="FF0000"/>
                </a:solidFill>
              </a:rPr>
              <a:t>;</a:t>
            </a:r>
            <a:r>
              <a:rPr lang="en-US" sz="6600" dirty="0" smtClean="0"/>
              <a:t>         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4738" y="3254267"/>
            <a:ext cx="235067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2286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254267"/>
            <a:ext cx="213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</a:t>
            </a:r>
            <a:endParaRPr lang="ar-EG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7401" y="3032005"/>
            <a:ext cx="201011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Iterating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step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90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81000" y="381475"/>
            <a:ext cx="9829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US" sz="9600" dirty="0" smtClean="0"/>
              <a:t>for</a:t>
            </a:r>
            <a:r>
              <a:rPr lang="en-US" sz="6600" dirty="0" smtClean="0"/>
              <a:t> (          </a:t>
            </a:r>
            <a:r>
              <a:rPr lang="en-US" sz="6600" dirty="0" smtClean="0">
                <a:solidFill>
                  <a:srgbClr val="FF0000"/>
                </a:solidFill>
              </a:rPr>
              <a:t>;</a:t>
            </a:r>
            <a:r>
              <a:rPr lang="en-US" sz="6600" dirty="0" smtClean="0"/>
              <a:t>          </a:t>
            </a:r>
            <a:r>
              <a:rPr lang="en-US" sz="6600" dirty="0" smtClean="0">
                <a:solidFill>
                  <a:srgbClr val="FF0000"/>
                </a:solidFill>
              </a:rPr>
              <a:t>;</a:t>
            </a:r>
            <a:r>
              <a:rPr lang="en-US" sz="6600" dirty="0" smtClean="0"/>
              <a:t>        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5610" y="929623"/>
            <a:ext cx="23506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2286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929624"/>
            <a:ext cx="2133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&lt;= 5</a:t>
            </a:r>
            <a:endParaRPr lang="ar-EG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199" y="939372"/>
            <a:ext cx="20101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++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5192" y="1639842"/>
            <a:ext cx="9369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 dirty="0" smtClean="0"/>
              <a:t>{</a:t>
            </a:r>
          </a:p>
          <a:p>
            <a:pPr algn="l"/>
            <a:r>
              <a:rPr lang="en-US" sz="4800" b="1" dirty="0"/>
              <a:t> </a:t>
            </a:r>
            <a:r>
              <a:rPr lang="en-US" sz="4800" b="1" dirty="0" smtClean="0"/>
              <a:t>    </a:t>
            </a: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// statement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algn="l"/>
            <a:r>
              <a:rPr lang="en-US" sz="4800" b="1" dirty="0"/>
              <a:t> </a:t>
            </a:r>
            <a:r>
              <a:rPr lang="en-US" sz="4800" b="1" dirty="0" smtClean="0"/>
              <a:t>    </a:t>
            </a: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algn="l"/>
            <a:r>
              <a:rPr lang="en-US" sz="4800" b="1" dirty="0"/>
              <a:t> </a:t>
            </a:r>
            <a:r>
              <a:rPr lang="en-US" sz="4800" b="1" dirty="0" smtClean="0"/>
              <a:t>    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l"/>
            <a:r>
              <a:rPr lang="en-US" sz="4800" b="1" dirty="0" smtClean="0"/>
              <a:t>    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4800" b="1" dirty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‘n’</a:t>
            </a:r>
          </a:p>
          <a:p>
            <a:pPr algn="l"/>
            <a:r>
              <a:rPr lang="en-US" sz="7200" b="1" dirty="0" smtClean="0"/>
              <a:t>}</a:t>
            </a:r>
            <a:endParaRPr lang="en-US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7358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404664"/>
            <a:ext cx="6984776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</a:t>
            </a:r>
            <a:endParaRPr lang="ar-EG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8588" y="2491064"/>
            <a:ext cx="698477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It’s </a:t>
            </a:r>
            <a:r>
              <a:rPr 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Todo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Time</a:t>
            </a:r>
            <a:endParaRPr lang="ar-EG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348880"/>
            <a:ext cx="1728192" cy="1207697"/>
          </a:xfrm>
          <a:prstGeom prst="rect">
            <a:avLst/>
          </a:prstGeom>
        </p:spPr>
      </p:pic>
      <p:pic>
        <p:nvPicPr>
          <p:cNvPr id="2050" name="Picture 2" descr="C:\Users\AbdAllah Bodaz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33" y="3556577"/>
            <a:ext cx="3519958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3075" name="Picture 3" descr="C:\Users\AbdAllah Bodaz\Desktop\LO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7121" r="2805" b="4592"/>
          <a:stretch/>
        </p:blipFill>
        <p:spPr bwMode="auto">
          <a:xfrm>
            <a:off x="-1" y="-12006"/>
            <a:ext cx="9615545" cy="68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1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" y="1710"/>
            <a:ext cx="9092772" cy="6856290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Now it’s your turn :D</a:t>
            </a:r>
            <a:endParaRPr lang="ar-EG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03956" y="2780928"/>
            <a:ext cx="9447956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iven “n”, display all numbers from 1 to n.</a:t>
            </a:r>
            <a:endParaRPr lang="ar-EG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dAllah Bodaz\Desktop\1654100_717031045043344_513311147497819233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5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2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9104002" cy="11430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Code it :D, </a:t>
            </a:r>
            <a:b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can’t you :P ?</a:t>
            </a:r>
            <a:endParaRPr lang="ar-EG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9" y="2132856"/>
            <a:ext cx="7344816" cy="4432631"/>
          </a:xfrm>
          <a:prstGeom prst="rect">
            <a:avLst/>
          </a:prstGeom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7999"/>
          </a:xfrm>
          <a:prstGeom prst="rect">
            <a:avLst/>
          </a:prstGeom>
        </p:spPr>
      </p:pic>
      <p:pic>
        <p:nvPicPr>
          <p:cNvPr id="2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654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Any Questions :”) ?</a:t>
            </a:r>
            <a:endParaRPr lang="ar-EG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654"/>
            <a:ext cx="9144000" cy="5181600"/>
          </a:xfrm>
          <a:prstGeom prst="rect">
            <a:avLst/>
          </a:prstGeom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517069" y="5895297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9" y="908720"/>
            <a:ext cx="4419600" cy="39549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299942" y="2420888"/>
            <a:ext cx="5257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7200" dirty="0">
                <a:latin typeface="Andalus" pitchFamily="18" charset="-78"/>
                <a:cs typeface="Andalus" pitchFamily="18" charset="-78"/>
              </a:rPr>
              <a:t>الحسن بن </a:t>
            </a:r>
            <a:r>
              <a:rPr lang="ar-EG" sz="7200" dirty="0" smtClean="0">
                <a:latin typeface="Andalus" pitchFamily="18" charset="-78"/>
                <a:cs typeface="Andalus" pitchFamily="18" charset="-78"/>
              </a:rPr>
              <a:t>الهيثم</a:t>
            </a:r>
            <a:endParaRPr lang="ar-EG" sz="72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 we have any other types of loops :D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?</a:t>
            </a:r>
            <a:endParaRPr lang="ar-E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5" name="Picture 2" descr="C:\Users\AbdAllah Bodaz\Desktop\1748747923_home_found_it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3427511" cy="438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452223">
            <a:off x="162325" y="1590411"/>
            <a:ext cx="60198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0" dirty="0" smtClean="0">
                <a:latin typeface="Comic Sans MS" pitchFamily="66" charset="0"/>
              </a:rPr>
              <a:t>While </a:t>
            </a:r>
          </a:p>
          <a:p>
            <a:pPr algn="ctr"/>
            <a:r>
              <a:rPr lang="en-US" sz="12000" dirty="0" smtClean="0">
                <a:latin typeface="Comic Sans MS" pitchFamily="66" charset="0"/>
              </a:rPr>
              <a:t>Loop </a:t>
            </a:r>
            <a:endParaRPr lang="ar-EG" sz="120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44">
            <a:off x="5191897" y="1312594"/>
            <a:ext cx="2319641" cy="2319641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14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533400"/>
            <a:ext cx="731520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while (…</a:t>
            </a:r>
            <a:r>
              <a:rPr lang="en-US" sz="4000" spc="150" dirty="0" smtClean="0">
                <a:ln w="11430"/>
                <a:latin typeface="Comic Sans MS" pitchFamily="66" charset="0"/>
                <a:cs typeface="Aharoni" pitchFamily="2" charset="-79"/>
              </a:rPr>
              <a:t>condition</a:t>
            </a:r>
            <a:r>
              <a:rPr lang="en-US" sz="4000" dirty="0" smtClean="0">
                <a:latin typeface="Comic Sans MS" pitchFamily="66" charset="0"/>
              </a:rPr>
              <a:t>…)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{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	</a:t>
            </a:r>
            <a:r>
              <a:rPr lang="en-US" sz="4000" dirty="0" smtClean="0">
                <a:latin typeface="Comic Sans MS" pitchFamily="66" charset="0"/>
              </a:rPr>
              <a:t>     //do operation 1;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	</a:t>
            </a:r>
            <a:r>
              <a:rPr lang="en-US" sz="4000" dirty="0" smtClean="0">
                <a:latin typeface="Comic Sans MS" pitchFamily="66" charset="0"/>
              </a:rPr>
              <a:t>    // do operation 2;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	    //  ….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	   //   ….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	   // do operations N;</a:t>
            </a:r>
            <a:endParaRPr lang="en-US" sz="4000" dirty="0">
              <a:latin typeface="Comic Sans MS" pitchFamily="66" charset="0"/>
            </a:endParaRPr>
          </a:p>
          <a:p>
            <a:pPr algn="l"/>
            <a:r>
              <a:rPr lang="en-US" sz="4000" dirty="0" smtClean="0">
                <a:latin typeface="Comic Sans MS" pitchFamily="66" charset="0"/>
              </a:rPr>
              <a:t>}</a:t>
            </a:r>
            <a:endParaRPr lang="ar-EG" sz="4000" dirty="0"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3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404664"/>
            <a:ext cx="6984776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The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Todo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example</a:t>
            </a:r>
            <a:endParaRPr lang="ar-EG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2050" name="Picture 2" descr="C:\Users\AbdAllah Bodaz\Desktop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33" y="3556577"/>
            <a:ext cx="3519958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4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bdAllah Bodaz\Desktop\LOZ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" r="2187" b="5416"/>
          <a:stretch/>
        </p:blipFill>
        <p:spPr bwMode="auto">
          <a:xfrm>
            <a:off x="-10295" y="22870"/>
            <a:ext cx="10095335" cy="68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9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Differences between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for loop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and 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while loop</a:t>
            </a:r>
            <a:endParaRPr lang="ar-EG" sz="5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436151"/>
            <a:ext cx="5040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 you know how  many iterations  you need? </a:t>
            </a:r>
            <a:endParaRPr lang="ar-E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861048"/>
            <a:ext cx="361476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most likely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u’r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going to use a </a:t>
            </a:r>
          </a:p>
          <a:p>
            <a:pPr algn="l" rt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for loop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:D</a:t>
            </a:r>
            <a:endParaRPr lang="ar-E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2420888"/>
            <a:ext cx="5040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Depending on </a:t>
            </a:r>
          </a:p>
          <a:p>
            <a:pPr algn="l" rtl="0"/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some conditions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?</a:t>
            </a:r>
            <a:endParaRPr lang="de-DE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3845785"/>
            <a:ext cx="361476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most likely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u’r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going to use a</a:t>
            </a:r>
          </a:p>
          <a:p>
            <a:pPr algn="l" rtl="0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while loop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:D</a:t>
            </a:r>
            <a:endParaRPr lang="ar-E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3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bdAllah Bodaz\Desktop\10609540_717031438376638_183505306980099130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8" y="0"/>
            <a:ext cx="9158608" cy="68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6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0528" y="-41196"/>
            <a:ext cx="932452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dirty="0" smtClean="0">
                <a:latin typeface="Comic Sans MS" pitchFamily="66" charset="0"/>
              </a:rPr>
              <a:t>can we use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for loop</a:t>
            </a:r>
            <a:r>
              <a:rPr lang="en-US" sz="5400" dirty="0" smtClean="0">
                <a:latin typeface="Comic Sans MS" pitchFamily="66" charset="0"/>
              </a:rPr>
              <a:t> instead of 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while loop </a:t>
            </a:r>
            <a:r>
              <a:rPr lang="en-US" sz="5400" dirty="0" smtClean="0">
                <a:latin typeface="Comic Sans MS" pitchFamily="66" charset="0"/>
              </a:rPr>
              <a:t>?</a:t>
            </a:r>
          </a:p>
          <a:p>
            <a:pPr algn="ctr" rtl="0"/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while </a:t>
            </a:r>
            <a:r>
              <a:rPr lang="en-US" sz="5400" dirty="0" smtClean="0">
                <a:latin typeface="Comic Sans MS" pitchFamily="66" charset="0"/>
              </a:rPr>
              <a:t>instead of 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for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ar-EG" sz="54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1567" y="2544127"/>
            <a:ext cx="30785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YES!</a:t>
            </a:r>
            <a:endParaRPr lang="ar-EG" sz="54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3331860"/>
            <a:ext cx="32403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latin typeface="Comic Sans MS" pitchFamily="66" charset="0"/>
              </a:rPr>
              <a:t>How !!!?</a:t>
            </a:r>
            <a:endParaRPr lang="ar-EG" sz="4800" dirty="0"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78" y="4060651"/>
            <a:ext cx="3762375" cy="2752725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93" y="-99392"/>
            <a:ext cx="7596336" cy="6834074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0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30"/>
            <a:ext cx="7452320" cy="6873429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Any Questions :”) ?</a:t>
            </a:r>
            <a:endParaRPr lang="ar-EG" sz="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578753" y="6006186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95015"/>
            <a:ext cx="4343401" cy="40826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076056" y="2564904"/>
            <a:ext cx="406794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6000" dirty="0" smtClean="0">
                <a:latin typeface="Andalus" pitchFamily="18" charset="-78"/>
                <a:cs typeface="Andalus" pitchFamily="18" charset="-78"/>
              </a:rPr>
              <a:t>محمد بن موسي الخوارزمي</a:t>
            </a:r>
            <a:endParaRPr lang="ar-EG" sz="60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0"/>
            <a:ext cx="9335846" cy="6858000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1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5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548680"/>
            <a:ext cx="7542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0" dirty="0" smtClean="0">
                <a:solidFill>
                  <a:prstClr val="black"/>
                </a:solidFill>
                <a:latin typeface="Comic Sans MS" pitchFamily="66" charset="0"/>
              </a:rPr>
              <a:t>Infinite LOOPs</a:t>
            </a:r>
            <a:endParaRPr lang="en-US" sz="12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9832" y="4629012"/>
            <a:ext cx="59046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 smtClean="0">
                <a:solidFill>
                  <a:srgbClr val="C00000"/>
                </a:solidFill>
                <a:latin typeface="Comic Sans MS" pitchFamily="66" charset="0"/>
              </a:rPr>
              <a:t>Beware !!</a:t>
            </a:r>
            <a:endParaRPr lang="en-US" sz="9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2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340768"/>
            <a:ext cx="7542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0" dirty="0" smtClean="0">
                <a:solidFill>
                  <a:prstClr val="black"/>
                </a:solidFill>
                <a:latin typeface="Comic Sans MS" pitchFamily="66" charset="0"/>
              </a:rPr>
              <a:t>Break &amp; Continue</a:t>
            </a:r>
            <a:endParaRPr lang="en-US" sz="12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50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1935"/>
            <a:ext cx="8280920" cy="6475680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3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bdAllah Bodaz\Desktop\10614382_717030191710096_90037159657319596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12" y="-1"/>
            <a:ext cx="9155611" cy="68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8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7153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/>
          <p:nvPr/>
        </p:nvCxnSpPr>
        <p:spPr>
          <a:xfrm rot="10800000" flipV="1">
            <a:off x="1223627" y="4509120"/>
            <a:ext cx="2232248" cy="132664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5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340768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0" dirty="0" smtClean="0">
                <a:solidFill>
                  <a:prstClr val="black"/>
                </a:solidFill>
                <a:latin typeface="Comic Sans MS" pitchFamily="66" charset="0"/>
              </a:rPr>
              <a:t>Count </a:t>
            </a:r>
            <a:r>
              <a:rPr lang="en-US" sz="12000" dirty="0" smtClean="0">
                <a:solidFill>
                  <a:srgbClr val="C00000"/>
                </a:solidFill>
                <a:latin typeface="Comic Sans MS" pitchFamily="66" charset="0"/>
              </a:rPr>
              <a:t>odd</a:t>
            </a:r>
            <a:r>
              <a:rPr lang="en-US" sz="12000" dirty="0" smtClean="0">
                <a:solidFill>
                  <a:prstClr val="black"/>
                </a:solidFill>
                <a:latin typeface="Comic Sans MS" pitchFamily="66" charset="0"/>
              </a:rPr>
              <a:t> numbers ??</a:t>
            </a:r>
            <a:endParaRPr lang="en-US" sz="120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flipV="1">
            <a:off x="5940152" y="2757488"/>
            <a:ext cx="2017986" cy="106012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" y="2282"/>
            <a:ext cx="9205018" cy="6523062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2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53938" cy="6858000"/>
          </a:xfrm>
          <a:prstGeom prst="rect">
            <a:avLst/>
          </a:prstGeom>
        </p:spPr>
      </p:pic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73713" y="6027897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9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340768"/>
            <a:ext cx="7542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0" dirty="0" smtClean="0">
                <a:solidFill>
                  <a:prstClr val="black"/>
                </a:solidFill>
                <a:latin typeface="Comic Sans MS" pitchFamily="66" charset="0"/>
              </a:rPr>
              <a:t>Nested Loops </a:t>
            </a:r>
            <a:r>
              <a:rPr lang="en-US" sz="12000" dirty="0" err="1" smtClean="0">
                <a:solidFill>
                  <a:srgbClr val="C00000"/>
                </a:solidFill>
                <a:latin typeface="Comic Sans MS" pitchFamily="66" charset="0"/>
              </a:rPr>
              <a:t>O.o</a:t>
            </a:r>
            <a:endParaRPr lang="en-US" sz="1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3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217226" y="5853785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4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Any Questions :”) ?</a:t>
            </a:r>
            <a:endParaRPr lang="ar-E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pic>
        <p:nvPicPr>
          <p:cNvPr id="9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359226" y="31443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176673">
            <a:off x="1200709" y="3756460"/>
            <a:ext cx="6019800" cy="10926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500" dirty="0" smtClean="0">
                <a:latin typeface="Comic Sans MS" pitchFamily="66" charset="0"/>
              </a:rPr>
              <a:t> do-while Loop </a:t>
            </a:r>
            <a:endParaRPr lang="ar-EG" sz="6500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8794">
            <a:off x="6954775" y="2684386"/>
            <a:ext cx="914402" cy="914402"/>
          </a:xfrm>
          <a:prstGeom prst="rect">
            <a:avLst/>
          </a:prstGeom>
        </p:spPr>
      </p:pic>
      <p:pic>
        <p:nvPicPr>
          <p:cNvPr id="6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8680"/>
            <a:ext cx="9001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000" dirty="0" smtClean="0">
                <a:latin typeface="Comic Sans MS" pitchFamily="66" charset="0"/>
              </a:rPr>
              <a:t>Further Reading ;)</a:t>
            </a:r>
            <a:endParaRPr lang="ar-EG" sz="6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44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680519"/>
          </a:xfrm>
          <a:prstGeom prst="rect">
            <a:avLst/>
          </a:prstGeom>
        </p:spPr>
      </p:pic>
      <p:pic>
        <p:nvPicPr>
          <p:cNvPr id="5" name="Picture 2" descr="C:\Users\boda\Desktop\LOOPS\Pictures\acmASCIS-log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2352">
            <a:off x="7433714" y="5927849"/>
            <a:ext cx="1615862" cy="6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5085184"/>
            <a:ext cx="63367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AbdAllah.Boda13@gmail.com</a:t>
            </a:r>
            <a:endParaRPr lang="ar-E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bdAllah Bodaz\Desktop\1014319_717030295043419_577767279554771803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-81390"/>
            <a:ext cx="9252520" cy="69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2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bdAllah Bodaz\Desktop\10525858_719972631415852_455898896843646606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91" y="-1"/>
            <a:ext cx="9221991" cy="68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7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2660719"/>
            <a:ext cx="662473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EG" sz="720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 action="ppaction://hlinkfile"/>
              </a:rPr>
              <a:t>#البينك_للرجالة</a:t>
            </a:r>
            <a:endParaRPr lang="ar-EG" sz="7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5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908</Words>
  <Application>Microsoft Office PowerPoint</Application>
  <PresentationFormat>On-screen Show (4:3)</PresentationFormat>
  <Paragraphs>163</Paragraphs>
  <Slides>69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ECPC?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little brother and counting :D</vt:lpstr>
      <vt:lpstr>Your little brother and counting :D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it’s your turn :D</vt:lpstr>
      <vt:lpstr>Code it :D,  can’t you :P ?</vt:lpstr>
      <vt:lpstr>PowerPoint Presentation</vt:lpstr>
      <vt:lpstr>Any Questions :”) ?</vt:lpstr>
      <vt:lpstr>PowerPoint Presentation</vt:lpstr>
      <vt:lpstr>Do we have any other types of loops :D ?</vt:lpstr>
      <vt:lpstr>PowerPoint Presentation</vt:lpstr>
      <vt:lpstr>PowerPoint Presentation</vt:lpstr>
      <vt:lpstr>PowerPoint Presentation</vt:lpstr>
      <vt:lpstr>PowerPoint Presentation</vt:lpstr>
      <vt:lpstr>Differences between for loop and while loop</vt:lpstr>
      <vt:lpstr>PowerPoint Presentation</vt:lpstr>
      <vt:lpstr>PowerPoint Presentation</vt:lpstr>
      <vt:lpstr>PowerPoint Presentation</vt:lpstr>
      <vt:lpstr>Any Questions :”)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:”)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AbdAllah Bodaz</dc:creator>
  <cp:lastModifiedBy>AbdAllah Bodaz</cp:lastModifiedBy>
  <cp:revision>156</cp:revision>
  <dcterms:created xsi:type="dcterms:W3CDTF">2014-11-01T12:14:44Z</dcterms:created>
  <dcterms:modified xsi:type="dcterms:W3CDTF">2014-11-03T14:59:23Z</dcterms:modified>
</cp:coreProperties>
</file>