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3" r:id="rId1"/>
  </p:sldMasterIdLst>
  <p:notesMasterIdLst>
    <p:notesMasterId r:id="rId65"/>
  </p:notesMasterIdLst>
  <p:sldIdLst>
    <p:sldId id="256" r:id="rId2"/>
    <p:sldId id="279" r:id="rId3"/>
    <p:sldId id="303" r:id="rId4"/>
    <p:sldId id="302" r:id="rId5"/>
    <p:sldId id="335" r:id="rId6"/>
    <p:sldId id="304" r:id="rId7"/>
    <p:sldId id="305" r:id="rId8"/>
    <p:sldId id="299" r:id="rId9"/>
    <p:sldId id="306" r:id="rId10"/>
    <p:sldId id="257" r:id="rId11"/>
    <p:sldId id="331" r:id="rId12"/>
    <p:sldId id="308" r:id="rId13"/>
    <p:sldId id="259" r:id="rId14"/>
    <p:sldId id="280" r:id="rId15"/>
    <p:sldId id="258" r:id="rId16"/>
    <p:sldId id="264" r:id="rId17"/>
    <p:sldId id="267" r:id="rId18"/>
    <p:sldId id="266" r:id="rId19"/>
    <p:sldId id="268" r:id="rId20"/>
    <p:sldId id="333" r:id="rId21"/>
    <p:sldId id="269" r:id="rId22"/>
    <p:sldId id="270" r:id="rId23"/>
    <p:sldId id="281" r:id="rId24"/>
    <p:sldId id="309" r:id="rId25"/>
    <p:sldId id="310" r:id="rId26"/>
    <p:sldId id="311" r:id="rId27"/>
    <p:sldId id="312" r:id="rId28"/>
    <p:sldId id="313" r:id="rId29"/>
    <p:sldId id="285" r:id="rId30"/>
    <p:sldId id="298" r:id="rId31"/>
    <p:sldId id="314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32" r:id="rId40"/>
    <p:sldId id="273" r:id="rId41"/>
    <p:sldId id="315" r:id="rId42"/>
    <p:sldId id="316" r:id="rId43"/>
    <p:sldId id="318" r:id="rId44"/>
    <p:sldId id="320" r:id="rId45"/>
    <p:sldId id="319" r:id="rId46"/>
    <p:sldId id="300" r:id="rId47"/>
    <p:sldId id="317" r:id="rId48"/>
    <p:sldId id="272" r:id="rId49"/>
    <p:sldId id="334" r:id="rId50"/>
    <p:sldId id="290" r:id="rId51"/>
    <p:sldId id="289" r:id="rId52"/>
    <p:sldId id="288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328" r:id="rId61"/>
    <p:sldId id="276" r:id="rId62"/>
    <p:sldId id="301" r:id="rId63"/>
    <p:sldId id="329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9900"/>
    <a:srgbClr val="FF66FF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250EF-FA65-4E28-8ED7-B2574470BA1C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A56FA-0754-41CF-884C-A18A081871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2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A56FA-0754-41CF-884C-A18A081871A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0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A56FA-0754-41CF-884C-A18A081871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A56FA-0754-41CF-884C-A18A081871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5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Ba3d ma n5allas el slides </a:t>
            </a:r>
            <a:r>
              <a:rPr lang="en-US" dirty="0" err="1" smtClean="0"/>
              <a:t>deh</a:t>
            </a:r>
            <a:r>
              <a:rPr lang="en-US" dirty="0" smtClean="0"/>
              <a:t>,</a:t>
            </a:r>
            <a:r>
              <a:rPr lang="en-US" baseline="0" dirty="0" smtClean="0"/>
              <a:t> han2olohom law 3ayzen </a:t>
            </a:r>
            <a:r>
              <a:rPr lang="en-US" baseline="0" dirty="0" err="1" smtClean="0"/>
              <a:t>nemla</a:t>
            </a:r>
            <a:r>
              <a:rPr lang="en-US" baseline="0" dirty="0" smtClean="0"/>
              <a:t> array be </a:t>
            </a:r>
            <a:r>
              <a:rPr lang="en-US" baseline="0" dirty="0" err="1" smtClean="0"/>
              <a:t>arkam</a:t>
            </a:r>
            <a:r>
              <a:rPr lang="en-US" baseline="0" dirty="0" smtClean="0"/>
              <a:t> </a:t>
            </a:r>
            <a:r>
              <a:rPr lang="en-US" sz="1200" dirty="0" smtClean="0"/>
              <a:t>{3, 1, 20, 11, 5}…we n2olohom </a:t>
            </a:r>
            <a:r>
              <a:rPr lang="en-US" sz="1200" dirty="0" err="1" smtClean="0"/>
              <a:t>momken</a:t>
            </a:r>
            <a:r>
              <a:rPr lang="en-US" sz="1200" dirty="0" smtClean="0"/>
              <a:t> n3mel </a:t>
            </a:r>
            <a:r>
              <a:rPr lang="en-US" sz="1200" dirty="0" err="1" smtClean="0"/>
              <a:t>arr</a:t>
            </a:r>
            <a:r>
              <a:rPr lang="en-US" sz="1200" dirty="0" smtClean="0"/>
              <a:t>[0] = 2 we </a:t>
            </a:r>
            <a:r>
              <a:rPr lang="en-US" sz="1200" dirty="0" err="1" smtClean="0"/>
              <a:t>arr</a:t>
            </a:r>
            <a:r>
              <a:rPr lang="en-US" sz="1200" dirty="0" smtClean="0"/>
              <a:t>[1] = 1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wa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hakza</a:t>
            </a:r>
            <a:r>
              <a:rPr lang="en-US" sz="1200" baseline="0" dirty="0" smtClean="0"/>
              <a:t>…we n2olhom </a:t>
            </a:r>
            <a:r>
              <a:rPr lang="en-US" sz="1200" baseline="0" dirty="0" err="1" smtClean="0"/>
              <a:t>en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fe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beter</a:t>
            </a:r>
            <a:r>
              <a:rPr lang="en-US" sz="1200" baseline="0" dirty="0" smtClean="0"/>
              <a:t> solution </a:t>
            </a:r>
            <a:r>
              <a:rPr lang="en-US" sz="1200" baseline="0" dirty="0" err="1" smtClean="0"/>
              <a:t>elly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hwa</a:t>
            </a:r>
            <a:r>
              <a:rPr lang="en-US" sz="1200" baseline="0" dirty="0" smtClean="0"/>
              <a:t> el composite initialization…we n2leb el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A56FA-0754-41CF-884C-A18A081871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A56FA-0754-41CF-884C-A18A081871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9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A56FA-0754-41CF-884C-A18A081871A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 smtClean="0"/>
              <a:t>The indexes of an array of size N are </a:t>
            </a:r>
            <a:r>
              <a:rPr lang="en-US" sz="1200" dirty="0" smtClean="0">
                <a:solidFill>
                  <a:srgbClr val="FF0000"/>
                </a:solidFill>
              </a:rPr>
              <a:t>integers between [0, N-1]</a:t>
            </a:r>
            <a:r>
              <a:rPr lang="en-US" sz="1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 err="1" smtClean="0"/>
              <a:t>arr</a:t>
            </a:r>
            <a:r>
              <a:rPr lang="en-US" sz="1200" dirty="0" smtClean="0"/>
              <a:t>[0] is the first element and </a:t>
            </a:r>
            <a:r>
              <a:rPr lang="en-US" sz="1200" dirty="0" err="1" smtClean="0"/>
              <a:t>arr</a:t>
            </a:r>
            <a:r>
              <a:rPr lang="en-US" sz="1200" dirty="0" smtClean="0"/>
              <a:t>[N-1] is the last element.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 err="1" smtClean="0"/>
              <a:t>arr</a:t>
            </a:r>
            <a:r>
              <a:rPr lang="en-US" sz="1200" dirty="0" smtClean="0"/>
              <a:t>[N] isn’t reserved by the array. </a:t>
            </a:r>
            <a:r>
              <a:rPr lang="en-US" sz="1200" dirty="0" smtClean="0">
                <a:solidFill>
                  <a:srgbClr val="FF0000"/>
                </a:solidFill>
              </a:rPr>
              <a:t>You cannot assign values to it</a:t>
            </a:r>
            <a:r>
              <a:rPr lang="en-US" sz="1200" dirty="0" smtClean="0"/>
              <a:t>. Any attempt to assign values to it will result an </a:t>
            </a:r>
            <a:r>
              <a:rPr lang="en-US" sz="1200" dirty="0" smtClean="0">
                <a:solidFill>
                  <a:srgbClr val="FF0000"/>
                </a:solidFill>
              </a:rPr>
              <a:t>Exception</a:t>
            </a:r>
            <a:r>
              <a:rPr lang="en-US" sz="12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A56FA-0754-41CF-884C-A18A081871A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25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3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0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8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65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6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9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7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2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7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5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Ahmed Kamal</a:t>
            </a:r>
            <a:br>
              <a:rPr lang="en-US" dirty="0" smtClean="0"/>
            </a:br>
            <a:r>
              <a:rPr lang="en-US" dirty="0" smtClean="0"/>
              <a:t>Manar Yousry</a:t>
            </a:r>
            <a:endParaRPr lang="en-US" dirty="0"/>
          </a:p>
        </p:txBody>
      </p:sp>
      <p:pic>
        <p:nvPicPr>
          <p:cNvPr id="4" name="Picture 3" descr="C:\Documents and Settings\5olio\Desktop\acm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001" y="5576057"/>
            <a:ext cx="3048529" cy="12819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52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112" y="2213263"/>
            <a:ext cx="113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00FF"/>
                </a:solidFill>
              </a:rPr>
              <a:t>Datatype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/>
              <a:t>ArrayName</a:t>
            </a:r>
            <a:r>
              <a:rPr lang="en-US" sz="3200" dirty="0" smtClean="0"/>
              <a:t>[</a:t>
            </a:r>
            <a:r>
              <a:rPr lang="en-US" sz="3200" dirty="0" smtClean="0">
                <a:solidFill>
                  <a:srgbClr val="FF66FF"/>
                </a:solidFill>
              </a:rPr>
              <a:t>Size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46112" y="3411562"/>
            <a:ext cx="11313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i</a:t>
            </a:r>
            <a:r>
              <a:rPr lang="en-US" sz="3200" dirty="0" err="1" smtClean="0">
                <a:solidFill>
                  <a:srgbClr val="0000FF"/>
                </a:solidFill>
              </a:rPr>
              <a:t>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/>
              <a:t>salaries[</a:t>
            </a:r>
            <a:r>
              <a:rPr lang="en-US" sz="3200" dirty="0" smtClean="0">
                <a:solidFill>
                  <a:srgbClr val="FF66FF"/>
                </a:solidFill>
              </a:rPr>
              <a:t>5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46113" y="4159827"/>
            <a:ext cx="11313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d</a:t>
            </a:r>
            <a:r>
              <a:rPr lang="en-US" sz="3200" dirty="0" smtClean="0">
                <a:solidFill>
                  <a:srgbClr val="0000FF"/>
                </a:solidFill>
              </a:rPr>
              <a:t>ouble </a:t>
            </a:r>
            <a:r>
              <a:rPr lang="en-US" sz="3200" dirty="0" smtClean="0"/>
              <a:t>marks[</a:t>
            </a:r>
            <a:r>
              <a:rPr lang="en-US" sz="3200" dirty="0" smtClean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6112" y="4856598"/>
            <a:ext cx="11313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char </a:t>
            </a:r>
            <a:r>
              <a:rPr lang="en-US" sz="3200" dirty="0" smtClean="0"/>
              <a:t>name[</a:t>
            </a:r>
            <a:r>
              <a:rPr lang="en-US" sz="3200" dirty="0" smtClean="0">
                <a:solidFill>
                  <a:srgbClr val="FF66FF"/>
                </a:solidFill>
              </a:rPr>
              <a:t>4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13350"/>
              </p:ext>
            </p:extLst>
          </p:nvPr>
        </p:nvGraphicFramePr>
        <p:xfrm>
          <a:off x="8167255" y="982639"/>
          <a:ext cx="3214978" cy="5152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261"/>
                <a:gridCol w="1923717"/>
              </a:tblGrid>
              <a:tr h="57255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Memory</a:t>
                      </a:r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5725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Address</a:t>
                      </a:r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Value</a:t>
                      </a:r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5725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??</a:t>
                      </a:r>
                      <a:endParaRPr lang="en-US" sz="2400" dirty="0"/>
                    </a:p>
                  </a:txBody>
                  <a:tcPr/>
                </a:tc>
              </a:tr>
              <a:tr h="5725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??</a:t>
                      </a:r>
                      <a:endParaRPr lang="en-US" sz="2400" dirty="0"/>
                    </a:p>
                  </a:txBody>
                  <a:tcPr/>
                </a:tc>
              </a:tr>
              <a:tr h="5725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??</a:t>
                      </a:r>
                      <a:endParaRPr lang="en-US" sz="2400" dirty="0"/>
                    </a:p>
                  </a:txBody>
                  <a:tcPr/>
                </a:tc>
              </a:tr>
              <a:tr h="5725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??</a:t>
                      </a:r>
                      <a:endParaRPr lang="en-US" sz="2400" dirty="0"/>
                    </a:p>
                  </a:txBody>
                  <a:tcPr/>
                </a:tc>
              </a:tr>
              <a:tr h="5725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??</a:t>
                      </a:r>
                      <a:endParaRPr lang="en-US" sz="2400" dirty="0"/>
                    </a:p>
                  </a:txBody>
                  <a:tcPr/>
                </a:tc>
              </a:tr>
              <a:tr h="5725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5725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7479514" y="2351301"/>
            <a:ext cx="618261" cy="164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03023" y="2172883"/>
            <a:ext cx="118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salaries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559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8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 smtClean="0"/>
              <a:t>Array elements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9840" y="672805"/>
            <a:ext cx="2138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00FF"/>
                </a:solidFill>
              </a:rPr>
              <a:t>int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/>
              <a:t>arr</a:t>
            </a:r>
            <a:r>
              <a:rPr lang="en-US" sz="3200" dirty="0" smtClean="0"/>
              <a:t>[5];</a:t>
            </a:r>
            <a:endParaRPr lang="en-US" sz="3200" dirty="0"/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945859" y="1803932"/>
          <a:ext cx="3185994" cy="41266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6947"/>
                <a:gridCol w="2329047"/>
              </a:tblGrid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noFill/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56645" y="1317412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538856" y="1281296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7214458" y="5492979"/>
            <a:ext cx="627797" cy="163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40750" y="5272311"/>
            <a:ext cx="129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 smtClean="0">
                <a:solidFill>
                  <a:srgbClr val="FF0000"/>
                </a:solidFill>
              </a:rPr>
              <a:t>ize - 1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53021" y="4131530"/>
            <a:ext cx="2668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arr</a:t>
            </a:r>
            <a:r>
              <a:rPr lang="en-US" sz="4000" dirty="0"/>
              <a:t>[</a:t>
            </a:r>
            <a:r>
              <a:rPr lang="en-US" sz="4000" dirty="0">
                <a:solidFill>
                  <a:srgbClr val="FF66FF"/>
                </a:solidFill>
              </a:rPr>
              <a:t>2</a:t>
            </a:r>
            <a:r>
              <a:rPr lang="en-US" sz="4000" dirty="0"/>
              <a:t>] = 15;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112" y="1609784"/>
            <a:ext cx="6882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To access an array element, use </a:t>
            </a:r>
            <a:r>
              <a:rPr lang="en-US" sz="3600" dirty="0"/>
              <a:t>[ ]</a:t>
            </a:r>
            <a:r>
              <a:rPr lang="en-US" sz="3600" dirty="0" smtClean="0"/>
              <a:t> after array name.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646112" y="3192811"/>
            <a:ext cx="2335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Example: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10760" y="3040946"/>
            <a:ext cx="175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Index</a:t>
            </a:r>
            <a:endParaRPr lang="en-US" sz="3200" b="1" dirty="0"/>
          </a:p>
        </p:txBody>
      </p:sp>
      <p:sp>
        <p:nvSpPr>
          <p:cNvPr id="22" name="Right Arrow 21"/>
          <p:cNvSpPr/>
          <p:nvPr/>
        </p:nvSpPr>
        <p:spPr>
          <a:xfrm rot="6607363">
            <a:off x="3547513" y="3907926"/>
            <a:ext cx="627797" cy="163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74456" y="3503248"/>
            <a:ext cx="6126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15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93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 and </a:t>
            </a:r>
            <a:r>
              <a:rPr lang="en-US" dirty="0" err="1" smtClean="0"/>
              <a:t>cout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9840" y="672805"/>
            <a:ext cx="2138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00FF"/>
                </a:solidFill>
              </a:rPr>
              <a:t>int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/>
              <a:t>arr</a:t>
            </a:r>
            <a:r>
              <a:rPr lang="en-US" sz="3200" dirty="0" smtClean="0"/>
              <a:t>[5];</a:t>
            </a:r>
            <a:endParaRPr lang="en-US" sz="3200" dirty="0"/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945859" y="1803932"/>
          <a:ext cx="3185994" cy="41266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6947"/>
                <a:gridCol w="2329047"/>
              </a:tblGrid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noFill/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56645" y="1317412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538856" y="1281296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9349" y="2529163"/>
            <a:ext cx="4784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cin</a:t>
            </a:r>
            <a:r>
              <a:rPr lang="en-US" sz="3200" dirty="0"/>
              <a:t> &gt;&gt; </a:t>
            </a:r>
            <a:r>
              <a:rPr lang="en-US" sz="3200" dirty="0" err="1" smtClean="0"/>
              <a:t>arr</a:t>
            </a:r>
            <a:r>
              <a:rPr lang="en-US" sz="3200" dirty="0" smtClean="0"/>
              <a:t>[2];		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//Entered 17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9797" y="3486781"/>
            <a:ext cx="537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17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9349" y="3802468"/>
            <a:ext cx="2577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c</a:t>
            </a:r>
            <a:r>
              <a:rPr lang="en-US" sz="3200" dirty="0" err="1" smtClean="0"/>
              <a:t>out</a:t>
            </a:r>
            <a:r>
              <a:rPr lang="en-US" sz="3200" dirty="0" smtClean="0"/>
              <a:t> &lt;&lt; </a:t>
            </a:r>
            <a:r>
              <a:rPr lang="en-US" sz="3200" dirty="0" err="1" smtClean="0"/>
              <a:t>arr</a:t>
            </a:r>
            <a:r>
              <a:rPr lang="en-US" sz="3200" dirty="0" smtClean="0"/>
              <a:t>[2];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3559180" y="3833245"/>
            <a:ext cx="3907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// 17 displayed on console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1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39882" y="1548245"/>
            <a:ext cx="11752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Composite Initialization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Initialize an array of 5 integers.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04009" y="3074660"/>
            <a:ext cx="11014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i</a:t>
            </a:r>
            <a:r>
              <a:rPr lang="en-US" sz="3200" dirty="0" err="1" smtClean="0">
                <a:solidFill>
                  <a:srgbClr val="0000FF"/>
                </a:solidFill>
              </a:rPr>
              <a:t>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/>
              <a:t>numbers[</a:t>
            </a:r>
            <a:r>
              <a:rPr lang="en-US" sz="3200" dirty="0" smtClean="0">
                <a:solidFill>
                  <a:srgbClr val="FF66FF"/>
                </a:solidFill>
              </a:rPr>
              <a:t>5</a:t>
            </a:r>
            <a:r>
              <a:rPr lang="en-US" sz="3200" dirty="0" smtClean="0"/>
              <a:t>] = {3, </a:t>
            </a:r>
            <a:r>
              <a:rPr lang="en-US" sz="3200" dirty="0"/>
              <a:t>1</a:t>
            </a:r>
            <a:r>
              <a:rPr lang="en-US" sz="3200" dirty="0" smtClean="0"/>
              <a:t>, 20, 11, 5};		</a:t>
            </a:r>
            <a:r>
              <a:rPr lang="en-US" sz="3200" dirty="0"/>
              <a:t>	</a:t>
            </a:r>
            <a:r>
              <a:rPr lang="en-US" sz="3200" dirty="0">
                <a:solidFill>
                  <a:srgbClr val="00B050"/>
                </a:solidFill>
              </a:rPr>
              <a:t>// 3, 1, 20, 11, 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4009" y="4226395"/>
            <a:ext cx="11014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i</a:t>
            </a:r>
            <a:r>
              <a:rPr lang="en-US" sz="3200" dirty="0" err="1" smtClean="0">
                <a:solidFill>
                  <a:srgbClr val="0000FF"/>
                </a:solidFill>
              </a:rPr>
              <a:t>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/>
              <a:t>sequence[</a:t>
            </a:r>
            <a:r>
              <a:rPr lang="en-US" sz="3200" dirty="0" smtClean="0">
                <a:solidFill>
                  <a:srgbClr val="FF66FF"/>
                </a:solidFill>
              </a:rPr>
              <a:t>5</a:t>
            </a:r>
            <a:r>
              <a:rPr lang="en-US" sz="3200" dirty="0" smtClean="0"/>
              <a:t>] = {1, 2};						</a:t>
            </a:r>
            <a:r>
              <a:rPr lang="en-US" sz="3200" dirty="0" smtClean="0">
                <a:solidFill>
                  <a:srgbClr val="00B050"/>
                </a:solidFill>
              </a:rPr>
              <a:t>// 1, 2, 0, 0, 0 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4009" y="4793355"/>
            <a:ext cx="11014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i</a:t>
            </a:r>
            <a:r>
              <a:rPr lang="en-US" sz="3200" dirty="0" err="1" smtClean="0">
                <a:solidFill>
                  <a:srgbClr val="0000FF"/>
                </a:solidFill>
              </a:rPr>
              <a:t>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/>
              <a:t>zeroArray</a:t>
            </a:r>
            <a:r>
              <a:rPr lang="en-US" sz="3200" dirty="0" smtClean="0"/>
              <a:t>[</a:t>
            </a:r>
            <a:r>
              <a:rPr lang="en-US" sz="3200" dirty="0" smtClean="0">
                <a:solidFill>
                  <a:srgbClr val="FF66FF"/>
                </a:solidFill>
              </a:rPr>
              <a:t>5</a:t>
            </a:r>
            <a:r>
              <a:rPr lang="en-US" sz="3200" dirty="0" smtClean="0"/>
              <a:t>] = {};							</a:t>
            </a:r>
            <a:r>
              <a:rPr lang="en-US" sz="3200" dirty="0" smtClean="0">
                <a:solidFill>
                  <a:srgbClr val="00B050"/>
                </a:solidFill>
              </a:rPr>
              <a:t>// 0, 0, 0, 0, 0 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4009" y="3641620"/>
            <a:ext cx="11014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i</a:t>
            </a:r>
            <a:r>
              <a:rPr lang="en-US" sz="3200" dirty="0" err="1" smtClean="0">
                <a:solidFill>
                  <a:srgbClr val="0000FF"/>
                </a:solidFill>
              </a:rPr>
              <a:t>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/>
              <a:t>numbers[] = </a:t>
            </a:r>
            <a:r>
              <a:rPr lang="en-US" sz="3200" dirty="0"/>
              <a:t>{3, 1, 20, 11, 5</a:t>
            </a:r>
            <a:r>
              <a:rPr lang="en-US" sz="3200" dirty="0" smtClean="0"/>
              <a:t>}; 			</a:t>
            </a:r>
            <a:r>
              <a:rPr lang="en-US" sz="3200" dirty="0" smtClean="0">
                <a:solidFill>
                  <a:srgbClr val="00B050"/>
                </a:solidFill>
              </a:rPr>
              <a:t>// </a:t>
            </a:r>
            <a:r>
              <a:rPr lang="en-US" sz="3200" dirty="0">
                <a:solidFill>
                  <a:srgbClr val="00B050"/>
                </a:solidFill>
              </a:rPr>
              <a:t>3, 1, 20, 11, 5</a:t>
            </a:r>
          </a:p>
        </p:txBody>
      </p:sp>
    </p:spTree>
    <p:extLst>
      <p:ext uri="{BB962C8B-B14F-4D97-AF65-F5344CB8AC3E}">
        <p14:creationId xmlns:p14="http://schemas.microsoft.com/office/powerpoint/2010/main" val="112606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4" y="2698173"/>
            <a:ext cx="9875520" cy="1356360"/>
          </a:xfrm>
        </p:spPr>
        <p:txBody>
          <a:bodyPr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/>
              <a:t>Accessing Elements</a:t>
            </a:r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46112" y="1521759"/>
            <a:ext cx="11014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i</a:t>
            </a:r>
            <a:r>
              <a:rPr lang="en-US" sz="3200" dirty="0" err="1" smtClean="0">
                <a:solidFill>
                  <a:srgbClr val="0000FF"/>
                </a:solidFill>
              </a:rPr>
              <a:t>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/>
              <a:t>numbers[</a:t>
            </a:r>
            <a:r>
              <a:rPr lang="en-US" sz="3200" dirty="0" smtClean="0">
                <a:solidFill>
                  <a:srgbClr val="FF66FF"/>
                </a:solidFill>
              </a:rPr>
              <a:t>5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790648" y="3477752"/>
            <a:ext cx="430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numbers[</a:t>
            </a:r>
            <a:r>
              <a:rPr lang="en-US" sz="2800" dirty="0" smtClean="0">
                <a:solidFill>
                  <a:srgbClr val="FF66FF"/>
                </a:solidFill>
              </a:rPr>
              <a:t>4</a:t>
            </a:r>
            <a:r>
              <a:rPr lang="en-US" sz="2800" dirty="0" smtClean="0"/>
              <a:t>] = 5;</a:t>
            </a:r>
            <a:endParaRPr lang="en-US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51362"/>
              </p:ext>
            </p:extLst>
          </p:nvPr>
        </p:nvGraphicFramePr>
        <p:xfrm>
          <a:off x="7945859" y="1803932"/>
          <a:ext cx="3185994" cy="41266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6947"/>
                <a:gridCol w="2329047"/>
              </a:tblGrid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noFill/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956645" y="1290116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9538856" y="1281296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90648" y="4046470"/>
            <a:ext cx="430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numbers[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] = 3;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790648" y="2896331"/>
            <a:ext cx="430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numbers[</a:t>
            </a:r>
            <a:r>
              <a:rPr lang="en-US" sz="2800" dirty="0" smtClean="0">
                <a:solidFill>
                  <a:srgbClr val="FF66FF"/>
                </a:solidFill>
              </a:rPr>
              <a:t>1</a:t>
            </a:r>
            <a:r>
              <a:rPr lang="en-US" sz="2800" dirty="0" smtClean="0"/>
              <a:t>] = 1;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97791" y="2327613"/>
            <a:ext cx="430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numbers[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] = 11;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797791" y="4627401"/>
            <a:ext cx="430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numbers[</a:t>
            </a:r>
            <a:r>
              <a:rPr lang="en-US" sz="2800" dirty="0" smtClean="0">
                <a:solidFill>
                  <a:srgbClr val="FF66FF"/>
                </a:solidFill>
              </a:rPr>
              <a:t>2</a:t>
            </a:r>
            <a:r>
              <a:rPr lang="en-US" sz="2800" dirty="0" smtClean="0"/>
              <a:t>] = 20;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9633767" y="4335013"/>
            <a:ext cx="553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11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725138" y="1859868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23586" y="2787141"/>
            <a:ext cx="36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50377" y="3513219"/>
            <a:ext cx="598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20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80833" y="5150621"/>
            <a:ext cx="381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5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0648" y="5208332"/>
            <a:ext cx="430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cin</a:t>
            </a:r>
            <a:r>
              <a:rPr lang="en-US" sz="2800" dirty="0" smtClean="0"/>
              <a:t> &gt;&gt; numbers[</a:t>
            </a:r>
            <a:r>
              <a:rPr lang="en-US" sz="2800" dirty="0" smtClean="0">
                <a:solidFill>
                  <a:srgbClr val="FF66FF"/>
                </a:solidFill>
              </a:rPr>
              <a:t>5</a:t>
            </a:r>
            <a:r>
              <a:rPr lang="en-US" sz="2800" dirty="0" smtClean="0"/>
              <a:t>];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59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1" y="415637"/>
            <a:ext cx="9715500" cy="60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3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4" y="2698173"/>
            <a:ext cx="9875520" cy="1356360"/>
          </a:xfrm>
        </p:spPr>
        <p:txBody>
          <a:bodyPr/>
          <a:lstStyle/>
          <a:p>
            <a:pPr algn="ctr"/>
            <a:r>
              <a:rPr lang="en-US" dirty="0" smtClean="0"/>
              <a:t>Common Errors and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 smtClean="0"/>
              <a:t>Access Violation Exception</a:t>
            </a:r>
            <a:endParaRPr lang="en-US" dirty="0"/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38991" y="2220183"/>
            <a:ext cx="111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000FF"/>
                </a:solidFill>
              </a:rPr>
              <a:t>int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 err="1" smtClean="0"/>
              <a:t>arr</a:t>
            </a:r>
            <a:r>
              <a:rPr lang="en-US" sz="3200" dirty="0" smtClean="0"/>
              <a:t>[</a:t>
            </a:r>
            <a:r>
              <a:rPr lang="en-US" sz="3200" dirty="0" smtClean="0">
                <a:solidFill>
                  <a:srgbClr val="FF66FF"/>
                </a:solidFill>
              </a:rPr>
              <a:t>5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953491" y="2930593"/>
            <a:ext cx="232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arr</a:t>
            </a:r>
            <a:r>
              <a:rPr lang="en-US" sz="3200" dirty="0" smtClean="0"/>
              <a:t>[</a:t>
            </a:r>
            <a:r>
              <a:rPr lang="en-US" sz="3200" dirty="0">
                <a:solidFill>
                  <a:srgbClr val="FF66FF"/>
                </a:solidFill>
              </a:rPr>
              <a:t>4</a:t>
            </a:r>
            <a:r>
              <a:rPr lang="en-US" sz="3200" dirty="0" smtClean="0"/>
              <a:t>] = 11; 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7529946" y="2930592"/>
            <a:ext cx="232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arr</a:t>
            </a:r>
            <a:r>
              <a:rPr lang="en-US" sz="3200" dirty="0" smtClean="0"/>
              <a:t>[</a:t>
            </a:r>
            <a:r>
              <a:rPr lang="en-US" sz="3200" dirty="0" smtClean="0">
                <a:solidFill>
                  <a:srgbClr val="FF66FF"/>
                </a:solidFill>
              </a:rPr>
              <a:t>5</a:t>
            </a:r>
            <a:r>
              <a:rPr lang="en-US" sz="3200" dirty="0" smtClean="0"/>
              <a:t>] = 11;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0554">
            <a:off x="2410648" y="3486357"/>
            <a:ext cx="798268" cy="739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39" y="3496963"/>
            <a:ext cx="674123" cy="77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0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 smtClean="0"/>
              <a:t>Huge Size</a:t>
            </a:r>
            <a:endParaRPr lang="en-US" dirty="0"/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46112" y="1548245"/>
            <a:ext cx="11106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size of the array should be </a:t>
            </a:r>
            <a:r>
              <a:rPr lang="en-US" sz="3200" dirty="0" smtClean="0">
                <a:solidFill>
                  <a:srgbClr val="FF0000"/>
                </a:solidFill>
              </a:rPr>
              <a:t>around 1 MB</a:t>
            </a:r>
            <a:r>
              <a:rPr lang="en-US" sz="3200" dirty="0" smtClean="0"/>
              <a:t>. Usually if the size is larger than that, the program will CRASH !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0554">
            <a:off x="4839788" y="3389237"/>
            <a:ext cx="798268" cy="739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22" y="2612372"/>
            <a:ext cx="674123" cy="7704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68694" y="2801315"/>
            <a:ext cx="322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 err="1" smtClean="0">
                <a:solidFill>
                  <a:srgbClr val="0000FF"/>
                </a:solidFill>
              </a:rPr>
              <a:t>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FF66FF"/>
                </a:solidFill>
              </a:rPr>
              <a:t>1000000</a:t>
            </a:r>
            <a:r>
              <a:rPr lang="en-US" sz="2400" dirty="0" smtClean="0"/>
              <a:t>];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1362" y="2766752"/>
            <a:ext cx="322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// 1000000*4 ~ </a:t>
            </a:r>
            <a:r>
              <a:rPr lang="en-US" sz="2400" dirty="0" smtClean="0">
                <a:solidFill>
                  <a:srgbClr val="FF0000"/>
                </a:solidFill>
              </a:rPr>
              <a:t>4 MB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694" y="3528270"/>
            <a:ext cx="322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 err="1" smtClean="0">
                <a:solidFill>
                  <a:srgbClr val="0000FF"/>
                </a:solidFill>
              </a:rPr>
              <a:t>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FF66FF"/>
                </a:solidFill>
              </a:rPr>
              <a:t>100000</a:t>
            </a:r>
            <a:r>
              <a:rPr lang="en-US" sz="2400" dirty="0" smtClean="0"/>
              <a:t>];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71362" y="3493707"/>
            <a:ext cx="322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// 100000*4 </a:t>
            </a:r>
            <a:r>
              <a:rPr lang="en-US" sz="2400" dirty="0">
                <a:solidFill>
                  <a:srgbClr val="00B050"/>
                </a:solidFill>
              </a:rPr>
              <a:t>~</a:t>
            </a:r>
            <a:r>
              <a:rPr lang="en-US" sz="2400" dirty="0" smtClean="0">
                <a:solidFill>
                  <a:srgbClr val="00B050"/>
                </a:solidFill>
              </a:rPr>
              <a:t> 400 </a:t>
            </a:r>
            <a:r>
              <a:rPr lang="en-US" sz="2400" dirty="0">
                <a:solidFill>
                  <a:srgbClr val="00B050"/>
                </a:solidFill>
              </a:rPr>
              <a:t>K</a:t>
            </a:r>
            <a:r>
              <a:rPr lang="en-US" sz="2400" dirty="0" smtClean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8694" y="4226264"/>
            <a:ext cx="322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 err="1" smtClean="0">
                <a:solidFill>
                  <a:srgbClr val="0000FF"/>
                </a:solidFill>
              </a:rPr>
              <a:t>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FF66FF"/>
                </a:solidFill>
              </a:rPr>
              <a:t>250000</a:t>
            </a:r>
            <a:r>
              <a:rPr lang="en-US" sz="2400" dirty="0" smtClean="0"/>
              <a:t>];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71362" y="4191701"/>
            <a:ext cx="322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// 250000*4 </a:t>
            </a:r>
            <a:r>
              <a:rPr lang="en-US" sz="2400" dirty="0">
                <a:solidFill>
                  <a:srgbClr val="00B050"/>
                </a:solidFill>
              </a:rPr>
              <a:t>~</a:t>
            </a:r>
            <a:r>
              <a:rPr lang="en-US" sz="2400" dirty="0" smtClean="0">
                <a:solidFill>
                  <a:srgbClr val="00B050"/>
                </a:solidFill>
              </a:rPr>
              <a:t> 1 MB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0554">
            <a:off x="4849964" y="4052669"/>
            <a:ext cx="798268" cy="7397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68694" y="4935380"/>
            <a:ext cx="322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</a:t>
            </a:r>
            <a:r>
              <a:rPr lang="en-US" sz="2400" dirty="0" smtClean="0">
                <a:solidFill>
                  <a:srgbClr val="0000FF"/>
                </a:solidFill>
              </a:rPr>
              <a:t>har </a:t>
            </a:r>
            <a:r>
              <a:rPr lang="en-US" sz="2400" dirty="0" err="1" smtClean="0"/>
              <a:t>arr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FF66FF"/>
                </a:solidFill>
              </a:rPr>
              <a:t>1000000</a:t>
            </a:r>
            <a:r>
              <a:rPr lang="en-US" sz="2400" dirty="0" smtClean="0"/>
              <a:t>];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1362" y="4900817"/>
            <a:ext cx="322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// 1000000*1 </a:t>
            </a:r>
            <a:r>
              <a:rPr lang="en-US" sz="2400" dirty="0">
                <a:solidFill>
                  <a:srgbClr val="00B050"/>
                </a:solidFill>
              </a:rPr>
              <a:t>~</a:t>
            </a:r>
            <a:r>
              <a:rPr lang="en-US" sz="2400" dirty="0" smtClean="0">
                <a:solidFill>
                  <a:srgbClr val="00B050"/>
                </a:solidFill>
              </a:rPr>
              <a:t> 1 MB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0554">
            <a:off x="4849964" y="4761785"/>
            <a:ext cx="798268" cy="7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4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5" y="477672"/>
            <a:ext cx="9608024" cy="58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2" y="268077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Cooper Black" panose="0208090404030B020404" pitchFamily="18" charset="0"/>
              </a:rPr>
              <a:t>Any Questions ?</a:t>
            </a:r>
            <a:endParaRPr lang="en-US" sz="60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4" y="2698173"/>
            <a:ext cx="9875520" cy="1356360"/>
          </a:xfrm>
        </p:spPr>
        <p:txBody>
          <a:bodyPr/>
          <a:lstStyle/>
          <a:p>
            <a:pPr algn="ctr"/>
            <a:r>
              <a:rPr lang="en-US" dirty="0" smtClean="0"/>
              <a:t>Reading </a:t>
            </a:r>
            <a:r>
              <a:rPr lang="en-US" dirty="0"/>
              <a:t>and Writing arrays</a:t>
            </a:r>
          </a:p>
        </p:txBody>
      </p:sp>
    </p:spTree>
    <p:extLst>
      <p:ext uri="{BB962C8B-B14F-4D97-AF65-F5344CB8AC3E}">
        <p14:creationId xmlns:p14="http://schemas.microsoft.com/office/powerpoint/2010/main" val="29962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/>
              <a:t>Loops in action</a:t>
            </a:r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743958" y="2607655"/>
            <a:ext cx="11106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f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/>
              <a:t>i</a:t>
            </a:r>
            <a:r>
              <a:rPr lang="en-US" sz="3600" dirty="0" smtClean="0"/>
              <a:t> 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; </a:t>
            </a:r>
            <a:r>
              <a:rPr lang="en-US" sz="3600" dirty="0" err="1" smtClean="0"/>
              <a:t>i</a:t>
            </a:r>
            <a:r>
              <a:rPr lang="en-US" sz="3600" dirty="0" smtClean="0"/>
              <a:t> &lt; size; </a:t>
            </a:r>
            <a:r>
              <a:rPr lang="en-US" sz="3600" dirty="0" err="1" smtClean="0"/>
              <a:t>i</a:t>
            </a:r>
            <a:r>
              <a:rPr lang="en-US" sz="3600" dirty="0" smtClean="0"/>
              <a:t>++)		</a:t>
            </a:r>
            <a:r>
              <a:rPr lang="en-US" sz="3600" dirty="0" smtClean="0">
                <a:solidFill>
                  <a:srgbClr val="00B050"/>
                </a:solidFill>
              </a:rPr>
              <a:t>//size = 5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/>
              <a:t>	</a:t>
            </a:r>
            <a:r>
              <a:rPr lang="en-US" sz="3600" dirty="0" err="1" smtClean="0"/>
              <a:t>cin</a:t>
            </a:r>
            <a:r>
              <a:rPr lang="en-US" sz="3600" dirty="0" smtClean="0"/>
              <a:t> &gt;&gt; </a:t>
            </a:r>
            <a:r>
              <a:rPr lang="en-US" sz="3600" dirty="0" err="1" smtClean="0"/>
              <a:t>arr</a:t>
            </a:r>
            <a:r>
              <a:rPr lang="en-US" sz="3600" dirty="0" smtClean="0"/>
              <a:t>[</a:t>
            </a:r>
            <a:r>
              <a:rPr lang="en-US" sz="3600" dirty="0" err="1" smtClean="0"/>
              <a:t>i</a:t>
            </a:r>
            <a:r>
              <a:rPr lang="en-US" sz="3600" dirty="0" smtClean="0"/>
              <a:t>];</a:t>
            </a:r>
          </a:p>
          <a:p>
            <a:r>
              <a:rPr lang="en-US" sz="3600" dirty="0"/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945859" y="1803932"/>
          <a:ext cx="3185994" cy="41266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6947"/>
                <a:gridCol w="2329047"/>
              </a:tblGrid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noFill/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56645" y="1317412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538856" y="1281296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</a:t>
            </a:r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238991" y="2840470"/>
            <a:ext cx="504967" cy="24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158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/>
              <a:t>Loops in action</a:t>
            </a:r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967769" y="958875"/>
            <a:ext cx="822083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000" dirty="0" err="1" smtClean="0"/>
              <a:t>i</a:t>
            </a:r>
            <a:r>
              <a:rPr lang="en-US" sz="4000" dirty="0" smtClean="0"/>
              <a:t>=0</a:t>
            </a:r>
            <a:endParaRPr lang="ar-EG" sz="40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65789"/>
              </p:ext>
            </p:extLst>
          </p:nvPr>
        </p:nvGraphicFramePr>
        <p:xfrm>
          <a:off x="7945859" y="1803932"/>
          <a:ext cx="3185994" cy="41266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6947"/>
                <a:gridCol w="2329047"/>
              </a:tblGrid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noFill/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956645" y="1317412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538856" y="1281296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</a:t>
            </a:r>
            <a:endParaRPr lang="en-US" sz="2400" dirty="0"/>
          </a:p>
        </p:txBody>
      </p:sp>
      <p:sp>
        <p:nvSpPr>
          <p:cNvPr id="18" name="Right Arrow 17"/>
          <p:cNvSpPr/>
          <p:nvPr/>
        </p:nvSpPr>
        <p:spPr>
          <a:xfrm>
            <a:off x="491474" y="3959015"/>
            <a:ext cx="504967" cy="24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27594" y="1742961"/>
            <a:ext cx="1160059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4000" dirty="0" smtClean="0"/>
              <a:t>0 &lt; 5</a:t>
            </a:r>
            <a:endParaRPr lang="ar-EG" sz="4000" dirty="0"/>
          </a:p>
        </p:txBody>
      </p:sp>
      <p:sp>
        <p:nvSpPr>
          <p:cNvPr id="21" name="Rectangle 20"/>
          <p:cNvSpPr/>
          <p:nvPr/>
        </p:nvSpPr>
        <p:spPr>
          <a:xfrm>
            <a:off x="9694481" y="1866072"/>
            <a:ext cx="360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958" y="2607655"/>
            <a:ext cx="11106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f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/>
              <a:t>i</a:t>
            </a:r>
            <a:r>
              <a:rPr lang="en-US" sz="3600" dirty="0" smtClean="0"/>
              <a:t> 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; </a:t>
            </a:r>
            <a:r>
              <a:rPr lang="en-US" sz="3600" dirty="0" err="1" smtClean="0"/>
              <a:t>i</a:t>
            </a:r>
            <a:r>
              <a:rPr lang="en-US" sz="3600" dirty="0" smtClean="0"/>
              <a:t> &lt; size; </a:t>
            </a:r>
            <a:r>
              <a:rPr lang="en-US" sz="3600" dirty="0" err="1" smtClean="0"/>
              <a:t>i</a:t>
            </a:r>
            <a:r>
              <a:rPr lang="en-US" sz="3600" dirty="0" smtClean="0"/>
              <a:t>++)		</a:t>
            </a:r>
            <a:r>
              <a:rPr lang="en-US" sz="3600" dirty="0" smtClean="0">
                <a:solidFill>
                  <a:srgbClr val="00B050"/>
                </a:solidFill>
              </a:rPr>
              <a:t>//size = 5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/>
              <a:t>	</a:t>
            </a:r>
            <a:r>
              <a:rPr lang="en-US" sz="3600" dirty="0" err="1" smtClean="0"/>
              <a:t>cin</a:t>
            </a:r>
            <a:r>
              <a:rPr lang="en-US" sz="3600" dirty="0" smtClean="0"/>
              <a:t> &gt;&gt; </a:t>
            </a:r>
            <a:r>
              <a:rPr lang="en-US" sz="3600" dirty="0" err="1" smtClean="0"/>
              <a:t>arr</a:t>
            </a:r>
            <a:r>
              <a:rPr lang="en-US" sz="3600" dirty="0" smtClean="0"/>
              <a:t>[</a:t>
            </a:r>
            <a:r>
              <a:rPr lang="en-US" sz="3600" dirty="0" err="1" smtClean="0"/>
              <a:t>i</a:t>
            </a:r>
            <a:r>
              <a:rPr lang="en-US" sz="3600" dirty="0" smtClean="0"/>
              <a:t>];		</a:t>
            </a:r>
            <a:r>
              <a:rPr lang="en-US" sz="3600" dirty="0" smtClean="0">
                <a:solidFill>
                  <a:srgbClr val="00B050"/>
                </a:solidFill>
              </a:rPr>
              <a:t>// Input: 7</a:t>
            </a:r>
          </a:p>
          <a:p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8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/>
              <a:t>Loops in action</a:t>
            </a:r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967769" y="958875"/>
            <a:ext cx="822083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000" dirty="0" err="1" smtClean="0"/>
              <a:t>i</a:t>
            </a:r>
            <a:r>
              <a:rPr lang="en-US" sz="4000" dirty="0" smtClean="0"/>
              <a:t>=1</a:t>
            </a:r>
            <a:endParaRPr lang="ar-EG" sz="40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64124"/>
              </p:ext>
            </p:extLst>
          </p:nvPr>
        </p:nvGraphicFramePr>
        <p:xfrm>
          <a:off x="7945859" y="1803932"/>
          <a:ext cx="3185994" cy="41266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6947"/>
                <a:gridCol w="2329047"/>
              </a:tblGrid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noFill/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956645" y="1317412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538856" y="1281296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</a:t>
            </a:r>
            <a:endParaRPr lang="en-US" sz="2400" dirty="0"/>
          </a:p>
        </p:txBody>
      </p:sp>
      <p:sp>
        <p:nvSpPr>
          <p:cNvPr id="18" name="Right Arrow 17"/>
          <p:cNvSpPr/>
          <p:nvPr/>
        </p:nvSpPr>
        <p:spPr>
          <a:xfrm>
            <a:off x="491474" y="3959015"/>
            <a:ext cx="504967" cy="24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27594" y="1742961"/>
            <a:ext cx="1160059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4000" dirty="0"/>
              <a:t>1</a:t>
            </a:r>
            <a:r>
              <a:rPr lang="en-US" sz="4000" dirty="0" smtClean="0"/>
              <a:t> &lt; 5</a:t>
            </a:r>
            <a:endParaRPr lang="ar-EG" sz="4000" dirty="0"/>
          </a:p>
        </p:txBody>
      </p:sp>
      <p:sp>
        <p:nvSpPr>
          <p:cNvPr id="21" name="Rectangle 20"/>
          <p:cNvSpPr/>
          <p:nvPr/>
        </p:nvSpPr>
        <p:spPr>
          <a:xfrm>
            <a:off x="9694481" y="1866072"/>
            <a:ext cx="360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958" y="2607655"/>
            <a:ext cx="7103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f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/>
              <a:t>i</a:t>
            </a:r>
            <a:r>
              <a:rPr lang="en-US" sz="3600" dirty="0" smtClean="0"/>
              <a:t> 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; </a:t>
            </a:r>
            <a:r>
              <a:rPr lang="en-US" sz="3600" dirty="0" err="1" smtClean="0"/>
              <a:t>i</a:t>
            </a:r>
            <a:r>
              <a:rPr lang="en-US" sz="3600" dirty="0" smtClean="0"/>
              <a:t> &lt; size; </a:t>
            </a:r>
            <a:r>
              <a:rPr lang="en-US" sz="3600" dirty="0" err="1" smtClean="0"/>
              <a:t>i</a:t>
            </a:r>
            <a:r>
              <a:rPr lang="en-US" sz="3600" dirty="0" smtClean="0"/>
              <a:t>++)		</a:t>
            </a:r>
            <a:r>
              <a:rPr lang="en-US" sz="3600" dirty="0" smtClean="0">
                <a:solidFill>
                  <a:srgbClr val="00B050"/>
                </a:solidFill>
              </a:rPr>
              <a:t>//size = 5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/>
              <a:t>	</a:t>
            </a:r>
            <a:r>
              <a:rPr lang="en-US" sz="3600" dirty="0" err="1"/>
              <a:t>cin</a:t>
            </a:r>
            <a:r>
              <a:rPr lang="en-US" sz="3600" dirty="0"/>
              <a:t> &gt;&gt; </a:t>
            </a:r>
            <a:r>
              <a:rPr lang="en-US" sz="3600" dirty="0" err="1"/>
              <a:t>arr</a:t>
            </a:r>
            <a:r>
              <a:rPr lang="en-US" sz="3600" dirty="0"/>
              <a:t>[</a:t>
            </a:r>
            <a:r>
              <a:rPr lang="en-US" sz="3600" dirty="0" err="1"/>
              <a:t>i</a:t>
            </a:r>
            <a:r>
              <a:rPr lang="en-US" sz="3600" dirty="0"/>
              <a:t>];		</a:t>
            </a:r>
            <a:r>
              <a:rPr lang="en-US" sz="3600" dirty="0">
                <a:solidFill>
                  <a:srgbClr val="00B050"/>
                </a:solidFill>
              </a:rPr>
              <a:t>// Input: </a:t>
            </a:r>
            <a:r>
              <a:rPr lang="en-US" sz="3600" dirty="0" smtClean="0">
                <a:solidFill>
                  <a:srgbClr val="00B050"/>
                </a:solidFill>
              </a:rPr>
              <a:t>-5</a:t>
            </a:r>
            <a:endParaRPr lang="en-US" sz="3600" dirty="0">
              <a:solidFill>
                <a:srgbClr val="00B050"/>
              </a:solidFill>
            </a:endParaRPr>
          </a:p>
          <a:p>
            <a:r>
              <a:rPr lang="en-US" sz="3600" dirty="0" smtClean="0"/>
              <a:t>}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9694481" y="2714508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-5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6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/>
              <a:t>Loops in action</a:t>
            </a:r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967769" y="958875"/>
            <a:ext cx="822083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000" dirty="0" err="1" smtClean="0"/>
              <a:t>i</a:t>
            </a:r>
            <a:r>
              <a:rPr lang="en-US" sz="4000" dirty="0" smtClean="0"/>
              <a:t>=2</a:t>
            </a:r>
            <a:endParaRPr lang="ar-EG" sz="40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465041"/>
              </p:ext>
            </p:extLst>
          </p:nvPr>
        </p:nvGraphicFramePr>
        <p:xfrm>
          <a:off x="7945859" y="1803932"/>
          <a:ext cx="3185994" cy="41266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6947"/>
                <a:gridCol w="2329047"/>
              </a:tblGrid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noFill/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956645" y="1317412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538856" y="1281296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</a:t>
            </a:r>
            <a:endParaRPr lang="en-US" sz="2400" dirty="0"/>
          </a:p>
        </p:txBody>
      </p:sp>
      <p:sp>
        <p:nvSpPr>
          <p:cNvPr id="18" name="Right Arrow 17"/>
          <p:cNvSpPr/>
          <p:nvPr/>
        </p:nvSpPr>
        <p:spPr>
          <a:xfrm>
            <a:off x="491474" y="3959015"/>
            <a:ext cx="504967" cy="24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27594" y="1742961"/>
            <a:ext cx="1160059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4000" dirty="0" smtClean="0"/>
              <a:t>2 &lt; 5</a:t>
            </a:r>
            <a:endParaRPr lang="ar-EG" sz="4000" dirty="0"/>
          </a:p>
        </p:txBody>
      </p:sp>
      <p:sp>
        <p:nvSpPr>
          <p:cNvPr id="21" name="Rectangle 20"/>
          <p:cNvSpPr/>
          <p:nvPr/>
        </p:nvSpPr>
        <p:spPr>
          <a:xfrm>
            <a:off x="9694481" y="1866072"/>
            <a:ext cx="360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958" y="2607655"/>
            <a:ext cx="7103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f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/>
              <a:t>i</a:t>
            </a:r>
            <a:r>
              <a:rPr lang="en-US" sz="3600" dirty="0" smtClean="0"/>
              <a:t> 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; </a:t>
            </a:r>
            <a:r>
              <a:rPr lang="en-US" sz="3600" dirty="0" err="1" smtClean="0"/>
              <a:t>i</a:t>
            </a:r>
            <a:r>
              <a:rPr lang="en-US" sz="3600" dirty="0" smtClean="0"/>
              <a:t> &lt; size; </a:t>
            </a:r>
            <a:r>
              <a:rPr lang="en-US" sz="3600" dirty="0" err="1" smtClean="0"/>
              <a:t>i</a:t>
            </a:r>
            <a:r>
              <a:rPr lang="en-US" sz="3600" dirty="0" smtClean="0"/>
              <a:t>++)		</a:t>
            </a:r>
            <a:r>
              <a:rPr lang="en-US" sz="3600" dirty="0" smtClean="0">
                <a:solidFill>
                  <a:srgbClr val="00B050"/>
                </a:solidFill>
              </a:rPr>
              <a:t>//size = 5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/>
              <a:t>	</a:t>
            </a:r>
            <a:r>
              <a:rPr lang="en-US" sz="3600" dirty="0" err="1"/>
              <a:t>cin</a:t>
            </a:r>
            <a:r>
              <a:rPr lang="en-US" sz="3600" dirty="0"/>
              <a:t> &gt;&gt; </a:t>
            </a:r>
            <a:r>
              <a:rPr lang="en-US" sz="3600" dirty="0" err="1"/>
              <a:t>arr</a:t>
            </a:r>
            <a:r>
              <a:rPr lang="en-US" sz="3600" dirty="0"/>
              <a:t>[</a:t>
            </a:r>
            <a:r>
              <a:rPr lang="en-US" sz="3600" dirty="0" err="1"/>
              <a:t>i</a:t>
            </a:r>
            <a:r>
              <a:rPr lang="en-US" sz="3600" dirty="0"/>
              <a:t>];		</a:t>
            </a:r>
            <a:r>
              <a:rPr lang="en-US" sz="3600" dirty="0">
                <a:solidFill>
                  <a:srgbClr val="00B050"/>
                </a:solidFill>
              </a:rPr>
              <a:t>// Input: </a:t>
            </a:r>
            <a:r>
              <a:rPr lang="en-US" sz="3600" dirty="0" smtClean="0">
                <a:solidFill>
                  <a:srgbClr val="00B050"/>
                </a:solidFill>
              </a:rPr>
              <a:t>3</a:t>
            </a:r>
            <a:endParaRPr lang="en-US" sz="3600" dirty="0">
              <a:solidFill>
                <a:srgbClr val="00B050"/>
              </a:solidFill>
            </a:endParaRPr>
          </a:p>
          <a:p>
            <a:r>
              <a:rPr lang="en-US" sz="3600" dirty="0" smtClean="0"/>
              <a:t>}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9694481" y="2714508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-5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94481" y="3600501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3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1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/>
              <a:t>Loops in action</a:t>
            </a:r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967769" y="958875"/>
            <a:ext cx="822083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000" dirty="0" err="1" smtClean="0"/>
              <a:t>i</a:t>
            </a:r>
            <a:r>
              <a:rPr lang="en-US" sz="4000" dirty="0" smtClean="0"/>
              <a:t>=3</a:t>
            </a:r>
            <a:endParaRPr lang="ar-EG" sz="40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32123"/>
              </p:ext>
            </p:extLst>
          </p:nvPr>
        </p:nvGraphicFramePr>
        <p:xfrm>
          <a:off x="7945859" y="1803932"/>
          <a:ext cx="3185994" cy="41266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6947"/>
                <a:gridCol w="2329047"/>
              </a:tblGrid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956645" y="1317412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538856" y="1281296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</a:t>
            </a:r>
            <a:endParaRPr lang="en-US" sz="2400" dirty="0"/>
          </a:p>
        </p:txBody>
      </p:sp>
      <p:sp>
        <p:nvSpPr>
          <p:cNvPr id="18" name="Right Arrow 17"/>
          <p:cNvSpPr/>
          <p:nvPr/>
        </p:nvSpPr>
        <p:spPr>
          <a:xfrm>
            <a:off x="491474" y="3959015"/>
            <a:ext cx="504967" cy="24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27594" y="1742961"/>
            <a:ext cx="1160059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4000" dirty="0"/>
              <a:t>3</a:t>
            </a:r>
            <a:r>
              <a:rPr lang="en-US" sz="4000" dirty="0" smtClean="0"/>
              <a:t> &lt; 5</a:t>
            </a:r>
            <a:endParaRPr lang="ar-EG" sz="4000" dirty="0"/>
          </a:p>
        </p:txBody>
      </p:sp>
      <p:sp>
        <p:nvSpPr>
          <p:cNvPr id="21" name="Rectangle 20"/>
          <p:cNvSpPr/>
          <p:nvPr/>
        </p:nvSpPr>
        <p:spPr>
          <a:xfrm>
            <a:off x="9694481" y="1866072"/>
            <a:ext cx="360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958" y="2607655"/>
            <a:ext cx="7103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f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/>
              <a:t>i</a:t>
            </a:r>
            <a:r>
              <a:rPr lang="en-US" sz="3600" dirty="0" smtClean="0"/>
              <a:t> 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; </a:t>
            </a:r>
            <a:r>
              <a:rPr lang="en-US" sz="3600" dirty="0" err="1" smtClean="0"/>
              <a:t>i</a:t>
            </a:r>
            <a:r>
              <a:rPr lang="en-US" sz="3600" dirty="0" smtClean="0"/>
              <a:t> &lt; size; </a:t>
            </a:r>
            <a:r>
              <a:rPr lang="en-US" sz="3600" dirty="0" err="1" smtClean="0"/>
              <a:t>i</a:t>
            </a:r>
            <a:r>
              <a:rPr lang="en-US" sz="3600" dirty="0" smtClean="0"/>
              <a:t>++)		</a:t>
            </a:r>
            <a:r>
              <a:rPr lang="en-US" sz="3600" dirty="0" smtClean="0">
                <a:solidFill>
                  <a:srgbClr val="00B050"/>
                </a:solidFill>
              </a:rPr>
              <a:t>//size = 5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/>
              <a:t>	</a:t>
            </a:r>
            <a:r>
              <a:rPr lang="en-US" sz="3600" dirty="0" err="1"/>
              <a:t>cin</a:t>
            </a:r>
            <a:r>
              <a:rPr lang="en-US" sz="3600" dirty="0"/>
              <a:t> &gt;&gt; </a:t>
            </a:r>
            <a:r>
              <a:rPr lang="en-US" sz="3600" dirty="0" err="1"/>
              <a:t>arr</a:t>
            </a:r>
            <a:r>
              <a:rPr lang="en-US" sz="3600" dirty="0"/>
              <a:t>[</a:t>
            </a:r>
            <a:r>
              <a:rPr lang="en-US" sz="3600" dirty="0" err="1"/>
              <a:t>i</a:t>
            </a:r>
            <a:r>
              <a:rPr lang="en-US" sz="3600" dirty="0"/>
              <a:t>];		</a:t>
            </a:r>
            <a:r>
              <a:rPr lang="en-US" sz="3600" dirty="0">
                <a:solidFill>
                  <a:srgbClr val="00B050"/>
                </a:solidFill>
              </a:rPr>
              <a:t>// Input: </a:t>
            </a:r>
            <a:r>
              <a:rPr lang="en-US" sz="3600" dirty="0" smtClean="0">
                <a:solidFill>
                  <a:srgbClr val="00B050"/>
                </a:solidFill>
              </a:rPr>
              <a:t>1</a:t>
            </a:r>
            <a:endParaRPr lang="en-US" sz="3600" dirty="0">
              <a:solidFill>
                <a:srgbClr val="00B050"/>
              </a:solidFill>
            </a:endParaRPr>
          </a:p>
          <a:p>
            <a:r>
              <a:rPr lang="en-US" sz="3600" dirty="0" smtClean="0"/>
              <a:t>}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9694481" y="2714508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-5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94481" y="3600501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3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94481" y="4331204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1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/>
              <a:t>Loops in action</a:t>
            </a:r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967769" y="958875"/>
            <a:ext cx="883407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000" dirty="0" err="1" smtClean="0"/>
              <a:t>i</a:t>
            </a:r>
            <a:r>
              <a:rPr lang="en-US" sz="4000" dirty="0" smtClean="0"/>
              <a:t>=4</a:t>
            </a:r>
            <a:endParaRPr lang="ar-EG" sz="40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1272"/>
              </p:ext>
            </p:extLst>
          </p:nvPr>
        </p:nvGraphicFramePr>
        <p:xfrm>
          <a:off x="7945859" y="1803932"/>
          <a:ext cx="3185994" cy="41266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6947"/>
                <a:gridCol w="2329047"/>
              </a:tblGrid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noFill/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956645" y="1317412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538856" y="1281296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</a:t>
            </a:r>
            <a:endParaRPr lang="en-US" sz="2400" dirty="0"/>
          </a:p>
        </p:txBody>
      </p:sp>
      <p:sp>
        <p:nvSpPr>
          <p:cNvPr id="18" name="Right Arrow 17"/>
          <p:cNvSpPr/>
          <p:nvPr/>
        </p:nvSpPr>
        <p:spPr>
          <a:xfrm>
            <a:off x="491474" y="3959015"/>
            <a:ext cx="504967" cy="24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27594" y="1742961"/>
            <a:ext cx="1160059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4000" dirty="0" smtClean="0"/>
              <a:t>4 &lt; 5</a:t>
            </a:r>
            <a:endParaRPr lang="ar-EG" sz="4000" dirty="0"/>
          </a:p>
        </p:txBody>
      </p:sp>
      <p:sp>
        <p:nvSpPr>
          <p:cNvPr id="21" name="Rectangle 20"/>
          <p:cNvSpPr/>
          <p:nvPr/>
        </p:nvSpPr>
        <p:spPr>
          <a:xfrm>
            <a:off x="9694481" y="1866072"/>
            <a:ext cx="360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958" y="2607655"/>
            <a:ext cx="7103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f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/>
              <a:t>i</a:t>
            </a:r>
            <a:r>
              <a:rPr lang="en-US" sz="3600" dirty="0" smtClean="0"/>
              <a:t> 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; </a:t>
            </a:r>
            <a:r>
              <a:rPr lang="en-US" sz="3600" dirty="0" err="1" smtClean="0"/>
              <a:t>i</a:t>
            </a:r>
            <a:r>
              <a:rPr lang="en-US" sz="3600" dirty="0" smtClean="0"/>
              <a:t> &lt; size; </a:t>
            </a:r>
            <a:r>
              <a:rPr lang="en-US" sz="3600" dirty="0" err="1" smtClean="0"/>
              <a:t>i</a:t>
            </a:r>
            <a:r>
              <a:rPr lang="en-US" sz="3600" dirty="0" smtClean="0"/>
              <a:t>++)		</a:t>
            </a:r>
            <a:r>
              <a:rPr lang="en-US" sz="3600" dirty="0" smtClean="0">
                <a:solidFill>
                  <a:srgbClr val="00B050"/>
                </a:solidFill>
              </a:rPr>
              <a:t>//size = 5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/>
              <a:t>	</a:t>
            </a:r>
            <a:r>
              <a:rPr lang="en-US" sz="3600" dirty="0" err="1"/>
              <a:t>cin</a:t>
            </a:r>
            <a:r>
              <a:rPr lang="en-US" sz="3600" dirty="0"/>
              <a:t> &gt;&gt; </a:t>
            </a:r>
            <a:r>
              <a:rPr lang="en-US" sz="3600" dirty="0" err="1"/>
              <a:t>arr</a:t>
            </a:r>
            <a:r>
              <a:rPr lang="en-US" sz="3600" dirty="0"/>
              <a:t>[</a:t>
            </a:r>
            <a:r>
              <a:rPr lang="en-US" sz="3600" dirty="0" err="1"/>
              <a:t>i</a:t>
            </a:r>
            <a:r>
              <a:rPr lang="en-US" sz="3600" dirty="0"/>
              <a:t>];		</a:t>
            </a:r>
            <a:r>
              <a:rPr lang="en-US" sz="3600" dirty="0">
                <a:solidFill>
                  <a:srgbClr val="00B050"/>
                </a:solidFill>
              </a:rPr>
              <a:t>// Input: </a:t>
            </a:r>
            <a:r>
              <a:rPr lang="en-US" sz="3600" dirty="0" smtClean="0">
                <a:solidFill>
                  <a:srgbClr val="00B050"/>
                </a:solidFill>
              </a:rPr>
              <a:t>10</a:t>
            </a:r>
            <a:endParaRPr lang="en-US" sz="3600" dirty="0">
              <a:solidFill>
                <a:srgbClr val="00B050"/>
              </a:solidFill>
            </a:endParaRPr>
          </a:p>
          <a:p>
            <a:r>
              <a:rPr lang="en-US" sz="3600" dirty="0" smtClean="0"/>
              <a:t>}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9694481" y="2714508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-5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94481" y="3600501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3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94481" y="4331204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694481" y="5165992"/>
            <a:ext cx="580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10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7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/>
              <a:t>Loops in action</a:t>
            </a:r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967769" y="958875"/>
            <a:ext cx="883407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000" dirty="0" err="1" smtClean="0"/>
              <a:t>i</a:t>
            </a:r>
            <a:r>
              <a:rPr lang="en-US" sz="4000" dirty="0" smtClean="0"/>
              <a:t>=5</a:t>
            </a:r>
            <a:endParaRPr lang="ar-EG" sz="40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945859" y="1803932"/>
          <a:ext cx="3185994" cy="41266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6947"/>
                <a:gridCol w="2329047"/>
              </a:tblGrid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>
                    <a:noFill/>
                  </a:tcPr>
                </a:tc>
              </a:tr>
              <a:tr h="825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956645" y="1317412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538856" y="1281296"/>
            <a:ext cx="129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</a:t>
            </a:r>
            <a:endParaRPr lang="en-US" sz="2400" dirty="0"/>
          </a:p>
        </p:txBody>
      </p:sp>
      <p:sp>
        <p:nvSpPr>
          <p:cNvPr id="18" name="Right Arrow 17"/>
          <p:cNvSpPr/>
          <p:nvPr/>
        </p:nvSpPr>
        <p:spPr>
          <a:xfrm>
            <a:off x="284602" y="5123188"/>
            <a:ext cx="504967" cy="24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27594" y="1742961"/>
            <a:ext cx="1160059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4000" dirty="0" smtClean="0"/>
              <a:t>5 &lt; 5</a:t>
            </a:r>
            <a:endParaRPr lang="ar-EG" sz="4000" dirty="0"/>
          </a:p>
        </p:txBody>
      </p:sp>
      <p:sp>
        <p:nvSpPr>
          <p:cNvPr id="21" name="Rectangle 20"/>
          <p:cNvSpPr/>
          <p:nvPr/>
        </p:nvSpPr>
        <p:spPr>
          <a:xfrm>
            <a:off x="9694481" y="1866072"/>
            <a:ext cx="360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7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958" y="2607655"/>
            <a:ext cx="7103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f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err="1" smtClean="0"/>
              <a:t>i</a:t>
            </a:r>
            <a:r>
              <a:rPr lang="en-US" sz="3600" dirty="0" smtClean="0"/>
              <a:t> 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; </a:t>
            </a:r>
            <a:r>
              <a:rPr lang="en-US" sz="3600" dirty="0" err="1" smtClean="0"/>
              <a:t>i</a:t>
            </a:r>
            <a:r>
              <a:rPr lang="en-US" sz="3600" dirty="0" smtClean="0"/>
              <a:t> &lt; size; </a:t>
            </a:r>
            <a:r>
              <a:rPr lang="en-US" sz="3600" dirty="0" err="1" smtClean="0"/>
              <a:t>i</a:t>
            </a:r>
            <a:r>
              <a:rPr lang="en-US" sz="3600" dirty="0" smtClean="0"/>
              <a:t>++)		</a:t>
            </a:r>
            <a:r>
              <a:rPr lang="en-US" sz="3600" dirty="0" smtClean="0">
                <a:solidFill>
                  <a:srgbClr val="00B050"/>
                </a:solidFill>
              </a:rPr>
              <a:t>//size = 5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/>
              <a:t>	</a:t>
            </a:r>
            <a:r>
              <a:rPr lang="en-US" sz="3600" dirty="0" err="1"/>
              <a:t>cin</a:t>
            </a:r>
            <a:r>
              <a:rPr lang="en-US" sz="3600" dirty="0"/>
              <a:t> &gt;&gt; </a:t>
            </a:r>
            <a:r>
              <a:rPr lang="en-US" sz="3600" dirty="0" err="1"/>
              <a:t>arr</a:t>
            </a:r>
            <a:r>
              <a:rPr lang="en-US" sz="3600" dirty="0"/>
              <a:t>[</a:t>
            </a:r>
            <a:r>
              <a:rPr lang="en-US" sz="3600" dirty="0" err="1"/>
              <a:t>i</a:t>
            </a:r>
            <a:r>
              <a:rPr lang="en-US" sz="3600" dirty="0"/>
              <a:t>];		</a:t>
            </a:r>
            <a:r>
              <a:rPr lang="en-US" sz="3600" dirty="0">
                <a:solidFill>
                  <a:srgbClr val="00B050"/>
                </a:solidFill>
              </a:rPr>
              <a:t>// Input: </a:t>
            </a:r>
            <a:r>
              <a:rPr lang="en-US" sz="3600" dirty="0" smtClean="0">
                <a:solidFill>
                  <a:srgbClr val="00B050"/>
                </a:solidFill>
              </a:rPr>
              <a:t>10</a:t>
            </a:r>
            <a:endParaRPr lang="en-US" sz="3600" dirty="0">
              <a:solidFill>
                <a:srgbClr val="00B050"/>
              </a:solidFill>
            </a:endParaRPr>
          </a:p>
          <a:p>
            <a:r>
              <a:rPr lang="en-US" sz="3600" dirty="0" smtClean="0"/>
              <a:t>}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9694481" y="2714508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-5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94481" y="3600501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3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94481" y="4331204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694481" y="5165992"/>
            <a:ext cx="580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10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75" y="1711691"/>
            <a:ext cx="674123" cy="77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/>
              <a:t>Loops in action</a:t>
            </a:r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46112" y="2284878"/>
            <a:ext cx="111060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f</a:t>
            </a:r>
            <a:r>
              <a:rPr lang="en-US" sz="4000" dirty="0" smtClean="0">
                <a:solidFill>
                  <a:srgbClr val="0000FF"/>
                </a:solidFill>
              </a:rPr>
              <a:t>or</a:t>
            </a:r>
            <a:r>
              <a:rPr lang="en-US" sz="4000" dirty="0" smtClean="0"/>
              <a:t> (</a:t>
            </a:r>
            <a:r>
              <a:rPr lang="en-US" sz="4000" dirty="0" err="1" smtClean="0">
                <a:solidFill>
                  <a:srgbClr val="0000FF"/>
                </a:solidFill>
              </a:rPr>
              <a:t>int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/>
              <a:t>i</a:t>
            </a:r>
            <a:r>
              <a:rPr lang="en-US" sz="4000" dirty="0" smtClean="0"/>
              <a:t> = </a:t>
            </a:r>
            <a:r>
              <a:rPr lang="en-US" sz="4000" dirty="0" smtClean="0">
                <a:solidFill>
                  <a:srgbClr val="FF66FF"/>
                </a:solidFill>
              </a:rPr>
              <a:t>0</a:t>
            </a:r>
            <a:r>
              <a:rPr lang="en-US" sz="4000" dirty="0" smtClean="0"/>
              <a:t>; </a:t>
            </a:r>
            <a:r>
              <a:rPr lang="en-US" sz="4000" dirty="0" err="1" smtClean="0"/>
              <a:t>i</a:t>
            </a:r>
            <a:r>
              <a:rPr lang="en-US" sz="4000" dirty="0" smtClean="0"/>
              <a:t> &lt; size; </a:t>
            </a:r>
            <a:r>
              <a:rPr lang="en-US" sz="4000" dirty="0" err="1" smtClean="0"/>
              <a:t>i</a:t>
            </a:r>
            <a:r>
              <a:rPr lang="en-US" sz="4000" dirty="0" smtClean="0"/>
              <a:t>++)</a:t>
            </a:r>
          </a:p>
          <a:p>
            <a:r>
              <a:rPr lang="en-US" sz="4000" dirty="0" smtClean="0"/>
              <a:t>{</a:t>
            </a:r>
          </a:p>
          <a:p>
            <a:r>
              <a:rPr lang="en-US" sz="4000" dirty="0"/>
              <a:t>	</a:t>
            </a:r>
            <a:r>
              <a:rPr lang="en-US" sz="4000" dirty="0" err="1" smtClean="0"/>
              <a:t>cout</a:t>
            </a:r>
            <a:r>
              <a:rPr lang="en-US" sz="4000" dirty="0" smtClean="0"/>
              <a:t> &lt;&lt; </a:t>
            </a:r>
            <a:r>
              <a:rPr lang="en-US" sz="4000" dirty="0" err="1" smtClean="0"/>
              <a:t>arr</a:t>
            </a:r>
            <a:r>
              <a:rPr lang="en-US" sz="4000" dirty="0" smtClean="0"/>
              <a:t>[</a:t>
            </a:r>
            <a:r>
              <a:rPr lang="en-US" sz="4000" dirty="0" err="1" smtClean="0"/>
              <a:t>i</a:t>
            </a:r>
            <a:r>
              <a:rPr lang="en-US" sz="4000" dirty="0" smtClean="0"/>
              <a:t>] &lt;&lt; </a:t>
            </a:r>
            <a:r>
              <a:rPr lang="en-US" sz="4000" dirty="0" err="1" smtClean="0"/>
              <a:t>endl</a:t>
            </a:r>
            <a:r>
              <a:rPr lang="en-US" sz="4000" dirty="0" smtClean="0"/>
              <a:t>;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8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6" y="436728"/>
            <a:ext cx="10718041" cy="602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452718"/>
            <a:ext cx="11346873" cy="1095527"/>
          </a:xfrm>
        </p:spPr>
        <p:txBody>
          <a:bodyPr/>
          <a:lstStyle/>
          <a:p>
            <a:pPr algn="ctr"/>
            <a:r>
              <a:rPr lang="en-US" dirty="0" smtClean="0"/>
              <a:t>Let’s practice !</a:t>
            </a:r>
            <a:endParaRPr lang="en-US" dirty="0"/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46112" y="1548245"/>
            <a:ext cx="11106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Given an array of integers “numbers” that have the numbers </a:t>
            </a:r>
            <a:br>
              <a:rPr lang="en-US" sz="3200" dirty="0" smtClean="0"/>
            </a:br>
            <a:r>
              <a:rPr lang="en-US" sz="3200" dirty="0" smtClean="0"/>
              <a:t>{1, 5, 8, 2, 3, 4, 13}, write a program to count the even numbers.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26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8563" y="1061088"/>
            <a:ext cx="8284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00FF"/>
                </a:solidFill>
              </a:rPr>
              <a:t>i</a:t>
            </a:r>
            <a:r>
              <a:rPr lang="en-US" sz="3600" dirty="0" err="1" smtClean="0">
                <a:solidFill>
                  <a:srgbClr val="0000FF"/>
                </a:solidFill>
              </a:rPr>
              <a:t>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numbers[] = </a:t>
            </a:r>
            <a:r>
              <a:rPr lang="en-US" sz="3600" dirty="0"/>
              <a:t>{</a:t>
            </a:r>
            <a:r>
              <a:rPr lang="en-US" sz="3600" dirty="0">
                <a:solidFill>
                  <a:srgbClr val="FF66FF"/>
                </a:solidFill>
              </a:rPr>
              <a:t>1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5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8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2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3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4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13</a:t>
            </a:r>
            <a:r>
              <a:rPr lang="en-US" sz="3600" dirty="0" smtClean="0"/>
              <a:t>};</a:t>
            </a:r>
            <a:br>
              <a:rPr lang="en-US" sz="3600" dirty="0" smtClean="0"/>
            </a:b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counter 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;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for</a:t>
            </a: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/>
              <a:t>i</a:t>
            </a:r>
            <a:r>
              <a:rPr lang="en-US" sz="3600" dirty="0" smtClean="0"/>
              <a:t> = 0; </a:t>
            </a:r>
            <a:r>
              <a:rPr lang="en-US" sz="3600" dirty="0" err="1" smtClean="0"/>
              <a:t>i</a:t>
            </a:r>
            <a:r>
              <a:rPr lang="en-US" sz="3600" dirty="0" smtClean="0"/>
              <a:t> &lt; </a:t>
            </a:r>
            <a:r>
              <a:rPr lang="en-US" sz="3600" dirty="0" smtClean="0">
                <a:solidFill>
                  <a:srgbClr val="FF66FF"/>
                </a:solidFill>
              </a:rPr>
              <a:t>7</a:t>
            </a:r>
            <a:r>
              <a:rPr lang="en-US" sz="3600" dirty="0" smtClean="0"/>
              <a:t>; </a:t>
            </a:r>
            <a:r>
              <a:rPr lang="en-US" sz="3600" dirty="0" err="1" smtClean="0"/>
              <a:t>i</a:t>
            </a:r>
            <a:r>
              <a:rPr lang="en-US" sz="3600" dirty="0" smtClean="0"/>
              <a:t>++)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/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if</a:t>
            </a:r>
            <a:r>
              <a:rPr lang="en-US" sz="3600" dirty="0" smtClean="0"/>
              <a:t> (numbers[</a:t>
            </a:r>
            <a:r>
              <a:rPr lang="en-US" sz="3600" dirty="0" err="1" smtClean="0"/>
              <a:t>i</a:t>
            </a:r>
            <a:r>
              <a:rPr lang="en-US" sz="3600" dirty="0" smtClean="0"/>
              <a:t>] % </a:t>
            </a:r>
            <a:r>
              <a:rPr lang="en-US" sz="3600" dirty="0" smtClean="0">
                <a:solidFill>
                  <a:srgbClr val="FF66FF"/>
                </a:solidFill>
              </a:rPr>
              <a:t>2</a:t>
            </a:r>
            <a:r>
              <a:rPr lang="en-US" sz="3600" dirty="0" smtClean="0"/>
              <a:t> ==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		counter++;</a:t>
            </a:r>
          </a:p>
          <a:p>
            <a:r>
              <a:rPr lang="en-US" sz="3600" dirty="0" smtClean="0"/>
              <a:t>}</a:t>
            </a:r>
          </a:p>
          <a:p>
            <a:r>
              <a:rPr lang="en-US" sz="3600" dirty="0" err="1"/>
              <a:t>c</a:t>
            </a:r>
            <a:r>
              <a:rPr lang="en-US" sz="3600" dirty="0" err="1" smtClean="0"/>
              <a:t>out</a:t>
            </a:r>
            <a:r>
              <a:rPr lang="en-US" sz="3600" dirty="0" smtClean="0"/>
              <a:t> &lt;&lt; counter &lt;&lt; </a:t>
            </a:r>
            <a:r>
              <a:rPr lang="en-US" sz="3600" dirty="0" err="1" smtClean="0"/>
              <a:t>endl</a:t>
            </a:r>
            <a:r>
              <a:rPr lang="en-US" sz="3600" dirty="0" smtClean="0"/>
              <a:t>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37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8563" y="1061088"/>
            <a:ext cx="8284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00FF"/>
                </a:solidFill>
              </a:rPr>
              <a:t>i</a:t>
            </a:r>
            <a:r>
              <a:rPr lang="en-US" sz="3600" dirty="0" err="1" smtClean="0">
                <a:solidFill>
                  <a:srgbClr val="0000FF"/>
                </a:solidFill>
              </a:rPr>
              <a:t>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numbers[] = </a:t>
            </a:r>
            <a:r>
              <a:rPr lang="en-US" sz="3600" dirty="0"/>
              <a:t>{</a:t>
            </a:r>
            <a:r>
              <a:rPr lang="en-US" sz="3600" dirty="0">
                <a:solidFill>
                  <a:srgbClr val="FF66FF"/>
                </a:solidFill>
              </a:rPr>
              <a:t>1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5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8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2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3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4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13</a:t>
            </a:r>
            <a:r>
              <a:rPr lang="en-US" sz="3600" dirty="0" smtClean="0"/>
              <a:t>};</a:t>
            </a:r>
            <a:br>
              <a:rPr lang="en-US" sz="3600" dirty="0" smtClean="0"/>
            </a:b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counter 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;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for</a:t>
            </a: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/>
              <a:t>i</a:t>
            </a:r>
            <a:r>
              <a:rPr lang="en-US" sz="3600" dirty="0" smtClean="0"/>
              <a:t> = 0; </a:t>
            </a:r>
            <a:r>
              <a:rPr lang="en-US" sz="3600" dirty="0" err="1" smtClean="0"/>
              <a:t>i</a:t>
            </a:r>
            <a:r>
              <a:rPr lang="en-US" sz="3600" dirty="0" smtClean="0"/>
              <a:t> &lt; </a:t>
            </a:r>
            <a:r>
              <a:rPr lang="en-US" sz="3600" dirty="0" smtClean="0">
                <a:solidFill>
                  <a:srgbClr val="FF66FF"/>
                </a:solidFill>
              </a:rPr>
              <a:t>7</a:t>
            </a:r>
            <a:r>
              <a:rPr lang="en-US" sz="3600" dirty="0" smtClean="0"/>
              <a:t>; </a:t>
            </a:r>
            <a:r>
              <a:rPr lang="en-US" sz="3600" dirty="0" err="1" smtClean="0"/>
              <a:t>i</a:t>
            </a:r>
            <a:r>
              <a:rPr lang="en-US" sz="3600" dirty="0" smtClean="0"/>
              <a:t>++)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/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if</a:t>
            </a:r>
            <a:r>
              <a:rPr lang="en-US" sz="3600" dirty="0" smtClean="0"/>
              <a:t> (numbers[</a:t>
            </a:r>
            <a:r>
              <a:rPr lang="en-US" sz="3600" dirty="0" err="1" smtClean="0"/>
              <a:t>i</a:t>
            </a:r>
            <a:r>
              <a:rPr lang="en-US" sz="3600" dirty="0" smtClean="0"/>
              <a:t>] % </a:t>
            </a:r>
            <a:r>
              <a:rPr lang="en-US" sz="3600" dirty="0" smtClean="0">
                <a:solidFill>
                  <a:srgbClr val="FF66FF"/>
                </a:solidFill>
              </a:rPr>
              <a:t>2</a:t>
            </a:r>
            <a:r>
              <a:rPr lang="en-US" sz="3600" dirty="0" smtClean="0"/>
              <a:t> ==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		counter++;</a:t>
            </a:r>
          </a:p>
          <a:p>
            <a:r>
              <a:rPr lang="en-US" sz="3600" dirty="0" smtClean="0"/>
              <a:t>}</a:t>
            </a:r>
          </a:p>
          <a:p>
            <a:r>
              <a:rPr lang="en-US" sz="3600" dirty="0" err="1"/>
              <a:t>c</a:t>
            </a:r>
            <a:r>
              <a:rPr lang="en-US" sz="3600" dirty="0" err="1" smtClean="0"/>
              <a:t>out</a:t>
            </a:r>
            <a:r>
              <a:rPr lang="en-US" sz="3600" dirty="0" smtClean="0"/>
              <a:t> &lt;&lt; counter &lt;&lt; </a:t>
            </a:r>
            <a:r>
              <a:rPr lang="en-US" sz="3600" dirty="0" err="1" smtClean="0"/>
              <a:t>endl</a:t>
            </a:r>
            <a:r>
              <a:rPr lang="en-US" sz="3600" dirty="0" smtClean="0"/>
              <a:t>;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538883" y="3576916"/>
            <a:ext cx="1048869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400" dirty="0" err="1" smtClean="0"/>
              <a:t>i</a:t>
            </a:r>
            <a:r>
              <a:rPr lang="en-US" sz="4400" dirty="0" smtClean="0"/>
              <a:t>=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0</a:t>
            </a:r>
            <a:endParaRPr lang="ar-EG" sz="4400" dirty="0">
              <a:latin typeface="Angsana New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9272" y="2196351"/>
            <a:ext cx="2684928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400" dirty="0" smtClean="0"/>
              <a:t>Counter=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0</a:t>
            </a:r>
            <a:endParaRPr lang="ar-EG" sz="4400" dirty="0">
              <a:latin typeface="Angsana New" pitchFamily="18" charset="-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28563" y="3454086"/>
            <a:ext cx="504967" cy="24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8563" y="1061088"/>
            <a:ext cx="8284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00FF"/>
                </a:solidFill>
              </a:rPr>
              <a:t>i</a:t>
            </a:r>
            <a:r>
              <a:rPr lang="en-US" sz="3600" dirty="0" err="1" smtClean="0">
                <a:solidFill>
                  <a:srgbClr val="0000FF"/>
                </a:solidFill>
              </a:rPr>
              <a:t>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numbers[] = </a:t>
            </a:r>
            <a:r>
              <a:rPr lang="en-US" sz="3600" dirty="0"/>
              <a:t>{</a:t>
            </a:r>
            <a:r>
              <a:rPr lang="en-US" sz="3600" dirty="0">
                <a:solidFill>
                  <a:srgbClr val="FF66FF"/>
                </a:solidFill>
              </a:rPr>
              <a:t>1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5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8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2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3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4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13</a:t>
            </a:r>
            <a:r>
              <a:rPr lang="en-US" sz="3600" dirty="0" smtClean="0"/>
              <a:t>};</a:t>
            </a:r>
            <a:br>
              <a:rPr lang="en-US" sz="3600" dirty="0" smtClean="0"/>
            </a:b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counter 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;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for</a:t>
            </a: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/>
              <a:t>i</a:t>
            </a:r>
            <a:r>
              <a:rPr lang="en-US" sz="3600" dirty="0" smtClean="0"/>
              <a:t> = 0; </a:t>
            </a:r>
            <a:r>
              <a:rPr lang="en-US" sz="3600" dirty="0" err="1" smtClean="0"/>
              <a:t>i</a:t>
            </a:r>
            <a:r>
              <a:rPr lang="en-US" sz="3600" dirty="0" smtClean="0"/>
              <a:t> &lt; </a:t>
            </a:r>
            <a:r>
              <a:rPr lang="en-US" sz="3600" dirty="0" smtClean="0">
                <a:solidFill>
                  <a:srgbClr val="FF66FF"/>
                </a:solidFill>
              </a:rPr>
              <a:t>7</a:t>
            </a:r>
            <a:r>
              <a:rPr lang="en-US" sz="3600" dirty="0" smtClean="0"/>
              <a:t>; </a:t>
            </a:r>
            <a:r>
              <a:rPr lang="en-US" sz="3600" dirty="0" err="1" smtClean="0"/>
              <a:t>i</a:t>
            </a:r>
            <a:r>
              <a:rPr lang="en-US" sz="3600" dirty="0" smtClean="0"/>
              <a:t>++)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/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if</a:t>
            </a:r>
            <a:r>
              <a:rPr lang="en-US" sz="3600" dirty="0" smtClean="0"/>
              <a:t> (numbers[</a:t>
            </a:r>
            <a:r>
              <a:rPr lang="en-US" sz="3600" dirty="0" err="1" smtClean="0"/>
              <a:t>i</a:t>
            </a:r>
            <a:r>
              <a:rPr lang="en-US" sz="3600" dirty="0" smtClean="0"/>
              <a:t>] % </a:t>
            </a:r>
            <a:r>
              <a:rPr lang="en-US" sz="3600" dirty="0" smtClean="0">
                <a:solidFill>
                  <a:srgbClr val="FF66FF"/>
                </a:solidFill>
              </a:rPr>
              <a:t>2</a:t>
            </a:r>
            <a:r>
              <a:rPr lang="en-US" sz="3600" dirty="0" smtClean="0"/>
              <a:t> ==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		counter++;</a:t>
            </a:r>
          </a:p>
          <a:p>
            <a:r>
              <a:rPr lang="en-US" sz="3600" dirty="0" smtClean="0"/>
              <a:t>}</a:t>
            </a:r>
          </a:p>
          <a:p>
            <a:r>
              <a:rPr lang="en-US" sz="3600" dirty="0" err="1"/>
              <a:t>c</a:t>
            </a:r>
            <a:r>
              <a:rPr lang="en-US" sz="3600" dirty="0" err="1" smtClean="0"/>
              <a:t>out</a:t>
            </a:r>
            <a:r>
              <a:rPr lang="en-US" sz="3600" dirty="0" smtClean="0"/>
              <a:t> &lt;&lt; counter &lt;&lt; </a:t>
            </a:r>
            <a:r>
              <a:rPr lang="en-US" sz="3600" dirty="0" err="1" smtClean="0"/>
              <a:t>endl</a:t>
            </a:r>
            <a:r>
              <a:rPr lang="en-US" sz="3600" dirty="0" smtClean="0"/>
              <a:t>;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538883" y="3576916"/>
            <a:ext cx="1048869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400" dirty="0" err="1" smtClean="0"/>
              <a:t>i</a:t>
            </a:r>
            <a:r>
              <a:rPr lang="en-US" sz="4400" dirty="0" smtClean="0"/>
              <a:t>=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1</a:t>
            </a:r>
            <a:endParaRPr lang="ar-EG" sz="4400" dirty="0">
              <a:latin typeface="Angsana New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9272" y="2196351"/>
            <a:ext cx="2684928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400" dirty="0" smtClean="0"/>
              <a:t>Counter=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0</a:t>
            </a:r>
            <a:endParaRPr lang="ar-EG" sz="4400" dirty="0">
              <a:latin typeface="Angsana New" pitchFamily="18" charset="-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28563" y="3454086"/>
            <a:ext cx="504967" cy="24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8563" y="1061088"/>
            <a:ext cx="8284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00FF"/>
                </a:solidFill>
              </a:rPr>
              <a:t>i</a:t>
            </a:r>
            <a:r>
              <a:rPr lang="en-US" sz="3600" dirty="0" err="1" smtClean="0">
                <a:solidFill>
                  <a:srgbClr val="0000FF"/>
                </a:solidFill>
              </a:rPr>
              <a:t>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numbers[] = </a:t>
            </a:r>
            <a:r>
              <a:rPr lang="en-US" sz="3600" dirty="0"/>
              <a:t>{</a:t>
            </a:r>
            <a:r>
              <a:rPr lang="en-US" sz="3600" dirty="0">
                <a:solidFill>
                  <a:srgbClr val="FF66FF"/>
                </a:solidFill>
              </a:rPr>
              <a:t>1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5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8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2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3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4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13</a:t>
            </a:r>
            <a:r>
              <a:rPr lang="en-US" sz="3600" dirty="0" smtClean="0"/>
              <a:t>};</a:t>
            </a:r>
            <a:br>
              <a:rPr lang="en-US" sz="3600" dirty="0" smtClean="0"/>
            </a:b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counter 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;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for</a:t>
            </a: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/>
              <a:t>i</a:t>
            </a:r>
            <a:r>
              <a:rPr lang="en-US" sz="3600" dirty="0" smtClean="0"/>
              <a:t> = 0; </a:t>
            </a:r>
            <a:r>
              <a:rPr lang="en-US" sz="3600" dirty="0" err="1" smtClean="0"/>
              <a:t>i</a:t>
            </a:r>
            <a:r>
              <a:rPr lang="en-US" sz="3600" dirty="0" smtClean="0"/>
              <a:t> &lt; </a:t>
            </a:r>
            <a:r>
              <a:rPr lang="en-US" sz="3600" dirty="0" smtClean="0">
                <a:solidFill>
                  <a:srgbClr val="FF66FF"/>
                </a:solidFill>
              </a:rPr>
              <a:t>7</a:t>
            </a:r>
            <a:r>
              <a:rPr lang="en-US" sz="3600" dirty="0" smtClean="0"/>
              <a:t>; </a:t>
            </a:r>
            <a:r>
              <a:rPr lang="en-US" sz="3600" dirty="0" err="1" smtClean="0"/>
              <a:t>i</a:t>
            </a:r>
            <a:r>
              <a:rPr lang="en-US" sz="3600" dirty="0" smtClean="0"/>
              <a:t>++)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/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if</a:t>
            </a:r>
            <a:r>
              <a:rPr lang="en-US" sz="3600" dirty="0" smtClean="0"/>
              <a:t> (numbers[</a:t>
            </a:r>
            <a:r>
              <a:rPr lang="en-US" sz="3600" dirty="0" err="1" smtClean="0"/>
              <a:t>i</a:t>
            </a:r>
            <a:r>
              <a:rPr lang="en-US" sz="3600" dirty="0" smtClean="0"/>
              <a:t>] % </a:t>
            </a:r>
            <a:r>
              <a:rPr lang="en-US" sz="3600" dirty="0" smtClean="0">
                <a:solidFill>
                  <a:srgbClr val="FF66FF"/>
                </a:solidFill>
              </a:rPr>
              <a:t>2</a:t>
            </a:r>
            <a:r>
              <a:rPr lang="en-US" sz="3600" dirty="0" smtClean="0"/>
              <a:t> ==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		counter++;</a:t>
            </a:r>
          </a:p>
          <a:p>
            <a:r>
              <a:rPr lang="en-US" sz="3600" dirty="0" smtClean="0"/>
              <a:t>}</a:t>
            </a:r>
          </a:p>
          <a:p>
            <a:r>
              <a:rPr lang="en-US" sz="3600" dirty="0" err="1"/>
              <a:t>c</a:t>
            </a:r>
            <a:r>
              <a:rPr lang="en-US" sz="3600" dirty="0" err="1" smtClean="0"/>
              <a:t>out</a:t>
            </a:r>
            <a:r>
              <a:rPr lang="en-US" sz="3600" dirty="0" smtClean="0"/>
              <a:t> &lt;&lt; counter &lt;&lt; </a:t>
            </a:r>
            <a:r>
              <a:rPr lang="en-US" sz="3600" dirty="0" err="1" smtClean="0"/>
              <a:t>endl</a:t>
            </a:r>
            <a:r>
              <a:rPr lang="en-US" sz="3600" dirty="0" smtClean="0"/>
              <a:t>;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538883" y="3576916"/>
            <a:ext cx="1048869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400" dirty="0" err="1" smtClean="0"/>
              <a:t>i</a:t>
            </a:r>
            <a:r>
              <a:rPr lang="en-US" sz="4400" dirty="0" smtClean="0"/>
              <a:t>=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2</a:t>
            </a:r>
            <a:endParaRPr lang="ar-EG" sz="4400" dirty="0">
              <a:latin typeface="Angsana New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9272" y="2196351"/>
            <a:ext cx="2684928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400" dirty="0" smtClean="0"/>
              <a:t>Counter=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1</a:t>
            </a:r>
            <a:endParaRPr lang="ar-EG" sz="4400" dirty="0">
              <a:latin typeface="Angsana New" pitchFamily="18" charset="-34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903415" y="3999356"/>
            <a:ext cx="504967" cy="24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8563" y="1061088"/>
            <a:ext cx="8284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00FF"/>
                </a:solidFill>
              </a:rPr>
              <a:t>i</a:t>
            </a:r>
            <a:r>
              <a:rPr lang="en-US" sz="3600" dirty="0" err="1" smtClean="0">
                <a:solidFill>
                  <a:srgbClr val="0000FF"/>
                </a:solidFill>
              </a:rPr>
              <a:t>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numbers[] = </a:t>
            </a:r>
            <a:r>
              <a:rPr lang="en-US" sz="3600" dirty="0"/>
              <a:t>{</a:t>
            </a:r>
            <a:r>
              <a:rPr lang="en-US" sz="3600" dirty="0">
                <a:solidFill>
                  <a:srgbClr val="FF66FF"/>
                </a:solidFill>
              </a:rPr>
              <a:t>1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5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8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2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3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4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13</a:t>
            </a:r>
            <a:r>
              <a:rPr lang="en-US" sz="3600" dirty="0" smtClean="0"/>
              <a:t>};</a:t>
            </a:r>
            <a:br>
              <a:rPr lang="en-US" sz="3600" dirty="0" smtClean="0"/>
            </a:b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counter 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;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for</a:t>
            </a: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/>
              <a:t>i</a:t>
            </a:r>
            <a:r>
              <a:rPr lang="en-US" sz="3600" dirty="0" smtClean="0"/>
              <a:t> = 0; </a:t>
            </a:r>
            <a:r>
              <a:rPr lang="en-US" sz="3600" dirty="0" err="1" smtClean="0"/>
              <a:t>i</a:t>
            </a:r>
            <a:r>
              <a:rPr lang="en-US" sz="3600" dirty="0" smtClean="0"/>
              <a:t> &lt; </a:t>
            </a:r>
            <a:r>
              <a:rPr lang="en-US" sz="3600" dirty="0" smtClean="0">
                <a:solidFill>
                  <a:srgbClr val="FF66FF"/>
                </a:solidFill>
              </a:rPr>
              <a:t>7</a:t>
            </a:r>
            <a:r>
              <a:rPr lang="en-US" sz="3600" dirty="0" smtClean="0"/>
              <a:t>; </a:t>
            </a:r>
            <a:r>
              <a:rPr lang="en-US" sz="3600" dirty="0" err="1" smtClean="0"/>
              <a:t>i</a:t>
            </a:r>
            <a:r>
              <a:rPr lang="en-US" sz="3600" dirty="0" smtClean="0"/>
              <a:t>++)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/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if</a:t>
            </a:r>
            <a:r>
              <a:rPr lang="en-US" sz="3600" dirty="0" smtClean="0"/>
              <a:t> (numbers[</a:t>
            </a:r>
            <a:r>
              <a:rPr lang="en-US" sz="3600" dirty="0" err="1" smtClean="0"/>
              <a:t>i</a:t>
            </a:r>
            <a:r>
              <a:rPr lang="en-US" sz="3600" dirty="0" smtClean="0"/>
              <a:t>] % </a:t>
            </a:r>
            <a:r>
              <a:rPr lang="en-US" sz="3600" dirty="0" smtClean="0">
                <a:solidFill>
                  <a:srgbClr val="FF66FF"/>
                </a:solidFill>
              </a:rPr>
              <a:t>2</a:t>
            </a:r>
            <a:r>
              <a:rPr lang="en-US" sz="3600" dirty="0" smtClean="0"/>
              <a:t> ==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		counter++;</a:t>
            </a:r>
          </a:p>
          <a:p>
            <a:r>
              <a:rPr lang="en-US" sz="3600" dirty="0" smtClean="0"/>
              <a:t>}</a:t>
            </a:r>
          </a:p>
          <a:p>
            <a:r>
              <a:rPr lang="en-US" sz="3600" dirty="0" err="1"/>
              <a:t>c</a:t>
            </a:r>
            <a:r>
              <a:rPr lang="en-US" sz="3600" dirty="0" err="1" smtClean="0"/>
              <a:t>out</a:t>
            </a:r>
            <a:r>
              <a:rPr lang="en-US" sz="3600" dirty="0" smtClean="0"/>
              <a:t> &lt;&lt; counter &lt;&lt; </a:t>
            </a:r>
            <a:r>
              <a:rPr lang="en-US" sz="3600" dirty="0" err="1" smtClean="0"/>
              <a:t>endl</a:t>
            </a:r>
            <a:r>
              <a:rPr lang="en-US" sz="3600" dirty="0" smtClean="0"/>
              <a:t>;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538883" y="3576916"/>
            <a:ext cx="1048869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400" dirty="0" err="1" smtClean="0"/>
              <a:t>i</a:t>
            </a:r>
            <a:r>
              <a:rPr lang="en-US" sz="4400" dirty="0" smtClean="0"/>
              <a:t>=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3</a:t>
            </a:r>
            <a:endParaRPr lang="ar-EG" sz="4400" dirty="0">
              <a:latin typeface="Angsana New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9272" y="2196351"/>
            <a:ext cx="2684928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400" dirty="0" smtClean="0"/>
              <a:t>Counter=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2</a:t>
            </a:r>
            <a:endParaRPr lang="ar-EG" sz="4400" dirty="0">
              <a:latin typeface="Angsana New" pitchFamily="18" charset="-34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809285" y="3999356"/>
            <a:ext cx="504967" cy="24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8563" y="1061088"/>
            <a:ext cx="8284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00FF"/>
                </a:solidFill>
              </a:rPr>
              <a:t>i</a:t>
            </a:r>
            <a:r>
              <a:rPr lang="en-US" sz="3600" dirty="0" err="1" smtClean="0">
                <a:solidFill>
                  <a:srgbClr val="0000FF"/>
                </a:solidFill>
              </a:rPr>
              <a:t>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numbers[] = </a:t>
            </a:r>
            <a:r>
              <a:rPr lang="en-US" sz="3600" dirty="0"/>
              <a:t>{</a:t>
            </a:r>
            <a:r>
              <a:rPr lang="en-US" sz="3600" dirty="0">
                <a:solidFill>
                  <a:srgbClr val="FF66FF"/>
                </a:solidFill>
              </a:rPr>
              <a:t>1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5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8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2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3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4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13</a:t>
            </a:r>
            <a:r>
              <a:rPr lang="en-US" sz="3600" dirty="0" smtClean="0"/>
              <a:t>};</a:t>
            </a:r>
            <a:br>
              <a:rPr lang="en-US" sz="3600" dirty="0" smtClean="0"/>
            </a:b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counter 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;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for</a:t>
            </a: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/>
              <a:t>i</a:t>
            </a:r>
            <a:r>
              <a:rPr lang="en-US" sz="3600" dirty="0" smtClean="0"/>
              <a:t> = 0; </a:t>
            </a:r>
            <a:r>
              <a:rPr lang="en-US" sz="3600" dirty="0" err="1" smtClean="0"/>
              <a:t>i</a:t>
            </a:r>
            <a:r>
              <a:rPr lang="en-US" sz="3600" dirty="0" smtClean="0"/>
              <a:t> &lt; </a:t>
            </a:r>
            <a:r>
              <a:rPr lang="en-US" sz="3600" dirty="0" smtClean="0">
                <a:solidFill>
                  <a:srgbClr val="FF66FF"/>
                </a:solidFill>
              </a:rPr>
              <a:t>7</a:t>
            </a:r>
            <a:r>
              <a:rPr lang="en-US" sz="3600" dirty="0" smtClean="0"/>
              <a:t>; </a:t>
            </a:r>
            <a:r>
              <a:rPr lang="en-US" sz="3600" dirty="0" err="1" smtClean="0"/>
              <a:t>i</a:t>
            </a:r>
            <a:r>
              <a:rPr lang="en-US" sz="3600" dirty="0" smtClean="0"/>
              <a:t>++)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/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if</a:t>
            </a:r>
            <a:r>
              <a:rPr lang="en-US" sz="3600" dirty="0" smtClean="0"/>
              <a:t> (numbers[</a:t>
            </a:r>
            <a:r>
              <a:rPr lang="en-US" sz="3600" dirty="0" err="1" smtClean="0"/>
              <a:t>i</a:t>
            </a:r>
            <a:r>
              <a:rPr lang="en-US" sz="3600" dirty="0" smtClean="0"/>
              <a:t>] % </a:t>
            </a:r>
            <a:r>
              <a:rPr lang="en-US" sz="3600" dirty="0" smtClean="0">
                <a:solidFill>
                  <a:srgbClr val="FF66FF"/>
                </a:solidFill>
              </a:rPr>
              <a:t>2</a:t>
            </a:r>
            <a:r>
              <a:rPr lang="en-US" sz="3600" dirty="0" smtClean="0"/>
              <a:t> ==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		counter++;</a:t>
            </a:r>
          </a:p>
          <a:p>
            <a:r>
              <a:rPr lang="en-US" sz="3600" dirty="0" smtClean="0"/>
              <a:t>}</a:t>
            </a:r>
          </a:p>
          <a:p>
            <a:r>
              <a:rPr lang="en-US" sz="3600" dirty="0" err="1"/>
              <a:t>c</a:t>
            </a:r>
            <a:r>
              <a:rPr lang="en-US" sz="3600" dirty="0" err="1" smtClean="0"/>
              <a:t>out</a:t>
            </a:r>
            <a:r>
              <a:rPr lang="en-US" sz="3600" dirty="0" smtClean="0"/>
              <a:t> &lt;&lt; counter &lt;&lt; </a:t>
            </a:r>
            <a:r>
              <a:rPr lang="en-US" sz="3600" dirty="0" err="1" smtClean="0"/>
              <a:t>endl</a:t>
            </a:r>
            <a:r>
              <a:rPr lang="en-US" sz="3600" dirty="0" smtClean="0"/>
              <a:t>;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538883" y="3576916"/>
            <a:ext cx="1048869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400" dirty="0" err="1" smtClean="0"/>
              <a:t>i</a:t>
            </a:r>
            <a:r>
              <a:rPr lang="en-US" sz="4400" dirty="0" smtClean="0"/>
              <a:t>=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4</a:t>
            </a:r>
            <a:endParaRPr lang="ar-EG" sz="4400" dirty="0">
              <a:latin typeface="Angsana New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9272" y="2196351"/>
            <a:ext cx="2684928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400" dirty="0" smtClean="0"/>
              <a:t>Counter=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2</a:t>
            </a:r>
            <a:endParaRPr lang="ar-EG" sz="4400" dirty="0">
              <a:latin typeface="Angsana New" pitchFamily="18" charset="-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28563" y="3454086"/>
            <a:ext cx="504967" cy="24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8563" y="1061088"/>
            <a:ext cx="8284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00FF"/>
                </a:solidFill>
              </a:rPr>
              <a:t>i</a:t>
            </a:r>
            <a:r>
              <a:rPr lang="en-US" sz="3600" dirty="0" err="1" smtClean="0">
                <a:solidFill>
                  <a:srgbClr val="0000FF"/>
                </a:solidFill>
              </a:rPr>
              <a:t>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numbers[] = </a:t>
            </a:r>
            <a:r>
              <a:rPr lang="en-US" sz="3600" dirty="0"/>
              <a:t>{</a:t>
            </a:r>
            <a:r>
              <a:rPr lang="en-US" sz="3600" dirty="0">
                <a:solidFill>
                  <a:srgbClr val="FF66FF"/>
                </a:solidFill>
              </a:rPr>
              <a:t>1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5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8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2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3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4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13</a:t>
            </a:r>
            <a:r>
              <a:rPr lang="en-US" sz="3600" dirty="0" smtClean="0"/>
              <a:t>};</a:t>
            </a:r>
            <a:br>
              <a:rPr lang="en-US" sz="3600" dirty="0" smtClean="0"/>
            </a:b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counter 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;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for</a:t>
            </a: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/>
              <a:t>i</a:t>
            </a:r>
            <a:r>
              <a:rPr lang="en-US" sz="3600" dirty="0" smtClean="0"/>
              <a:t> = 0; </a:t>
            </a:r>
            <a:r>
              <a:rPr lang="en-US" sz="3600" dirty="0" err="1" smtClean="0"/>
              <a:t>i</a:t>
            </a:r>
            <a:r>
              <a:rPr lang="en-US" sz="3600" dirty="0" smtClean="0"/>
              <a:t> &lt; </a:t>
            </a:r>
            <a:r>
              <a:rPr lang="en-US" sz="3600" dirty="0" smtClean="0">
                <a:solidFill>
                  <a:srgbClr val="FF66FF"/>
                </a:solidFill>
              </a:rPr>
              <a:t>7</a:t>
            </a:r>
            <a:r>
              <a:rPr lang="en-US" sz="3600" dirty="0" smtClean="0"/>
              <a:t>; </a:t>
            </a:r>
            <a:r>
              <a:rPr lang="en-US" sz="3600" dirty="0" err="1" smtClean="0"/>
              <a:t>i</a:t>
            </a:r>
            <a:r>
              <a:rPr lang="en-US" sz="3600" dirty="0" smtClean="0"/>
              <a:t>++)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/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if</a:t>
            </a:r>
            <a:r>
              <a:rPr lang="en-US" sz="3600" dirty="0" smtClean="0"/>
              <a:t> (numbers[</a:t>
            </a:r>
            <a:r>
              <a:rPr lang="en-US" sz="3600" dirty="0" err="1" smtClean="0"/>
              <a:t>i</a:t>
            </a:r>
            <a:r>
              <a:rPr lang="en-US" sz="3600" dirty="0" smtClean="0"/>
              <a:t>] % </a:t>
            </a:r>
            <a:r>
              <a:rPr lang="en-US" sz="3600" dirty="0" smtClean="0">
                <a:solidFill>
                  <a:srgbClr val="FF66FF"/>
                </a:solidFill>
              </a:rPr>
              <a:t>2</a:t>
            </a:r>
            <a:r>
              <a:rPr lang="en-US" sz="3600" dirty="0" smtClean="0"/>
              <a:t> ==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		counter++;</a:t>
            </a:r>
          </a:p>
          <a:p>
            <a:r>
              <a:rPr lang="en-US" sz="3600" dirty="0" smtClean="0"/>
              <a:t>}</a:t>
            </a:r>
          </a:p>
          <a:p>
            <a:r>
              <a:rPr lang="en-US" sz="3600" dirty="0" err="1"/>
              <a:t>c</a:t>
            </a:r>
            <a:r>
              <a:rPr lang="en-US" sz="3600" dirty="0" err="1" smtClean="0"/>
              <a:t>out</a:t>
            </a:r>
            <a:r>
              <a:rPr lang="en-US" sz="3600" dirty="0" smtClean="0"/>
              <a:t> &lt;&lt; counter &lt;&lt; </a:t>
            </a:r>
            <a:r>
              <a:rPr lang="en-US" sz="3600" dirty="0" err="1" smtClean="0"/>
              <a:t>endl</a:t>
            </a:r>
            <a:r>
              <a:rPr lang="en-US" sz="3600" dirty="0" smtClean="0"/>
              <a:t>;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538883" y="3576916"/>
            <a:ext cx="1048869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400" dirty="0" err="1" smtClean="0"/>
              <a:t>i</a:t>
            </a:r>
            <a:r>
              <a:rPr lang="en-US" sz="4400" dirty="0" smtClean="0"/>
              <a:t>=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5</a:t>
            </a:r>
            <a:endParaRPr lang="ar-EG" sz="4400" dirty="0">
              <a:latin typeface="Angsana New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9272" y="2196351"/>
            <a:ext cx="2684928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400" dirty="0" smtClean="0"/>
              <a:t>Counter=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3</a:t>
            </a:r>
            <a:endParaRPr lang="ar-EG" sz="4400" dirty="0">
              <a:latin typeface="Angsana New" pitchFamily="18" charset="-34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889968" y="3999356"/>
            <a:ext cx="504967" cy="24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8563" y="1061088"/>
            <a:ext cx="8284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00FF"/>
                </a:solidFill>
              </a:rPr>
              <a:t>i</a:t>
            </a:r>
            <a:r>
              <a:rPr lang="en-US" sz="3600" dirty="0" err="1" smtClean="0">
                <a:solidFill>
                  <a:srgbClr val="0000FF"/>
                </a:solidFill>
              </a:rPr>
              <a:t>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numbers[] = </a:t>
            </a:r>
            <a:r>
              <a:rPr lang="en-US" sz="3600" dirty="0"/>
              <a:t>{</a:t>
            </a:r>
            <a:r>
              <a:rPr lang="en-US" sz="3600" dirty="0">
                <a:solidFill>
                  <a:srgbClr val="FF66FF"/>
                </a:solidFill>
              </a:rPr>
              <a:t>1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5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8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2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3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4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FF"/>
                </a:solidFill>
              </a:rPr>
              <a:t>13</a:t>
            </a:r>
            <a:r>
              <a:rPr lang="en-US" sz="3600" dirty="0" smtClean="0"/>
              <a:t>};</a:t>
            </a:r>
            <a:br>
              <a:rPr lang="en-US" sz="3600" dirty="0" smtClean="0"/>
            </a:b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counter 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;</a:t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for</a:t>
            </a: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int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/>
              <a:t>i</a:t>
            </a:r>
            <a:r>
              <a:rPr lang="en-US" sz="3600" dirty="0" smtClean="0"/>
              <a:t> = 0; </a:t>
            </a:r>
            <a:r>
              <a:rPr lang="en-US" sz="3600" dirty="0" err="1" smtClean="0"/>
              <a:t>i</a:t>
            </a:r>
            <a:r>
              <a:rPr lang="en-US" sz="3600" dirty="0" smtClean="0"/>
              <a:t> &lt; </a:t>
            </a:r>
            <a:r>
              <a:rPr lang="en-US" sz="3600" dirty="0" smtClean="0">
                <a:solidFill>
                  <a:srgbClr val="FF66FF"/>
                </a:solidFill>
              </a:rPr>
              <a:t>7</a:t>
            </a:r>
            <a:r>
              <a:rPr lang="en-US" sz="3600" dirty="0" smtClean="0"/>
              <a:t>; </a:t>
            </a:r>
            <a:r>
              <a:rPr lang="en-US" sz="3600" dirty="0" err="1" smtClean="0"/>
              <a:t>i</a:t>
            </a:r>
            <a:r>
              <a:rPr lang="en-US" sz="3600" dirty="0" smtClean="0"/>
              <a:t>++)</a:t>
            </a:r>
          </a:p>
          <a:p>
            <a:r>
              <a:rPr lang="en-US" sz="3600" dirty="0" smtClean="0"/>
              <a:t>{</a:t>
            </a:r>
          </a:p>
          <a:p>
            <a:r>
              <a:rPr lang="en-US" sz="3600" dirty="0"/>
              <a:t>	</a:t>
            </a:r>
            <a:r>
              <a:rPr lang="en-US" sz="3600" dirty="0" smtClean="0">
                <a:solidFill>
                  <a:srgbClr val="0000FF"/>
                </a:solidFill>
              </a:rPr>
              <a:t>if</a:t>
            </a:r>
            <a:r>
              <a:rPr lang="en-US" sz="3600" dirty="0" smtClean="0"/>
              <a:t> (numbers[</a:t>
            </a:r>
            <a:r>
              <a:rPr lang="en-US" sz="3600" dirty="0" err="1" smtClean="0"/>
              <a:t>i</a:t>
            </a:r>
            <a:r>
              <a:rPr lang="en-US" sz="3600" dirty="0" smtClean="0"/>
              <a:t>] % </a:t>
            </a:r>
            <a:r>
              <a:rPr lang="en-US" sz="3600" dirty="0" smtClean="0">
                <a:solidFill>
                  <a:srgbClr val="FF66FF"/>
                </a:solidFill>
              </a:rPr>
              <a:t>2</a:t>
            </a:r>
            <a:r>
              <a:rPr lang="en-US" sz="3600" dirty="0" smtClean="0"/>
              <a:t> == </a:t>
            </a:r>
            <a:r>
              <a:rPr lang="en-US" sz="3600" dirty="0" smtClean="0">
                <a:solidFill>
                  <a:srgbClr val="FF66FF"/>
                </a:solidFill>
              </a:rPr>
              <a:t>0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		counter++;</a:t>
            </a:r>
          </a:p>
          <a:p>
            <a:r>
              <a:rPr lang="en-US" sz="3600" dirty="0" smtClean="0"/>
              <a:t>}</a:t>
            </a:r>
          </a:p>
          <a:p>
            <a:r>
              <a:rPr lang="en-US" sz="3600" dirty="0" err="1"/>
              <a:t>c</a:t>
            </a:r>
            <a:r>
              <a:rPr lang="en-US" sz="3600" dirty="0" err="1" smtClean="0"/>
              <a:t>out</a:t>
            </a:r>
            <a:r>
              <a:rPr lang="en-US" sz="3600" dirty="0" smtClean="0"/>
              <a:t> &lt;&lt; counter &lt;&lt; </a:t>
            </a:r>
            <a:r>
              <a:rPr lang="en-US" sz="3600" dirty="0" err="1" smtClean="0"/>
              <a:t>endl</a:t>
            </a:r>
            <a:r>
              <a:rPr lang="en-US" sz="3600" dirty="0" smtClean="0"/>
              <a:t>;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538883" y="3576916"/>
            <a:ext cx="1048869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400" dirty="0" err="1" smtClean="0"/>
              <a:t>i</a:t>
            </a:r>
            <a:r>
              <a:rPr lang="en-US" sz="4400" dirty="0" smtClean="0"/>
              <a:t>=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6</a:t>
            </a:r>
            <a:endParaRPr lang="ar-EG" sz="4400" dirty="0">
              <a:latin typeface="Angsana New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9272" y="2196351"/>
            <a:ext cx="2684928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400" dirty="0" smtClean="0"/>
              <a:t>Counter=</a:t>
            </a:r>
            <a:r>
              <a:rPr lang="en-US" sz="4400" dirty="0" smtClean="0">
                <a:latin typeface="Angsana New" pitchFamily="18" charset="-34"/>
                <a:cs typeface="Angsana New" pitchFamily="18" charset="-34"/>
              </a:rPr>
              <a:t>3</a:t>
            </a:r>
            <a:endParaRPr lang="ar-EG" sz="4400" dirty="0">
              <a:latin typeface="Angsana New" pitchFamily="18" charset="-34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28563" y="3454086"/>
            <a:ext cx="504967" cy="24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2" y="268077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Cooper Black" panose="0208090404030B020404" pitchFamily="18" charset="0"/>
              </a:rPr>
              <a:t>Any Questions ?</a:t>
            </a:r>
            <a:endParaRPr lang="en-US" sz="60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51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8670" y="1003377"/>
            <a:ext cx="2196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student1;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68669" y="1827169"/>
            <a:ext cx="2196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student2;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75205" y="1847962"/>
            <a:ext cx="2196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student8;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513893" y="1847962"/>
            <a:ext cx="234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student14;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164957" y="1827169"/>
            <a:ext cx="243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student20;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139213" y="1085557"/>
            <a:ext cx="243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student19;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484738" y="1089757"/>
            <a:ext cx="234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student13;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675205" y="1046567"/>
            <a:ext cx="2196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student7;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68670" y="2649357"/>
            <a:ext cx="2196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student3;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68669" y="3473149"/>
            <a:ext cx="2196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student4;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675205" y="3493942"/>
            <a:ext cx="2351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student10;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3893" y="3493942"/>
            <a:ext cx="234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student16;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9164957" y="3473149"/>
            <a:ext cx="243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student22;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139213" y="2731537"/>
            <a:ext cx="243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student21;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484738" y="2735737"/>
            <a:ext cx="234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student15;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675205" y="2692547"/>
            <a:ext cx="2196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student9;</a:t>
            </a:r>
            <a:endParaRPr lang="en-US" sz="2800" dirty="0"/>
          </a:p>
        </p:txBody>
      </p:sp>
      <p:sp>
        <p:nvSpPr>
          <p:cNvPr id="77" name="TextBox 76"/>
          <p:cNvSpPr txBox="1"/>
          <p:nvPr/>
        </p:nvSpPr>
        <p:spPr>
          <a:xfrm>
            <a:off x="868670" y="4213160"/>
            <a:ext cx="2196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student5;</a:t>
            </a:r>
            <a:endParaRPr lang="en-US" sz="2800" dirty="0"/>
          </a:p>
        </p:txBody>
      </p:sp>
      <p:sp>
        <p:nvSpPr>
          <p:cNvPr id="78" name="TextBox 77"/>
          <p:cNvSpPr txBox="1"/>
          <p:nvPr/>
        </p:nvSpPr>
        <p:spPr>
          <a:xfrm>
            <a:off x="868669" y="5036952"/>
            <a:ext cx="2196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student6;</a:t>
            </a:r>
            <a:endParaRPr lang="en-US" sz="2800" dirty="0"/>
          </a:p>
        </p:txBody>
      </p:sp>
      <p:sp>
        <p:nvSpPr>
          <p:cNvPr id="79" name="TextBox 78"/>
          <p:cNvSpPr txBox="1"/>
          <p:nvPr/>
        </p:nvSpPr>
        <p:spPr>
          <a:xfrm>
            <a:off x="3675205" y="5057745"/>
            <a:ext cx="2351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student12;</a:t>
            </a:r>
            <a:endParaRPr lang="en-US" sz="2800" dirty="0"/>
          </a:p>
        </p:txBody>
      </p:sp>
      <p:sp>
        <p:nvSpPr>
          <p:cNvPr id="80" name="TextBox 79"/>
          <p:cNvSpPr txBox="1"/>
          <p:nvPr/>
        </p:nvSpPr>
        <p:spPr>
          <a:xfrm>
            <a:off x="6513893" y="5057745"/>
            <a:ext cx="234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student18;</a:t>
            </a:r>
            <a:endParaRPr lang="en-US" sz="2800" dirty="0"/>
          </a:p>
        </p:txBody>
      </p:sp>
      <p:sp>
        <p:nvSpPr>
          <p:cNvPr id="81" name="TextBox 80"/>
          <p:cNvSpPr txBox="1"/>
          <p:nvPr/>
        </p:nvSpPr>
        <p:spPr>
          <a:xfrm>
            <a:off x="9164957" y="5036952"/>
            <a:ext cx="243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student24;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9139213" y="4295340"/>
            <a:ext cx="243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student23;</a:t>
            </a:r>
            <a:endParaRPr lang="en-US" sz="2800" dirty="0"/>
          </a:p>
        </p:txBody>
      </p:sp>
      <p:sp>
        <p:nvSpPr>
          <p:cNvPr id="83" name="TextBox 82"/>
          <p:cNvSpPr txBox="1"/>
          <p:nvPr/>
        </p:nvSpPr>
        <p:spPr>
          <a:xfrm>
            <a:off x="6484738" y="4299540"/>
            <a:ext cx="234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student17;</a:t>
            </a:r>
            <a:endParaRPr lang="en-US" sz="2800" dirty="0"/>
          </a:p>
        </p:txBody>
      </p:sp>
      <p:sp>
        <p:nvSpPr>
          <p:cNvPr id="84" name="TextBox 83"/>
          <p:cNvSpPr txBox="1"/>
          <p:nvPr/>
        </p:nvSpPr>
        <p:spPr>
          <a:xfrm>
            <a:off x="3675205" y="4256350"/>
            <a:ext cx="2196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/>
              <a:t> student11;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30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ctu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94" y="510988"/>
            <a:ext cx="7342094" cy="580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94015"/>
              </p:ext>
            </p:extLst>
          </p:nvPr>
        </p:nvGraphicFramePr>
        <p:xfrm>
          <a:off x="2072943" y="774255"/>
          <a:ext cx="1530065" cy="549006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30065"/>
              </a:tblGrid>
              <a:tr h="61000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100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</a:t>
                      </a:r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100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  <a:tr h="6100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  <a:tr h="6100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</a:t>
                      </a:r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100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  <a:tr h="6100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</a:t>
                      </a:r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100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</a:t>
                      </a:r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10007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Cloud Callout 5"/>
          <p:cNvSpPr/>
          <p:nvPr/>
        </p:nvSpPr>
        <p:spPr>
          <a:xfrm>
            <a:off x="5527344" y="1733265"/>
            <a:ext cx="5090615" cy="3029803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Who is the winner ??</a:t>
            </a:r>
            <a:endParaRPr lang="en-US" sz="4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Callout 5"/>
          <p:cNvSpPr/>
          <p:nvPr/>
        </p:nvSpPr>
        <p:spPr>
          <a:xfrm>
            <a:off x="6209732" y="1542196"/>
            <a:ext cx="5090615" cy="3029803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sz="4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is the winner</a:t>
            </a:r>
            <a:endParaRPr lang="en-US" sz="4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50061"/>
              </p:ext>
            </p:extLst>
          </p:nvPr>
        </p:nvGraphicFramePr>
        <p:xfrm>
          <a:off x="1158544" y="1715951"/>
          <a:ext cx="3427104" cy="28287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42368"/>
                <a:gridCol w="1142368"/>
                <a:gridCol w="1142368"/>
              </a:tblGrid>
              <a:tr h="942917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X</a:t>
                      </a:r>
                      <a:endParaRPr lang="en-US" sz="4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O</a:t>
                      </a:r>
                      <a:endParaRPr lang="en-US" sz="48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X</a:t>
                      </a:r>
                      <a:endParaRPr lang="en-US" sz="4800" b="0" dirty="0"/>
                    </a:p>
                  </a:txBody>
                  <a:tcPr/>
                </a:tc>
              </a:tr>
              <a:tr h="942917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X</a:t>
                      </a:r>
                      <a:endParaRPr lang="en-US" sz="4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O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X</a:t>
                      </a:r>
                      <a:endParaRPr lang="en-US" sz="48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942917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O</a:t>
                      </a:r>
                      <a:endParaRPr lang="en-US" sz="4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O</a:t>
                      </a:r>
                      <a:endParaRPr lang="en-US" sz="4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36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50577" y="1815504"/>
            <a:ext cx="3830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</a:rPr>
              <a:t>char</a:t>
            </a:r>
            <a:r>
              <a:rPr lang="en-US" sz="4000" dirty="0" smtClean="0"/>
              <a:t> row1[</a:t>
            </a:r>
            <a:r>
              <a:rPr lang="en-US" sz="4000" dirty="0" smtClean="0">
                <a:solidFill>
                  <a:srgbClr val="FF66FF"/>
                </a:solidFill>
              </a:rPr>
              <a:t>3</a:t>
            </a:r>
            <a:r>
              <a:rPr lang="en-US" sz="4000" dirty="0" smtClean="0"/>
              <a:t>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577" y="2942244"/>
            <a:ext cx="3830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</a:rPr>
              <a:t>char</a:t>
            </a:r>
            <a:r>
              <a:rPr lang="en-US" sz="4000" dirty="0" smtClean="0"/>
              <a:t> row2[</a:t>
            </a:r>
            <a:r>
              <a:rPr lang="en-US" sz="4000" dirty="0" smtClean="0">
                <a:solidFill>
                  <a:srgbClr val="FF66FF"/>
                </a:solidFill>
              </a:rPr>
              <a:t>3</a:t>
            </a:r>
            <a:r>
              <a:rPr lang="en-US" sz="4000" dirty="0" smtClean="0"/>
              <a:t>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577" y="4095374"/>
            <a:ext cx="3830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</a:rPr>
              <a:t>char</a:t>
            </a:r>
            <a:r>
              <a:rPr lang="en-US" sz="4000" dirty="0" smtClean="0"/>
              <a:t> row3[</a:t>
            </a:r>
            <a:r>
              <a:rPr lang="en-US" sz="4000" dirty="0" smtClean="0">
                <a:solidFill>
                  <a:srgbClr val="FF66FF"/>
                </a:solidFill>
              </a:rPr>
              <a:t>3</a:t>
            </a:r>
            <a:r>
              <a:rPr lang="en-US" sz="4000" dirty="0" smtClean="0"/>
              <a:t>];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17244"/>
              </p:ext>
            </p:extLst>
          </p:nvPr>
        </p:nvGraphicFramePr>
        <p:xfrm>
          <a:off x="5853374" y="1716102"/>
          <a:ext cx="3427104" cy="94291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42368"/>
                <a:gridCol w="1142368"/>
                <a:gridCol w="1142368"/>
              </a:tblGrid>
              <a:tr h="942917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X</a:t>
                      </a:r>
                      <a:endParaRPr lang="en-US" sz="4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O</a:t>
                      </a:r>
                      <a:endParaRPr lang="en-US" sz="48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X</a:t>
                      </a:r>
                      <a:endParaRPr lang="en-US" sz="4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665735"/>
              </p:ext>
            </p:extLst>
          </p:nvPr>
        </p:nvGraphicFramePr>
        <p:xfrm>
          <a:off x="5826079" y="2885664"/>
          <a:ext cx="3427104" cy="94291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42368"/>
                <a:gridCol w="1142368"/>
                <a:gridCol w="1142368"/>
              </a:tblGrid>
              <a:tr h="942917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X</a:t>
                      </a:r>
                      <a:endParaRPr lang="en-US" sz="4800" b="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O</a:t>
                      </a:r>
                      <a:endParaRPr lang="en-US" sz="48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X</a:t>
                      </a:r>
                      <a:endParaRPr lang="en-US" sz="4800" b="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10281"/>
              </p:ext>
            </p:extLst>
          </p:nvPr>
        </p:nvGraphicFramePr>
        <p:xfrm>
          <a:off x="5839726" y="4049718"/>
          <a:ext cx="3427104" cy="94291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42368"/>
                <a:gridCol w="1142368"/>
                <a:gridCol w="1142368"/>
              </a:tblGrid>
              <a:tr h="942917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O</a:t>
                      </a:r>
                      <a:endParaRPr lang="en-US" sz="48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/>
                        <a:t>O</a:t>
                      </a:r>
                      <a:endParaRPr lang="en-US" sz="48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0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83289" y="1016464"/>
            <a:ext cx="2976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c</a:t>
            </a:r>
            <a:r>
              <a:rPr lang="en-US" sz="3200" dirty="0" smtClean="0">
                <a:solidFill>
                  <a:srgbClr val="0000FF"/>
                </a:solidFill>
              </a:rPr>
              <a:t>har </a:t>
            </a:r>
            <a:r>
              <a:rPr lang="en-US" sz="3200" dirty="0" smtClean="0"/>
              <a:t>row1[</a:t>
            </a:r>
            <a:r>
              <a:rPr lang="en-US" sz="3200" dirty="0" smtClean="0">
                <a:solidFill>
                  <a:srgbClr val="FF66FF"/>
                </a:solidFill>
              </a:rPr>
              <a:t>8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883289" y="1613651"/>
            <a:ext cx="2976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c</a:t>
            </a:r>
            <a:r>
              <a:rPr lang="en-US" sz="3200" dirty="0" smtClean="0">
                <a:solidFill>
                  <a:srgbClr val="0000FF"/>
                </a:solidFill>
              </a:rPr>
              <a:t>har </a:t>
            </a:r>
            <a:r>
              <a:rPr lang="en-US" sz="3200" dirty="0" smtClean="0"/>
              <a:t>row2[</a:t>
            </a:r>
            <a:r>
              <a:rPr lang="en-US" sz="3200" dirty="0" smtClean="0">
                <a:solidFill>
                  <a:srgbClr val="FF66FF"/>
                </a:solidFill>
              </a:rPr>
              <a:t>8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883288" y="4005576"/>
            <a:ext cx="2976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c</a:t>
            </a:r>
            <a:r>
              <a:rPr lang="en-US" sz="3200" dirty="0" smtClean="0">
                <a:solidFill>
                  <a:srgbClr val="0000FF"/>
                </a:solidFill>
              </a:rPr>
              <a:t>har </a:t>
            </a:r>
            <a:r>
              <a:rPr lang="en-US" sz="3200" dirty="0" smtClean="0"/>
              <a:t>row6[</a:t>
            </a:r>
            <a:r>
              <a:rPr lang="en-US" sz="3200" dirty="0" smtClean="0">
                <a:solidFill>
                  <a:srgbClr val="FF66FF"/>
                </a:solidFill>
              </a:rPr>
              <a:t>8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883289" y="2188905"/>
            <a:ext cx="2976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c</a:t>
            </a:r>
            <a:r>
              <a:rPr lang="en-US" sz="3200" dirty="0" smtClean="0">
                <a:solidFill>
                  <a:srgbClr val="0000FF"/>
                </a:solidFill>
              </a:rPr>
              <a:t>har </a:t>
            </a:r>
            <a:r>
              <a:rPr lang="en-US" sz="3200" dirty="0" smtClean="0"/>
              <a:t>row3[</a:t>
            </a:r>
            <a:r>
              <a:rPr lang="en-US" sz="3200" dirty="0" smtClean="0">
                <a:solidFill>
                  <a:srgbClr val="FF66FF"/>
                </a:solidFill>
              </a:rPr>
              <a:t>8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883288" y="4607960"/>
            <a:ext cx="2976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c</a:t>
            </a:r>
            <a:r>
              <a:rPr lang="en-US" sz="3200" dirty="0" smtClean="0">
                <a:solidFill>
                  <a:srgbClr val="0000FF"/>
                </a:solidFill>
              </a:rPr>
              <a:t>har </a:t>
            </a:r>
            <a:r>
              <a:rPr lang="en-US" sz="3200" dirty="0" smtClean="0"/>
              <a:t>row7[</a:t>
            </a:r>
            <a:r>
              <a:rPr lang="en-US" sz="3200" dirty="0" smtClean="0">
                <a:solidFill>
                  <a:srgbClr val="FF66FF"/>
                </a:solidFill>
              </a:rPr>
              <a:t>8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883289" y="2794462"/>
            <a:ext cx="2976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c</a:t>
            </a:r>
            <a:r>
              <a:rPr lang="en-US" sz="3200" dirty="0" smtClean="0">
                <a:solidFill>
                  <a:srgbClr val="0000FF"/>
                </a:solidFill>
              </a:rPr>
              <a:t>har </a:t>
            </a:r>
            <a:r>
              <a:rPr lang="en-US" sz="3200" dirty="0" smtClean="0"/>
              <a:t>row4[</a:t>
            </a:r>
            <a:r>
              <a:rPr lang="en-US" sz="3200" dirty="0" smtClean="0">
                <a:solidFill>
                  <a:srgbClr val="FF66FF"/>
                </a:solidFill>
              </a:rPr>
              <a:t>8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883289" y="3400019"/>
            <a:ext cx="2976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c</a:t>
            </a:r>
            <a:r>
              <a:rPr lang="en-US" sz="3200" dirty="0" smtClean="0">
                <a:solidFill>
                  <a:srgbClr val="0000FF"/>
                </a:solidFill>
              </a:rPr>
              <a:t>har </a:t>
            </a:r>
            <a:r>
              <a:rPr lang="en-US" sz="3200" dirty="0" smtClean="0"/>
              <a:t>row5[</a:t>
            </a:r>
            <a:r>
              <a:rPr lang="en-US" sz="3200" dirty="0" smtClean="0">
                <a:solidFill>
                  <a:srgbClr val="FF66FF"/>
                </a:solidFill>
              </a:rPr>
              <a:t>8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883287" y="5186387"/>
            <a:ext cx="2976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c</a:t>
            </a:r>
            <a:r>
              <a:rPr lang="en-US" sz="3200" dirty="0" smtClean="0">
                <a:solidFill>
                  <a:srgbClr val="0000FF"/>
                </a:solidFill>
              </a:rPr>
              <a:t>har </a:t>
            </a:r>
            <a:r>
              <a:rPr lang="en-US" sz="3200" dirty="0" smtClean="0"/>
              <a:t>row8[</a:t>
            </a:r>
            <a:r>
              <a:rPr lang="en-US" sz="3200" dirty="0" smtClean="0">
                <a:solidFill>
                  <a:srgbClr val="FF66FF"/>
                </a:solidFill>
              </a:rPr>
              <a:t>8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sp>
        <p:nvSpPr>
          <p:cNvPr id="11" name="Cloud Callout 10"/>
          <p:cNvSpPr/>
          <p:nvPr/>
        </p:nvSpPr>
        <p:spPr>
          <a:xfrm>
            <a:off x="477672" y="1878058"/>
            <a:ext cx="6818761" cy="2415882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+mj-lt"/>
              </a:rPr>
              <a:t>What if we have a chess board ?</a:t>
            </a:r>
            <a:endParaRPr lang="en-US" sz="4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0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59" y="935183"/>
            <a:ext cx="80588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6745" y="2327564"/>
            <a:ext cx="443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Too many variables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402781" y="2327564"/>
            <a:ext cx="3293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Array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6745" y="3851564"/>
            <a:ext cx="443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Too many arrays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402781" y="3851564"/>
            <a:ext cx="3293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Array of array !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756566" y="2524991"/>
            <a:ext cx="2150918" cy="211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756566" y="4059382"/>
            <a:ext cx="2150918" cy="211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5964" y="2698173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Bodoni MT" panose="02070603080606020203" pitchFamily="18" charset="0"/>
              </a:rPr>
              <a:t>2</a:t>
            </a:r>
            <a:r>
              <a:rPr lang="en-US" sz="6000" dirty="0" smtClean="0"/>
              <a:t>-D Array 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945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46112" y="2306782"/>
            <a:ext cx="4335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c</a:t>
            </a:r>
            <a:r>
              <a:rPr lang="en-US" sz="3200" dirty="0" smtClean="0">
                <a:solidFill>
                  <a:srgbClr val="0000FF"/>
                </a:solidFill>
              </a:rPr>
              <a:t>har </a:t>
            </a:r>
            <a:r>
              <a:rPr lang="en-US" sz="3200" dirty="0" smtClean="0"/>
              <a:t> </a:t>
            </a:r>
            <a:r>
              <a:rPr lang="en-US" sz="3200" dirty="0" err="1" smtClean="0"/>
              <a:t>chessBoard</a:t>
            </a:r>
            <a:r>
              <a:rPr lang="en-US" sz="3200" dirty="0" smtClean="0"/>
              <a:t>[</a:t>
            </a:r>
            <a:r>
              <a:rPr lang="en-US" sz="3200" dirty="0" smtClean="0">
                <a:solidFill>
                  <a:srgbClr val="FF66FF"/>
                </a:solidFill>
              </a:rPr>
              <a:t>8</a:t>
            </a:r>
            <a:r>
              <a:rPr lang="en-US" sz="3200" dirty="0" smtClean="0"/>
              <a:t>] [</a:t>
            </a:r>
            <a:r>
              <a:rPr lang="en-US" sz="3200" dirty="0" smtClean="0">
                <a:solidFill>
                  <a:srgbClr val="FF66FF"/>
                </a:solidFill>
              </a:rPr>
              <a:t>8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46388" y="1763688"/>
            <a:ext cx="133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 rot="5400000">
            <a:off x="2911949" y="1517465"/>
            <a:ext cx="389867" cy="3054927"/>
          </a:xfrm>
          <a:prstGeom prst="rightBrace">
            <a:avLst>
              <a:gd name="adj1" fmla="val 8333"/>
              <a:gd name="adj2" fmla="val 503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16200000">
            <a:off x="2653090" y="1072260"/>
            <a:ext cx="408823" cy="23899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46351" y="3259878"/>
            <a:ext cx="150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Array of array</a:t>
            </a:r>
            <a:br>
              <a:rPr lang="en-US" dirty="0" smtClean="0"/>
            </a:br>
            <a:r>
              <a:rPr lang="en-US" dirty="0" smtClean="0"/>
              <a:t>2D array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557538"/>
              </p:ext>
            </p:extLst>
          </p:nvPr>
        </p:nvGraphicFramePr>
        <p:xfrm>
          <a:off x="5882185" y="1790052"/>
          <a:ext cx="5771656" cy="455339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1457"/>
                <a:gridCol w="721457"/>
                <a:gridCol w="721457"/>
                <a:gridCol w="721457"/>
                <a:gridCol w="721457"/>
                <a:gridCol w="721457"/>
                <a:gridCol w="721457"/>
                <a:gridCol w="721457"/>
              </a:tblGrid>
              <a:tr h="5691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91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91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91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91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91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91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91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69" y="3849458"/>
            <a:ext cx="1160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Rows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21514" y="538816"/>
            <a:ext cx="1963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Columns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32309" y="1174243"/>
            <a:ext cx="5991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odoni MT" panose="02070603080606020203" pitchFamily="18" charset="0"/>
              </a:rPr>
              <a:t>0</a:t>
            </a:r>
            <a:r>
              <a:rPr lang="en-US" sz="3200" dirty="0" smtClean="0">
                <a:latin typeface="Agency FB" panose="020B0503020202020204" pitchFamily="34" charset="0"/>
              </a:rPr>
              <a:t> 	    1 	 2 	     3 	  4 		5 	   6 	7</a:t>
            </a:r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54616" y="1759018"/>
            <a:ext cx="59913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odoni MT" panose="02070603080606020203" pitchFamily="18" charset="0"/>
              </a:rPr>
              <a:t>0</a:t>
            </a:r>
            <a:r>
              <a:rPr lang="en-US" sz="3600" dirty="0" smtClean="0">
                <a:latin typeface="Agency FB" panose="020B0503020202020204" pitchFamily="34" charset="0"/>
              </a:rPr>
              <a:t> </a:t>
            </a:r>
          </a:p>
          <a:p>
            <a:r>
              <a:rPr lang="en-US" sz="3600" dirty="0" smtClean="0">
                <a:latin typeface="Agency FB" panose="020B0503020202020204" pitchFamily="34" charset="0"/>
              </a:rPr>
              <a:t>1 </a:t>
            </a:r>
          </a:p>
          <a:p>
            <a:r>
              <a:rPr lang="en-US" sz="3600" dirty="0" smtClean="0">
                <a:latin typeface="Agency FB" panose="020B0503020202020204" pitchFamily="34" charset="0"/>
              </a:rPr>
              <a:t>2</a:t>
            </a:r>
          </a:p>
          <a:p>
            <a:r>
              <a:rPr lang="en-US" sz="3600" dirty="0" smtClean="0">
                <a:latin typeface="Agency FB" panose="020B0503020202020204" pitchFamily="34" charset="0"/>
              </a:rPr>
              <a:t>3</a:t>
            </a:r>
          </a:p>
          <a:p>
            <a:r>
              <a:rPr lang="en-US" sz="3600" dirty="0" smtClean="0">
                <a:latin typeface="Agency FB" panose="020B0503020202020204" pitchFamily="34" charset="0"/>
              </a:rPr>
              <a:t>4 </a:t>
            </a:r>
          </a:p>
          <a:p>
            <a:r>
              <a:rPr lang="en-US" sz="3600" dirty="0" smtClean="0">
                <a:latin typeface="Agency FB" panose="020B0503020202020204" pitchFamily="34" charset="0"/>
              </a:rPr>
              <a:t>5</a:t>
            </a:r>
          </a:p>
          <a:p>
            <a:r>
              <a:rPr lang="en-US" sz="3600" dirty="0" smtClean="0">
                <a:latin typeface="Agency FB" panose="020B0503020202020204" pitchFamily="34" charset="0"/>
              </a:rPr>
              <a:t>6</a:t>
            </a:r>
          </a:p>
          <a:p>
            <a:r>
              <a:rPr lang="en-US" sz="3600" dirty="0" smtClean="0">
                <a:latin typeface="Agency FB" panose="020B0503020202020204" pitchFamily="34" charset="0"/>
              </a:rPr>
              <a:t>7</a:t>
            </a:r>
            <a:endParaRPr lang="en-US" sz="3600" dirty="0">
              <a:latin typeface="Agency FB" panose="020B0503020202020204" pitchFamily="34" charset="0"/>
            </a:endParaRPr>
          </a:p>
        </p:txBody>
      </p:sp>
      <p:sp>
        <p:nvSpPr>
          <p:cNvPr id="7" name="Bent Arrow 6"/>
          <p:cNvSpPr/>
          <p:nvPr/>
        </p:nvSpPr>
        <p:spPr>
          <a:xfrm rot="16200000" flipH="1">
            <a:off x="5324515" y="-338967"/>
            <a:ext cx="1525198" cy="3769056"/>
          </a:xfrm>
          <a:prstGeom prst="bentArrow">
            <a:avLst>
              <a:gd name="adj1" fmla="val 5314"/>
              <a:gd name="adj2" fmla="val 9788"/>
              <a:gd name="adj3" fmla="val 25000"/>
              <a:gd name="adj4" fmla="val 39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 rot="19454740">
            <a:off x="4142068" y="2779442"/>
            <a:ext cx="148329" cy="12085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6111" y="4862732"/>
            <a:ext cx="4335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chessBoard</a:t>
            </a:r>
            <a:r>
              <a:rPr lang="en-US" sz="3200" dirty="0" smtClean="0"/>
              <a:t>[</a:t>
            </a:r>
            <a:r>
              <a:rPr lang="en-US" sz="3200" dirty="0" smtClean="0">
                <a:solidFill>
                  <a:srgbClr val="FF66FF"/>
                </a:solidFill>
              </a:rPr>
              <a:t>1</a:t>
            </a:r>
            <a:r>
              <a:rPr lang="en-US" sz="3200" dirty="0" smtClean="0"/>
              <a:t>][</a:t>
            </a:r>
            <a:r>
              <a:rPr lang="en-US" sz="3200" dirty="0" smtClean="0">
                <a:solidFill>
                  <a:srgbClr val="FF66FF"/>
                </a:solidFill>
              </a:rPr>
              <a:t>2</a:t>
            </a:r>
            <a:r>
              <a:rPr lang="en-US" sz="3200" dirty="0" smtClean="0"/>
              <a:t>] = </a:t>
            </a:r>
            <a:r>
              <a:rPr lang="en-US" sz="3200" dirty="0" smtClean="0">
                <a:solidFill>
                  <a:srgbClr val="FF9900"/>
                </a:solidFill>
              </a:rPr>
              <a:t>‘S’</a:t>
            </a:r>
            <a:r>
              <a:rPr lang="en-US" sz="3200" dirty="0" smtClean="0"/>
              <a:t>;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7502047" y="2343793"/>
            <a:ext cx="401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230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7" grpId="0" animBg="1"/>
      <p:bldP spid="10" grpId="0" animBg="1"/>
      <p:bldP spid="20" grpId="0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6745" y="2327564"/>
            <a:ext cx="443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Reading an array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402781" y="2327564"/>
            <a:ext cx="3293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Loop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6745" y="3851564"/>
            <a:ext cx="443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Reading an array of array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402781" y="3851564"/>
            <a:ext cx="3293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Nested Loop !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756566" y="2524991"/>
            <a:ext cx="2150918" cy="211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756566" y="4059382"/>
            <a:ext cx="2150918" cy="211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 smtClean="0"/>
              <a:t>Reading and writing </a:t>
            </a:r>
            <a:r>
              <a:rPr lang="en-US" dirty="0" smtClean="0">
                <a:latin typeface="Bodoni MT" panose="02070603080606020203" pitchFamily="18" charset="0"/>
              </a:rPr>
              <a:t>2</a:t>
            </a:r>
            <a:r>
              <a:rPr lang="en-US" dirty="0" smtClean="0"/>
              <a:t>-D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6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545910"/>
            <a:ext cx="10226722" cy="575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 smtClean="0"/>
              <a:t>Reading and writing </a:t>
            </a:r>
            <a:r>
              <a:rPr lang="en-US" dirty="0" smtClean="0">
                <a:latin typeface="Bodoni MT" panose="02070603080606020203" pitchFamily="18" charset="0"/>
              </a:rPr>
              <a:t>2</a:t>
            </a:r>
            <a:r>
              <a:rPr lang="en-US" dirty="0" smtClean="0"/>
              <a:t>-D arrays</a:t>
            </a:r>
            <a:endParaRPr lang="en-US" dirty="0"/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1662" y="2300267"/>
            <a:ext cx="67956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</a:t>
            </a:r>
            <a:r>
              <a:rPr lang="en-US" sz="2800" dirty="0" smtClean="0">
                <a:solidFill>
                  <a:srgbClr val="0000FF"/>
                </a:solidFill>
              </a:rPr>
              <a:t>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j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j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j++)</a:t>
            </a:r>
          </a:p>
          <a:p>
            <a:r>
              <a:rPr lang="en-US" sz="2800" dirty="0" smtClean="0"/>
              <a:t>	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cin</a:t>
            </a:r>
            <a:r>
              <a:rPr lang="en-US" sz="2800" dirty="0" smtClean="0"/>
              <a:t> &gt;&gt; Array[</a:t>
            </a:r>
            <a:r>
              <a:rPr lang="en-US" sz="2800" dirty="0" err="1" smtClean="0"/>
              <a:t>i</a:t>
            </a:r>
            <a:r>
              <a:rPr lang="en-US" sz="2800" dirty="0" smtClean="0"/>
              <a:t>][j];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9798"/>
              </p:ext>
            </p:extLst>
          </p:nvPr>
        </p:nvGraphicFramePr>
        <p:xfrm>
          <a:off x="6424863" y="1949115"/>
          <a:ext cx="4860759" cy="345306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253"/>
                <a:gridCol w="1620253"/>
                <a:gridCol w="1620253"/>
              </a:tblGrid>
              <a:tr h="1151021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 smtClean="0"/>
                        <a:t>0,0</a:t>
                      </a:r>
                      <a:r>
                        <a:rPr lang="en-US" sz="2800" b="0" dirty="0" smtClean="0"/>
                        <a:t/>
                      </a:r>
                      <a:br>
                        <a:rPr lang="en-US" sz="2800" b="0" dirty="0" smtClean="0"/>
                      </a:b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0,1</a:t>
                      </a:r>
                      <a:br>
                        <a:rPr lang="en-US" sz="2000" b="0" dirty="0" smtClean="0"/>
                      </a:b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0,2</a:t>
                      </a:r>
                      <a:endParaRPr lang="en-US" sz="2000" b="0" dirty="0"/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1,2</a:t>
                      </a:r>
                      <a:endParaRPr lang="en-US" sz="2000" dirty="0"/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1662" y="1548245"/>
            <a:ext cx="4738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i</a:t>
            </a:r>
            <a:r>
              <a:rPr lang="en-US" sz="3200" dirty="0" err="1" smtClean="0">
                <a:solidFill>
                  <a:srgbClr val="0000FF"/>
                </a:solidFill>
              </a:rPr>
              <a:t>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/>
              <a:t>Array[</a:t>
            </a:r>
            <a:r>
              <a:rPr lang="en-US" sz="3200" dirty="0" smtClean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][</a:t>
            </a:r>
            <a:r>
              <a:rPr lang="en-US" sz="3200" dirty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15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1662" y="2300267"/>
            <a:ext cx="43171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</a:t>
            </a:r>
            <a:r>
              <a:rPr lang="en-US" sz="2800" dirty="0" smtClean="0">
                <a:solidFill>
                  <a:srgbClr val="0000FF"/>
                </a:solidFill>
              </a:rPr>
              <a:t>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++) 		 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j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j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j++)</a:t>
            </a:r>
          </a:p>
          <a:p>
            <a:r>
              <a:rPr lang="en-US" sz="2800" dirty="0" smtClean="0"/>
              <a:t>	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cin</a:t>
            </a:r>
            <a:r>
              <a:rPr lang="en-US" sz="2800" dirty="0" smtClean="0"/>
              <a:t> &gt;&gt; Array[</a:t>
            </a:r>
            <a:r>
              <a:rPr lang="en-US" sz="2800" dirty="0" err="1" smtClean="0"/>
              <a:t>i</a:t>
            </a:r>
            <a:r>
              <a:rPr lang="en-US" sz="2800" dirty="0" smtClean="0"/>
              <a:t>][j];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87512"/>
              </p:ext>
            </p:extLst>
          </p:nvPr>
        </p:nvGraphicFramePr>
        <p:xfrm>
          <a:off x="6424863" y="1949115"/>
          <a:ext cx="4860759" cy="345306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253"/>
                <a:gridCol w="1620253"/>
                <a:gridCol w="1620253"/>
              </a:tblGrid>
              <a:tr h="1151021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 smtClean="0"/>
                        <a:t>0,0</a:t>
                      </a:r>
                      <a:r>
                        <a:rPr lang="en-US" sz="2800" b="0" dirty="0" smtClean="0"/>
                        <a:t/>
                      </a:r>
                      <a:br>
                        <a:rPr lang="en-US" sz="2800" b="0" dirty="0" smtClean="0"/>
                      </a:br>
                      <a:r>
                        <a:rPr lang="en-US" sz="2800" b="0" dirty="0" smtClean="0"/>
                        <a:t>15</a:t>
                      </a:r>
                      <a:endParaRPr lang="en-US" sz="2800" b="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0,1</a:t>
                      </a:r>
                      <a:br>
                        <a:rPr lang="en-US" sz="2000" b="0" dirty="0" smtClean="0"/>
                      </a:b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0,2</a:t>
                      </a:r>
                      <a:endParaRPr lang="en-US" sz="2000" b="0" dirty="0"/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1,2</a:t>
                      </a:r>
                      <a:endParaRPr lang="en-US" sz="2000" dirty="0"/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646112" y="452718"/>
            <a:ext cx="8892744" cy="1095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Reading and writing </a:t>
            </a:r>
            <a:r>
              <a:rPr lang="en-US" smtClean="0">
                <a:latin typeface="Bodoni MT" panose="02070603080606020203" pitchFamily="18" charset="0"/>
              </a:rPr>
              <a:t>2</a:t>
            </a:r>
            <a:r>
              <a:rPr lang="en-US" smtClean="0"/>
              <a:t>-D arrays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49186" y="2133020"/>
            <a:ext cx="166054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i</a:t>
            </a:r>
            <a:r>
              <a:rPr lang="en-US" sz="3600" dirty="0"/>
              <a:t>=o , </a:t>
            </a:r>
            <a:r>
              <a:rPr lang="en-US" sz="3600" dirty="0" smtClean="0"/>
              <a:t>j=0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49186" y="4045607"/>
            <a:ext cx="166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// Input: 15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1662" y="1548245"/>
            <a:ext cx="4738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i</a:t>
            </a:r>
            <a:r>
              <a:rPr lang="en-US" sz="3200" dirty="0" err="1" smtClean="0">
                <a:solidFill>
                  <a:srgbClr val="0000FF"/>
                </a:solidFill>
              </a:rPr>
              <a:t>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/>
              <a:t>Array[</a:t>
            </a:r>
            <a:r>
              <a:rPr lang="en-US" sz="3200" dirty="0" smtClean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][</a:t>
            </a:r>
            <a:r>
              <a:rPr lang="en-US" sz="3200" dirty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15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1662" y="2300267"/>
            <a:ext cx="67956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</a:t>
            </a:r>
            <a:r>
              <a:rPr lang="en-US" sz="2800" dirty="0" smtClean="0">
                <a:solidFill>
                  <a:srgbClr val="0000FF"/>
                </a:solidFill>
              </a:rPr>
              <a:t>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++) 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j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j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j++)</a:t>
            </a:r>
          </a:p>
          <a:p>
            <a:r>
              <a:rPr lang="en-US" sz="2800" dirty="0" smtClean="0"/>
              <a:t>	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cin</a:t>
            </a:r>
            <a:r>
              <a:rPr lang="en-US" sz="2800" dirty="0" smtClean="0"/>
              <a:t> &gt;&gt; Array[</a:t>
            </a:r>
            <a:r>
              <a:rPr lang="en-US" sz="2800" dirty="0" err="1" smtClean="0"/>
              <a:t>i</a:t>
            </a:r>
            <a:r>
              <a:rPr lang="en-US" sz="2800" dirty="0" smtClean="0"/>
              <a:t>][j];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 smtClean="0"/>
              <a:t>Reading and writing </a:t>
            </a:r>
            <a:r>
              <a:rPr lang="en-US" dirty="0" smtClean="0">
                <a:latin typeface="Bodoni MT" panose="02070603080606020203" pitchFamily="18" charset="0"/>
              </a:rPr>
              <a:t>2</a:t>
            </a:r>
            <a:r>
              <a:rPr lang="en-US" dirty="0" smtClean="0"/>
              <a:t>-D arrays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78568"/>
              </p:ext>
            </p:extLst>
          </p:nvPr>
        </p:nvGraphicFramePr>
        <p:xfrm>
          <a:off x="6424863" y="1949115"/>
          <a:ext cx="4860759" cy="345306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253"/>
                <a:gridCol w="1620253"/>
                <a:gridCol w="1620253"/>
              </a:tblGrid>
              <a:tr h="1151021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 smtClean="0"/>
                        <a:t>0,0</a:t>
                      </a:r>
                      <a:r>
                        <a:rPr lang="en-US" sz="2800" b="0" dirty="0" smtClean="0"/>
                        <a:t/>
                      </a:r>
                      <a:br>
                        <a:rPr lang="en-US" sz="2800" b="0" dirty="0" smtClean="0"/>
                      </a:br>
                      <a:r>
                        <a:rPr lang="en-US" sz="2800" b="0" dirty="0" smtClean="0"/>
                        <a:t>15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0,1</a:t>
                      </a:r>
                      <a:br>
                        <a:rPr lang="en-US" sz="2000" b="0" dirty="0" smtClean="0"/>
                      </a:br>
                      <a:r>
                        <a:rPr lang="en-US" sz="2800" b="0" dirty="0" smtClean="0"/>
                        <a:t>-31</a:t>
                      </a:r>
                      <a:endParaRPr lang="en-US" sz="2800" b="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0,2</a:t>
                      </a:r>
                    </a:p>
                    <a:p>
                      <a:pPr algn="ctr"/>
                      <a:endParaRPr lang="en-US" sz="2800" b="0" dirty="0" smtClean="0">
                        <a:latin typeface="Bodoni MT" panose="02070603080606020203" pitchFamily="18" charset="0"/>
                      </a:endParaRPr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1,2</a:t>
                      </a:r>
                      <a:endParaRPr lang="en-US" sz="2000" dirty="0"/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49186" y="2133020"/>
            <a:ext cx="166054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i</a:t>
            </a:r>
            <a:r>
              <a:rPr lang="en-US" sz="3600" dirty="0"/>
              <a:t>=o , </a:t>
            </a:r>
            <a:r>
              <a:rPr lang="en-US" sz="3600" dirty="0" smtClean="0"/>
              <a:t>j=1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4549186" y="4045607"/>
            <a:ext cx="166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// Input: </a:t>
            </a:r>
            <a:r>
              <a:rPr lang="en-US" sz="2400" dirty="0" smtClean="0">
                <a:solidFill>
                  <a:srgbClr val="00B050"/>
                </a:solidFill>
                <a:latin typeface="Bodoni MT" panose="02070603080606020203" pitchFamily="18" charset="0"/>
              </a:rPr>
              <a:t>-31</a:t>
            </a:r>
            <a:endParaRPr lang="en-US" sz="2400" dirty="0">
              <a:solidFill>
                <a:srgbClr val="00B050"/>
              </a:solidFill>
              <a:latin typeface="Bodoni MT" panose="020706030806060202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1662" y="1548245"/>
            <a:ext cx="4738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i</a:t>
            </a:r>
            <a:r>
              <a:rPr lang="en-US" sz="3200" dirty="0" err="1" smtClean="0">
                <a:solidFill>
                  <a:srgbClr val="0000FF"/>
                </a:solidFill>
              </a:rPr>
              <a:t>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/>
              <a:t>Array[</a:t>
            </a:r>
            <a:r>
              <a:rPr lang="en-US" sz="3200" dirty="0" smtClean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][</a:t>
            </a:r>
            <a:r>
              <a:rPr lang="en-US" sz="3200" dirty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15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286" y="5576057"/>
            <a:ext cx="3048529" cy="128194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1662" y="2300267"/>
            <a:ext cx="67956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</a:t>
            </a:r>
            <a:r>
              <a:rPr lang="en-US" sz="2800" dirty="0" smtClean="0">
                <a:solidFill>
                  <a:srgbClr val="0000FF"/>
                </a:solidFill>
              </a:rPr>
              <a:t>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j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j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j++)</a:t>
            </a:r>
          </a:p>
          <a:p>
            <a:r>
              <a:rPr lang="en-US" sz="2800" dirty="0" smtClean="0"/>
              <a:t>	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cin</a:t>
            </a:r>
            <a:r>
              <a:rPr lang="en-US" sz="2800" dirty="0" smtClean="0"/>
              <a:t> &gt;&gt; Array[</a:t>
            </a:r>
            <a:r>
              <a:rPr lang="en-US" sz="2800" dirty="0" err="1" smtClean="0"/>
              <a:t>i</a:t>
            </a:r>
            <a:r>
              <a:rPr lang="en-US" sz="2800" dirty="0" smtClean="0"/>
              <a:t>][j];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 smtClean="0"/>
              <a:t>Reading and writing </a:t>
            </a:r>
            <a:r>
              <a:rPr lang="en-US" dirty="0" smtClean="0">
                <a:latin typeface="Bodoni MT" panose="02070603080606020203" pitchFamily="18" charset="0"/>
              </a:rPr>
              <a:t>2</a:t>
            </a:r>
            <a:r>
              <a:rPr lang="en-US" dirty="0" smtClean="0"/>
              <a:t>-D arrays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48273"/>
              </p:ext>
            </p:extLst>
          </p:nvPr>
        </p:nvGraphicFramePr>
        <p:xfrm>
          <a:off x="6424863" y="1949115"/>
          <a:ext cx="4860759" cy="345306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253"/>
                <a:gridCol w="1620253"/>
                <a:gridCol w="1620253"/>
              </a:tblGrid>
              <a:tr h="1151021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 smtClean="0"/>
                        <a:t>0,0</a:t>
                      </a:r>
                      <a:r>
                        <a:rPr lang="en-US" sz="2800" b="0" dirty="0" smtClean="0"/>
                        <a:t/>
                      </a:r>
                      <a:br>
                        <a:rPr lang="en-US" sz="2800" b="0" dirty="0" smtClean="0"/>
                      </a:br>
                      <a:r>
                        <a:rPr lang="en-US" sz="2800" b="0" dirty="0" smtClean="0"/>
                        <a:t>15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0,1</a:t>
                      </a:r>
                      <a:br>
                        <a:rPr lang="en-US" sz="2000" b="0" dirty="0" smtClean="0"/>
                      </a:br>
                      <a:r>
                        <a:rPr lang="en-US" sz="2800" b="0" dirty="0" smtClean="0"/>
                        <a:t>-31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0,2</a:t>
                      </a:r>
                    </a:p>
                    <a:p>
                      <a:pPr algn="ctr"/>
                      <a:r>
                        <a:rPr lang="en-US" sz="2800" b="0" dirty="0" smtClean="0">
                          <a:latin typeface="Bodoni MT" panose="02070603080606020203" pitchFamily="18" charset="0"/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1,2</a:t>
                      </a:r>
                      <a:endParaRPr lang="en-US" sz="2000" dirty="0"/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49186" y="2133020"/>
            <a:ext cx="166054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i</a:t>
            </a:r>
            <a:r>
              <a:rPr lang="en-US" sz="3600" dirty="0"/>
              <a:t>=o , </a:t>
            </a:r>
            <a:r>
              <a:rPr lang="en-US" sz="3600" dirty="0" smtClean="0"/>
              <a:t>j=2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549186" y="4045607"/>
            <a:ext cx="166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// Input: </a:t>
            </a:r>
            <a:r>
              <a:rPr lang="en-US" sz="2400" dirty="0" smtClean="0">
                <a:solidFill>
                  <a:srgbClr val="00B050"/>
                </a:solidFill>
                <a:latin typeface="Bodoni MT" panose="02070603080606020203" pitchFamily="18" charset="0"/>
              </a:rPr>
              <a:t>0</a:t>
            </a:r>
            <a:endParaRPr lang="en-US" sz="2400" dirty="0">
              <a:solidFill>
                <a:srgbClr val="00B050"/>
              </a:solidFill>
              <a:latin typeface="Bodoni MT" panose="020706030806060202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662" y="1548245"/>
            <a:ext cx="4738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i</a:t>
            </a:r>
            <a:r>
              <a:rPr lang="en-US" sz="3200" dirty="0" err="1" smtClean="0">
                <a:solidFill>
                  <a:srgbClr val="0000FF"/>
                </a:solidFill>
              </a:rPr>
              <a:t>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/>
              <a:t>Array[</a:t>
            </a:r>
            <a:r>
              <a:rPr lang="en-US" sz="3200" dirty="0" smtClean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][</a:t>
            </a:r>
            <a:r>
              <a:rPr lang="en-US" sz="3200" dirty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15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1662" y="2300267"/>
            <a:ext cx="67956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</a:t>
            </a:r>
            <a:r>
              <a:rPr lang="en-US" sz="2800" dirty="0" smtClean="0">
                <a:solidFill>
                  <a:srgbClr val="0000FF"/>
                </a:solidFill>
              </a:rPr>
              <a:t>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j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j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j++)</a:t>
            </a:r>
          </a:p>
          <a:p>
            <a:r>
              <a:rPr lang="en-US" sz="2800" dirty="0" smtClean="0"/>
              <a:t>	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cin</a:t>
            </a:r>
            <a:r>
              <a:rPr lang="en-US" sz="2800" dirty="0" smtClean="0"/>
              <a:t> &gt;&gt; Array[</a:t>
            </a:r>
            <a:r>
              <a:rPr lang="en-US" sz="2800" dirty="0" err="1" smtClean="0"/>
              <a:t>i</a:t>
            </a:r>
            <a:r>
              <a:rPr lang="en-US" sz="2800" dirty="0" smtClean="0"/>
              <a:t>][j];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 smtClean="0"/>
              <a:t>Reading and writing </a:t>
            </a:r>
            <a:r>
              <a:rPr lang="en-US" dirty="0" smtClean="0">
                <a:latin typeface="Bodoni MT" panose="02070603080606020203" pitchFamily="18" charset="0"/>
              </a:rPr>
              <a:t>2</a:t>
            </a:r>
            <a:r>
              <a:rPr lang="en-US" dirty="0" smtClean="0"/>
              <a:t>-D arrays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2459"/>
              </p:ext>
            </p:extLst>
          </p:nvPr>
        </p:nvGraphicFramePr>
        <p:xfrm>
          <a:off x="6424863" y="1949115"/>
          <a:ext cx="4860759" cy="345306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253"/>
                <a:gridCol w="1620253"/>
                <a:gridCol w="1620253"/>
              </a:tblGrid>
              <a:tr h="1151021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 smtClean="0"/>
                        <a:t>0,0</a:t>
                      </a:r>
                      <a:r>
                        <a:rPr lang="en-US" sz="2800" b="0" dirty="0" smtClean="0"/>
                        <a:t/>
                      </a:r>
                      <a:br>
                        <a:rPr lang="en-US" sz="2800" b="0" dirty="0" smtClean="0"/>
                      </a:br>
                      <a:r>
                        <a:rPr lang="en-US" sz="2800" b="0" dirty="0" smtClean="0"/>
                        <a:t>15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0,1</a:t>
                      </a:r>
                      <a:br>
                        <a:rPr lang="en-US" sz="2000" b="0" dirty="0" smtClean="0"/>
                      </a:br>
                      <a:r>
                        <a:rPr lang="en-US" sz="2800" b="0" dirty="0" smtClean="0"/>
                        <a:t>-31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0,2</a:t>
                      </a:r>
                    </a:p>
                    <a:p>
                      <a:pPr algn="ctr"/>
                      <a:r>
                        <a:rPr lang="en-US" sz="2800" b="0" dirty="0" smtClean="0">
                          <a:latin typeface="Bodoni MT" panose="02070603080606020203" pitchFamily="18" charset="0"/>
                        </a:rPr>
                        <a:t>0</a:t>
                      </a:r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1,0</a:t>
                      </a:r>
                    </a:p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00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1,2</a:t>
                      </a:r>
                      <a:endParaRPr lang="en-US" sz="2000" dirty="0"/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49186" y="2133020"/>
            <a:ext cx="166054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i</a:t>
            </a:r>
            <a:r>
              <a:rPr lang="en-US" sz="3600" dirty="0" smtClean="0"/>
              <a:t>=1 </a:t>
            </a:r>
            <a:r>
              <a:rPr lang="en-US" sz="3600" dirty="0"/>
              <a:t>, </a:t>
            </a:r>
            <a:r>
              <a:rPr lang="en-US" sz="3600" dirty="0" smtClean="0"/>
              <a:t>j=0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49186" y="4045607"/>
            <a:ext cx="166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// Input: </a:t>
            </a:r>
            <a:r>
              <a:rPr lang="en-US" sz="2400" dirty="0">
                <a:solidFill>
                  <a:srgbClr val="00B050"/>
                </a:solidFill>
                <a:latin typeface="Bodoni MT" panose="02070603080606020203" pitchFamily="18" charset="0"/>
              </a:rPr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1662" y="1548245"/>
            <a:ext cx="4738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i</a:t>
            </a:r>
            <a:r>
              <a:rPr lang="en-US" sz="3200" dirty="0" err="1" smtClean="0">
                <a:solidFill>
                  <a:srgbClr val="0000FF"/>
                </a:solidFill>
              </a:rPr>
              <a:t>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/>
              <a:t>Array[</a:t>
            </a:r>
            <a:r>
              <a:rPr lang="en-US" sz="3200" dirty="0" smtClean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][</a:t>
            </a:r>
            <a:r>
              <a:rPr lang="en-US" sz="3200" dirty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15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1662" y="2300267"/>
            <a:ext cx="67956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</a:t>
            </a:r>
            <a:r>
              <a:rPr lang="en-US" sz="2800" dirty="0" smtClean="0">
                <a:solidFill>
                  <a:srgbClr val="0000FF"/>
                </a:solidFill>
              </a:rPr>
              <a:t>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j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j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j++)</a:t>
            </a:r>
          </a:p>
          <a:p>
            <a:r>
              <a:rPr lang="en-US" sz="2800" dirty="0" smtClean="0"/>
              <a:t>	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cin</a:t>
            </a:r>
            <a:r>
              <a:rPr lang="en-US" sz="2800" dirty="0" smtClean="0"/>
              <a:t> &gt;&gt; Array[</a:t>
            </a:r>
            <a:r>
              <a:rPr lang="en-US" sz="2800" dirty="0" err="1" smtClean="0"/>
              <a:t>i</a:t>
            </a:r>
            <a:r>
              <a:rPr lang="en-US" sz="2800" dirty="0" smtClean="0"/>
              <a:t>][j];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24843"/>
              </p:ext>
            </p:extLst>
          </p:nvPr>
        </p:nvGraphicFramePr>
        <p:xfrm>
          <a:off x="6424863" y="1949115"/>
          <a:ext cx="4860759" cy="345306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253"/>
                <a:gridCol w="1620253"/>
                <a:gridCol w="1620253"/>
              </a:tblGrid>
              <a:tr h="1151021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/>
                        <a:t>0,0</a:t>
                      </a:r>
                      <a:r>
                        <a:rPr lang="en-US" sz="2800" dirty="0" smtClean="0"/>
                        <a:t/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0,1</a:t>
                      </a:r>
                      <a:br>
                        <a:rPr lang="en-US" sz="2000" dirty="0" smtClean="0"/>
                      </a:b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0,2</a:t>
                      </a:r>
                      <a:br>
                        <a:rPr lang="en-US" sz="2000" dirty="0" smtClean="0"/>
                      </a:br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1,0</a:t>
                      </a:r>
                      <a:br>
                        <a:rPr lang="en-US" sz="2000" dirty="0" smtClean="0"/>
                      </a:b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1,1</a:t>
                      </a:r>
                      <a:br>
                        <a:rPr lang="en-US" sz="2000" dirty="0" smtClean="0"/>
                      </a:br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1,2</a:t>
                      </a:r>
                      <a:endParaRPr lang="en-US" sz="2000" dirty="0"/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646112" y="452718"/>
            <a:ext cx="8892744" cy="1095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Reading and writing </a:t>
            </a:r>
            <a:r>
              <a:rPr lang="en-US" smtClean="0">
                <a:latin typeface="Bodoni MT" panose="02070603080606020203" pitchFamily="18" charset="0"/>
              </a:rPr>
              <a:t>2</a:t>
            </a:r>
            <a:r>
              <a:rPr lang="en-US" smtClean="0"/>
              <a:t>-D arrays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13182"/>
              </p:ext>
            </p:extLst>
          </p:nvPr>
        </p:nvGraphicFramePr>
        <p:xfrm>
          <a:off x="6424863" y="1949115"/>
          <a:ext cx="4860759" cy="345306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253"/>
                <a:gridCol w="1620253"/>
                <a:gridCol w="1620253"/>
              </a:tblGrid>
              <a:tr h="1151021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 smtClean="0"/>
                        <a:t>0,0</a:t>
                      </a:r>
                      <a:r>
                        <a:rPr lang="en-US" sz="2800" b="0" dirty="0" smtClean="0"/>
                        <a:t/>
                      </a:r>
                      <a:br>
                        <a:rPr lang="en-US" sz="2800" b="0" dirty="0" smtClean="0"/>
                      </a:br>
                      <a:r>
                        <a:rPr lang="en-US" sz="2800" b="0" dirty="0" smtClean="0"/>
                        <a:t>15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0,1</a:t>
                      </a:r>
                      <a:br>
                        <a:rPr lang="en-US" sz="2000" b="0" dirty="0" smtClean="0"/>
                      </a:br>
                      <a:r>
                        <a:rPr lang="en-US" sz="2800" b="0" dirty="0" smtClean="0"/>
                        <a:t>-31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0,2</a:t>
                      </a:r>
                    </a:p>
                    <a:p>
                      <a:pPr algn="ctr"/>
                      <a:r>
                        <a:rPr lang="en-US" sz="2800" b="0" dirty="0" smtClean="0">
                          <a:latin typeface="Bodoni MT" panose="02070603080606020203" pitchFamily="18" charset="0"/>
                        </a:rPr>
                        <a:t>0</a:t>
                      </a:r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1,0</a:t>
                      </a:r>
                    </a:p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1,1</a:t>
                      </a:r>
                    </a:p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1,2</a:t>
                      </a:r>
                      <a:endParaRPr lang="en-US" sz="2000" dirty="0"/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49186" y="2133020"/>
            <a:ext cx="166054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i</a:t>
            </a:r>
            <a:r>
              <a:rPr lang="en-US" sz="3600" dirty="0" smtClean="0"/>
              <a:t>=1 </a:t>
            </a:r>
            <a:r>
              <a:rPr lang="en-US" sz="3600" dirty="0"/>
              <a:t>, </a:t>
            </a:r>
            <a:r>
              <a:rPr lang="en-US" sz="3600" dirty="0" smtClean="0"/>
              <a:t>j=1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49186" y="4045607"/>
            <a:ext cx="166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// Input: </a:t>
            </a:r>
            <a:r>
              <a:rPr lang="en-US" sz="2400" dirty="0">
                <a:solidFill>
                  <a:srgbClr val="00B050"/>
                </a:solidFill>
                <a:latin typeface="Bodoni MT" panose="02070603080606020203" pitchFamily="18" charset="0"/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1662" y="1548245"/>
            <a:ext cx="4738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i</a:t>
            </a:r>
            <a:r>
              <a:rPr lang="en-US" sz="3200" dirty="0" err="1" smtClean="0">
                <a:solidFill>
                  <a:srgbClr val="0000FF"/>
                </a:solidFill>
              </a:rPr>
              <a:t>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/>
              <a:t>Array[</a:t>
            </a:r>
            <a:r>
              <a:rPr lang="en-US" sz="3200" dirty="0" smtClean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][</a:t>
            </a:r>
            <a:r>
              <a:rPr lang="en-US" sz="3200" dirty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15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1662" y="2300267"/>
            <a:ext cx="67956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</a:t>
            </a:r>
            <a:r>
              <a:rPr lang="en-US" sz="2800" dirty="0" smtClean="0">
                <a:solidFill>
                  <a:srgbClr val="0000FF"/>
                </a:solidFill>
              </a:rPr>
              <a:t>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j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j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j++)</a:t>
            </a:r>
          </a:p>
          <a:p>
            <a:r>
              <a:rPr lang="en-US" sz="2800" dirty="0" smtClean="0"/>
              <a:t>	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cin</a:t>
            </a:r>
            <a:r>
              <a:rPr lang="en-US" sz="2800" dirty="0" smtClean="0"/>
              <a:t> &gt;&gt; Array[</a:t>
            </a:r>
            <a:r>
              <a:rPr lang="en-US" sz="2800" dirty="0" err="1" smtClean="0"/>
              <a:t>i</a:t>
            </a:r>
            <a:r>
              <a:rPr lang="en-US" sz="2800" dirty="0" smtClean="0"/>
              <a:t>][j];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 smtClean="0"/>
              <a:t>Reading and writing </a:t>
            </a:r>
            <a:r>
              <a:rPr lang="en-US" dirty="0" smtClean="0">
                <a:latin typeface="Bodoni MT" panose="02070603080606020203" pitchFamily="18" charset="0"/>
              </a:rPr>
              <a:t>2</a:t>
            </a:r>
            <a:r>
              <a:rPr lang="en-US" dirty="0" smtClean="0"/>
              <a:t>-D 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49185" y="2133020"/>
            <a:ext cx="166054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i</a:t>
            </a:r>
            <a:r>
              <a:rPr lang="en-US" sz="3600" dirty="0" smtClean="0"/>
              <a:t>=1 </a:t>
            </a:r>
            <a:r>
              <a:rPr lang="en-US" sz="3600" dirty="0"/>
              <a:t>, </a:t>
            </a:r>
            <a:r>
              <a:rPr lang="en-US" sz="3600" dirty="0" smtClean="0"/>
              <a:t>j=2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49186" y="4045607"/>
            <a:ext cx="166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// Input: </a:t>
            </a:r>
            <a:r>
              <a:rPr lang="en-US" sz="2400" dirty="0" smtClean="0">
                <a:solidFill>
                  <a:srgbClr val="00B050"/>
                </a:solidFill>
                <a:latin typeface="Bodoni MT" panose="02070603080606020203" pitchFamily="18" charset="0"/>
              </a:rPr>
              <a:t>-1</a:t>
            </a:r>
            <a:endParaRPr lang="en-US" sz="2400" dirty="0">
              <a:solidFill>
                <a:srgbClr val="00B050"/>
              </a:solidFill>
              <a:latin typeface="Bodoni MT" panose="02070603080606020203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32817"/>
              </p:ext>
            </p:extLst>
          </p:nvPr>
        </p:nvGraphicFramePr>
        <p:xfrm>
          <a:off x="6424863" y="1949115"/>
          <a:ext cx="4860759" cy="345306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253"/>
                <a:gridCol w="1620253"/>
                <a:gridCol w="1620253"/>
              </a:tblGrid>
              <a:tr h="1151021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 smtClean="0"/>
                        <a:t>0,0</a:t>
                      </a:r>
                      <a:r>
                        <a:rPr lang="en-US" sz="2800" b="0" dirty="0" smtClean="0"/>
                        <a:t/>
                      </a:r>
                      <a:br>
                        <a:rPr lang="en-US" sz="2800" b="0" dirty="0" smtClean="0"/>
                      </a:br>
                      <a:r>
                        <a:rPr lang="en-US" sz="2800" b="0" dirty="0" smtClean="0"/>
                        <a:t>15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0,1</a:t>
                      </a:r>
                      <a:br>
                        <a:rPr lang="en-US" sz="2000" b="0" dirty="0" smtClean="0"/>
                      </a:br>
                      <a:r>
                        <a:rPr lang="en-US" sz="2800" b="0" dirty="0" smtClean="0"/>
                        <a:t>-31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0,2</a:t>
                      </a:r>
                    </a:p>
                    <a:p>
                      <a:pPr algn="ctr"/>
                      <a:r>
                        <a:rPr lang="en-US" sz="2800" b="0" dirty="0" smtClean="0">
                          <a:latin typeface="Bodoni MT" panose="02070603080606020203" pitchFamily="18" charset="0"/>
                        </a:rPr>
                        <a:t>0</a:t>
                      </a:r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1,0</a:t>
                      </a:r>
                    </a:p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1,1</a:t>
                      </a:r>
                    </a:p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1,2</a:t>
                      </a:r>
                    </a:p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00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41662" y="1548245"/>
            <a:ext cx="4738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i</a:t>
            </a:r>
            <a:r>
              <a:rPr lang="en-US" sz="3200" dirty="0" err="1" smtClean="0">
                <a:solidFill>
                  <a:srgbClr val="0000FF"/>
                </a:solidFill>
              </a:rPr>
              <a:t>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/>
              <a:t>Array[</a:t>
            </a:r>
            <a:r>
              <a:rPr lang="en-US" sz="3200" dirty="0" smtClean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][</a:t>
            </a:r>
            <a:r>
              <a:rPr lang="en-US" sz="3200" dirty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15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1662" y="2300267"/>
            <a:ext cx="67956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</a:t>
            </a:r>
            <a:r>
              <a:rPr lang="en-US" sz="2800" dirty="0" smtClean="0">
                <a:solidFill>
                  <a:srgbClr val="0000FF"/>
                </a:solidFill>
              </a:rPr>
              <a:t>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j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j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j++)</a:t>
            </a:r>
          </a:p>
          <a:p>
            <a:r>
              <a:rPr lang="en-US" sz="2800" dirty="0" smtClean="0"/>
              <a:t>	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cin</a:t>
            </a:r>
            <a:r>
              <a:rPr lang="en-US" sz="2800" dirty="0" smtClean="0"/>
              <a:t> &gt;&gt; Array[</a:t>
            </a:r>
            <a:r>
              <a:rPr lang="en-US" sz="2800" dirty="0" err="1" smtClean="0"/>
              <a:t>i</a:t>
            </a:r>
            <a:r>
              <a:rPr lang="en-US" sz="2800" dirty="0" smtClean="0"/>
              <a:t>][j];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 smtClean="0"/>
              <a:t>Reading and writing </a:t>
            </a:r>
            <a:r>
              <a:rPr lang="en-US" dirty="0" smtClean="0">
                <a:latin typeface="Bodoni MT" panose="02070603080606020203" pitchFamily="18" charset="0"/>
              </a:rPr>
              <a:t>2</a:t>
            </a:r>
            <a:r>
              <a:rPr lang="en-US" dirty="0" smtClean="0"/>
              <a:t>-D arrays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49185" y="2133020"/>
            <a:ext cx="166054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i</a:t>
            </a:r>
            <a:r>
              <a:rPr lang="en-US" sz="3600" dirty="0" smtClean="0"/>
              <a:t>=2 </a:t>
            </a:r>
            <a:r>
              <a:rPr lang="en-US" sz="3600" dirty="0"/>
              <a:t>, </a:t>
            </a:r>
            <a:r>
              <a:rPr lang="en-US" sz="3600" dirty="0" smtClean="0"/>
              <a:t>j=0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549186" y="4045607"/>
            <a:ext cx="166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// Input: </a:t>
            </a:r>
            <a:r>
              <a:rPr lang="en-US" sz="2400" dirty="0" smtClean="0">
                <a:solidFill>
                  <a:srgbClr val="00B050"/>
                </a:solidFill>
                <a:latin typeface="Bodoni MT" panose="02070603080606020203" pitchFamily="18" charset="0"/>
              </a:rPr>
              <a:t>7</a:t>
            </a:r>
            <a:endParaRPr lang="en-US" sz="2400" dirty="0">
              <a:solidFill>
                <a:srgbClr val="00B050"/>
              </a:solidFill>
              <a:latin typeface="Bodoni MT" panose="02070603080606020203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08640"/>
              </p:ext>
            </p:extLst>
          </p:nvPr>
        </p:nvGraphicFramePr>
        <p:xfrm>
          <a:off x="6424863" y="1949115"/>
          <a:ext cx="4860759" cy="345306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253"/>
                <a:gridCol w="1620253"/>
                <a:gridCol w="1620253"/>
              </a:tblGrid>
              <a:tr h="1151021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 smtClean="0"/>
                        <a:t>0,0</a:t>
                      </a:r>
                      <a:r>
                        <a:rPr lang="en-US" sz="2800" b="0" dirty="0" smtClean="0"/>
                        <a:t/>
                      </a:r>
                      <a:br>
                        <a:rPr lang="en-US" sz="2800" b="0" dirty="0" smtClean="0"/>
                      </a:br>
                      <a:r>
                        <a:rPr lang="en-US" sz="2800" b="0" dirty="0" smtClean="0"/>
                        <a:t>15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0,1</a:t>
                      </a:r>
                      <a:br>
                        <a:rPr lang="en-US" sz="2000" b="0" dirty="0" smtClean="0"/>
                      </a:br>
                      <a:r>
                        <a:rPr lang="en-US" sz="2800" b="0" dirty="0" smtClean="0"/>
                        <a:t>-31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0,2</a:t>
                      </a:r>
                    </a:p>
                    <a:p>
                      <a:pPr algn="ctr"/>
                      <a:r>
                        <a:rPr lang="en-US" sz="2800" b="0" dirty="0" smtClean="0">
                          <a:latin typeface="Bodoni MT" panose="02070603080606020203" pitchFamily="18" charset="0"/>
                        </a:rPr>
                        <a:t>0</a:t>
                      </a:r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1,0</a:t>
                      </a:r>
                    </a:p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1,1</a:t>
                      </a:r>
                    </a:p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1,2</a:t>
                      </a:r>
                    </a:p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000" dirty="0"/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2,0</a:t>
                      </a:r>
                    </a:p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41662" y="1548245"/>
            <a:ext cx="4738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i</a:t>
            </a:r>
            <a:r>
              <a:rPr lang="en-US" sz="3200" dirty="0" err="1" smtClean="0">
                <a:solidFill>
                  <a:srgbClr val="0000FF"/>
                </a:solidFill>
              </a:rPr>
              <a:t>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/>
              <a:t>Array[</a:t>
            </a:r>
            <a:r>
              <a:rPr lang="en-US" sz="3200" dirty="0" smtClean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][</a:t>
            </a:r>
            <a:r>
              <a:rPr lang="en-US" sz="3200" dirty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15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1662" y="2300267"/>
            <a:ext cx="67956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</a:t>
            </a:r>
            <a:r>
              <a:rPr lang="en-US" sz="2800" dirty="0" smtClean="0">
                <a:solidFill>
                  <a:srgbClr val="0000FF"/>
                </a:solidFill>
              </a:rPr>
              <a:t>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j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j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j++)</a:t>
            </a:r>
          </a:p>
          <a:p>
            <a:r>
              <a:rPr lang="en-US" sz="2800" dirty="0" smtClean="0"/>
              <a:t>	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cin</a:t>
            </a:r>
            <a:r>
              <a:rPr lang="en-US" sz="2800" dirty="0" smtClean="0"/>
              <a:t> &gt;&gt; Array[</a:t>
            </a:r>
            <a:r>
              <a:rPr lang="en-US" sz="2800" dirty="0" err="1" smtClean="0"/>
              <a:t>i</a:t>
            </a:r>
            <a:r>
              <a:rPr lang="en-US" sz="2800" dirty="0" smtClean="0"/>
              <a:t>][j];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 smtClean="0"/>
              <a:t>Reading and writing </a:t>
            </a:r>
            <a:r>
              <a:rPr lang="en-US" dirty="0" smtClean="0">
                <a:latin typeface="Bodoni MT" panose="02070603080606020203" pitchFamily="18" charset="0"/>
              </a:rPr>
              <a:t>2</a:t>
            </a:r>
            <a:r>
              <a:rPr lang="en-US" dirty="0" smtClean="0"/>
              <a:t>-D arrays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49185" y="2133020"/>
            <a:ext cx="166054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i</a:t>
            </a:r>
            <a:r>
              <a:rPr lang="en-US" sz="3600" dirty="0" smtClean="0"/>
              <a:t>=2 </a:t>
            </a:r>
            <a:r>
              <a:rPr lang="en-US" sz="3600" dirty="0"/>
              <a:t>, </a:t>
            </a:r>
            <a:r>
              <a:rPr lang="en-US" sz="3600" dirty="0" smtClean="0"/>
              <a:t>j=1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549186" y="4045607"/>
            <a:ext cx="166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// Input: </a:t>
            </a:r>
            <a:r>
              <a:rPr lang="en-US" sz="2400" dirty="0" smtClean="0">
                <a:solidFill>
                  <a:srgbClr val="00B050"/>
                </a:solidFill>
                <a:latin typeface="Bodoni MT" panose="02070603080606020203" pitchFamily="18" charset="0"/>
              </a:rPr>
              <a:t>10</a:t>
            </a:r>
            <a:endParaRPr lang="en-US" sz="2400" dirty="0">
              <a:solidFill>
                <a:srgbClr val="00B050"/>
              </a:solidFill>
              <a:latin typeface="Bodoni MT" panose="02070603080606020203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58439"/>
              </p:ext>
            </p:extLst>
          </p:nvPr>
        </p:nvGraphicFramePr>
        <p:xfrm>
          <a:off x="6424863" y="1949115"/>
          <a:ext cx="4860759" cy="345306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253"/>
                <a:gridCol w="1620253"/>
                <a:gridCol w="1620253"/>
              </a:tblGrid>
              <a:tr h="1151021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 smtClean="0"/>
                        <a:t>0,0</a:t>
                      </a:r>
                      <a:r>
                        <a:rPr lang="en-US" sz="2800" b="0" dirty="0" smtClean="0"/>
                        <a:t/>
                      </a:r>
                      <a:br>
                        <a:rPr lang="en-US" sz="2800" b="0" dirty="0" smtClean="0"/>
                      </a:br>
                      <a:r>
                        <a:rPr lang="en-US" sz="2800" b="0" dirty="0" smtClean="0"/>
                        <a:t>15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0,1</a:t>
                      </a:r>
                      <a:br>
                        <a:rPr lang="en-US" sz="2000" b="0" dirty="0" smtClean="0"/>
                      </a:br>
                      <a:r>
                        <a:rPr lang="en-US" sz="2800" b="0" dirty="0" smtClean="0"/>
                        <a:t>-31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0,2</a:t>
                      </a:r>
                    </a:p>
                    <a:p>
                      <a:pPr algn="ctr"/>
                      <a:r>
                        <a:rPr lang="en-US" sz="2800" b="0" dirty="0" smtClean="0">
                          <a:latin typeface="Bodoni MT" panose="02070603080606020203" pitchFamily="18" charset="0"/>
                        </a:rPr>
                        <a:t>0</a:t>
                      </a:r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1,0</a:t>
                      </a:r>
                    </a:p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1,1</a:t>
                      </a:r>
                    </a:p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1,2</a:t>
                      </a:r>
                    </a:p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000" dirty="0"/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2,0</a:t>
                      </a:r>
                    </a:p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2,1</a:t>
                      </a:r>
                    </a:p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000" dirty="0" smtClean="0"/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1662" y="1548245"/>
            <a:ext cx="4738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i</a:t>
            </a:r>
            <a:r>
              <a:rPr lang="en-US" sz="3200" dirty="0" err="1" smtClean="0">
                <a:solidFill>
                  <a:srgbClr val="0000FF"/>
                </a:solidFill>
              </a:rPr>
              <a:t>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/>
              <a:t>Array[</a:t>
            </a:r>
            <a:r>
              <a:rPr lang="en-US" sz="3200" dirty="0" smtClean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][</a:t>
            </a:r>
            <a:r>
              <a:rPr lang="en-US" sz="3200" dirty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15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1662" y="2300267"/>
            <a:ext cx="67956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</a:t>
            </a:r>
            <a:r>
              <a:rPr lang="en-US" sz="2800" dirty="0" smtClean="0">
                <a:solidFill>
                  <a:srgbClr val="0000FF"/>
                </a:solidFill>
              </a:rPr>
              <a:t>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j = </a:t>
            </a:r>
            <a:r>
              <a:rPr lang="en-US" sz="2800" dirty="0" smtClean="0">
                <a:solidFill>
                  <a:srgbClr val="FF66FF"/>
                </a:solidFill>
              </a:rPr>
              <a:t>0</a:t>
            </a:r>
            <a:r>
              <a:rPr lang="en-US" sz="2800" dirty="0" smtClean="0"/>
              <a:t>; j &lt; </a:t>
            </a:r>
            <a:r>
              <a:rPr lang="en-US" sz="2800" dirty="0" smtClean="0">
                <a:solidFill>
                  <a:srgbClr val="FF66FF"/>
                </a:solidFill>
              </a:rPr>
              <a:t>3</a:t>
            </a:r>
            <a:r>
              <a:rPr lang="en-US" sz="2800" dirty="0" smtClean="0"/>
              <a:t>; j++)</a:t>
            </a:r>
          </a:p>
          <a:p>
            <a:r>
              <a:rPr lang="en-US" sz="2800" dirty="0" smtClean="0"/>
              <a:t>	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cin</a:t>
            </a:r>
            <a:r>
              <a:rPr lang="en-US" sz="2800" dirty="0" smtClean="0"/>
              <a:t> &gt;&gt; Array[</a:t>
            </a:r>
            <a:r>
              <a:rPr lang="en-US" sz="2800" dirty="0" err="1" smtClean="0"/>
              <a:t>i</a:t>
            </a:r>
            <a:r>
              <a:rPr lang="en-US" sz="2800" dirty="0" smtClean="0"/>
              <a:t>][j];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41662" y="1548245"/>
            <a:ext cx="4738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i</a:t>
            </a:r>
            <a:r>
              <a:rPr lang="en-US" sz="3200" dirty="0" err="1" smtClean="0">
                <a:solidFill>
                  <a:srgbClr val="0000FF"/>
                </a:solidFill>
              </a:rPr>
              <a:t>nt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/>
              <a:t>Array[</a:t>
            </a:r>
            <a:r>
              <a:rPr lang="en-US" sz="3200" dirty="0" smtClean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][</a:t>
            </a:r>
            <a:r>
              <a:rPr lang="en-US" sz="3200" dirty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 smtClean="0"/>
              <a:t>Reading and writing </a:t>
            </a:r>
            <a:r>
              <a:rPr lang="en-US" dirty="0" smtClean="0">
                <a:latin typeface="Bodoni MT" panose="02070603080606020203" pitchFamily="18" charset="0"/>
              </a:rPr>
              <a:t>2</a:t>
            </a:r>
            <a:r>
              <a:rPr lang="en-US" dirty="0" smtClean="0"/>
              <a:t>-D arrays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49185" y="2133020"/>
            <a:ext cx="166054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i</a:t>
            </a:r>
            <a:r>
              <a:rPr lang="en-US" sz="3600" dirty="0" smtClean="0"/>
              <a:t>=2 </a:t>
            </a:r>
            <a:r>
              <a:rPr lang="en-US" sz="3600" dirty="0"/>
              <a:t>, </a:t>
            </a:r>
            <a:r>
              <a:rPr lang="en-US" sz="3600" dirty="0" smtClean="0"/>
              <a:t>j=2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394579" y="4045607"/>
            <a:ext cx="181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// Input: 1324</a:t>
            </a:r>
            <a:endParaRPr lang="en-US" sz="2400" dirty="0">
              <a:solidFill>
                <a:srgbClr val="00B050"/>
              </a:solidFill>
              <a:latin typeface="Bodoni MT" panose="02070603080606020203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72724"/>
              </p:ext>
            </p:extLst>
          </p:nvPr>
        </p:nvGraphicFramePr>
        <p:xfrm>
          <a:off x="6424863" y="1949115"/>
          <a:ext cx="4860759" cy="345306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253"/>
                <a:gridCol w="1620253"/>
                <a:gridCol w="1620253"/>
              </a:tblGrid>
              <a:tr h="1151021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 smtClean="0"/>
                        <a:t>0,0</a:t>
                      </a:r>
                      <a:r>
                        <a:rPr lang="en-US" sz="2800" b="0" dirty="0" smtClean="0"/>
                        <a:t/>
                      </a:r>
                      <a:br>
                        <a:rPr lang="en-US" sz="2800" b="0" dirty="0" smtClean="0"/>
                      </a:br>
                      <a:r>
                        <a:rPr lang="en-US" sz="2800" b="0" dirty="0" smtClean="0"/>
                        <a:t>15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0,1</a:t>
                      </a:r>
                      <a:br>
                        <a:rPr lang="en-US" sz="2000" b="0" dirty="0" smtClean="0"/>
                      </a:br>
                      <a:r>
                        <a:rPr lang="en-US" sz="2800" b="0" dirty="0" smtClean="0"/>
                        <a:t>-31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0,2</a:t>
                      </a:r>
                    </a:p>
                    <a:p>
                      <a:pPr algn="ctr"/>
                      <a:r>
                        <a:rPr lang="en-US" sz="2800" b="0" dirty="0" smtClean="0">
                          <a:latin typeface="Bodoni MT" panose="02070603080606020203" pitchFamily="18" charset="0"/>
                        </a:rPr>
                        <a:t>0</a:t>
                      </a:r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1,0</a:t>
                      </a:r>
                    </a:p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1,1</a:t>
                      </a:r>
                    </a:p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1,2</a:t>
                      </a:r>
                    </a:p>
                    <a:p>
                      <a:pPr algn="ctr"/>
                      <a:r>
                        <a:rPr lang="en-US" sz="2800" dirty="0" smtClean="0"/>
                        <a:t>-1</a:t>
                      </a:r>
                      <a:endParaRPr lang="en-US" sz="2000" dirty="0"/>
                    </a:p>
                  </a:txBody>
                  <a:tcPr/>
                </a:tc>
              </a:tr>
              <a:tr h="11510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2,0</a:t>
                      </a:r>
                    </a:p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2,1</a:t>
                      </a:r>
                    </a:p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2,2</a:t>
                      </a:r>
                    </a:p>
                    <a:p>
                      <a:pPr algn="ctr"/>
                      <a:r>
                        <a:rPr lang="en-US" sz="2800" dirty="0" smtClean="0"/>
                        <a:t>1324</a:t>
                      </a:r>
                      <a:endParaRPr lang="en-US" sz="2000" dirty="0"/>
                    </a:p>
                  </a:txBody>
                  <a:tcP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5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4" y="2698173"/>
            <a:ext cx="9875520" cy="1356360"/>
          </a:xfrm>
        </p:spPr>
        <p:txBody>
          <a:bodyPr/>
          <a:lstStyle/>
          <a:p>
            <a:pPr algn="ctr"/>
            <a:r>
              <a:rPr lang="en-US" dirty="0" smtClean="0"/>
              <a:t>comic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12" y="1189822"/>
            <a:ext cx="10427836" cy="46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21" y="569583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latin typeface="Cooper Black" panose="0208090404030B020404" pitchFamily="18" charset="0"/>
              </a:rPr>
              <a:t>Applications about 2D Array</a:t>
            </a:r>
            <a:endParaRPr lang="en-US" sz="6000" dirty="0">
              <a:latin typeface="Cooper Black" panose="0208090404030B020404" pitchFamily="18" charset="0"/>
            </a:endParaRPr>
          </a:p>
        </p:txBody>
      </p:sp>
      <p:pic>
        <p:nvPicPr>
          <p:cNvPr id="3" name="Picture 2" descr="Pictur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1" y="2027457"/>
            <a:ext cx="3940168" cy="3822013"/>
          </a:xfrm>
          <a:prstGeom prst="rect">
            <a:avLst/>
          </a:prstGeom>
        </p:spPr>
      </p:pic>
      <p:pic>
        <p:nvPicPr>
          <p:cNvPr id="4" name="Picture 3" descr="Picture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436" y="1909482"/>
            <a:ext cx="4303058" cy="4047566"/>
          </a:xfrm>
          <a:prstGeom prst="rect">
            <a:avLst/>
          </a:prstGeom>
        </p:spPr>
      </p:pic>
      <p:pic>
        <p:nvPicPr>
          <p:cNvPr id="5" name="Picture 4" descr="Picture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444" y="1990165"/>
            <a:ext cx="3775755" cy="36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 smtClean="0"/>
              <a:t>Visualization vs. Memory</a:t>
            </a:r>
            <a:endParaRPr lang="en-US" dirty="0"/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38992" y="1548245"/>
            <a:ext cx="11700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</a:rPr>
              <a:t>c</a:t>
            </a:r>
            <a:r>
              <a:rPr lang="en-US" sz="3200" dirty="0" smtClean="0">
                <a:solidFill>
                  <a:srgbClr val="0000FF"/>
                </a:solidFill>
              </a:rPr>
              <a:t>har </a:t>
            </a:r>
            <a:r>
              <a:rPr lang="en-US" sz="3200" dirty="0" smtClean="0"/>
              <a:t> </a:t>
            </a:r>
            <a:r>
              <a:rPr lang="en-US" sz="3200" dirty="0" err="1" smtClean="0"/>
              <a:t>XOBoard</a:t>
            </a:r>
            <a:r>
              <a:rPr lang="en-US" sz="3200" dirty="0" smtClean="0"/>
              <a:t>[</a:t>
            </a:r>
            <a:r>
              <a:rPr lang="en-US" sz="3200" dirty="0" smtClean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][</a:t>
            </a:r>
            <a:r>
              <a:rPr lang="en-US" sz="3200" dirty="0">
                <a:solidFill>
                  <a:srgbClr val="FF66FF"/>
                </a:solidFill>
              </a:rPr>
              <a:t>3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5544021" y="-834059"/>
            <a:ext cx="570561" cy="65047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32709" y="2703578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Visualized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82322"/>
              </p:ext>
            </p:extLst>
          </p:nvPr>
        </p:nvGraphicFramePr>
        <p:xfrm>
          <a:off x="1306944" y="3286220"/>
          <a:ext cx="2309091" cy="172219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69697"/>
                <a:gridCol w="769697"/>
                <a:gridCol w="769697"/>
              </a:tblGrid>
              <a:tr h="574066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/>
                        <a:t>0,0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0,1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0,2</a:t>
                      </a:r>
                      <a:endParaRPr lang="en-US" b="0" dirty="0"/>
                    </a:p>
                  </a:txBody>
                  <a:tcPr/>
                </a:tc>
              </a:tr>
              <a:tr h="5740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/>
                </a:tc>
              </a:tr>
              <a:tr h="5740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28668"/>
              </p:ext>
            </p:extLst>
          </p:nvPr>
        </p:nvGraphicFramePr>
        <p:xfrm>
          <a:off x="8687959" y="3072910"/>
          <a:ext cx="745835" cy="3291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45835"/>
              </a:tblGrid>
              <a:tr h="34934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0,0</a:t>
                      </a:r>
                      <a:endParaRPr lang="en-US" b="0" dirty="0"/>
                    </a:p>
                  </a:txBody>
                  <a:tcPr/>
                </a:tc>
              </a:tr>
              <a:tr h="349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</a:t>
                      </a:r>
                      <a:endParaRPr lang="en-US" dirty="0"/>
                    </a:p>
                  </a:txBody>
                  <a:tcPr/>
                </a:tc>
              </a:tr>
              <a:tr h="349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0,2</a:t>
                      </a:r>
                      <a:endParaRPr lang="en-US" dirty="0"/>
                    </a:p>
                  </a:txBody>
                  <a:tcPr/>
                </a:tc>
              </a:tr>
              <a:tr h="349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</a:t>
                      </a:r>
                      <a:endParaRPr lang="en-US" dirty="0"/>
                    </a:p>
                  </a:txBody>
                  <a:tcPr/>
                </a:tc>
              </a:tr>
              <a:tr h="349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1,1</a:t>
                      </a:r>
                      <a:endParaRPr lang="en-US" dirty="0"/>
                    </a:p>
                  </a:txBody>
                  <a:tcPr/>
                </a:tc>
              </a:tr>
              <a:tr h="349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/>
                </a:tc>
              </a:tr>
              <a:tr h="349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2,0</a:t>
                      </a:r>
                      <a:endParaRPr lang="en-US" dirty="0"/>
                    </a:p>
                  </a:txBody>
                  <a:tcPr/>
                </a:tc>
              </a:tr>
              <a:tr h="349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</a:t>
                      </a:r>
                      <a:endParaRPr lang="en-US" dirty="0"/>
                    </a:p>
                  </a:txBody>
                  <a:tcPr/>
                </a:tc>
              </a:tr>
              <a:tr h="349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562111" y="2643772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2" y="268077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Cooper Black" panose="0208090404030B020404" pitchFamily="18" charset="0"/>
              </a:rPr>
              <a:t>Any Questions ?</a:t>
            </a:r>
            <a:endParaRPr lang="en-US" sz="60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9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2" y="268077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Cooper Black" panose="0208090404030B020404" pitchFamily="18" charset="0"/>
              </a:rPr>
              <a:t>Thank you </a:t>
            </a:r>
            <a:r>
              <a:rPr lang="en-US" sz="6000" dirty="0" smtClean="0">
                <a:latin typeface="Cooper Black" panose="0208090404030B020404" pitchFamily="18" charset="0"/>
                <a:sym typeface="Wingdings" panose="05000000000000000000" pitchFamily="2" charset="2"/>
              </a:rPr>
              <a:t></a:t>
            </a:r>
            <a:endParaRPr lang="en-US" sz="60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4" y="2698173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Arrays !!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8361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892744" cy="1095527"/>
          </a:xfrm>
        </p:spPr>
        <p:txBody>
          <a:bodyPr/>
          <a:lstStyle/>
          <a:p>
            <a:r>
              <a:rPr lang="en-US" dirty="0" smtClean="0"/>
              <a:t>What is an array ?</a:t>
            </a:r>
            <a:endParaRPr lang="en-US" dirty="0"/>
          </a:p>
        </p:txBody>
      </p:sp>
      <p:pic>
        <p:nvPicPr>
          <p:cNvPr id="8" name="Picture 7" descr="C:\Documents and Settings\5olio\Desktop\acm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991" y="5576057"/>
            <a:ext cx="3048529" cy="128194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46112" y="1548245"/>
            <a:ext cx="61914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An Array is a block of contagious variables in memory that are given a name as a block.</a:t>
            </a:r>
            <a:br>
              <a:rPr lang="en-US" sz="3200" dirty="0" smtClean="0"/>
            </a:b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Arrays can be of any data type, even arrays of arrays.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67331"/>
              </p:ext>
            </p:extLst>
          </p:nvPr>
        </p:nvGraphicFramePr>
        <p:xfrm>
          <a:off x="7574507" y="452718"/>
          <a:ext cx="3542215" cy="5729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764"/>
                <a:gridCol w="2409451"/>
              </a:tblGrid>
              <a:tr h="47744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77441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77441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7441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7441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7441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7441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77441">
                <a:tc>
                  <a:txBody>
                    <a:bodyPr/>
                    <a:lstStyle/>
                    <a:p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77441">
                <a:tc>
                  <a:txBody>
                    <a:bodyPr/>
                    <a:lstStyle/>
                    <a:p>
                      <a:r>
                        <a:rPr lang="en-US" dirty="0" smtClean="0"/>
                        <a:t>302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77441">
                <a:tc>
                  <a:txBody>
                    <a:bodyPr/>
                    <a:lstStyle/>
                    <a:p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77441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7441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0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cture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12" y="1109626"/>
            <a:ext cx="4504764" cy="48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2549</TotalTime>
  <Words>1533</Words>
  <Application>Microsoft Office PowerPoint</Application>
  <PresentationFormat>Widescreen</PresentationFormat>
  <Paragraphs>652</Paragraphs>
  <Slides>63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Agency FB</vt:lpstr>
      <vt:lpstr>Angsana New</vt:lpstr>
      <vt:lpstr>Arial</vt:lpstr>
      <vt:lpstr>Bodoni MT</vt:lpstr>
      <vt:lpstr>Calibri</vt:lpstr>
      <vt:lpstr>Cooper Black</vt:lpstr>
      <vt:lpstr>Corbel</vt:lpstr>
      <vt:lpstr>Tahoma</vt:lpstr>
      <vt:lpstr>Wingdings</vt:lpstr>
      <vt:lpstr>Basis</vt:lpstr>
      <vt:lpstr>Arrays</vt:lpstr>
      <vt:lpstr>PowerPoint Presentation</vt:lpstr>
      <vt:lpstr>PowerPoint Presentation</vt:lpstr>
      <vt:lpstr>PowerPoint Presentation</vt:lpstr>
      <vt:lpstr>PowerPoint Presentation</vt:lpstr>
      <vt:lpstr>comic</vt:lpstr>
      <vt:lpstr>Arrays !!</vt:lpstr>
      <vt:lpstr>What is an array ?</vt:lpstr>
      <vt:lpstr>PowerPoint Presentation</vt:lpstr>
      <vt:lpstr>Declaration</vt:lpstr>
      <vt:lpstr>Array elements</vt:lpstr>
      <vt:lpstr>cin and cout</vt:lpstr>
      <vt:lpstr>Initialization</vt:lpstr>
      <vt:lpstr>Game</vt:lpstr>
      <vt:lpstr>Accessing Elements</vt:lpstr>
      <vt:lpstr>PowerPoint Presentation</vt:lpstr>
      <vt:lpstr>Common Errors and Mistakes</vt:lpstr>
      <vt:lpstr>Access Violation Exception</vt:lpstr>
      <vt:lpstr>Huge Size</vt:lpstr>
      <vt:lpstr>Any Questions ?</vt:lpstr>
      <vt:lpstr>Reading and Writing arrays</vt:lpstr>
      <vt:lpstr>Loops in action</vt:lpstr>
      <vt:lpstr>Loops in action</vt:lpstr>
      <vt:lpstr>Loops in action</vt:lpstr>
      <vt:lpstr>Loops in action</vt:lpstr>
      <vt:lpstr>Loops in action</vt:lpstr>
      <vt:lpstr>Loops in action</vt:lpstr>
      <vt:lpstr>Loops in action</vt:lpstr>
      <vt:lpstr>Loops in action</vt:lpstr>
      <vt:lpstr>Let’s practice 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2-D Array !</vt:lpstr>
      <vt:lpstr>Declaration</vt:lpstr>
      <vt:lpstr>Reading and writing 2-D arrays</vt:lpstr>
      <vt:lpstr>Reading and writing 2-D arrays</vt:lpstr>
      <vt:lpstr>PowerPoint Presentation</vt:lpstr>
      <vt:lpstr>Reading and writing 2-D arrays</vt:lpstr>
      <vt:lpstr>Reading and writing 2-D arrays</vt:lpstr>
      <vt:lpstr>Reading and writing 2-D arrays</vt:lpstr>
      <vt:lpstr>PowerPoint Presentation</vt:lpstr>
      <vt:lpstr>Reading and writing 2-D arrays</vt:lpstr>
      <vt:lpstr>Reading and writing 2-D arrays</vt:lpstr>
      <vt:lpstr>Reading and writing 2-D arrays</vt:lpstr>
      <vt:lpstr>Reading and writing 2-D arrays</vt:lpstr>
      <vt:lpstr>Applications about 2D Array</vt:lpstr>
      <vt:lpstr>Visualization vs. Memory</vt:lpstr>
      <vt:lpstr>Any Questions ?</vt:lpstr>
      <vt:lpstr>Thank you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Arrays…</dc:title>
  <dc:creator>Ahmed Kamal</dc:creator>
  <cp:lastModifiedBy>Ahmed Kamal</cp:lastModifiedBy>
  <cp:revision>92</cp:revision>
  <dcterms:created xsi:type="dcterms:W3CDTF">2014-11-04T20:53:41Z</dcterms:created>
  <dcterms:modified xsi:type="dcterms:W3CDTF">2014-11-12T01:44:53Z</dcterms:modified>
</cp:coreProperties>
</file>