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4"/>
  </p:notesMasterIdLst>
  <p:handoutMasterIdLst>
    <p:handoutMasterId r:id="rId15"/>
  </p:handoutMasterIdLst>
  <p:sldIdLst>
    <p:sldId id="257" r:id="rId5"/>
    <p:sldId id="389" r:id="rId6"/>
    <p:sldId id="384" r:id="rId7"/>
    <p:sldId id="317" r:id="rId8"/>
    <p:sldId id="392" r:id="rId9"/>
    <p:sldId id="393" r:id="rId10"/>
    <p:sldId id="272" r:id="rId11"/>
    <p:sldId id="279" r:id="rId12"/>
    <p:sldId id="39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3725" autoAdjust="0"/>
  </p:normalViewPr>
  <p:slideViewPr>
    <p:cSldViewPr snapToGrid="0">
      <p:cViewPr varScale="1">
        <p:scale>
          <a:sx n="110" d="100"/>
          <a:sy n="110" d="100"/>
        </p:scale>
        <p:origin x="672" y="17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0F7B8D-E3A6-45E9-BCEF-E594587BDA24}"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39D6D3F-20B2-4D84-86A6-196D535CC009}">
      <dgm:prSet/>
      <dgm:spPr/>
      <dgm:t>
        <a:bodyPr/>
        <a:lstStyle/>
        <a:p>
          <a:pPr>
            <a:lnSpc>
              <a:spcPct val="100000"/>
            </a:lnSpc>
            <a:defRPr b="1"/>
          </a:pPr>
          <a:r>
            <a:rPr lang="en-US" dirty="0"/>
            <a:t>Connect the system to a mobile application.</a:t>
          </a:r>
        </a:p>
      </dgm:t>
    </dgm:pt>
    <dgm:pt modelId="{66552F64-533E-476E-B630-A92A445DCDAC}" type="parTrans" cxnId="{3A514813-345B-4502-9FD0-0FB3EF2430E5}">
      <dgm:prSet/>
      <dgm:spPr/>
      <dgm:t>
        <a:bodyPr/>
        <a:lstStyle/>
        <a:p>
          <a:endParaRPr lang="en-US"/>
        </a:p>
      </dgm:t>
    </dgm:pt>
    <dgm:pt modelId="{C0A34334-6752-4777-A7AB-B295BEA5E093}" type="sibTrans" cxnId="{3A514813-345B-4502-9FD0-0FB3EF2430E5}">
      <dgm:prSet/>
      <dgm:spPr/>
      <dgm:t>
        <a:bodyPr/>
        <a:lstStyle/>
        <a:p>
          <a:endParaRPr lang="en-US"/>
        </a:p>
      </dgm:t>
    </dgm:pt>
    <dgm:pt modelId="{E84A210A-6550-4937-B656-4F3812788824}">
      <dgm:prSet custT="1"/>
      <dgm:spPr/>
      <dgm:t>
        <a:bodyPr/>
        <a:lstStyle/>
        <a:p>
          <a:pPr>
            <a:lnSpc>
              <a:spcPct val="100000"/>
            </a:lnSpc>
          </a:pPr>
          <a:r>
            <a:rPr lang="en-US" sz="1700" dirty="0"/>
            <a:t>- </a:t>
          </a:r>
          <a:r>
            <a:rPr lang="en-US" sz="1800" dirty="0"/>
            <a:t>Increasing the features introduced through this app by sending to the driver a map locating its parking spot to decrease his parking time.</a:t>
          </a:r>
        </a:p>
      </dgm:t>
    </dgm:pt>
    <dgm:pt modelId="{A34EC819-7D05-4201-8A11-A5062A965629}" type="parTrans" cxnId="{3D5ABBFC-5BD8-40FD-A395-6E94F708E123}">
      <dgm:prSet/>
      <dgm:spPr/>
      <dgm:t>
        <a:bodyPr/>
        <a:lstStyle/>
        <a:p>
          <a:endParaRPr lang="en-US"/>
        </a:p>
      </dgm:t>
    </dgm:pt>
    <dgm:pt modelId="{F2898794-883A-4BF7-AED2-256B64D71625}" type="sibTrans" cxnId="{3D5ABBFC-5BD8-40FD-A395-6E94F708E123}">
      <dgm:prSet/>
      <dgm:spPr/>
      <dgm:t>
        <a:bodyPr/>
        <a:lstStyle/>
        <a:p>
          <a:endParaRPr lang="en-US"/>
        </a:p>
      </dgm:t>
    </dgm:pt>
    <dgm:pt modelId="{9DBBA947-0616-4D79-A6BB-10C5FDC9DEA2}">
      <dgm:prSet custT="1"/>
      <dgm:spPr/>
      <dgm:t>
        <a:bodyPr/>
        <a:lstStyle/>
        <a:p>
          <a:pPr>
            <a:lnSpc>
              <a:spcPct val="100000"/>
            </a:lnSpc>
          </a:pPr>
          <a:r>
            <a:rPr lang="en-US" sz="1800" dirty="0"/>
            <a:t>- Being able to reserve your parking spot a certain period of time before arriving.</a:t>
          </a:r>
        </a:p>
      </dgm:t>
    </dgm:pt>
    <dgm:pt modelId="{A3FDAF35-CFFB-4BAD-A779-60A2366A9806}" type="parTrans" cxnId="{229084C8-B274-45EB-B37C-764E82A6588F}">
      <dgm:prSet/>
      <dgm:spPr/>
      <dgm:t>
        <a:bodyPr/>
        <a:lstStyle/>
        <a:p>
          <a:endParaRPr lang="en-US"/>
        </a:p>
      </dgm:t>
    </dgm:pt>
    <dgm:pt modelId="{0B825E5A-1F24-46AD-85E5-0C4AF2206C1F}" type="sibTrans" cxnId="{229084C8-B274-45EB-B37C-764E82A6588F}">
      <dgm:prSet/>
      <dgm:spPr/>
      <dgm:t>
        <a:bodyPr/>
        <a:lstStyle/>
        <a:p>
          <a:endParaRPr lang="en-US"/>
        </a:p>
      </dgm:t>
    </dgm:pt>
    <dgm:pt modelId="{619865AC-9786-4877-9331-32D1B77F741C}">
      <dgm:prSet/>
      <dgm:spPr/>
      <dgm:t>
        <a:bodyPr/>
        <a:lstStyle/>
        <a:p>
          <a:pPr>
            <a:lnSpc>
              <a:spcPct val="100000"/>
            </a:lnSpc>
            <a:defRPr b="1"/>
          </a:pPr>
          <a:r>
            <a:rPr lang="en-US" dirty="0"/>
            <a:t>Increase ways of security.</a:t>
          </a:r>
        </a:p>
      </dgm:t>
    </dgm:pt>
    <dgm:pt modelId="{C023345C-0677-4CE6-B6BF-89B80D3EC9DA}" type="parTrans" cxnId="{57BB187D-D40F-40FC-8670-E4DB537AF83C}">
      <dgm:prSet/>
      <dgm:spPr/>
      <dgm:t>
        <a:bodyPr/>
        <a:lstStyle/>
        <a:p>
          <a:endParaRPr lang="en-US"/>
        </a:p>
      </dgm:t>
    </dgm:pt>
    <dgm:pt modelId="{90167EF8-8AC8-4A1C-BF19-215F3445CC18}" type="sibTrans" cxnId="{57BB187D-D40F-40FC-8670-E4DB537AF83C}">
      <dgm:prSet/>
      <dgm:spPr/>
      <dgm:t>
        <a:bodyPr/>
        <a:lstStyle/>
        <a:p>
          <a:endParaRPr lang="en-US"/>
        </a:p>
      </dgm:t>
    </dgm:pt>
    <dgm:pt modelId="{68E8BAE3-293F-C042-BABC-15D4735667C7}">
      <dgm:prSet/>
      <dgm:spPr/>
      <dgm:t>
        <a:bodyPr/>
        <a:lstStyle/>
        <a:p>
          <a:pPr>
            <a:lnSpc>
              <a:spcPct val="100000"/>
            </a:lnSpc>
          </a:pPr>
          <a:r>
            <a:rPr lang="en-US" dirty="0"/>
            <a:t>- Adding Video detection software to detect the floors that have strange behavior in the robbery state.</a:t>
          </a:r>
        </a:p>
      </dgm:t>
    </dgm:pt>
    <dgm:pt modelId="{007546B9-405B-A947-9082-A68840EB53EF}" type="parTrans" cxnId="{D2EDB5EE-2D89-A741-BDDE-6D98AF7379FE}">
      <dgm:prSet/>
      <dgm:spPr/>
      <dgm:t>
        <a:bodyPr/>
        <a:lstStyle/>
        <a:p>
          <a:endParaRPr lang="en-US"/>
        </a:p>
      </dgm:t>
    </dgm:pt>
    <dgm:pt modelId="{E04A3422-CC59-0848-92A5-E658C63189F4}" type="sibTrans" cxnId="{D2EDB5EE-2D89-A741-BDDE-6D98AF7379FE}">
      <dgm:prSet/>
      <dgm:spPr/>
      <dgm:t>
        <a:bodyPr/>
        <a:lstStyle/>
        <a:p>
          <a:endParaRPr lang="en-US"/>
        </a:p>
      </dgm:t>
    </dgm:pt>
    <dgm:pt modelId="{0DD46340-7A0E-4F9C-AB01-DC4481D6E04E}" type="pres">
      <dgm:prSet presAssocID="{AE0F7B8D-E3A6-45E9-BCEF-E594587BDA24}" presName="root" presStyleCnt="0">
        <dgm:presLayoutVars>
          <dgm:dir/>
          <dgm:resizeHandles val="exact"/>
        </dgm:presLayoutVars>
      </dgm:prSet>
      <dgm:spPr/>
    </dgm:pt>
    <dgm:pt modelId="{12F62867-8B00-423F-9E34-F0CBA117E7AB}" type="pres">
      <dgm:prSet presAssocID="{239D6D3F-20B2-4D84-86A6-196D535CC009}" presName="compNode" presStyleCnt="0"/>
      <dgm:spPr/>
    </dgm:pt>
    <dgm:pt modelId="{E7471CD6-719C-42A1-A3AE-5C34EF123169}" type="pres">
      <dgm:prSet presAssocID="{239D6D3F-20B2-4D84-86A6-196D535CC00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F39B88FC-CCE7-4785-9CC0-7165C5D919BF}" type="pres">
      <dgm:prSet presAssocID="{239D6D3F-20B2-4D84-86A6-196D535CC009}" presName="iconSpace" presStyleCnt="0"/>
      <dgm:spPr/>
    </dgm:pt>
    <dgm:pt modelId="{5B2CA5F3-2640-4061-88A5-450B09C94A78}" type="pres">
      <dgm:prSet presAssocID="{239D6D3F-20B2-4D84-86A6-196D535CC009}" presName="parTx" presStyleLbl="revTx" presStyleIdx="0" presStyleCnt="4">
        <dgm:presLayoutVars>
          <dgm:chMax val="0"/>
          <dgm:chPref val="0"/>
        </dgm:presLayoutVars>
      </dgm:prSet>
      <dgm:spPr/>
    </dgm:pt>
    <dgm:pt modelId="{44B7E6E7-8D16-43C4-9F03-B215932CFCE9}" type="pres">
      <dgm:prSet presAssocID="{239D6D3F-20B2-4D84-86A6-196D535CC009}" presName="txSpace" presStyleCnt="0"/>
      <dgm:spPr/>
    </dgm:pt>
    <dgm:pt modelId="{660DD56C-3E68-4F48-84C2-53EA28006A84}" type="pres">
      <dgm:prSet presAssocID="{239D6D3F-20B2-4D84-86A6-196D535CC009}" presName="desTx" presStyleLbl="revTx" presStyleIdx="1" presStyleCnt="4">
        <dgm:presLayoutVars/>
      </dgm:prSet>
      <dgm:spPr/>
    </dgm:pt>
    <dgm:pt modelId="{E2AF693F-B8D4-4B2E-821E-E6DABAB96561}" type="pres">
      <dgm:prSet presAssocID="{C0A34334-6752-4777-A7AB-B295BEA5E093}" presName="sibTrans" presStyleCnt="0"/>
      <dgm:spPr/>
    </dgm:pt>
    <dgm:pt modelId="{5404B200-5F93-744A-AFD0-3B3316AD2AD4}" type="pres">
      <dgm:prSet presAssocID="{619865AC-9786-4877-9331-32D1B77F741C}" presName="compNode" presStyleCnt="0"/>
      <dgm:spPr/>
    </dgm:pt>
    <dgm:pt modelId="{5901423C-ABAA-5E49-B8B8-968F5359F984}" type="pres">
      <dgm:prSet presAssocID="{619865AC-9786-4877-9331-32D1B77F741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curity Camera"/>
        </a:ext>
      </dgm:extLst>
    </dgm:pt>
    <dgm:pt modelId="{3FDC053E-D4DA-D242-AD24-8C0286A41EC2}" type="pres">
      <dgm:prSet presAssocID="{619865AC-9786-4877-9331-32D1B77F741C}" presName="iconSpace" presStyleCnt="0"/>
      <dgm:spPr/>
    </dgm:pt>
    <dgm:pt modelId="{B220DE98-787F-6241-82CE-2C5D346AEF09}" type="pres">
      <dgm:prSet presAssocID="{619865AC-9786-4877-9331-32D1B77F741C}" presName="parTx" presStyleLbl="revTx" presStyleIdx="2" presStyleCnt="4">
        <dgm:presLayoutVars>
          <dgm:chMax val="0"/>
          <dgm:chPref val="0"/>
        </dgm:presLayoutVars>
      </dgm:prSet>
      <dgm:spPr/>
    </dgm:pt>
    <dgm:pt modelId="{00363938-916F-1E4E-A14C-825D6498DE4B}" type="pres">
      <dgm:prSet presAssocID="{619865AC-9786-4877-9331-32D1B77F741C}" presName="txSpace" presStyleCnt="0"/>
      <dgm:spPr/>
    </dgm:pt>
    <dgm:pt modelId="{FD567316-2239-EA4E-88C8-AF1CD9BE3ACF}" type="pres">
      <dgm:prSet presAssocID="{619865AC-9786-4877-9331-32D1B77F741C}" presName="desTx" presStyleLbl="revTx" presStyleIdx="3" presStyleCnt="4">
        <dgm:presLayoutVars/>
      </dgm:prSet>
      <dgm:spPr/>
    </dgm:pt>
  </dgm:ptLst>
  <dgm:cxnLst>
    <dgm:cxn modelId="{3A514813-345B-4502-9FD0-0FB3EF2430E5}" srcId="{AE0F7B8D-E3A6-45E9-BCEF-E594587BDA24}" destId="{239D6D3F-20B2-4D84-86A6-196D535CC009}" srcOrd="0" destOrd="0" parTransId="{66552F64-533E-476E-B630-A92A445DCDAC}" sibTransId="{C0A34334-6752-4777-A7AB-B295BEA5E093}"/>
    <dgm:cxn modelId="{CF26A618-680B-4D9B-9930-D475681545DF}" type="presOf" srcId="{9DBBA947-0616-4D79-A6BB-10C5FDC9DEA2}" destId="{660DD56C-3E68-4F48-84C2-53EA28006A84}" srcOrd="0" destOrd="1" presId="urn:microsoft.com/office/officeart/2018/2/layout/IconLabelDescriptionList"/>
    <dgm:cxn modelId="{BFF50B71-E7F4-4743-999B-DC0D8BC0D326}" type="presOf" srcId="{68E8BAE3-293F-C042-BABC-15D4735667C7}" destId="{FD567316-2239-EA4E-88C8-AF1CD9BE3ACF}" srcOrd="0" destOrd="0" presId="urn:microsoft.com/office/officeart/2018/2/layout/IconLabelDescriptionList"/>
    <dgm:cxn modelId="{57BB187D-D40F-40FC-8670-E4DB537AF83C}" srcId="{AE0F7B8D-E3A6-45E9-BCEF-E594587BDA24}" destId="{619865AC-9786-4877-9331-32D1B77F741C}" srcOrd="1" destOrd="0" parTransId="{C023345C-0677-4CE6-B6BF-89B80D3EC9DA}" sibTransId="{90167EF8-8AC8-4A1C-BF19-215F3445CC18}"/>
    <dgm:cxn modelId="{358D5195-CF7E-475F-9997-0B4FDB7E1176}" type="presOf" srcId="{AE0F7B8D-E3A6-45E9-BCEF-E594587BDA24}" destId="{0DD46340-7A0E-4F9C-AB01-DC4481D6E04E}" srcOrd="0" destOrd="0" presId="urn:microsoft.com/office/officeart/2018/2/layout/IconLabelDescriptionList"/>
    <dgm:cxn modelId="{AEDAB69C-1C5D-462A-9898-BE423DBC0C00}" type="presOf" srcId="{239D6D3F-20B2-4D84-86A6-196D535CC009}" destId="{5B2CA5F3-2640-4061-88A5-450B09C94A78}" srcOrd="0" destOrd="0" presId="urn:microsoft.com/office/officeart/2018/2/layout/IconLabelDescriptionList"/>
    <dgm:cxn modelId="{6FFAFFA7-01D4-DB4F-B94E-4878D29DCCE5}" type="presOf" srcId="{619865AC-9786-4877-9331-32D1B77F741C}" destId="{B220DE98-787F-6241-82CE-2C5D346AEF09}" srcOrd="0" destOrd="0" presId="urn:microsoft.com/office/officeart/2018/2/layout/IconLabelDescriptionList"/>
    <dgm:cxn modelId="{229084C8-B274-45EB-B37C-764E82A6588F}" srcId="{239D6D3F-20B2-4D84-86A6-196D535CC009}" destId="{9DBBA947-0616-4D79-A6BB-10C5FDC9DEA2}" srcOrd="1" destOrd="0" parTransId="{A3FDAF35-CFFB-4BAD-A779-60A2366A9806}" sibTransId="{0B825E5A-1F24-46AD-85E5-0C4AF2206C1F}"/>
    <dgm:cxn modelId="{D2EDB5EE-2D89-A741-BDDE-6D98AF7379FE}" srcId="{619865AC-9786-4877-9331-32D1B77F741C}" destId="{68E8BAE3-293F-C042-BABC-15D4735667C7}" srcOrd="0" destOrd="0" parTransId="{007546B9-405B-A947-9082-A68840EB53EF}" sibTransId="{E04A3422-CC59-0848-92A5-E658C63189F4}"/>
    <dgm:cxn modelId="{3D5ABBFC-5BD8-40FD-A395-6E94F708E123}" srcId="{239D6D3F-20B2-4D84-86A6-196D535CC009}" destId="{E84A210A-6550-4937-B656-4F3812788824}" srcOrd="0" destOrd="0" parTransId="{A34EC819-7D05-4201-8A11-A5062A965629}" sibTransId="{F2898794-883A-4BF7-AED2-256B64D71625}"/>
    <dgm:cxn modelId="{F40C64FE-8398-4732-91F3-AC58186E681A}" type="presOf" srcId="{E84A210A-6550-4937-B656-4F3812788824}" destId="{660DD56C-3E68-4F48-84C2-53EA28006A84}" srcOrd="0" destOrd="0" presId="urn:microsoft.com/office/officeart/2018/2/layout/IconLabelDescriptionList"/>
    <dgm:cxn modelId="{CF82508F-1E6C-44B1-85DE-974DB1450CD7}" type="presParOf" srcId="{0DD46340-7A0E-4F9C-AB01-DC4481D6E04E}" destId="{12F62867-8B00-423F-9E34-F0CBA117E7AB}" srcOrd="0" destOrd="0" presId="urn:microsoft.com/office/officeart/2018/2/layout/IconLabelDescriptionList"/>
    <dgm:cxn modelId="{5084332F-68F0-4E03-933F-5E6D06AB6454}" type="presParOf" srcId="{12F62867-8B00-423F-9E34-F0CBA117E7AB}" destId="{E7471CD6-719C-42A1-A3AE-5C34EF123169}" srcOrd="0" destOrd="0" presId="urn:microsoft.com/office/officeart/2018/2/layout/IconLabelDescriptionList"/>
    <dgm:cxn modelId="{9A851B00-8F52-4224-B70C-1D36F44A7A15}" type="presParOf" srcId="{12F62867-8B00-423F-9E34-F0CBA117E7AB}" destId="{F39B88FC-CCE7-4785-9CC0-7165C5D919BF}" srcOrd="1" destOrd="0" presId="urn:microsoft.com/office/officeart/2018/2/layout/IconLabelDescriptionList"/>
    <dgm:cxn modelId="{DE6758FF-56B2-4146-B65A-2D5FDFAE15F6}" type="presParOf" srcId="{12F62867-8B00-423F-9E34-F0CBA117E7AB}" destId="{5B2CA5F3-2640-4061-88A5-450B09C94A78}" srcOrd="2" destOrd="0" presId="urn:microsoft.com/office/officeart/2018/2/layout/IconLabelDescriptionList"/>
    <dgm:cxn modelId="{0B37BC2F-2C6A-40A3-86FF-309542EA32AF}" type="presParOf" srcId="{12F62867-8B00-423F-9E34-F0CBA117E7AB}" destId="{44B7E6E7-8D16-43C4-9F03-B215932CFCE9}" srcOrd="3" destOrd="0" presId="urn:microsoft.com/office/officeart/2018/2/layout/IconLabelDescriptionList"/>
    <dgm:cxn modelId="{CC52684D-F76A-4B0E-A466-F8491F1F91C4}" type="presParOf" srcId="{12F62867-8B00-423F-9E34-F0CBA117E7AB}" destId="{660DD56C-3E68-4F48-84C2-53EA28006A84}" srcOrd="4" destOrd="0" presId="urn:microsoft.com/office/officeart/2018/2/layout/IconLabelDescriptionList"/>
    <dgm:cxn modelId="{456C5675-A988-41A0-9366-250DAF7F4EE8}" type="presParOf" srcId="{0DD46340-7A0E-4F9C-AB01-DC4481D6E04E}" destId="{E2AF693F-B8D4-4B2E-821E-E6DABAB96561}" srcOrd="1" destOrd="0" presId="urn:microsoft.com/office/officeart/2018/2/layout/IconLabelDescriptionList"/>
    <dgm:cxn modelId="{8E026404-7E36-8F45-93A4-304EE3D0BBCB}" type="presParOf" srcId="{0DD46340-7A0E-4F9C-AB01-DC4481D6E04E}" destId="{5404B200-5F93-744A-AFD0-3B3316AD2AD4}" srcOrd="2" destOrd="0" presId="urn:microsoft.com/office/officeart/2018/2/layout/IconLabelDescriptionList"/>
    <dgm:cxn modelId="{25C13456-F949-CD49-A588-D02A7BCAB3A9}" type="presParOf" srcId="{5404B200-5F93-744A-AFD0-3B3316AD2AD4}" destId="{5901423C-ABAA-5E49-B8B8-968F5359F984}" srcOrd="0" destOrd="0" presId="urn:microsoft.com/office/officeart/2018/2/layout/IconLabelDescriptionList"/>
    <dgm:cxn modelId="{B4E2CE7A-48DE-0A4D-B838-768C6BD15414}" type="presParOf" srcId="{5404B200-5F93-744A-AFD0-3B3316AD2AD4}" destId="{3FDC053E-D4DA-D242-AD24-8C0286A41EC2}" srcOrd="1" destOrd="0" presId="urn:microsoft.com/office/officeart/2018/2/layout/IconLabelDescriptionList"/>
    <dgm:cxn modelId="{C0149A1A-80CA-174C-9F35-628E411430C3}" type="presParOf" srcId="{5404B200-5F93-744A-AFD0-3B3316AD2AD4}" destId="{B220DE98-787F-6241-82CE-2C5D346AEF09}" srcOrd="2" destOrd="0" presId="urn:microsoft.com/office/officeart/2018/2/layout/IconLabelDescriptionList"/>
    <dgm:cxn modelId="{ABD8F54B-0079-E147-A3AC-89E55B64D7A4}" type="presParOf" srcId="{5404B200-5F93-744A-AFD0-3B3316AD2AD4}" destId="{00363938-916F-1E4E-A14C-825D6498DE4B}" srcOrd="3" destOrd="0" presId="urn:microsoft.com/office/officeart/2018/2/layout/IconLabelDescriptionList"/>
    <dgm:cxn modelId="{AE6AD8A9-C033-B24E-A807-7B320D3A7628}" type="presParOf" srcId="{5404B200-5F93-744A-AFD0-3B3316AD2AD4}" destId="{FD567316-2239-EA4E-88C8-AF1CD9BE3ACF}"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471CD6-719C-42A1-A3AE-5C34EF123169}">
      <dsp:nvSpPr>
        <dsp:cNvPr id="0" name=""/>
        <dsp:cNvSpPr/>
      </dsp:nvSpPr>
      <dsp:spPr>
        <a:xfrm>
          <a:off x="847138" y="47847"/>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2CA5F3-2640-4061-88A5-450B09C94A78}">
      <dsp:nvSpPr>
        <dsp:cNvPr id="0" name=""/>
        <dsp:cNvSpPr/>
      </dsp:nvSpPr>
      <dsp:spPr>
        <a:xfrm>
          <a:off x="847138" y="173735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US" sz="2200" kern="1200" dirty="0"/>
            <a:t>Connect the system to a mobile application.</a:t>
          </a:r>
        </a:p>
      </dsp:txBody>
      <dsp:txXfrm>
        <a:off x="847138" y="1737354"/>
        <a:ext cx="4320000" cy="648000"/>
      </dsp:txXfrm>
    </dsp:sp>
    <dsp:sp modelId="{660DD56C-3E68-4F48-84C2-53EA28006A84}">
      <dsp:nvSpPr>
        <dsp:cNvPr id="0" name=""/>
        <dsp:cNvSpPr/>
      </dsp:nvSpPr>
      <dsp:spPr>
        <a:xfrm>
          <a:off x="847138" y="2467915"/>
          <a:ext cx="4320000" cy="1708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 </a:t>
          </a:r>
          <a:r>
            <a:rPr lang="en-US" sz="1800" kern="1200" dirty="0"/>
            <a:t>Increasing the features introduced through this app by sending to the driver a map locating its parking spot to decrease his parking time.</a:t>
          </a:r>
        </a:p>
        <a:p>
          <a:pPr marL="0" lvl="0" indent="0" algn="l" defTabSz="800100">
            <a:lnSpc>
              <a:spcPct val="100000"/>
            </a:lnSpc>
            <a:spcBef>
              <a:spcPct val="0"/>
            </a:spcBef>
            <a:spcAft>
              <a:spcPct val="35000"/>
            </a:spcAft>
            <a:buNone/>
          </a:pPr>
          <a:r>
            <a:rPr lang="en-US" sz="1800" kern="1200" dirty="0"/>
            <a:t>- Being able to reserve your parking spot a certain period of time before arriving.</a:t>
          </a:r>
        </a:p>
      </dsp:txBody>
      <dsp:txXfrm>
        <a:off x="847138" y="2467915"/>
        <a:ext cx="4320000" cy="1708002"/>
      </dsp:txXfrm>
    </dsp:sp>
    <dsp:sp modelId="{5901423C-ABAA-5E49-B8B8-968F5359F984}">
      <dsp:nvSpPr>
        <dsp:cNvPr id="0" name=""/>
        <dsp:cNvSpPr/>
      </dsp:nvSpPr>
      <dsp:spPr>
        <a:xfrm>
          <a:off x="5923138" y="47847"/>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20DE98-787F-6241-82CE-2C5D346AEF09}">
      <dsp:nvSpPr>
        <dsp:cNvPr id="0" name=""/>
        <dsp:cNvSpPr/>
      </dsp:nvSpPr>
      <dsp:spPr>
        <a:xfrm>
          <a:off x="5923138" y="173735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US" sz="2200" kern="1200" dirty="0"/>
            <a:t>Increase ways of security.</a:t>
          </a:r>
        </a:p>
      </dsp:txBody>
      <dsp:txXfrm>
        <a:off x="5923138" y="1737354"/>
        <a:ext cx="4320000" cy="648000"/>
      </dsp:txXfrm>
    </dsp:sp>
    <dsp:sp modelId="{FD567316-2239-EA4E-88C8-AF1CD9BE3ACF}">
      <dsp:nvSpPr>
        <dsp:cNvPr id="0" name=""/>
        <dsp:cNvSpPr/>
      </dsp:nvSpPr>
      <dsp:spPr>
        <a:xfrm>
          <a:off x="5923138" y="2467915"/>
          <a:ext cx="4320000" cy="1708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 Adding Video detection software to detect the floors that have strange behavior in the robbery state.</a:t>
          </a:r>
        </a:p>
      </dsp:txBody>
      <dsp:txXfrm>
        <a:off x="5923138" y="2467915"/>
        <a:ext cx="4320000" cy="170800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2/27/23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2/27/23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118032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673030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7</a:t>
            </a:fld>
            <a:endParaRPr lang="en-US"/>
          </a:p>
        </p:txBody>
      </p:sp>
    </p:spTree>
    <p:extLst>
      <p:ext uri="{BB962C8B-B14F-4D97-AF65-F5344CB8AC3E}">
        <p14:creationId xmlns:p14="http://schemas.microsoft.com/office/powerpoint/2010/main" val="51454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SMART PARKING</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616142" y="3568700"/>
            <a:ext cx="3948795" cy="2761762"/>
          </a:xfrm>
        </p:spPr>
        <p:txBody>
          <a:bodyPr>
            <a:normAutofit fontScale="92500" lnSpcReduction="20000"/>
          </a:bodyPr>
          <a:lstStyle/>
          <a:p>
            <a:pPr algn="just"/>
            <a:r>
              <a:rPr lang="en-US" dirty="0"/>
              <a:t>Survivors:</a:t>
            </a:r>
          </a:p>
          <a:p>
            <a:pPr algn="just"/>
            <a:r>
              <a:rPr lang="en-US" sz="2100" dirty="0"/>
              <a:t>Yousef Shaaban</a:t>
            </a:r>
          </a:p>
          <a:p>
            <a:pPr algn="just"/>
            <a:r>
              <a:rPr lang="en-US" sz="2100" dirty="0"/>
              <a:t>Matta </a:t>
            </a:r>
            <a:r>
              <a:rPr lang="en-US" sz="2100" dirty="0" err="1"/>
              <a:t>Mikhael</a:t>
            </a:r>
            <a:endParaRPr lang="en-US" sz="2100" dirty="0"/>
          </a:p>
          <a:p>
            <a:pPr algn="just"/>
            <a:r>
              <a:rPr lang="en-US" dirty="0" err="1"/>
              <a:t>Eman</a:t>
            </a:r>
            <a:r>
              <a:rPr lang="en-US" dirty="0"/>
              <a:t> Mamdouh</a:t>
            </a:r>
          </a:p>
          <a:p>
            <a:pPr algn="just"/>
            <a:r>
              <a:rPr lang="en-US" dirty="0"/>
              <a:t>Ziad Hussien</a:t>
            </a:r>
          </a:p>
          <a:p>
            <a:pPr algn="just"/>
            <a:r>
              <a:rPr lang="en-US" dirty="0" err="1"/>
              <a:t>Michale</a:t>
            </a:r>
            <a:r>
              <a:rPr lang="en-US" dirty="0"/>
              <a:t> </a:t>
            </a:r>
          </a:p>
        </p:txBody>
      </p:sp>
    </p:spTree>
    <p:extLst>
      <p:ext uri="{BB962C8B-B14F-4D97-AF65-F5344CB8AC3E}">
        <p14:creationId xmlns:p14="http://schemas.microsoft.com/office/powerpoint/2010/main" val="752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down)">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Outlines</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Overview</a:t>
            </a:r>
          </a:p>
          <a:p>
            <a:r>
              <a:rPr lang="en-US" dirty="0"/>
              <a:t>Pic</a:t>
            </a:r>
          </a:p>
          <a:p>
            <a:r>
              <a:rPr lang="en-US" dirty="0"/>
              <a:t>Arduino</a:t>
            </a:r>
          </a:p>
          <a:p>
            <a:r>
              <a:rPr lang="en-US" dirty="0"/>
              <a:t>Raspberry pi</a:t>
            </a:r>
          </a:p>
          <a:p>
            <a:r>
              <a:rPr lang="en-US" dirty="0"/>
              <a:t>Future enhancements</a:t>
            </a:r>
          </a:p>
          <a:p>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19" name="Picture 2" descr="Surface Parking vs. Underground Parking Building Dimensions">
            <a:extLst>
              <a:ext uri="{FF2B5EF4-FFF2-40B4-BE49-F238E27FC236}">
                <a16:creationId xmlns:a16="http://schemas.microsoft.com/office/drawing/2014/main" id="{46BDBEFA-6289-7E8E-8B6A-57910D6CA63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079" r="8842" b="3"/>
          <a:stretch/>
        </p:blipFill>
        <p:spPr bwMode="auto">
          <a:xfrm>
            <a:off x="5567660" y="1600454"/>
            <a:ext cx="3448558" cy="3448558"/>
          </a:xfrm>
          <a:custGeom>
            <a:avLst/>
            <a:gdLst/>
            <a:ahLst/>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noFill/>
          <a:extLst>
            <a:ext uri="{909E8E84-426E-40DD-AFC4-6F175D3DCCD1}">
              <a14:hiddenFill xmlns:a14="http://schemas.microsoft.com/office/drawing/2010/main">
                <a:solidFill>
                  <a:srgbClr val="FFFFFF"/>
                </a:solidFill>
              </a14:hiddenFill>
            </a:ext>
          </a:extLst>
        </p:spPr>
      </p:pic>
      <p:pic>
        <p:nvPicPr>
          <p:cNvPr id="20" name="Picture 8" descr="Generic 10 Flaring Light Auto Cars Model Building Parking RR Trains Scenery  N @ Best Price Online | Jumia Egypt">
            <a:extLst>
              <a:ext uri="{FF2B5EF4-FFF2-40B4-BE49-F238E27FC236}">
                <a16:creationId xmlns:a16="http://schemas.microsoft.com/office/drawing/2014/main" id="{9AB86DF4-31F8-FD11-1534-4F1CDD8C8A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 b="-8"/>
          <a:stretch/>
        </p:blipFill>
        <p:spPr bwMode="auto">
          <a:xfrm>
            <a:off x="8898489" y="600075"/>
            <a:ext cx="2263776" cy="2263776"/>
          </a:xfrm>
          <a:custGeom>
            <a:avLst/>
            <a:gdLst/>
            <a:ahLst/>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noFill/>
          <a:extLst>
            <a:ext uri="{909E8E84-426E-40DD-AFC4-6F175D3DCCD1}">
              <a14:hiddenFill xmlns:a14="http://schemas.microsoft.com/office/drawing/2010/main">
                <a:solidFill>
                  <a:srgbClr val="FFFFFF"/>
                </a:solidFill>
              </a14:hiddenFill>
            </a:ext>
          </a:extLst>
        </p:spPr>
      </p:pic>
      <p:pic>
        <p:nvPicPr>
          <p:cNvPr id="21" name="Picture 6" descr="Parking System Stock Illustrations – 3,321 Parking System Stock  Illustrations, Vectors &amp; Clipart - Dreamstime">
            <a:extLst>
              <a:ext uri="{FF2B5EF4-FFF2-40B4-BE49-F238E27FC236}">
                <a16:creationId xmlns:a16="http://schemas.microsoft.com/office/drawing/2014/main" id="{60C8B3E3-5430-5CCB-1690-3532EE9F1A1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901" r="22100"/>
          <a:stretch/>
        </p:blipFill>
        <p:spPr bwMode="auto">
          <a:xfrm>
            <a:off x="9071526" y="3328416"/>
            <a:ext cx="2936876" cy="2936876"/>
          </a:xfrm>
          <a:custGeom>
            <a:avLst/>
            <a:gdLst/>
            <a:ahLst/>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234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edge">
                                      <p:cBhvr>
                                        <p:cTn id="7" dur="2000"/>
                                        <p:tgtEl>
                                          <p:spTgt spid="20"/>
                                        </p:tgtEl>
                                      </p:cBhvr>
                                    </p:animEffect>
                                  </p:childTnLst>
                                </p:cTn>
                              </p:par>
                              <p:par>
                                <p:cTn id="8" presetID="2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edge">
                                      <p:cBhvr>
                                        <p:cTn id="10" dur="2000"/>
                                        <p:tgtEl>
                                          <p:spTgt spid="19"/>
                                        </p:tgtEl>
                                      </p:cBhvr>
                                    </p:animEffect>
                                  </p:childTnLst>
                                </p:cTn>
                              </p:par>
                              <p:par>
                                <p:cTn id="11" presetID="2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edge">
                                      <p:cBhvr>
                                        <p:cTn id="13" dur="2000"/>
                                        <p:tgtEl>
                                          <p:spTgt spid="21"/>
                                        </p:tgtEl>
                                      </p:cBhvr>
                                    </p:animEffect>
                                  </p:childTnLst>
                                </p:cTn>
                              </p:par>
                            </p:childTnLst>
                          </p:cTn>
                        </p:par>
                        <p:par>
                          <p:cTn id="14" fill="hold">
                            <p:stCondLst>
                              <p:cond delay="2000"/>
                            </p:stCondLst>
                            <p:childTnLst>
                              <p:par>
                                <p:cTn id="15" presetID="2" presetClass="entr" presetSubtype="4"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2500"/>
                            </p:stCondLst>
                            <p:childTnLst>
                              <p:par>
                                <p:cTn id="20" presetID="2" presetClass="entr" presetSubtype="4" fill="hold" grpId="0" nodeType="after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additive="base">
                                        <p:cTn id="2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24" fill="hold">
                            <p:stCondLst>
                              <p:cond delay="3000"/>
                            </p:stCondLst>
                            <p:childTnLst>
                              <p:par>
                                <p:cTn id="25" presetID="2" presetClass="entr" presetSubtype="4" fill="hold" grpId="0"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9" fill="hold">
                            <p:stCondLst>
                              <p:cond delay="3500"/>
                            </p:stCondLst>
                            <p:childTnLst>
                              <p:par>
                                <p:cTn id="30" presetID="2" presetClass="entr" presetSubtype="4"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34" fill="hold">
                            <p:stCondLst>
                              <p:cond delay="4000"/>
                            </p:stCondLst>
                            <p:childTnLst>
                              <p:par>
                                <p:cTn id="35" presetID="2" presetClass="entr" presetSubtype="4" fill="hold" grpId="0" nodeType="after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97" name="Group 1096">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098" name="Freeform: Shape 1097">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99" name="Oval 1098">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00" name="Oval 1099">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01" name="Freeform: Shape 1100">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103" name="Rectangle 110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903496" y="549276"/>
            <a:ext cx="3212891" cy="770238"/>
          </a:xfrm>
        </p:spPr>
        <p:txBody>
          <a:bodyPr vert="horz" wrap="square" lIns="0" tIns="0" rIns="0" bIns="0" rtlCol="0" anchor="b" anchorCtr="0">
            <a:noAutofit/>
          </a:bodyPr>
          <a:lstStyle/>
          <a:p>
            <a:pPr>
              <a:lnSpc>
                <a:spcPct val="100000"/>
              </a:lnSpc>
            </a:pPr>
            <a:r>
              <a:rPr lang="en-US" sz="5400" dirty="0"/>
              <a:t>Overview</a:t>
            </a:r>
          </a:p>
        </p:txBody>
      </p:sp>
      <p:sp>
        <p:nvSpPr>
          <p:cNvPr id="1105" name="Oval 1104">
            <a:extLst>
              <a:ext uri="{FF2B5EF4-FFF2-40B4-BE49-F238E27FC236}">
                <a16:creationId xmlns:a16="http://schemas.microsoft.com/office/drawing/2014/main" id="{C25C2D0C-89F2-4874-A67D-504E65834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903497" y="1366602"/>
            <a:ext cx="3951090" cy="4798721"/>
          </a:xfrm>
        </p:spPr>
        <p:txBody>
          <a:bodyPr vert="horz" wrap="square" lIns="0" tIns="0" rIns="0" bIns="0" rtlCol="0" anchor="t">
            <a:noAutofit/>
          </a:bodyPr>
          <a:lstStyle/>
          <a:p>
            <a:r>
              <a:rPr lang="en-US" sz="2100" dirty="0"/>
              <a:t>Parking nowadays is a difficult task especially with the new drivers. Our project covered the automated parking in the garages by the communication between the car and the system, which also care about the security of the place. </a:t>
            </a:r>
          </a:p>
          <a:p>
            <a:r>
              <a:rPr lang="en-US" sz="2100" dirty="0"/>
              <a:t>By using automation in this task, we saved time and effort with the advantage of letting the system show the car its parking spot at the gate. </a:t>
            </a:r>
          </a:p>
        </p:txBody>
      </p:sp>
      <p:grpSp>
        <p:nvGrpSpPr>
          <p:cNvPr id="1107" name="Group 1106">
            <a:extLst>
              <a:ext uri="{FF2B5EF4-FFF2-40B4-BE49-F238E27FC236}">
                <a16:creationId xmlns:a16="http://schemas.microsoft.com/office/drawing/2014/main" id="{73FD8943-49CD-489F-AF30-D186003CB0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2297" y="5691007"/>
            <a:ext cx="667802" cy="631474"/>
            <a:chOff x="3409557" y="4940429"/>
            <a:chExt cx="667802" cy="631474"/>
          </a:xfrm>
        </p:grpSpPr>
        <p:sp>
          <p:nvSpPr>
            <p:cNvPr id="1108" name="Freeform: Shape 1107">
              <a:extLst>
                <a:ext uri="{FF2B5EF4-FFF2-40B4-BE49-F238E27FC236}">
                  <a16:creationId xmlns:a16="http://schemas.microsoft.com/office/drawing/2014/main" id="{7D1AA9E7-DA6E-4B0E-AFF8-ACA4D7D793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09" name="Oval 1108">
              <a:extLst>
                <a:ext uri="{FF2B5EF4-FFF2-40B4-BE49-F238E27FC236}">
                  <a16:creationId xmlns:a16="http://schemas.microsoft.com/office/drawing/2014/main" id="{FDA334A1-5994-4CBD-AF0E-366DEF3A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a:t>
            </a:fld>
            <a:endParaRPr lang="en-US">
              <a:solidFill>
                <a:schemeClr val="tx1">
                  <a:alpha val="80000"/>
                </a:schemeClr>
              </a:solidFill>
            </a:endParaRPr>
          </a:p>
        </p:txBody>
      </p:sp>
      <p:pic>
        <p:nvPicPr>
          <p:cNvPr id="3" name="Picture 2">
            <a:extLst>
              <a:ext uri="{FF2B5EF4-FFF2-40B4-BE49-F238E27FC236}">
                <a16:creationId xmlns:a16="http://schemas.microsoft.com/office/drawing/2014/main" id="{5DAE29C5-A462-A554-C1C6-B040DB929F95}"/>
              </a:ext>
            </a:extLst>
          </p:cNvPr>
          <p:cNvPicPr>
            <a:picLocks noChangeAspect="1"/>
          </p:cNvPicPr>
          <p:nvPr/>
        </p:nvPicPr>
        <p:blipFill rotWithShape="1">
          <a:blip r:embed="rId3"/>
          <a:srcRect t="7031" r="19671"/>
          <a:stretch/>
        </p:blipFill>
        <p:spPr>
          <a:xfrm>
            <a:off x="5372519" y="549275"/>
            <a:ext cx="6398376" cy="5728246"/>
          </a:xfrm>
          <a:prstGeom prst="ellipse">
            <a:avLst/>
          </a:prstGeom>
        </p:spPr>
      </p:pic>
    </p:spTree>
    <p:extLst>
      <p:ext uri="{BB962C8B-B14F-4D97-AF65-F5344CB8AC3E}">
        <p14:creationId xmlns:p14="http://schemas.microsoft.com/office/powerpoint/2010/main" val="215888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2">
                                            <p:bg/>
                                          </p:spTgt>
                                        </p:tgtEl>
                                        <p:attrNameLst>
                                          <p:attrName>style.visibility</p:attrName>
                                        </p:attrNameLst>
                                      </p:cBhvr>
                                      <p:to>
                                        <p:strVal val="visible"/>
                                      </p:to>
                                    </p:set>
                                    <p:animEffect transition="in" filter="dissolve">
                                      <p:cBhvr>
                                        <p:cTn id="7" dur="500"/>
                                        <p:tgtEl>
                                          <p:spTgt spid="12">
                                            <p:bg/>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dissolv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dissolve">
                                      <p:cBhvr>
                                        <p:cTn id="17" dur="500"/>
                                        <p:tgtEl>
                                          <p:spTgt spid="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0"/>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928825"/>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Pic</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756374"/>
            <a:ext cx="5437187" cy="2265216"/>
          </a:xfrm>
        </p:spPr>
        <p:txBody>
          <a:bodyPr vert="horz" wrap="square" lIns="0" tIns="0" rIns="0" bIns="0" rtlCol="0">
            <a:normAutofit/>
          </a:bodyPr>
          <a:lstStyle/>
          <a:p>
            <a:pPr marL="342900" indent="-342900">
              <a:lnSpc>
                <a:spcPct val="100000"/>
              </a:lnSpc>
              <a:buFontTx/>
              <a:buChar char="-"/>
            </a:pPr>
            <a:r>
              <a:rPr lang="en-US" kern="1200" dirty="0">
                <a:latin typeface="+mn-lt"/>
                <a:ea typeface="+mn-ea"/>
                <a:cs typeface="+mn-cs"/>
              </a:rPr>
              <a:t>Parking sensor</a:t>
            </a:r>
          </a:p>
          <a:p>
            <a:pPr marL="342900" indent="-342900">
              <a:lnSpc>
                <a:spcPct val="100000"/>
              </a:lnSpc>
              <a:buFontTx/>
              <a:buChar char="-"/>
            </a:pPr>
            <a:r>
              <a:rPr lang="en-US" dirty="0"/>
              <a:t>Lights in each park</a:t>
            </a:r>
          </a:p>
          <a:p>
            <a:pPr marL="342900" indent="-342900">
              <a:lnSpc>
                <a:spcPct val="100000"/>
              </a:lnSpc>
              <a:buFontTx/>
              <a:buChar char="-"/>
            </a:pPr>
            <a:r>
              <a:rPr lang="en-US" kern="1200" dirty="0">
                <a:latin typeface="+mn-lt"/>
                <a:ea typeface="+mn-ea"/>
                <a:cs typeface="+mn-cs"/>
              </a:rPr>
              <a:t>Interface with raspberry pi</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pic>
        <p:nvPicPr>
          <p:cNvPr id="6" name="Picture 5">
            <a:extLst>
              <a:ext uri="{FF2B5EF4-FFF2-40B4-BE49-F238E27FC236}">
                <a16:creationId xmlns:a16="http://schemas.microsoft.com/office/drawing/2014/main" id="{CA564EFA-F967-7DD5-6541-1DB7AFF9F9EF}"/>
              </a:ext>
            </a:extLst>
          </p:cNvPr>
          <p:cNvPicPr>
            <a:picLocks noChangeAspect="1"/>
          </p:cNvPicPr>
          <p:nvPr/>
        </p:nvPicPr>
        <p:blipFill>
          <a:blip r:embed="rId4"/>
          <a:stretch>
            <a:fillRect/>
          </a:stretch>
        </p:blipFill>
        <p:spPr>
          <a:xfrm>
            <a:off x="6754814" y="7212"/>
            <a:ext cx="5437186" cy="6850784"/>
          </a:xfrm>
          <a:prstGeom prst="rect">
            <a:avLst/>
          </a:prstGeom>
        </p:spPr>
      </p:pic>
    </p:spTree>
    <p:extLst>
      <p:ext uri="{BB962C8B-B14F-4D97-AF65-F5344CB8AC3E}">
        <p14:creationId xmlns:p14="http://schemas.microsoft.com/office/powerpoint/2010/main" val="56002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in)">
                                      <p:cBhvr>
                                        <p:cTn id="7" dur="2000"/>
                                        <p:tgtEl>
                                          <p:spTgt spid="15"/>
                                        </p:tgtEl>
                                      </p:cBhvr>
                                    </p:animEffect>
                                  </p:childTnLst>
                                </p:cTn>
                              </p:par>
                            </p:childTnLst>
                          </p:cTn>
                        </p:par>
                        <p:par>
                          <p:cTn id="8" fill="hold">
                            <p:stCondLst>
                              <p:cond delay="2000"/>
                            </p:stCondLst>
                            <p:childTnLst>
                              <p:par>
                                <p:cTn id="9" presetID="55" presetClass="entr" presetSubtype="0"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 calcmode="lin" valueType="num">
                                      <p:cBhvr>
                                        <p:cTn id="11" dur="1000" fill="hold"/>
                                        <p:tgtEl>
                                          <p:spTgt spid="16">
                                            <p:txEl>
                                              <p:pRg st="0" end="0"/>
                                            </p:txEl>
                                          </p:spTgt>
                                        </p:tgtEl>
                                        <p:attrNameLst>
                                          <p:attrName>ppt_w</p:attrName>
                                        </p:attrNameLst>
                                      </p:cBhvr>
                                      <p:tavLst>
                                        <p:tav tm="0">
                                          <p:val>
                                            <p:strVal val="#ppt_w*0.70"/>
                                          </p:val>
                                        </p:tav>
                                        <p:tav tm="100000">
                                          <p:val>
                                            <p:strVal val="#ppt_w"/>
                                          </p:val>
                                        </p:tav>
                                      </p:tavLst>
                                    </p:anim>
                                    <p:anim calcmode="lin" valueType="num">
                                      <p:cBhvr>
                                        <p:cTn id="12" dur="1000" fill="hold"/>
                                        <p:tgtEl>
                                          <p:spTgt spid="16">
                                            <p:txEl>
                                              <p:pRg st="0" end="0"/>
                                            </p:txEl>
                                          </p:spTgt>
                                        </p:tgtEl>
                                        <p:attrNameLst>
                                          <p:attrName>ppt_h</p:attrName>
                                        </p:attrNameLst>
                                      </p:cBhvr>
                                      <p:tavLst>
                                        <p:tav tm="0">
                                          <p:val>
                                            <p:strVal val="#ppt_h"/>
                                          </p:val>
                                        </p:tav>
                                        <p:tav tm="100000">
                                          <p:val>
                                            <p:strVal val="#ppt_h"/>
                                          </p:val>
                                        </p:tav>
                                      </p:tavLst>
                                    </p:anim>
                                    <p:animEffect transition="in" filter="fade">
                                      <p:cBhvr>
                                        <p:cTn id="13" dur="1000"/>
                                        <p:tgtEl>
                                          <p:spTgt spid="16">
                                            <p:txEl>
                                              <p:pRg st="0" end="0"/>
                                            </p:txEl>
                                          </p:spTgt>
                                        </p:tgtEl>
                                      </p:cBhvr>
                                    </p:animEffect>
                                  </p:childTnLst>
                                </p:cTn>
                              </p:par>
                            </p:childTnLst>
                          </p:cTn>
                        </p:par>
                        <p:par>
                          <p:cTn id="14" fill="hold">
                            <p:stCondLst>
                              <p:cond delay="3000"/>
                            </p:stCondLst>
                            <p:childTnLst>
                              <p:par>
                                <p:cTn id="15" presetID="55" presetClass="entr" presetSubtype="0" fill="hold" grpId="0" nodeType="after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anim calcmode="lin" valueType="num">
                                      <p:cBhvr>
                                        <p:cTn id="17" dur="1000" fill="hold"/>
                                        <p:tgtEl>
                                          <p:spTgt spid="16">
                                            <p:txEl>
                                              <p:pRg st="1" end="1"/>
                                            </p:txEl>
                                          </p:spTgt>
                                        </p:tgtEl>
                                        <p:attrNameLst>
                                          <p:attrName>ppt_w</p:attrName>
                                        </p:attrNameLst>
                                      </p:cBhvr>
                                      <p:tavLst>
                                        <p:tav tm="0">
                                          <p:val>
                                            <p:strVal val="#ppt_w*0.70"/>
                                          </p:val>
                                        </p:tav>
                                        <p:tav tm="100000">
                                          <p:val>
                                            <p:strVal val="#ppt_w"/>
                                          </p:val>
                                        </p:tav>
                                      </p:tavLst>
                                    </p:anim>
                                    <p:anim calcmode="lin" valueType="num">
                                      <p:cBhvr>
                                        <p:cTn id="18" dur="1000" fill="hold"/>
                                        <p:tgtEl>
                                          <p:spTgt spid="16">
                                            <p:txEl>
                                              <p:pRg st="1" end="1"/>
                                            </p:txEl>
                                          </p:spTgt>
                                        </p:tgtEl>
                                        <p:attrNameLst>
                                          <p:attrName>ppt_h</p:attrName>
                                        </p:attrNameLst>
                                      </p:cBhvr>
                                      <p:tavLst>
                                        <p:tav tm="0">
                                          <p:val>
                                            <p:strVal val="#ppt_h"/>
                                          </p:val>
                                        </p:tav>
                                        <p:tav tm="100000">
                                          <p:val>
                                            <p:strVal val="#ppt_h"/>
                                          </p:val>
                                        </p:tav>
                                      </p:tavLst>
                                    </p:anim>
                                    <p:animEffect transition="in" filter="fade">
                                      <p:cBhvr>
                                        <p:cTn id="19" dur="1000"/>
                                        <p:tgtEl>
                                          <p:spTgt spid="16">
                                            <p:txEl>
                                              <p:pRg st="1" end="1"/>
                                            </p:txEl>
                                          </p:spTgt>
                                        </p:tgtEl>
                                      </p:cBhvr>
                                    </p:animEffect>
                                  </p:childTnLst>
                                </p:cTn>
                              </p:par>
                            </p:childTnLst>
                          </p:cTn>
                        </p:par>
                        <p:par>
                          <p:cTn id="20" fill="hold">
                            <p:stCondLst>
                              <p:cond delay="4000"/>
                            </p:stCondLst>
                            <p:childTnLst>
                              <p:par>
                                <p:cTn id="21" presetID="55" presetClass="entr" presetSubtype="0" fill="hold" grpId="0" nodeType="afterEffect">
                                  <p:stCondLst>
                                    <p:cond delay="0"/>
                                  </p:stCondLst>
                                  <p:childTnLst>
                                    <p:set>
                                      <p:cBhvr>
                                        <p:cTn id="22" dur="1" fill="hold">
                                          <p:stCondLst>
                                            <p:cond delay="0"/>
                                          </p:stCondLst>
                                        </p:cTn>
                                        <p:tgtEl>
                                          <p:spTgt spid="16">
                                            <p:txEl>
                                              <p:pRg st="2" end="2"/>
                                            </p:txEl>
                                          </p:spTgt>
                                        </p:tgtEl>
                                        <p:attrNameLst>
                                          <p:attrName>style.visibility</p:attrName>
                                        </p:attrNameLst>
                                      </p:cBhvr>
                                      <p:to>
                                        <p:strVal val="visible"/>
                                      </p:to>
                                    </p:set>
                                    <p:anim calcmode="lin" valueType="num">
                                      <p:cBhvr>
                                        <p:cTn id="23" dur="1000" fill="hold"/>
                                        <p:tgtEl>
                                          <p:spTgt spid="16">
                                            <p:txEl>
                                              <p:pRg st="2" end="2"/>
                                            </p:txEl>
                                          </p:spTgt>
                                        </p:tgtEl>
                                        <p:attrNameLst>
                                          <p:attrName>ppt_w</p:attrName>
                                        </p:attrNameLst>
                                      </p:cBhvr>
                                      <p:tavLst>
                                        <p:tav tm="0">
                                          <p:val>
                                            <p:strVal val="#ppt_w*0.70"/>
                                          </p:val>
                                        </p:tav>
                                        <p:tav tm="100000">
                                          <p:val>
                                            <p:strVal val="#ppt_w"/>
                                          </p:val>
                                        </p:tav>
                                      </p:tavLst>
                                    </p:anim>
                                    <p:anim calcmode="lin" valueType="num">
                                      <p:cBhvr>
                                        <p:cTn id="24" dur="1000" fill="hold"/>
                                        <p:tgtEl>
                                          <p:spTgt spid="16">
                                            <p:txEl>
                                              <p:pRg st="2" end="2"/>
                                            </p:txEl>
                                          </p:spTgt>
                                        </p:tgtEl>
                                        <p:attrNameLst>
                                          <p:attrName>ppt_h</p:attrName>
                                        </p:attrNameLst>
                                      </p:cBhvr>
                                      <p:tavLst>
                                        <p:tav tm="0">
                                          <p:val>
                                            <p:strVal val="#ppt_h"/>
                                          </p:val>
                                        </p:tav>
                                        <p:tav tm="100000">
                                          <p:val>
                                            <p:strVal val="#ppt_h"/>
                                          </p:val>
                                        </p:tav>
                                      </p:tavLst>
                                    </p:anim>
                                    <p:animEffect transition="in" filter="fade">
                                      <p:cBhvr>
                                        <p:cTn id="25" dur="10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7"/>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928825"/>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Arduino</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986914"/>
            <a:ext cx="5437187" cy="2265216"/>
          </a:xfrm>
        </p:spPr>
        <p:txBody>
          <a:bodyPr vert="horz" wrap="square" lIns="0" tIns="0" rIns="0" bIns="0" rtlCol="0">
            <a:normAutofit/>
          </a:bodyPr>
          <a:lstStyle/>
          <a:p>
            <a:pPr marL="342900" indent="-342900">
              <a:lnSpc>
                <a:spcPct val="100000"/>
              </a:lnSpc>
              <a:buFontTx/>
              <a:buChar char="-"/>
            </a:pPr>
            <a:r>
              <a:rPr lang="en-US" kern="1200" dirty="0">
                <a:latin typeface="+mn-lt"/>
                <a:ea typeface="+mn-ea"/>
                <a:cs typeface="+mn-cs"/>
              </a:rPr>
              <a:t>The car</a:t>
            </a:r>
          </a:p>
          <a:p>
            <a:pPr marL="342900" indent="-342900">
              <a:lnSpc>
                <a:spcPct val="100000"/>
              </a:lnSpc>
              <a:buFontTx/>
              <a:buChar char="-"/>
            </a:pPr>
            <a:r>
              <a:rPr lang="en-US" dirty="0"/>
              <a:t>Robbery alarm </a:t>
            </a:r>
            <a:r>
              <a:rPr lang="en-US" kern="1200" dirty="0">
                <a:latin typeface="+mn-lt"/>
                <a:ea typeface="+mn-ea"/>
                <a:cs typeface="+mn-cs"/>
              </a:rPr>
              <a:t> </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pic>
        <p:nvPicPr>
          <p:cNvPr id="6" name="Picture 5">
            <a:extLst>
              <a:ext uri="{FF2B5EF4-FFF2-40B4-BE49-F238E27FC236}">
                <a16:creationId xmlns:a16="http://schemas.microsoft.com/office/drawing/2014/main" id="{0BBA91B4-7049-68AD-EB14-B0C77C749335}"/>
              </a:ext>
            </a:extLst>
          </p:cNvPr>
          <p:cNvPicPr>
            <a:picLocks noChangeAspect="1"/>
          </p:cNvPicPr>
          <p:nvPr/>
        </p:nvPicPr>
        <p:blipFill rotWithShape="1">
          <a:blip r:embed="rId4"/>
          <a:srcRect b="15985"/>
          <a:stretch/>
        </p:blipFill>
        <p:spPr>
          <a:xfrm>
            <a:off x="6929742" y="11946"/>
            <a:ext cx="5262257" cy="6857999"/>
          </a:xfrm>
          <a:prstGeom prst="rect">
            <a:avLst/>
          </a:prstGeom>
        </p:spPr>
      </p:pic>
    </p:spTree>
    <p:extLst>
      <p:ext uri="{BB962C8B-B14F-4D97-AF65-F5344CB8AC3E}">
        <p14:creationId xmlns:p14="http://schemas.microsoft.com/office/powerpoint/2010/main" val="6619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in)">
                                      <p:cBhvr>
                                        <p:cTn id="7" dur="2000"/>
                                        <p:tgtEl>
                                          <p:spTgt spid="15"/>
                                        </p:tgtEl>
                                      </p:cBhvr>
                                    </p:animEffect>
                                  </p:childTnLst>
                                </p:cTn>
                              </p:par>
                            </p:childTnLst>
                          </p:cTn>
                        </p:par>
                        <p:par>
                          <p:cTn id="8" fill="hold">
                            <p:stCondLst>
                              <p:cond delay="2000"/>
                            </p:stCondLst>
                            <p:childTnLst>
                              <p:par>
                                <p:cTn id="9" presetID="55" presetClass="entr" presetSubtype="0"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 calcmode="lin" valueType="num">
                                      <p:cBhvr>
                                        <p:cTn id="11" dur="1000" fill="hold"/>
                                        <p:tgtEl>
                                          <p:spTgt spid="16">
                                            <p:txEl>
                                              <p:pRg st="0" end="0"/>
                                            </p:txEl>
                                          </p:spTgt>
                                        </p:tgtEl>
                                        <p:attrNameLst>
                                          <p:attrName>ppt_w</p:attrName>
                                        </p:attrNameLst>
                                      </p:cBhvr>
                                      <p:tavLst>
                                        <p:tav tm="0">
                                          <p:val>
                                            <p:strVal val="#ppt_w*0.70"/>
                                          </p:val>
                                        </p:tav>
                                        <p:tav tm="100000">
                                          <p:val>
                                            <p:strVal val="#ppt_w"/>
                                          </p:val>
                                        </p:tav>
                                      </p:tavLst>
                                    </p:anim>
                                    <p:anim calcmode="lin" valueType="num">
                                      <p:cBhvr>
                                        <p:cTn id="12" dur="1000" fill="hold"/>
                                        <p:tgtEl>
                                          <p:spTgt spid="16">
                                            <p:txEl>
                                              <p:pRg st="0" end="0"/>
                                            </p:txEl>
                                          </p:spTgt>
                                        </p:tgtEl>
                                        <p:attrNameLst>
                                          <p:attrName>ppt_h</p:attrName>
                                        </p:attrNameLst>
                                      </p:cBhvr>
                                      <p:tavLst>
                                        <p:tav tm="0">
                                          <p:val>
                                            <p:strVal val="#ppt_h"/>
                                          </p:val>
                                        </p:tav>
                                        <p:tav tm="100000">
                                          <p:val>
                                            <p:strVal val="#ppt_h"/>
                                          </p:val>
                                        </p:tav>
                                      </p:tavLst>
                                    </p:anim>
                                    <p:animEffect transition="in" filter="fade">
                                      <p:cBhvr>
                                        <p:cTn id="13" dur="1000"/>
                                        <p:tgtEl>
                                          <p:spTgt spid="16">
                                            <p:txEl>
                                              <p:pRg st="0" end="0"/>
                                            </p:txEl>
                                          </p:spTgt>
                                        </p:tgtEl>
                                      </p:cBhvr>
                                    </p:animEffect>
                                  </p:childTnLst>
                                </p:cTn>
                              </p:par>
                            </p:childTnLst>
                          </p:cTn>
                        </p:par>
                        <p:par>
                          <p:cTn id="14" fill="hold">
                            <p:stCondLst>
                              <p:cond delay="3000"/>
                            </p:stCondLst>
                            <p:childTnLst>
                              <p:par>
                                <p:cTn id="15" presetID="55" presetClass="entr" presetSubtype="0" fill="hold" grpId="0" nodeType="after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anim calcmode="lin" valueType="num">
                                      <p:cBhvr>
                                        <p:cTn id="17" dur="1000" fill="hold"/>
                                        <p:tgtEl>
                                          <p:spTgt spid="16">
                                            <p:txEl>
                                              <p:pRg st="1" end="1"/>
                                            </p:txEl>
                                          </p:spTgt>
                                        </p:tgtEl>
                                        <p:attrNameLst>
                                          <p:attrName>ppt_w</p:attrName>
                                        </p:attrNameLst>
                                      </p:cBhvr>
                                      <p:tavLst>
                                        <p:tav tm="0">
                                          <p:val>
                                            <p:strVal val="#ppt_w*0.70"/>
                                          </p:val>
                                        </p:tav>
                                        <p:tav tm="100000">
                                          <p:val>
                                            <p:strVal val="#ppt_w"/>
                                          </p:val>
                                        </p:tav>
                                      </p:tavLst>
                                    </p:anim>
                                    <p:anim calcmode="lin" valueType="num">
                                      <p:cBhvr>
                                        <p:cTn id="18" dur="1000" fill="hold"/>
                                        <p:tgtEl>
                                          <p:spTgt spid="16">
                                            <p:txEl>
                                              <p:pRg st="1" end="1"/>
                                            </p:txEl>
                                          </p:spTgt>
                                        </p:tgtEl>
                                        <p:attrNameLst>
                                          <p:attrName>ppt_h</p:attrName>
                                        </p:attrNameLst>
                                      </p:cBhvr>
                                      <p:tavLst>
                                        <p:tav tm="0">
                                          <p:val>
                                            <p:strVal val="#ppt_h"/>
                                          </p:val>
                                        </p:tav>
                                        <p:tav tm="100000">
                                          <p:val>
                                            <p:strVal val="#ppt_h"/>
                                          </p:val>
                                        </p:tav>
                                      </p:tavLst>
                                    </p:anim>
                                    <p:animEffect transition="in" filter="fade">
                                      <p:cBhvr>
                                        <p:cTn id="19" dur="10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0"/>
            <a:ext cx="12192000" cy="6858000"/>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885986"/>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Raspberry pi </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706020"/>
            <a:ext cx="5437187" cy="2265216"/>
          </a:xfrm>
        </p:spPr>
        <p:txBody>
          <a:bodyPr vert="horz" wrap="square" lIns="0" tIns="0" rIns="0" bIns="0" rtlCol="0">
            <a:normAutofit fontScale="85000" lnSpcReduction="20000"/>
          </a:bodyPr>
          <a:lstStyle/>
          <a:p>
            <a:pPr marL="342900" indent="-342900">
              <a:lnSpc>
                <a:spcPct val="100000"/>
              </a:lnSpc>
              <a:buFontTx/>
              <a:buChar char="-"/>
            </a:pPr>
            <a:r>
              <a:rPr lang="en-US" kern="1200" dirty="0">
                <a:latin typeface="+mn-lt"/>
                <a:ea typeface="+mn-ea"/>
                <a:cs typeface="+mn-cs"/>
              </a:rPr>
              <a:t>The gate </a:t>
            </a:r>
          </a:p>
          <a:p>
            <a:pPr marL="342900" indent="-342900">
              <a:lnSpc>
                <a:spcPct val="100000"/>
              </a:lnSpc>
              <a:buFontTx/>
              <a:buChar char="-"/>
            </a:pPr>
            <a:r>
              <a:rPr lang="en-US" dirty="0"/>
              <a:t>Lcd </a:t>
            </a:r>
          </a:p>
          <a:p>
            <a:pPr marL="342900" indent="-342900">
              <a:lnSpc>
                <a:spcPct val="100000"/>
              </a:lnSpc>
              <a:buFontTx/>
              <a:buChar char="-"/>
            </a:pPr>
            <a:r>
              <a:rPr lang="en-US" kern="1200" dirty="0">
                <a:latin typeface="+mn-lt"/>
                <a:ea typeface="+mn-ea"/>
                <a:cs typeface="+mn-cs"/>
              </a:rPr>
              <a:t>Availability</a:t>
            </a:r>
          </a:p>
          <a:p>
            <a:pPr marL="342900" indent="-342900">
              <a:lnSpc>
                <a:spcPct val="100000"/>
              </a:lnSpc>
              <a:buFontTx/>
              <a:buChar char="-"/>
            </a:pPr>
            <a:r>
              <a:rPr lang="en-US" dirty="0"/>
              <a:t>Security Control</a:t>
            </a:r>
          </a:p>
          <a:p>
            <a:pPr marL="342900" indent="-342900">
              <a:lnSpc>
                <a:spcPct val="100000"/>
              </a:lnSpc>
              <a:buFontTx/>
              <a:buChar char="-"/>
            </a:pPr>
            <a:r>
              <a:rPr lang="en-US" dirty="0"/>
              <a:t>Interfacing with Arduino and Pic</a:t>
            </a:r>
          </a:p>
          <a:p>
            <a:pPr marL="342900" indent="-342900">
              <a:lnSpc>
                <a:spcPct val="100000"/>
              </a:lnSpc>
              <a:buFontTx/>
              <a:buChar char="-"/>
            </a:pP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pic>
        <p:nvPicPr>
          <p:cNvPr id="9" name="Picture 8">
            <a:extLst>
              <a:ext uri="{FF2B5EF4-FFF2-40B4-BE49-F238E27FC236}">
                <a16:creationId xmlns:a16="http://schemas.microsoft.com/office/drawing/2014/main" id="{FEB6896C-7FB7-0468-83A2-CD5F678CB557}"/>
              </a:ext>
            </a:extLst>
          </p:cNvPr>
          <p:cNvPicPr>
            <a:picLocks noChangeAspect="1"/>
          </p:cNvPicPr>
          <p:nvPr/>
        </p:nvPicPr>
        <p:blipFill rotWithShape="1">
          <a:blip r:embed="rId4"/>
          <a:srcRect r="46066"/>
          <a:stretch/>
        </p:blipFill>
        <p:spPr>
          <a:xfrm>
            <a:off x="6844507" y="0"/>
            <a:ext cx="5437187" cy="6858000"/>
          </a:xfrm>
          <a:prstGeom prst="rect">
            <a:avLst/>
          </a:prstGeom>
        </p:spPr>
      </p:pic>
    </p:spTree>
    <p:extLst>
      <p:ext uri="{BB962C8B-B14F-4D97-AF65-F5344CB8AC3E}">
        <p14:creationId xmlns:p14="http://schemas.microsoft.com/office/powerpoint/2010/main" val="864342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in)">
                                      <p:cBhvr>
                                        <p:cTn id="7" dur="2000"/>
                                        <p:tgtEl>
                                          <p:spTgt spid="15"/>
                                        </p:tgtEl>
                                      </p:cBhvr>
                                    </p:animEffect>
                                  </p:childTnLst>
                                </p:cTn>
                              </p:par>
                            </p:childTnLst>
                          </p:cTn>
                        </p:par>
                        <p:par>
                          <p:cTn id="8" fill="hold">
                            <p:stCondLst>
                              <p:cond delay="2000"/>
                            </p:stCondLst>
                            <p:childTnLst>
                              <p:par>
                                <p:cTn id="9" presetID="55" presetClass="entr" presetSubtype="0"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 calcmode="lin" valueType="num">
                                      <p:cBhvr>
                                        <p:cTn id="11" dur="1000" fill="hold"/>
                                        <p:tgtEl>
                                          <p:spTgt spid="16">
                                            <p:txEl>
                                              <p:pRg st="0" end="0"/>
                                            </p:txEl>
                                          </p:spTgt>
                                        </p:tgtEl>
                                        <p:attrNameLst>
                                          <p:attrName>ppt_w</p:attrName>
                                        </p:attrNameLst>
                                      </p:cBhvr>
                                      <p:tavLst>
                                        <p:tav tm="0">
                                          <p:val>
                                            <p:strVal val="#ppt_w*0.70"/>
                                          </p:val>
                                        </p:tav>
                                        <p:tav tm="100000">
                                          <p:val>
                                            <p:strVal val="#ppt_w"/>
                                          </p:val>
                                        </p:tav>
                                      </p:tavLst>
                                    </p:anim>
                                    <p:anim calcmode="lin" valueType="num">
                                      <p:cBhvr>
                                        <p:cTn id="12" dur="1000" fill="hold"/>
                                        <p:tgtEl>
                                          <p:spTgt spid="16">
                                            <p:txEl>
                                              <p:pRg st="0" end="0"/>
                                            </p:txEl>
                                          </p:spTgt>
                                        </p:tgtEl>
                                        <p:attrNameLst>
                                          <p:attrName>ppt_h</p:attrName>
                                        </p:attrNameLst>
                                      </p:cBhvr>
                                      <p:tavLst>
                                        <p:tav tm="0">
                                          <p:val>
                                            <p:strVal val="#ppt_h"/>
                                          </p:val>
                                        </p:tav>
                                        <p:tav tm="100000">
                                          <p:val>
                                            <p:strVal val="#ppt_h"/>
                                          </p:val>
                                        </p:tav>
                                      </p:tavLst>
                                    </p:anim>
                                    <p:animEffect transition="in" filter="fade">
                                      <p:cBhvr>
                                        <p:cTn id="13" dur="1000"/>
                                        <p:tgtEl>
                                          <p:spTgt spid="16">
                                            <p:txEl>
                                              <p:pRg st="0" end="0"/>
                                            </p:txEl>
                                          </p:spTgt>
                                        </p:tgtEl>
                                      </p:cBhvr>
                                    </p:animEffect>
                                  </p:childTnLst>
                                </p:cTn>
                              </p:par>
                            </p:childTnLst>
                          </p:cTn>
                        </p:par>
                        <p:par>
                          <p:cTn id="14" fill="hold">
                            <p:stCondLst>
                              <p:cond delay="3000"/>
                            </p:stCondLst>
                            <p:childTnLst>
                              <p:par>
                                <p:cTn id="15" presetID="55" presetClass="entr" presetSubtype="0" fill="hold" grpId="0" nodeType="after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anim calcmode="lin" valueType="num">
                                      <p:cBhvr>
                                        <p:cTn id="17" dur="1000" fill="hold"/>
                                        <p:tgtEl>
                                          <p:spTgt spid="16">
                                            <p:txEl>
                                              <p:pRg st="1" end="1"/>
                                            </p:txEl>
                                          </p:spTgt>
                                        </p:tgtEl>
                                        <p:attrNameLst>
                                          <p:attrName>ppt_w</p:attrName>
                                        </p:attrNameLst>
                                      </p:cBhvr>
                                      <p:tavLst>
                                        <p:tav tm="0">
                                          <p:val>
                                            <p:strVal val="#ppt_w*0.70"/>
                                          </p:val>
                                        </p:tav>
                                        <p:tav tm="100000">
                                          <p:val>
                                            <p:strVal val="#ppt_w"/>
                                          </p:val>
                                        </p:tav>
                                      </p:tavLst>
                                    </p:anim>
                                    <p:anim calcmode="lin" valueType="num">
                                      <p:cBhvr>
                                        <p:cTn id="18" dur="1000" fill="hold"/>
                                        <p:tgtEl>
                                          <p:spTgt spid="16">
                                            <p:txEl>
                                              <p:pRg st="1" end="1"/>
                                            </p:txEl>
                                          </p:spTgt>
                                        </p:tgtEl>
                                        <p:attrNameLst>
                                          <p:attrName>ppt_h</p:attrName>
                                        </p:attrNameLst>
                                      </p:cBhvr>
                                      <p:tavLst>
                                        <p:tav tm="0">
                                          <p:val>
                                            <p:strVal val="#ppt_h"/>
                                          </p:val>
                                        </p:tav>
                                        <p:tav tm="100000">
                                          <p:val>
                                            <p:strVal val="#ppt_h"/>
                                          </p:val>
                                        </p:tav>
                                      </p:tavLst>
                                    </p:anim>
                                    <p:animEffect transition="in" filter="fade">
                                      <p:cBhvr>
                                        <p:cTn id="19" dur="1000"/>
                                        <p:tgtEl>
                                          <p:spTgt spid="16">
                                            <p:txEl>
                                              <p:pRg st="1" end="1"/>
                                            </p:txEl>
                                          </p:spTgt>
                                        </p:tgtEl>
                                      </p:cBhvr>
                                    </p:animEffect>
                                  </p:childTnLst>
                                </p:cTn>
                              </p:par>
                            </p:childTnLst>
                          </p:cTn>
                        </p:par>
                        <p:par>
                          <p:cTn id="20" fill="hold">
                            <p:stCondLst>
                              <p:cond delay="4000"/>
                            </p:stCondLst>
                            <p:childTnLst>
                              <p:par>
                                <p:cTn id="21" presetID="55" presetClass="entr" presetSubtype="0" fill="hold" grpId="0" nodeType="afterEffect">
                                  <p:stCondLst>
                                    <p:cond delay="0"/>
                                  </p:stCondLst>
                                  <p:childTnLst>
                                    <p:set>
                                      <p:cBhvr>
                                        <p:cTn id="22" dur="1" fill="hold">
                                          <p:stCondLst>
                                            <p:cond delay="0"/>
                                          </p:stCondLst>
                                        </p:cTn>
                                        <p:tgtEl>
                                          <p:spTgt spid="16">
                                            <p:txEl>
                                              <p:pRg st="2" end="2"/>
                                            </p:txEl>
                                          </p:spTgt>
                                        </p:tgtEl>
                                        <p:attrNameLst>
                                          <p:attrName>style.visibility</p:attrName>
                                        </p:attrNameLst>
                                      </p:cBhvr>
                                      <p:to>
                                        <p:strVal val="visible"/>
                                      </p:to>
                                    </p:set>
                                    <p:anim calcmode="lin" valueType="num">
                                      <p:cBhvr>
                                        <p:cTn id="23" dur="1000" fill="hold"/>
                                        <p:tgtEl>
                                          <p:spTgt spid="16">
                                            <p:txEl>
                                              <p:pRg st="2" end="2"/>
                                            </p:txEl>
                                          </p:spTgt>
                                        </p:tgtEl>
                                        <p:attrNameLst>
                                          <p:attrName>ppt_w</p:attrName>
                                        </p:attrNameLst>
                                      </p:cBhvr>
                                      <p:tavLst>
                                        <p:tav tm="0">
                                          <p:val>
                                            <p:strVal val="#ppt_w*0.70"/>
                                          </p:val>
                                        </p:tav>
                                        <p:tav tm="100000">
                                          <p:val>
                                            <p:strVal val="#ppt_w"/>
                                          </p:val>
                                        </p:tav>
                                      </p:tavLst>
                                    </p:anim>
                                    <p:anim calcmode="lin" valueType="num">
                                      <p:cBhvr>
                                        <p:cTn id="24" dur="1000" fill="hold"/>
                                        <p:tgtEl>
                                          <p:spTgt spid="16">
                                            <p:txEl>
                                              <p:pRg st="2" end="2"/>
                                            </p:txEl>
                                          </p:spTgt>
                                        </p:tgtEl>
                                        <p:attrNameLst>
                                          <p:attrName>ppt_h</p:attrName>
                                        </p:attrNameLst>
                                      </p:cBhvr>
                                      <p:tavLst>
                                        <p:tav tm="0">
                                          <p:val>
                                            <p:strVal val="#ppt_h"/>
                                          </p:val>
                                        </p:tav>
                                        <p:tav tm="100000">
                                          <p:val>
                                            <p:strVal val="#ppt_h"/>
                                          </p:val>
                                        </p:tav>
                                      </p:tavLst>
                                    </p:anim>
                                    <p:animEffect transition="in" filter="fade">
                                      <p:cBhvr>
                                        <p:cTn id="25" dur="1000"/>
                                        <p:tgtEl>
                                          <p:spTgt spid="16">
                                            <p:txEl>
                                              <p:pRg st="2" end="2"/>
                                            </p:txEl>
                                          </p:spTgt>
                                        </p:tgtEl>
                                      </p:cBhvr>
                                    </p:animEffect>
                                  </p:childTnLst>
                                </p:cTn>
                              </p:par>
                            </p:childTnLst>
                          </p:cTn>
                        </p:par>
                        <p:par>
                          <p:cTn id="26" fill="hold">
                            <p:stCondLst>
                              <p:cond delay="5000"/>
                            </p:stCondLst>
                            <p:childTnLst>
                              <p:par>
                                <p:cTn id="27" presetID="55" presetClass="entr" presetSubtype="0" fill="hold" grpId="0" nodeType="afterEffect">
                                  <p:stCondLst>
                                    <p:cond delay="0"/>
                                  </p:stCondLst>
                                  <p:childTnLst>
                                    <p:set>
                                      <p:cBhvr>
                                        <p:cTn id="28" dur="1" fill="hold">
                                          <p:stCondLst>
                                            <p:cond delay="0"/>
                                          </p:stCondLst>
                                        </p:cTn>
                                        <p:tgtEl>
                                          <p:spTgt spid="16">
                                            <p:txEl>
                                              <p:pRg st="3" end="3"/>
                                            </p:txEl>
                                          </p:spTgt>
                                        </p:tgtEl>
                                        <p:attrNameLst>
                                          <p:attrName>style.visibility</p:attrName>
                                        </p:attrNameLst>
                                      </p:cBhvr>
                                      <p:to>
                                        <p:strVal val="visible"/>
                                      </p:to>
                                    </p:set>
                                    <p:anim calcmode="lin" valueType="num">
                                      <p:cBhvr>
                                        <p:cTn id="29" dur="1000" fill="hold"/>
                                        <p:tgtEl>
                                          <p:spTgt spid="16">
                                            <p:txEl>
                                              <p:pRg st="3" end="3"/>
                                            </p:txEl>
                                          </p:spTgt>
                                        </p:tgtEl>
                                        <p:attrNameLst>
                                          <p:attrName>ppt_w</p:attrName>
                                        </p:attrNameLst>
                                      </p:cBhvr>
                                      <p:tavLst>
                                        <p:tav tm="0">
                                          <p:val>
                                            <p:strVal val="#ppt_w*0.70"/>
                                          </p:val>
                                        </p:tav>
                                        <p:tav tm="100000">
                                          <p:val>
                                            <p:strVal val="#ppt_w"/>
                                          </p:val>
                                        </p:tav>
                                      </p:tavLst>
                                    </p:anim>
                                    <p:anim calcmode="lin" valueType="num">
                                      <p:cBhvr>
                                        <p:cTn id="30" dur="1000" fill="hold"/>
                                        <p:tgtEl>
                                          <p:spTgt spid="16">
                                            <p:txEl>
                                              <p:pRg st="3" end="3"/>
                                            </p:txEl>
                                          </p:spTgt>
                                        </p:tgtEl>
                                        <p:attrNameLst>
                                          <p:attrName>ppt_h</p:attrName>
                                        </p:attrNameLst>
                                      </p:cBhvr>
                                      <p:tavLst>
                                        <p:tav tm="0">
                                          <p:val>
                                            <p:strVal val="#ppt_h"/>
                                          </p:val>
                                        </p:tav>
                                        <p:tav tm="100000">
                                          <p:val>
                                            <p:strVal val="#ppt_h"/>
                                          </p:val>
                                        </p:tav>
                                      </p:tavLst>
                                    </p:anim>
                                    <p:animEffect transition="in" filter="fade">
                                      <p:cBhvr>
                                        <p:cTn id="31" dur="1000"/>
                                        <p:tgtEl>
                                          <p:spTgt spid="16">
                                            <p:txEl>
                                              <p:pRg st="3" end="3"/>
                                            </p:txEl>
                                          </p:spTgt>
                                        </p:tgtEl>
                                      </p:cBhvr>
                                    </p:animEffect>
                                  </p:childTnLst>
                                </p:cTn>
                              </p:par>
                            </p:childTnLst>
                          </p:cTn>
                        </p:par>
                        <p:par>
                          <p:cTn id="32" fill="hold">
                            <p:stCondLst>
                              <p:cond delay="6000"/>
                            </p:stCondLst>
                            <p:childTnLst>
                              <p:par>
                                <p:cTn id="33" presetID="55" presetClass="entr" presetSubtype="0" fill="hold" grpId="0" nodeType="afterEffect">
                                  <p:stCondLst>
                                    <p:cond delay="0"/>
                                  </p:stCondLst>
                                  <p:childTnLst>
                                    <p:set>
                                      <p:cBhvr>
                                        <p:cTn id="34" dur="1" fill="hold">
                                          <p:stCondLst>
                                            <p:cond delay="0"/>
                                          </p:stCondLst>
                                        </p:cTn>
                                        <p:tgtEl>
                                          <p:spTgt spid="16">
                                            <p:txEl>
                                              <p:pRg st="4" end="4"/>
                                            </p:txEl>
                                          </p:spTgt>
                                        </p:tgtEl>
                                        <p:attrNameLst>
                                          <p:attrName>style.visibility</p:attrName>
                                        </p:attrNameLst>
                                      </p:cBhvr>
                                      <p:to>
                                        <p:strVal val="visible"/>
                                      </p:to>
                                    </p:set>
                                    <p:anim calcmode="lin" valueType="num">
                                      <p:cBhvr>
                                        <p:cTn id="35" dur="1000" fill="hold"/>
                                        <p:tgtEl>
                                          <p:spTgt spid="16">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16">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3">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3" y="856526"/>
            <a:ext cx="7308850" cy="680673"/>
          </a:xfrm>
        </p:spPr>
        <p:txBody>
          <a:bodyPr wrap="square" anchor="ctr">
            <a:normAutofit fontScale="90000"/>
          </a:bodyPr>
          <a:lstStyle/>
          <a:p>
            <a:r>
              <a:rPr lang="en-US" sz="5400" dirty="0"/>
              <a:t>Future Enhancements</a:t>
            </a:r>
            <a:br>
              <a:rPr lang="en-US" sz="3400" dirty="0"/>
            </a:br>
            <a:endParaRPr lang="en-US" sz="3400" dirty="0"/>
          </a:p>
        </p:txBody>
      </p:sp>
      <p:sp>
        <p:nvSpPr>
          <p:cNvPr id="19" name="Rectangle 15">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7</a:t>
            </a:fld>
            <a:endParaRPr lang="en-US"/>
          </a:p>
        </p:txBody>
      </p:sp>
      <p:graphicFrame>
        <p:nvGraphicFramePr>
          <p:cNvPr id="20" name="Content Placeholder 7">
            <a:extLst>
              <a:ext uri="{FF2B5EF4-FFF2-40B4-BE49-F238E27FC236}">
                <a16:creationId xmlns:a16="http://schemas.microsoft.com/office/drawing/2014/main" id="{A8F1B7E1-83C1-F8BF-03D3-C4FB1CDC1DB4}"/>
              </a:ext>
            </a:extLst>
          </p:cNvPr>
          <p:cNvGraphicFramePr>
            <a:graphicFrameLocks noGrp="1"/>
          </p:cNvGraphicFramePr>
          <p:nvPr>
            <p:ph idx="1"/>
            <p:extLst>
              <p:ext uri="{D42A27DB-BD31-4B8C-83A1-F6EECF244321}">
                <p14:modId xmlns:p14="http://schemas.microsoft.com/office/powerpoint/2010/main" val="3831426729"/>
              </p:ext>
            </p:extLst>
          </p:nvPr>
        </p:nvGraphicFramePr>
        <p:xfrm>
          <a:off x="550863" y="2083435"/>
          <a:ext cx="11090276" cy="42237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463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blinds(horizontal)">
                                      <p:cBhvr>
                                        <p:cTn id="11"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20"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032" name="Freeform: Shape 103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33" name="Oval 103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4" name="Oval 103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5" name="Freeform: Shape 103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037" name="Rectangle 103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r>
              <a:rPr lang="en-US" sz="4100" kern="1200" dirty="0">
                <a:solidFill>
                  <a:schemeClr val="tx1"/>
                </a:solidFill>
                <a:latin typeface="+mj-lt"/>
                <a:ea typeface="+mj-ea"/>
                <a:cs typeface="+mj-cs"/>
              </a:rPr>
              <a:t>“How long should you try?</a:t>
            </a:r>
            <a:br>
              <a:rPr lang="en-US" sz="4100" kern="1200" dirty="0">
                <a:solidFill>
                  <a:schemeClr val="tx1"/>
                </a:solidFill>
                <a:latin typeface="+mj-lt"/>
                <a:ea typeface="+mj-ea"/>
                <a:cs typeface="+mj-cs"/>
              </a:rPr>
            </a:br>
            <a:r>
              <a:rPr lang="en-US" sz="4100" kern="1200" dirty="0">
                <a:solidFill>
                  <a:schemeClr val="tx1"/>
                </a:solidFill>
                <a:latin typeface="+mj-lt"/>
                <a:ea typeface="+mj-ea"/>
                <a:cs typeface="+mj-cs"/>
              </a:rPr>
              <a:t>Until.”</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2678400"/>
            <a:ext cx="3565525" cy="3414425"/>
          </a:xfrm>
        </p:spPr>
        <p:txBody>
          <a:bodyPr vert="horz" wrap="square" lIns="0" tIns="0" rIns="0" bIns="0" rtlCol="0" anchor="t">
            <a:normAutofit/>
          </a:bodyPr>
          <a:lstStyle/>
          <a:p>
            <a:pPr>
              <a:buFont typeface="Arial" panose="020B0604020202020204" pitchFamily="34" charset="0"/>
              <a:buChar char="•"/>
            </a:pPr>
            <a:r>
              <a:rPr lang="en-US" dirty="0"/>
              <a:t>Jim </a:t>
            </a:r>
            <a:r>
              <a:rPr lang="en-US" dirty="0" err="1"/>
              <a:t>Rohn</a:t>
            </a:r>
            <a:endParaRPr lang="en-US" dirty="0"/>
          </a:p>
          <a:p>
            <a:pPr>
              <a:buFont typeface="Arial" panose="020B0604020202020204" pitchFamily="34" charset="0"/>
              <a:buChar char="•"/>
            </a:pPr>
            <a:endParaRPr lang="en-US" sz="1600" dirty="0"/>
          </a:p>
        </p:txBody>
      </p:sp>
      <p:pic>
        <p:nvPicPr>
          <p:cNvPr id="1026" name="Picture 2" descr="Help! Learning To Drive And The Car Won’t Go In a Straight Line!!">
            <a:extLst>
              <a:ext uri="{FF2B5EF4-FFF2-40B4-BE49-F238E27FC236}">
                <a16:creationId xmlns:a16="http://schemas.microsoft.com/office/drawing/2014/main" id="{A276FD5D-DAE8-7BF2-C351-6240606893D4}"/>
              </a:ext>
            </a:extLst>
          </p:cNvPr>
          <p:cNvPicPr>
            <a:picLocks noGrp="1" noChangeAspect="1" noChangeArrowheads="1"/>
          </p:cNvPicPr>
          <p:nvPr>
            <p:ph type="pic" sz="quarter" idx="13"/>
          </p:nvPr>
        </p:nvPicPr>
        <p:blipFill rotWithShape="1">
          <a:blip r:embed="rId2">
            <a:extLst>
              <a:ext uri="{28A0092B-C50C-407E-A947-70E740481C1C}">
                <a14:useLocalDpi xmlns:a14="http://schemas.microsoft.com/office/drawing/2010/main" val="0"/>
              </a:ext>
            </a:extLst>
          </a:blip>
          <a:srcRect l="15533" r="15717" b="-1"/>
          <a:stretch/>
        </p:blipFill>
        <p:spPr bwMode="auto">
          <a:xfrm>
            <a:off x="5588000"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noFill/>
          <a:extLst>
            <a:ext uri="{909E8E84-426E-40DD-AFC4-6F175D3DCCD1}">
              <a14:hiddenFill xmlns:a14="http://schemas.microsoft.com/office/drawing/2010/main">
                <a:solidFill>
                  <a:srgbClr val="FFFFFF"/>
                </a:solidFill>
              </a14:hiddenFill>
            </a:ext>
          </a:extLst>
        </p:spPr>
      </p:pic>
      <p:grpSp>
        <p:nvGrpSpPr>
          <p:cNvPr id="1039" name="Group 1038">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1040"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1"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2"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44" name="Oval 1043">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Tree>
    <p:extLst>
      <p:ext uri="{BB962C8B-B14F-4D97-AF65-F5344CB8AC3E}">
        <p14:creationId xmlns:p14="http://schemas.microsoft.com/office/powerpoint/2010/main" val="39551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1000"/>
                                        <p:tgtEl>
                                          <p:spTgt spid="15">
                                            <p:txEl>
                                              <p:pRg st="0" end="0"/>
                                            </p:txEl>
                                          </p:spTgt>
                                        </p:tgtEl>
                                      </p:cBhvr>
                                    </p:animEffect>
                                    <p:anim calcmode="lin" valueType="num">
                                      <p:cBhvr>
                                        <p:cTn id="14"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324779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E6BC7A4-827C-4B4E-AFB3-9EF055D69AC2}">
  <we:reference id="6a7bd4f3-0563-43af-8c08-79110eebdff6" version="1.1.1.0" store="EXCatalog" storeType="EXCatalog"/>
  <we:alternateReferences>
    <we:reference id="WA104381155" version="1.1.1.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{0056D8C5-1C70-41EC-AECA-C29A983BFBF1}tf33713516_win32</Template>
  <TotalTime>557</TotalTime>
  <Words>224</Words>
  <Application>Microsoft Macintosh PowerPoint</Application>
  <PresentationFormat>Widescreen</PresentationFormat>
  <Paragraphs>52</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Walbaum Display</vt:lpstr>
      <vt:lpstr>3DFloatVTI</vt:lpstr>
      <vt:lpstr>SMART PARKING</vt:lpstr>
      <vt:lpstr>Outlines</vt:lpstr>
      <vt:lpstr>Overview</vt:lpstr>
      <vt:lpstr>Pic</vt:lpstr>
      <vt:lpstr>Arduino</vt:lpstr>
      <vt:lpstr>Raspberry pi </vt:lpstr>
      <vt:lpstr>Future Enhancements </vt:lpstr>
      <vt:lpstr>“How long should you try? Until.”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Eman Mamdouh</dc:creator>
  <cp:lastModifiedBy>Ziyad Hussien</cp:lastModifiedBy>
  <cp:revision>22</cp:revision>
  <dcterms:created xsi:type="dcterms:W3CDTF">2023-02-23T12:11:18Z</dcterms:created>
  <dcterms:modified xsi:type="dcterms:W3CDTF">2023-02-27T20:04:11Z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