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8" r:id="rId6"/>
    <p:sldId id="264" r:id="rId7"/>
    <p:sldId id="272" r:id="rId8"/>
    <p:sldId id="273" r:id="rId9"/>
    <p:sldId id="274" r:id="rId10"/>
    <p:sldId id="275" r:id="rId11"/>
    <p:sldId id="276" r:id="rId12"/>
    <p:sldId id="277" r:id="rId13"/>
    <p:sldId id="279" r:id="rId14"/>
    <p:sldId id="280" r:id="rId15"/>
    <p:sldId id="284" r:id="rId16"/>
    <p:sldId id="285" r:id="rId17"/>
    <p:sldId id="286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ar sorour" initials="os" lastIdx="1" clrIdx="0">
    <p:extLst>
      <p:ext uri="{19B8F6BF-5375-455C-9EA6-DF929625EA0E}">
        <p15:presenceInfo xmlns:p15="http://schemas.microsoft.com/office/powerpoint/2012/main" userId="0e3e1dab14114f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1" autoAdjust="0"/>
    <p:restoredTop sz="90704" autoAdjust="0"/>
  </p:normalViewPr>
  <p:slideViewPr>
    <p:cSldViewPr snapToGrid="0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4982" y="3429000"/>
            <a:ext cx="4941771" cy="112220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Text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3871" y="4887094"/>
            <a:ext cx="4210530" cy="503192"/>
          </a:xfrm>
        </p:spPr>
        <p:txBody>
          <a:bodyPr>
            <a:normAutofit fontScale="92500"/>
          </a:bodyPr>
          <a:lstStyle/>
          <a:p>
            <a:r>
              <a:rPr lang="en-US" dirty="0"/>
              <a:t>By: Seinfeldian Abdelghani, Sara Abdelghafar, Omar Sorour, and Zeyad Elsayed</a:t>
            </a:r>
          </a:p>
        </p:txBody>
      </p:sp>
      <p:pic>
        <p:nvPicPr>
          <p:cNvPr id="1026" name="Picture 2" descr="MSc and PhD Scholarships available in Motor Control at the University of  Ottawa | NeuroMotor Behaviour Lab">
            <a:extLst>
              <a:ext uri="{FF2B5EF4-FFF2-40B4-BE49-F238E27FC236}">
                <a16:creationId xmlns:a16="http://schemas.microsoft.com/office/drawing/2014/main" id="{C1C3807F-4D43-471E-9976-1F3166FB6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165" y="513183"/>
            <a:ext cx="2701407" cy="246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1279-6115-43C9-905E-FEF892FCF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565150"/>
            <a:ext cx="4695825" cy="10636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Model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evaluation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B27DB7F-AA9B-4B64-84BA-D8A187011653}"/>
              </a:ext>
            </a:extLst>
          </p:cNvPr>
          <p:cNvPicPr>
            <a:picLocks noGrp="1" noChangeAspect="1"/>
          </p:cNvPicPr>
          <p:nvPr>
            <p:ph type="dgm" sz="quarter" idx="15"/>
          </p:nvPr>
        </p:nvPicPr>
        <p:blipFill>
          <a:blip r:embed="rId2"/>
          <a:stretch>
            <a:fillRect/>
          </a:stretch>
        </p:blipFill>
        <p:spPr>
          <a:xfrm>
            <a:off x="7032255" y="1861343"/>
            <a:ext cx="3086100" cy="2162175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FA22248-661A-4276-B2CF-15DF47CE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844B51-49B3-44E0-8A07-72F42041E80B}"/>
              </a:ext>
            </a:extLst>
          </p:cNvPr>
          <p:cNvSpPr txBox="1"/>
          <p:nvPr/>
        </p:nvSpPr>
        <p:spPr>
          <a:xfrm>
            <a:off x="838200" y="1998665"/>
            <a:ext cx="4535409" cy="1549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spc="50" dirty="0">
                <a:solidFill>
                  <a:schemeClr val="tx2">
                    <a:lumMod val="75000"/>
                  </a:schemeClr>
                </a:solidFill>
              </a:rPr>
              <a:t>We Calculate Contingency matrix.</a:t>
            </a:r>
          </a:p>
          <a:p>
            <a:pPr marL="285750" indent="-285750"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spc="50" dirty="0">
                <a:solidFill>
                  <a:schemeClr val="tx2">
                    <a:lumMod val="75000"/>
                  </a:schemeClr>
                </a:solidFill>
              </a:rPr>
              <a:t>Kappa </a:t>
            </a:r>
          </a:p>
          <a:p>
            <a:pPr marL="285750" indent="-285750"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spc="50" dirty="0">
                <a:solidFill>
                  <a:schemeClr val="tx2">
                    <a:lumMod val="75000"/>
                  </a:schemeClr>
                </a:solidFill>
              </a:rPr>
              <a:t>Silhouette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15A2FE-0514-47C5-8E7E-FB8C0F4DFF4F}"/>
              </a:ext>
            </a:extLst>
          </p:cNvPr>
          <p:cNvSpPr txBox="1"/>
          <p:nvPr/>
        </p:nvSpPr>
        <p:spPr>
          <a:xfrm>
            <a:off x="6755095" y="4526130"/>
            <a:ext cx="3640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Evaluation of EM model with TF-IDF &amp; t-</a:t>
            </a:r>
            <a:r>
              <a:rPr lang="en-US" sz="1400" dirty="0" err="1"/>
              <a:t>sne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32908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36FE-3671-4451-AC32-A265F9BD5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Champion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CF13-61E2-4BF8-9129-04C25FAB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858970-4493-4E86-889E-47E316FFA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80" r="13976"/>
          <a:stretch/>
        </p:blipFill>
        <p:spPr>
          <a:xfrm>
            <a:off x="7129462" y="1700213"/>
            <a:ext cx="2962275" cy="2324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1985EE-9F7B-49AE-8DBB-245F132B4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479" y="3654623"/>
            <a:ext cx="4598894" cy="289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2697EC-5BA0-4B22-95D1-CCEBD21F3CC7}"/>
              </a:ext>
            </a:extLst>
          </p:cNvPr>
          <p:cNvSpPr txBox="1"/>
          <p:nvPr/>
        </p:nvSpPr>
        <p:spPr>
          <a:xfrm>
            <a:off x="295274" y="2164824"/>
            <a:ext cx="6905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spc="50" dirty="0">
                <a:solidFill>
                  <a:schemeClr val="tx2">
                    <a:lumMod val="75000"/>
                  </a:schemeClr>
                </a:solidFill>
              </a:rPr>
              <a:t>Among all the  generated models, combination of K-means model with TF-IDF feature extraction and t-</a:t>
            </a:r>
            <a:r>
              <a:rPr lang="en-US" sz="2000" spc="50" dirty="0" err="1">
                <a:solidFill>
                  <a:schemeClr val="tx2">
                    <a:lumMod val="75000"/>
                  </a:schemeClr>
                </a:solidFill>
              </a:rPr>
              <a:t>sne</a:t>
            </a:r>
            <a:r>
              <a:rPr lang="en-US" sz="2000" spc="50" dirty="0">
                <a:solidFill>
                  <a:schemeClr val="tx2">
                    <a:lumMod val="75000"/>
                  </a:schemeClr>
                </a:solidFill>
              </a:rPr>
              <a:t> for feature reduction, was of highest performance.</a:t>
            </a:r>
          </a:p>
        </p:txBody>
      </p:sp>
    </p:spTree>
    <p:extLst>
      <p:ext uri="{BB962C8B-B14F-4D97-AF65-F5344CB8AC3E}">
        <p14:creationId xmlns:p14="http://schemas.microsoft.com/office/powerpoint/2010/main" val="2264995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C6AB-8FDC-4120-8F6B-08EA9B49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Error analysis – Champion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64157-B091-4C4A-BE7F-AA6E92EC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00103-91E8-48C2-B8D3-D8B4843D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12B9B-F777-441B-8FC2-375A1EB7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78CBBA-902F-4674-BC8D-1F694D860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1613"/>
            <a:ext cx="5832033" cy="47243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8B1644-3E67-4F39-8E38-311587DB5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387" y="4625975"/>
            <a:ext cx="3143250" cy="1866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2F62F-66ED-4ACA-BF51-1793FA2F1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850" y="1385888"/>
            <a:ext cx="48863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71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1539-F5EF-4F14-84DC-2AE23582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Error Analysis – The meaning of truth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F7FA0-8FEA-45F9-8F22-FE3EC9BA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03516-50DC-440D-8F06-F37E6960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7D36-351C-4013-8862-A7601796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B8DEF-D69E-47F8-A51D-EC7BE1A8E4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0" r="3466"/>
          <a:stretch/>
        </p:blipFill>
        <p:spPr>
          <a:xfrm>
            <a:off x="107004" y="1690688"/>
            <a:ext cx="6012129" cy="39852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FB34BC-9A5F-431D-9B41-5247F48789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7" t="3480" r="2737" b="13737"/>
          <a:stretch/>
        </p:blipFill>
        <p:spPr>
          <a:xfrm>
            <a:off x="6119133" y="2276474"/>
            <a:ext cx="6012129" cy="301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67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1E392-ADAF-4B62-9223-BC2A5B2C0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ED22F-6DA2-4723-AB3E-7754B35A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0F76A8-FDC8-461D-9566-342E5266E2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2" r="6413" b="5295"/>
          <a:stretch/>
        </p:blipFill>
        <p:spPr>
          <a:xfrm>
            <a:off x="0" y="0"/>
            <a:ext cx="4777701" cy="35214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6B520C-D66A-43AA-8219-70EA632BD5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4" t="6404" r="7555" b="12870"/>
          <a:stretch/>
        </p:blipFill>
        <p:spPr>
          <a:xfrm>
            <a:off x="5628739" y="428016"/>
            <a:ext cx="5725061" cy="28988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8F2A55-5B24-4B40-B4B4-9D96B7DADB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9" b="4178"/>
          <a:stretch/>
        </p:blipFill>
        <p:spPr>
          <a:xfrm>
            <a:off x="0" y="3590250"/>
            <a:ext cx="5448830" cy="31996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A720AB-9F70-48DE-B60F-B752E3735C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58" t="4816" r="6063" b="8611"/>
          <a:stretch/>
        </p:blipFill>
        <p:spPr>
          <a:xfrm>
            <a:off x="5628739" y="3590250"/>
            <a:ext cx="5725061" cy="2923341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9551324" y="428016"/>
            <a:ext cx="947651" cy="4697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791797" y="5886591"/>
            <a:ext cx="947651" cy="4697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873047" y="1346662"/>
            <a:ext cx="480753" cy="114715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5400000">
            <a:off x="9072649" y="3593869"/>
            <a:ext cx="480753" cy="114715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531331" y="5244388"/>
            <a:ext cx="959938" cy="407323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727767" y="2719447"/>
            <a:ext cx="1485207" cy="497578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735782" y="490451"/>
            <a:ext cx="673331" cy="29925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91118" y="4646815"/>
            <a:ext cx="875689" cy="34441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18415" y="2011680"/>
            <a:ext cx="1030778" cy="48213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555480" y="6206979"/>
            <a:ext cx="426720" cy="273703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69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B95F-9874-4400-A3C5-AABF2485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Future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317EA-5B0F-4F0A-8223-8B63A278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3C5D3-BAC9-4FC5-BA1C-E8C65510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EFBF5-8098-47DB-9C44-6EF650CF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433DDB-E992-4714-9DCB-7BE7F72BA012}"/>
              </a:ext>
            </a:extLst>
          </p:cNvPr>
          <p:cNvSpPr txBox="1"/>
          <p:nvPr/>
        </p:nvSpPr>
        <p:spPr>
          <a:xfrm>
            <a:off x="838200" y="2164702"/>
            <a:ext cx="10657114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spc="50" dirty="0">
                <a:solidFill>
                  <a:schemeClr val="tx2">
                    <a:lumMod val="75000"/>
                  </a:schemeClr>
                </a:solidFill>
              </a:rPr>
              <a:t>Work on the hyper-parameter tuning to enhance the silhouette and the kappa measure</a:t>
            </a:r>
          </a:p>
          <a:p>
            <a:pPr marL="285750" indent="-285750"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spc="50" dirty="0">
                <a:solidFill>
                  <a:schemeClr val="tx2">
                    <a:lumMod val="75000"/>
                  </a:schemeClr>
                </a:solidFill>
              </a:rPr>
              <a:t>Generalize the clustering model by adding more books for the same philosophical school.</a:t>
            </a:r>
          </a:p>
          <a:p>
            <a:pPr marL="285750" indent="-285750"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spc="50" dirty="0">
                <a:solidFill>
                  <a:schemeClr val="tx2">
                    <a:lumMod val="75000"/>
                  </a:schemeClr>
                </a:solidFill>
              </a:rPr>
              <a:t>Trying the deep neural networks algorithms in clustering.</a:t>
            </a:r>
          </a:p>
        </p:txBody>
      </p:sp>
    </p:spTree>
    <p:extLst>
      <p:ext uri="{BB962C8B-B14F-4D97-AF65-F5344CB8AC3E}">
        <p14:creationId xmlns:p14="http://schemas.microsoft.com/office/powerpoint/2010/main" val="244949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057275"/>
            <a:ext cx="5111750" cy="5150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024109"/>
            <a:ext cx="5543550" cy="3178206"/>
          </a:xfrm>
        </p:spPr>
        <p:txBody>
          <a:bodyPr>
            <a:noAutofit/>
          </a:bodyPr>
          <a:lstStyle/>
          <a:p>
            <a:pPr marL="285750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Different Schools of Philosophy.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Ideas and thoughts of the authors of a school reflect in their writings.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Labeling the documents and grouping them to their school of thought is a bit problematic.​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Using clustering techniques to automatically label documents of five different books.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17687"/>
            <a:ext cx="8421688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Schools of philosophy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CC184-1096-457B-AB72-BD49E6E54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019" y="1792780"/>
            <a:ext cx="1747768" cy="343061"/>
          </a:xfrm>
        </p:spPr>
        <p:txBody>
          <a:bodyPr/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Existentialism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B420882-1CC0-49B4-8DDE-24EC2668750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591069" y="5117916"/>
            <a:ext cx="2133599" cy="343061"/>
          </a:xfrm>
        </p:spPr>
        <p:txBody>
          <a:bodyPr/>
          <a:lstStyle/>
          <a:p>
            <a:r>
              <a:rPr lang="en-US" sz="1050" dirty="0"/>
              <a:t>Notes from Underground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0714D4-1A7C-4D7F-A5C0-4F766382B6A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2946532" y="1785302"/>
            <a:ext cx="1779649" cy="343061"/>
          </a:xfrm>
        </p:spPr>
        <p:txBody>
          <a:bodyPr/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Nihilism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017101B-2009-4267-8513-19000E37B1F0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2908381" y="5121052"/>
            <a:ext cx="1855949" cy="343061"/>
          </a:xfrm>
        </p:spPr>
        <p:txBody>
          <a:bodyPr/>
          <a:lstStyle/>
          <a:p>
            <a:r>
              <a:rPr lang="en-US" sz="1050" dirty="0"/>
              <a:t>Fathers and Sons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AEE506-9967-4592-BC98-D3FD3028A8E5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074866" y="1792394"/>
            <a:ext cx="2042268" cy="343061"/>
          </a:xfrm>
        </p:spPr>
        <p:txBody>
          <a:bodyPr/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Rationalism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40B843D-6615-46EB-A813-BEBD624EC685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5074866" y="5121052"/>
            <a:ext cx="2042268" cy="343061"/>
          </a:xfrm>
        </p:spPr>
        <p:txBody>
          <a:bodyPr/>
          <a:lstStyle/>
          <a:p>
            <a:r>
              <a:rPr lang="en-US" sz="1050" dirty="0"/>
              <a:t>A Discourse on Method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F1AEEC-D56B-4D10-B1F5-63AA91152B5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7465819" y="1785301"/>
            <a:ext cx="1767701" cy="343061"/>
          </a:xfrm>
        </p:spPr>
        <p:txBody>
          <a:bodyPr/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Pragmatism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99A0B0-BDD0-48DA-AA3E-13153E65129F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426914" y="5114802"/>
            <a:ext cx="1845510" cy="343061"/>
          </a:xfrm>
        </p:spPr>
        <p:txBody>
          <a:bodyPr/>
          <a:lstStyle/>
          <a:p>
            <a:r>
              <a:rPr lang="en-US" sz="1050" dirty="0"/>
              <a:t>The Meaning of Truth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A1142E6-6728-4C52-A928-DDC9B6C6C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19" y="2186045"/>
            <a:ext cx="1767701" cy="278032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5ABBEA5-54E7-4514-8D8F-60374903B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381" y="2186045"/>
            <a:ext cx="1957174" cy="277562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6558A9E-042F-42BF-B785-98A156D0C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5819" y="2186216"/>
            <a:ext cx="1767701" cy="277545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1ECB2FF-E3EF-4797-9FF0-F40D0755E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866" y="2186045"/>
            <a:ext cx="2042268" cy="277562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A4BD5FB-A171-40C0-88BC-F5818CF956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6532" y="2186045"/>
            <a:ext cx="1779649" cy="2775628"/>
          </a:xfrm>
          <a:prstGeom prst="rect">
            <a:avLst/>
          </a:prstGeom>
        </p:spPr>
      </p:pic>
      <p:sp>
        <p:nvSpPr>
          <p:cNvPr id="54" name="Text Placeholder 9">
            <a:extLst>
              <a:ext uri="{FF2B5EF4-FFF2-40B4-BE49-F238E27FC236}">
                <a16:creationId xmlns:a16="http://schemas.microsoft.com/office/drawing/2014/main" id="{EBBBF900-FEA7-4146-B84B-951617B63DB1}"/>
              </a:ext>
            </a:extLst>
          </p:cNvPr>
          <p:cNvSpPr txBox="1">
            <a:spLocks/>
          </p:cNvSpPr>
          <p:nvPr/>
        </p:nvSpPr>
        <p:spPr>
          <a:xfrm>
            <a:off x="9670214" y="1785301"/>
            <a:ext cx="1901341" cy="343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Idealism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" name="Text Placeholder 13">
            <a:extLst>
              <a:ext uri="{FF2B5EF4-FFF2-40B4-BE49-F238E27FC236}">
                <a16:creationId xmlns:a16="http://schemas.microsoft.com/office/drawing/2014/main" id="{A08D77E3-45B4-4358-9487-558BE089D781}"/>
              </a:ext>
            </a:extLst>
          </p:cNvPr>
          <p:cNvSpPr txBox="1">
            <a:spLocks/>
          </p:cNvSpPr>
          <p:nvPr/>
        </p:nvSpPr>
        <p:spPr>
          <a:xfrm>
            <a:off x="9582203" y="5114802"/>
            <a:ext cx="1946887" cy="343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Indiana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051074-28BE-4DEE-AB6F-CD7373E00ED6}"/>
              </a:ext>
            </a:extLst>
          </p:cNvPr>
          <p:cNvSpPr txBox="1"/>
          <p:nvPr/>
        </p:nvSpPr>
        <p:spPr>
          <a:xfrm>
            <a:off x="662910" y="5569106"/>
            <a:ext cx="2061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Fyodor </a:t>
            </a:r>
            <a:r>
              <a:rPr lang="en-US" sz="1400" b="1" dirty="0" err="1"/>
              <a:t>Dostoevskey</a:t>
            </a:r>
            <a:endParaRPr 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73D29-BA58-454B-A7F6-5220481FD435}"/>
              </a:ext>
            </a:extLst>
          </p:cNvPr>
          <p:cNvSpPr txBox="1"/>
          <p:nvPr/>
        </p:nvSpPr>
        <p:spPr>
          <a:xfrm>
            <a:off x="3078803" y="5536991"/>
            <a:ext cx="151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Ivan</a:t>
            </a:r>
            <a:r>
              <a:rPr lang="en-US" b="0" i="0" dirty="0">
                <a:solidFill>
                  <a:srgbClr val="70757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1" dirty="0"/>
              <a:t>Turgenev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50F187-B7C6-466D-9C58-66038315F530}"/>
              </a:ext>
            </a:extLst>
          </p:cNvPr>
          <p:cNvSpPr txBox="1"/>
          <p:nvPr/>
        </p:nvSpPr>
        <p:spPr>
          <a:xfrm>
            <a:off x="5184290" y="5497968"/>
            <a:ext cx="1515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René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1400" b="1" dirty="0"/>
              <a:t>Descartes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876E07-FB24-4B4F-A39D-6977BDF52170}"/>
              </a:ext>
            </a:extLst>
          </p:cNvPr>
          <p:cNvSpPr txBox="1"/>
          <p:nvPr/>
        </p:nvSpPr>
        <p:spPr>
          <a:xfrm>
            <a:off x="7465819" y="5553717"/>
            <a:ext cx="151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William</a:t>
            </a:r>
            <a:r>
              <a:rPr lang="en-US" b="0" i="0" dirty="0">
                <a:solidFill>
                  <a:srgbClr val="70757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1" dirty="0"/>
              <a:t>James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95B6B-6485-4C39-8A5C-888D6F4006C5}"/>
              </a:ext>
            </a:extLst>
          </p:cNvPr>
          <p:cNvSpPr txBox="1"/>
          <p:nvPr/>
        </p:nvSpPr>
        <p:spPr>
          <a:xfrm>
            <a:off x="9863332" y="5467191"/>
            <a:ext cx="151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George</a:t>
            </a:r>
            <a:r>
              <a:rPr lang="en-US" dirty="0">
                <a:solidFill>
                  <a:srgbClr val="70757A"/>
                </a:solidFill>
                <a:latin typeface="arial" panose="020B0604020202020204" pitchFamily="34" charset="0"/>
              </a:rPr>
              <a:t> </a:t>
            </a:r>
            <a:r>
              <a:rPr lang="en-US" sz="1400" b="1" dirty="0"/>
              <a:t>Sand</a:t>
            </a:r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EACB-4A50-41C7-BECC-69BDC79AD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145219"/>
            <a:ext cx="5111750" cy="59499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F043D-2392-47CF-9503-122300F39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177246"/>
            <a:ext cx="5784450" cy="2794249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Text Clustering of 5 books belonging to 5 different schools of philosophy.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Different Feature Extraction Techniques.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Different Feature Reduction Techniques.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Different Clustering Algorithms.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Best Model with Highest Performance.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15BC3-6094-451F-A049-138D0F64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1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53BC6-3610-4267-8278-F8CC8B10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771524"/>
            <a:ext cx="5111750" cy="62865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preparation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A7DAA-A571-4910-A5FF-A1815EB31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825" y="1752600"/>
            <a:ext cx="5111750" cy="297021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Stemming and Lemmatization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Data Partitioning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Tokenization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Labeling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C2FBC-1E02-4CBC-ABEB-E7B1C433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0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D6F7-D28A-4C2D-8A1D-401D01EE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Output of Data preparation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A3715-BFA7-4F4C-8A52-951C17AE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6887A990-2CAD-4B71-A724-D07675E1CC8B}"/>
              </a:ext>
            </a:extLst>
          </p:cNvPr>
          <p:cNvPicPr>
            <a:picLocks noGrp="1" noChangeAspect="1"/>
          </p:cNvPicPr>
          <p:nvPr>
            <p:ph type="dgm" sz="quarter" idx="15"/>
          </p:nvPr>
        </p:nvPicPr>
        <p:blipFill>
          <a:blip r:embed="rId2"/>
          <a:stretch>
            <a:fillRect/>
          </a:stretch>
        </p:blipFill>
        <p:spPr>
          <a:xfrm>
            <a:off x="3425744" y="1690688"/>
            <a:ext cx="5340512" cy="4165600"/>
          </a:xfrm>
        </p:spPr>
      </p:pic>
    </p:spTree>
    <p:extLst>
      <p:ext uri="{BB962C8B-B14F-4D97-AF65-F5344CB8AC3E}">
        <p14:creationId xmlns:p14="http://schemas.microsoft.com/office/powerpoint/2010/main" val="426588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5082-5E18-4A95-BBA5-EF344F1BF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273483"/>
            <a:ext cx="5111750" cy="57723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Feature extraction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9BEB1-102F-4ADA-803C-29107E5BA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290439"/>
            <a:ext cx="5111750" cy="2645545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Bag of Words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TF-IDF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N-gram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Latent Dirichlet Allocation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Doc2Vec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3B426-9771-4079-A183-19895CC0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3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637E-DB7C-4FD7-9FB0-10B9A20C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976313"/>
            <a:ext cx="5111750" cy="57723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Feature reduction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136AB-F0E8-4212-BF53-13018B0BE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625" y="1893093"/>
            <a:ext cx="5111750" cy="2878932"/>
          </a:xfrm>
        </p:spPr>
        <p:txBody>
          <a:bodyPr/>
          <a:lstStyle/>
          <a:p>
            <a:pPr marL="285750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Singular Value Decomposition (SVD)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t-distributed stochastic neighbor embedding (t-SNE)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Without any Feature Reduction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09D68-7F13-47A1-9ACA-DEE782D3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66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176D-0705-44AA-83E5-9B8256CF0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942975"/>
            <a:ext cx="5111750" cy="5048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Model training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5D58B-A344-4895-A788-D44BFF344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1609726"/>
            <a:ext cx="5324475" cy="4238624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Using Scikit Learn Packages to train 3 Models: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K-means Clustering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Agglomerative Clustering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Expectation Maximization(EM)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Combining each of the feature extraction methods with each of the feature reduction, we train each of the models with 9 different Combinations, So in total we trained 45 different models.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751F-20A0-48AB-B420-B84623A2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6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tf67328976_win32</Template>
  <TotalTime>174</TotalTime>
  <Words>349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</vt:lpstr>
      <vt:lpstr>Calibri</vt:lpstr>
      <vt:lpstr>Google Sans</vt:lpstr>
      <vt:lpstr>Tenorite</vt:lpstr>
      <vt:lpstr>Office Theme</vt:lpstr>
      <vt:lpstr>Text Clustering</vt:lpstr>
      <vt:lpstr>INTRODUCTION</vt:lpstr>
      <vt:lpstr>Schools of philosophy</vt:lpstr>
      <vt:lpstr>Framework</vt:lpstr>
      <vt:lpstr>Data preparation</vt:lpstr>
      <vt:lpstr>Output of Data preparation</vt:lpstr>
      <vt:lpstr>Feature extraction</vt:lpstr>
      <vt:lpstr>Feature reduction</vt:lpstr>
      <vt:lpstr>Model training</vt:lpstr>
      <vt:lpstr>Model evaluation</vt:lpstr>
      <vt:lpstr>Champion model</vt:lpstr>
      <vt:lpstr>Error analysis – Champion model</vt:lpstr>
      <vt:lpstr>Error Analysis – The meaning of truth</vt:lpstr>
      <vt:lpstr>PowerPoint Presentation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Clustering</dc:title>
  <dc:creator>Sara Ahmed</dc:creator>
  <cp:lastModifiedBy>omar sorour</cp:lastModifiedBy>
  <cp:revision>18</cp:revision>
  <dcterms:created xsi:type="dcterms:W3CDTF">2021-06-20T08:33:52Z</dcterms:created>
  <dcterms:modified xsi:type="dcterms:W3CDTF">2021-06-20T11:32:11Z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