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396" r:id="rId2"/>
    <p:sldId id="529" r:id="rId3"/>
    <p:sldId id="528" r:id="rId4"/>
    <p:sldId id="560" r:id="rId5"/>
    <p:sldId id="530" r:id="rId6"/>
    <p:sldId id="531" r:id="rId7"/>
    <p:sldId id="532" r:id="rId8"/>
    <p:sldId id="533" r:id="rId9"/>
    <p:sldId id="535" r:id="rId10"/>
    <p:sldId id="537" r:id="rId11"/>
    <p:sldId id="554" r:id="rId12"/>
    <p:sldId id="542" r:id="rId13"/>
    <p:sldId id="543" r:id="rId14"/>
    <p:sldId id="534" r:id="rId15"/>
    <p:sldId id="538" r:id="rId16"/>
    <p:sldId id="539" r:id="rId17"/>
    <p:sldId id="540" r:id="rId18"/>
    <p:sldId id="544" r:id="rId19"/>
    <p:sldId id="545" r:id="rId20"/>
    <p:sldId id="552" r:id="rId21"/>
    <p:sldId id="553" r:id="rId22"/>
    <p:sldId id="56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 autoAdjust="0"/>
    <p:restoredTop sz="92560" autoAdjust="0"/>
  </p:normalViewPr>
  <p:slideViewPr>
    <p:cSldViewPr>
      <p:cViewPr varScale="1">
        <p:scale>
          <a:sx n="99" d="100"/>
          <a:sy n="99" d="100"/>
        </p:scale>
        <p:origin x="17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.hassan/Desktop/Desktop/Academic/Cairo%20University/Post-doc%20Research/Konstanz,%20Big%20Data%20and%20Development/Public%20investments%20per%20governo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sz="1800" b="1" baseline="0" dirty="0">
                <a:solidFill>
                  <a:schemeClr val="tx1"/>
                </a:solidFill>
                <a:latin typeface="Garamond" panose="02020404030301010803" pitchFamily="18" charset="0"/>
              </a:rPr>
              <a:t>Per capita share of public investments across governorates (2022/23) US$</a:t>
            </a:r>
            <a:endParaRPr lang="en-US" sz="1800" b="1" dirty="0">
              <a:solidFill>
                <a:schemeClr val="tx1"/>
              </a:solidFill>
              <a:latin typeface="Garamond" panose="020204040303010108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EG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E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Sheet1!$A$2:$A$28</c:f>
              <c:strCache>
                <c:ptCount val="27"/>
                <c:pt idx="0">
                  <c:v>Fayoum</c:v>
                </c:pt>
                <c:pt idx="1">
                  <c:v>Minya</c:v>
                </c:pt>
                <c:pt idx="2">
                  <c:v>Gharbiya</c:v>
                </c:pt>
                <c:pt idx="3">
                  <c:v>Sohag</c:v>
                </c:pt>
                <c:pt idx="4">
                  <c:v>Sharkiya</c:v>
                </c:pt>
                <c:pt idx="5">
                  <c:v>Dakahliya</c:v>
                </c:pt>
                <c:pt idx="6">
                  <c:v>Behera</c:v>
                </c:pt>
                <c:pt idx="7">
                  <c:v>Menoufia</c:v>
                </c:pt>
                <c:pt idx="8">
                  <c:v>Benisweef</c:v>
                </c:pt>
                <c:pt idx="9">
                  <c:v>Kafr</c:v>
                </c:pt>
                <c:pt idx="10">
                  <c:v>Qena</c:v>
                </c:pt>
                <c:pt idx="11">
                  <c:v>Asiut</c:v>
                </c:pt>
                <c:pt idx="12">
                  <c:v>Qualiobiya</c:v>
                </c:pt>
                <c:pt idx="13">
                  <c:v>Luxor</c:v>
                </c:pt>
                <c:pt idx="14">
                  <c:v>Ismailiya</c:v>
                </c:pt>
                <c:pt idx="15">
                  <c:v>Aswan</c:v>
                </c:pt>
                <c:pt idx="16">
                  <c:v>Giza</c:v>
                </c:pt>
                <c:pt idx="17">
                  <c:v>Damietta</c:v>
                </c:pt>
                <c:pt idx="18">
                  <c:v>Alex</c:v>
                </c:pt>
                <c:pt idx="19">
                  <c:v>Cairo</c:v>
                </c:pt>
                <c:pt idx="20">
                  <c:v>Wadi</c:v>
                </c:pt>
                <c:pt idx="21">
                  <c:v>North_sinai</c:v>
                </c:pt>
                <c:pt idx="22">
                  <c:v>Suez</c:v>
                </c:pt>
                <c:pt idx="23">
                  <c:v>Red_Sea</c:v>
                </c:pt>
                <c:pt idx="24">
                  <c:v>Matrouh</c:v>
                </c:pt>
                <c:pt idx="25">
                  <c:v>PortSaid</c:v>
                </c:pt>
                <c:pt idx="26">
                  <c:v>South Sinai</c:v>
                </c:pt>
              </c:strCache>
            </c:strRef>
          </c:cat>
          <c:val>
            <c:numRef>
              <c:f>Sheet1!$F$2:$F$28</c:f>
              <c:numCache>
                <c:formatCode>#,##0</c:formatCode>
                <c:ptCount val="27"/>
                <c:pt idx="0">
                  <c:v>20.963746989182628</c:v>
                </c:pt>
                <c:pt idx="1">
                  <c:v>22.925138221650133</c:v>
                </c:pt>
                <c:pt idx="2">
                  <c:v>23.746612682700501</c:v>
                </c:pt>
                <c:pt idx="3">
                  <c:v>31.602782217011018</c:v>
                </c:pt>
                <c:pt idx="4">
                  <c:v>32.600977452537052</c:v>
                </c:pt>
                <c:pt idx="5">
                  <c:v>32.873040326532603</c:v>
                </c:pt>
                <c:pt idx="6">
                  <c:v>33.121805005885598</c:v>
                </c:pt>
                <c:pt idx="7">
                  <c:v>35.602578883272756</c:v>
                </c:pt>
                <c:pt idx="8">
                  <c:v>39.426756959441512</c:v>
                </c:pt>
                <c:pt idx="9">
                  <c:v>41.023599449855695</c:v>
                </c:pt>
                <c:pt idx="10">
                  <c:v>42.649801301835275</c:v>
                </c:pt>
                <c:pt idx="11">
                  <c:v>52.034449407230063</c:v>
                </c:pt>
                <c:pt idx="12">
                  <c:v>57.148294702973089</c:v>
                </c:pt>
                <c:pt idx="13">
                  <c:v>72.870072425800046</c:v>
                </c:pt>
                <c:pt idx="14">
                  <c:v>155.55555555555557</c:v>
                </c:pt>
                <c:pt idx="15">
                  <c:v>189.293179268611</c:v>
                </c:pt>
                <c:pt idx="16">
                  <c:v>264.12423458708241</c:v>
                </c:pt>
                <c:pt idx="17">
                  <c:v>266.2768373767471</c:v>
                </c:pt>
                <c:pt idx="18">
                  <c:v>268.3429434770552</c:v>
                </c:pt>
                <c:pt idx="19">
                  <c:v>331.6986666974442</c:v>
                </c:pt>
                <c:pt idx="20">
                  <c:v>486.89138576779021</c:v>
                </c:pt>
                <c:pt idx="21">
                  <c:v>584.49548051817374</c:v>
                </c:pt>
                <c:pt idx="22">
                  <c:v>588.26001092482875</c:v>
                </c:pt>
                <c:pt idx="23">
                  <c:v>646.62616658727086</c:v>
                </c:pt>
                <c:pt idx="24">
                  <c:v>807.38177623990782</c:v>
                </c:pt>
                <c:pt idx="25">
                  <c:v>1232.1650397058897</c:v>
                </c:pt>
                <c:pt idx="26">
                  <c:v>2635.2499047586311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1-0C4C-8111-310FE54B6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1709279"/>
        <c:axId val="1211710991"/>
      </c:barChart>
      <c:catAx>
        <c:axId val="1211709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EG"/>
          </a:p>
        </c:txPr>
        <c:crossAx val="1211710991"/>
        <c:crosses val="autoZero"/>
        <c:auto val="1"/>
        <c:lblAlgn val="ctr"/>
        <c:lblOffset val="100"/>
        <c:noMultiLvlLbl val="0"/>
      </c:catAx>
      <c:valAx>
        <c:axId val="1211710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EG"/>
          </a:p>
        </c:txPr>
        <c:crossAx val="121170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E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F71642-846B-4D21-8079-83F632751DFC}" type="datetimeFigureOut">
              <a:rPr lang="en-US"/>
              <a:pPr>
                <a:defRPr/>
              </a:pPr>
              <a:t>6/23/24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7979C49-A28B-436A-A62E-A9189940F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0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D1912-08DD-4131-9E42-56AC8FD14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86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D282A-2598-42D0-A18E-5FA5424CC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96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34612-556F-430F-A4A2-7328F215D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17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82F09-CA32-4BFA-95A6-3A1BE743B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158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B41-6ADC-4591-95EF-707EAC8FB9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45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30CA-E269-415B-868D-6DCFFA878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35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A925B-41B1-4C34-924E-4D8786BEF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20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87E3C-A9D8-4541-BF1C-2F47CD03CC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0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88656-5E11-4224-895A-A0757D2828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66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3E940-EAA2-478B-8A93-B15BF9F54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6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7D391-7C0F-4D1C-8882-201D49293A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1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0B694-29AE-4C75-8542-5EF481739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99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6E2E5-1FCC-40D8-80DF-8DE5D3AEF6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1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0110D700-572C-40B9-A452-5CDC77A14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>
            <a:extLst>
              <a:ext uri="{FF2B5EF4-FFF2-40B4-BE49-F238E27FC236}">
                <a16:creationId xmlns:a16="http://schemas.microsoft.com/office/drawing/2014/main" id="{23C32F4C-8341-7B47-A611-2126DEF312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1461629"/>
            <a:ext cx="8496944" cy="2697162"/>
          </a:xfrm>
        </p:spPr>
        <p:txBody>
          <a:bodyPr/>
          <a:lstStyle/>
          <a:p>
            <a:pPr algn="ctr"/>
            <a:r>
              <a:rPr lang="en-EG" sz="3600" b="1" dirty="0">
                <a:solidFill>
                  <a:srgbClr val="C00000"/>
                </a:solidFill>
              </a:rPr>
              <a:t>Measuring Inequality of Public Services Distribution with Spatial Data:</a:t>
            </a:r>
            <a:br>
              <a:rPr lang="en-EG" sz="3600" b="1" dirty="0">
                <a:solidFill>
                  <a:srgbClr val="C00000"/>
                </a:solidFill>
              </a:rPr>
            </a:br>
            <a:r>
              <a:rPr lang="en-EG" sz="3600" b="1" dirty="0">
                <a:solidFill>
                  <a:srgbClr val="C00000"/>
                </a:solidFill>
              </a:rPr>
              <a:t>Case of Egypt</a:t>
            </a:r>
            <a:br>
              <a:rPr lang="en-EG" sz="3600" b="1" dirty="0">
                <a:solidFill>
                  <a:srgbClr val="C00000"/>
                </a:solidFill>
              </a:rPr>
            </a:br>
            <a:endParaRPr lang="en-US" altLang="en-US" sz="3600" b="1" dirty="0">
              <a:solidFill>
                <a:srgbClr val="C00000"/>
              </a:solidFill>
            </a:endParaRP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09E16E6C-1627-CF47-BEBE-107A3D23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29716-D0E4-554A-89A3-1FD6F8B96EB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58A0822B-2604-12F7-6072-EA561A3C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Geotagging</a:t>
            </a: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In phase 1, we limited our search to constituencies where we can validate our data, against existing (relatively reliable) data on poverty. </a:t>
            </a: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One-off survey on the poorest 1,000 villages in Egypt (out of 5,000) which produced data on no. of poor people and poverty rate in these villages.</a:t>
            </a: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Applied such villages as our measure of poor constituencies and compared them against the capital of each governorate.</a:t>
            </a:r>
          </a:p>
          <a:p>
            <a:pPr marL="10795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10795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A total of 24,165 POIs were retrieved.</a:t>
            </a: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5F3C345-E7B2-18A0-54C8-3FE3CBF2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1E4D5E-5269-1D09-60F4-DCBF90AFF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76666"/>
              </p:ext>
            </p:extLst>
          </p:nvPr>
        </p:nvGraphicFramePr>
        <p:xfrm>
          <a:off x="1691680" y="4144547"/>
          <a:ext cx="6624736" cy="1995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4884">
                  <a:extLst>
                    <a:ext uri="{9D8B030D-6E8A-4147-A177-3AD203B41FA5}">
                      <a16:colId xmlns:a16="http://schemas.microsoft.com/office/drawing/2014/main" val="1887299148"/>
                    </a:ext>
                  </a:extLst>
                </a:gridCol>
                <a:gridCol w="3709852">
                  <a:extLst>
                    <a:ext uri="{9D8B030D-6E8A-4147-A177-3AD203B41FA5}">
                      <a16:colId xmlns:a16="http://schemas.microsoft.com/office/drawing/2014/main" val="4942841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solidFill>
                            <a:srgbClr val="C00000"/>
                          </a:solidFill>
                          <a:effectLst/>
                          <a:latin typeface="Garamond" panose="02020404030301010803" pitchFamily="18" charset="0"/>
                        </a:rPr>
                        <a:t>Schools</a:t>
                      </a:r>
                      <a:endParaRPr lang="en-US" sz="1800" b="1" i="0" u="none" strike="noStrike">
                        <a:solidFill>
                          <a:srgbClr val="C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EG" sz="1800" b="1" u="none" strike="noStrike" dirty="0">
                          <a:solidFill>
                            <a:srgbClr val="C00000"/>
                          </a:solidFill>
                          <a:effectLst/>
                          <a:latin typeface="Garamond" panose="02020404030301010803" pitchFamily="18" charset="0"/>
                        </a:rPr>
                        <a:t>16,980</a:t>
                      </a:r>
                      <a:endParaRPr lang="en-EG" sz="1800" b="1" i="0" u="none" strike="noStrike" dirty="0">
                        <a:solidFill>
                          <a:srgbClr val="C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53148"/>
                  </a:ext>
                </a:extLst>
              </a:tr>
              <a:tr h="509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  <a:latin typeface="Garamond" panose="02020404030301010803" pitchFamily="18" charset="0"/>
                        </a:rPr>
                        <a:t>Health care clinics/hospitals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EG" sz="1800" b="1" u="none" strike="noStrike" dirty="0">
                          <a:solidFill>
                            <a:srgbClr val="C00000"/>
                          </a:solidFill>
                          <a:effectLst/>
                          <a:latin typeface="Garamond" panose="02020404030301010803" pitchFamily="18" charset="0"/>
                        </a:rPr>
                        <a:t>4,459</a:t>
                      </a:r>
                      <a:endParaRPr lang="en-EG" sz="1800" b="1" i="0" u="none" strike="noStrike" dirty="0">
                        <a:solidFill>
                          <a:srgbClr val="C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13658"/>
                  </a:ext>
                </a:extLst>
              </a:tr>
              <a:tr h="3804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  <a:latin typeface="Garamond" panose="02020404030301010803" pitchFamily="18" charset="0"/>
                        </a:rPr>
                        <a:t>Youth Centres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EG" sz="1800" b="1" u="none" strike="noStrike" dirty="0">
                          <a:solidFill>
                            <a:srgbClr val="C00000"/>
                          </a:solidFill>
                          <a:effectLst/>
                          <a:latin typeface="Garamond" panose="02020404030301010803" pitchFamily="18" charset="0"/>
                        </a:rPr>
                        <a:t>1,615</a:t>
                      </a:r>
                      <a:endParaRPr lang="en-EG" sz="1800" b="1" i="0" u="none" strike="noStrike" dirty="0">
                        <a:solidFill>
                          <a:srgbClr val="C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1169"/>
                  </a:ext>
                </a:extLst>
              </a:tr>
              <a:tr h="745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  <a:latin typeface="Garamond" panose="02020404030301010803" pitchFamily="18" charset="0"/>
                        </a:rPr>
                        <a:t>Subsidized food outlets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EG" sz="1800" b="1" u="none" strike="noStrike" dirty="0">
                          <a:solidFill>
                            <a:srgbClr val="C00000"/>
                          </a:solidFill>
                          <a:effectLst/>
                          <a:latin typeface="Garamond" panose="02020404030301010803" pitchFamily="18" charset="0"/>
                        </a:rPr>
                        <a:t>1,111</a:t>
                      </a:r>
                      <a:endParaRPr lang="en-EG" sz="1800" b="1" i="0" u="none" strike="noStrike" dirty="0">
                        <a:solidFill>
                          <a:srgbClr val="C0000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591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8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POIs distribution</a:t>
            </a: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1257BFC-B12B-FCCA-2F99-57EF8514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581;g2e46e9af7ae_1_0">
            <a:extLst>
              <a:ext uri="{FF2B5EF4-FFF2-40B4-BE49-F238E27FC236}">
                <a16:creationId xmlns:a16="http://schemas.microsoft.com/office/drawing/2014/main" id="{7A7D272B-1D4B-508F-2855-5BE78E7ED8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239" r="31190" b="1141"/>
          <a:stretch/>
        </p:blipFill>
        <p:spPr>
          <a:xfrm>
            <a:off x="2411760" y="1149678"/>
            <a:ext cx="3708413" cy="4871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7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Schools’ POI distribution across the regions</a:t>
            </a: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2" name="Google Shape;508;g2e36f9fd896_0_46">
            <a:extLst>
              <a:ext uri="{FF2B5EF4-FFF2-40B4-BE49-F238E27FC236}">
                <a16:creationId xmlns:a16="http://schemas.microsoft.com/office/drawing/2014/main" id="{FF747A09-8E39-4D0E-5EAA-939947672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568" y="1052736"/>
            <a:ext cx="7848872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1257BFC-B12B-FCCA-2F99-57EF8514C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00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Clinics’/hospitals’ POI distribution across the regions</a:t>
            </a:r>
          </a:p>
          <a:p>
            <a:pPr marL="10795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3" name="Google Shape;518;g2e36f9fd896_1_4">
            <a:extLst>
              <a:ext uri="{FF2B5EF4-FFF2-40B4-BE49-F238E27FC236}">
                <a16:creationId xmlns:a16="http://schemas.microsoft.com/office/drawing/2014/main" id="{301AB51B-917D-1C90-FDC2-F03485A41B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44" y="908720"/>
            <a:ext cx="8064896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F467D18-E217-FB11-E8FE-AAAA4F44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0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Validation: hospitals (weighted by population)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1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None/>
              <a:defRPr/>
            </a:pP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1% significance level, T-test (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pvalue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= 0.0011889), 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MannWhitney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pvalue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= 0.0018596) </a:t>
            </a:r>
          </a:p>
          <a:p>
            <a:pPr marL="0" indent="0" algn="ctr">
              <a:buNone/>
              <a:defRPr/>
            </a:pPr>
            <a:endParaRPr lang="en-US" sz="2000" dirty="0">
              <a:solidFill>
                <a:schemeClr val="dk1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000" b="1" dirty="0">
              <a:latin typeface="Garamond" panose="02020404030301010803" pitchFamily="18" charset="0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4CD527A-4988-85E1-765C-87CE4CD36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515;g2e36a62773e_0_183">
            <a:extLst>
              <a:ext uri="{FF2B5EF4-FFF2-40B4-BE49-F238E27FC236}">
                <a16:creationId xmlns:a16="http://schemas.microsoft.com/office/drawing/2014/main" id="{E9033DF4-A203-F5AA-3822-3E6993BA3D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92" y="843818"/>
            <a:ext cx="7128792" cy="4529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1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Validation: schools (weighted by population)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5% significance level, T-test (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pvalue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= 0.0060690), 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MannWhitney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pvalue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= 0.025260)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000" b="1" dirty="0">
              <a:latin typeface="Garamond" panose="02020404030301010803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367A14F-E9C1-FBFC-619E-12B91132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522;g2e36a62773e_0_192">
            <a:extLst>
              <a:ext uri="{FF2B5EF4-FFF2-40B4-BE49-F238E27FC236}">
                <a16:creationId xmlns:a16="http://schemas.microsoft.com/office/drawing/2014/main" id="{A367CD7E-335A-C038-D2F8-EDBD998BF8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16" y="1052736"/>
            <a:ext cx="7395567" cy="4440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19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Validation: subsidized food outlets (weighted by population)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5% significance level, T-test (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pvalue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= 0.0109457), 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MannWhitney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pvalue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= 0.022089) </a:t>
            </a: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000" b="1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769DB-F29A-4569-F213-7DF94A36B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529;g2e36a62773e_0_205">
            <a:extLst>
              <a:ext uri="{FF2B5EF4-FFF2-40B4-BE49-F238E27FC236}">
                <a16:creationId xmlns:a16="http://schemas.microsoft.com/office/drawing/2014/main" id="{58BBFE2A-4DAB-7F86-B408-8291D07227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36" y="1043674"/>
            <a:ext cx="6974148" cy="4286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37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Validation: youth centres/clubs </a:t>
            </a:r>
            <a:r>
              <a:rPr 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(weighted by population)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5% significance level, T-test (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pvalue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= 0.00674526), 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MannWhitney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Garamond" panose="02020404030301010803" pitchFamily="18" charset="0"/>
              </a:rPr>
              <a:t>pvalue</a:t>
            </a:r>
            <a:r>
              <a:rPr lang="en-US" sz="1500" dirty="0">
                <a:solidFill>
                  <a:schemeClr val="dk1"/>
                </a:solidFill>
                <a:latin typeface="Garamond" panose="02020404030301010803" pitchFamily="18" charset="0"/>
              </a:rPr>
              <a:t> = 0.0192699) </a:t>
            </a:r>
          </a:p>
          <a:p>
            <a:pPr marL="9525" indent="0" algn="just">
              <a:buNone/>
              <a:defRPr/>
            </a:pPr>
            <a:endParaRPr lang="en-US" sz="2000" dirty="0">
              <a:latin typeface="+mj-lt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+mj-lt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+mj-lt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+mj-lt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000" b="1" dirty="0">
              <a:latin typeface="+mj-lt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000" b="1" dirty="0">
              <a:latin typeface="+mj-l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E9396EE-D3E1-0FF8-8D07-12C018AD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536;g2e36a62773e_0_218">
            <a:extLst>
              <a:ext uri="{FF2B5EF4-FFF2-40B4-BE49-F238E27FC236}">
                <a16:creationId xmlns:a16="http://schemas.microsoft.com/office/drawing/2014/main" id="{AEBD434A-D93E-8187-DC0F-1B33D3FD18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78" y="923874"/>
            <a:ext cx="7179542" cy="4526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821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Validation: comparing POIs in the same governorate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1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sym typeface="Play"/>
              </a:rPr>
              <a:t>Mansoura (non-poor) has twice as many schools as Belqas (poorest), 1378 compared to 620.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000" dirty="0">
              <a:latin typeface="+mj-lt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+mj-lt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+mj-lt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+mj-lt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+mj-lt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000" b="1" dirty="0">
              <a:latin typeface="+mj-lt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000" b="1" dirty="0">
              <a:latin typeface="+mj-lt"/>
            </a:endParaRPr>
          </a:p>
        </p:txBody>
      </p:sp>
      <p:pic>
        <p:nvPicPr>
          <p:cNvPr id="2" name="Google Shape;558;g2e44a3e868a_0_42">
            <a:extLst>
              <a:ext uri="{FF2B5EF4-FFF2-40B4-BE49-F238E27FC236}">
                <a16:creationId xmlns:a16="http://schemas.microsoft.com/office/drawing/2014/main" id="{833185F0-B8D4-0965-091B-7B361066EB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540" y="836712"/>
            <a:ext cx="8064896" cy="446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5367FAF-464C-5782-E9FB-3CD1A65F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92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Validation: comparing POIs in the same governorate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1000" b="1" dirty="0">
              <a:solidFill>
                <a:srgbClr val="C00000"/>
              </a:solidFill>
              <a:latin typeface="+mj-lt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sym typeface="Play"/>
              </a:rPr>
              <a:t>Mansoura (non-poor) has almost three times the number than those of Belqas (poor), at 454 and 185.</a:t>
            </a:r>
            <a:endParaRPr lang="en-US" altLang="en-US" sz="2000" dirty="0">
              <a:solidFill>
                <a:schemeClr val="dk1"/>
              </a:solidFill>
              <a:latin typeface="+mj-lt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+mj-lt"/>
            </a:endParaRPr>
          </a:p>
          <a:p>
            <a:pPr marL="9525" indent="0" algn="just">
              <a:buNone/>
              <a:defRPr/>
            </a:pPr>
            <a:endParaRPr lang="en-US" sz="2000" dirty="0">
              <a:latin typeface="+mj-lt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+mj-lt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+mj-lt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000" b="1" dirty="0">
              <a:latin typeface="+mj-lt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000" b="1" dirty="0">
              <a:latin typeface="+mj-lt"/>
            </a:endParaRPr>
          </a:p>
        </p:txBody>
      </p:sp>
      <p:pic>
        <p:nvPicPr>
          <p:cNvPr id="3" name="Google Shape;578;g2e44a3e868a_0_60">
            <a:extLst>
              <a:ext uri="{FF2B5EF4-FFF2-40B4-BE49-F238E27FC236}">
                <a16:creationId xmlns:a16="http://schemas.microsoft.com/office/drawing/2014/main" id="{D41B47A5-18C1-2DE4-2B45-AA841FA6B4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064" y="702301"/>
            <a:ext cx="7884368" cy="472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10F681C-5643-EEE1-1C28-17E18CAE5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42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333375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endParaRPr lang="en-US" altLang="en-US" sz="22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altLang="en-US" sz="22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altLang="en-US" sz="22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altLang="en-US" sz="22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altLang="en-US" sz="2200" b="1" dirty="0">
                <a:latin typeface="Garamond" panose="02020404030301010803" pitchFamily="18" charset="0"/>
              </a:rPr>
              <a:t>Can spatial, data-driven mapping of public services inequality improve redistribution preferences among policy-makers?</a:t>
            </a:r>
          </a:p>
          <a:p>
            <a:pPr marL="0" indent="0" algn="ctr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sz="22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4E4F9EF-6D4C-7226-BFFE-6FD7C672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01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Experiment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Option 1: Field Experiment.</a:t>
            </a: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Inviting legislators to a seminar where we show them data and give them access.</a:t>
            </a: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Trace how far they use data in budgeting debates compared to last year.</a:t>
            </a: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A092BEF-9547-A112-7F1E-E5383313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88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  <a:sym typeface="Times New Roman"/>
              </a:rPr>
              <a:t>Option 2: Lab Experiment</a:t>
            </a:r>
          </a:p>
          <a:p>
            <a:pPr marL="0" indent="0" algn="ctr">
              <a:buNone/>
              <a:defRPr/>
            </a:pPr>
            <a:endParaRPr lang="en-US" sz="1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Subjects divided into groups of 3: legislators representing constituencies of three different SES (poor, average, better-off).</a:t>
            </a:r>
          </a:p>
          <a:p>
            <a:pPr marL="9525" indent="0" algn="just">
              <a:buNone/>
              <a:defRPr/>
            </a:pPr>
            <a:endParaRPr lang="en-US" sz="1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Task is to reach agreement on funding of a specific number of schools/hospitals/food outlets/youth centres in a certain time period.</a:t>
            </a:r>
          </a:p>
          <a:p>
            <a:pPr marL="9525" indent="0" algn="just">
              <a:buNone/>
              <a:defRPr/>
            </a:pPr>
            <a:endParaRPr lang="en-US" sz="1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Subjects incentivised via payoffs to get higher share for their constituencies.</a:t>
            </a:r>
          </a:p>
          <a:p>
            <a:pPr marL="9525" indent="0" algn="just">
              <a:buNone/>
              <a:defRPr/>
            </a:pPr>
            <a:endParaRPr lang="en-US" sz="1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Subjects need to chat to decide. If no decision is reached, no one gets paid.</a:t>
            </a:r>
          </a:p>
          <a:p>
            <a:pPr marL="9525" indent="0" algn="just">
              <a:buNone/>
              <a:defRPr/>
            </a:pPr>
            <a:endParaRPr lang="en-US" sz="1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To reflect different resources of legislators, higher SES legislators would have double chatting time.</a:t>
            </a:r>
          </a:p>
          <a:p>
            <a:pPr marL="9525" indent="0" algn="just">
              <a:buNone/>
              <a:defRPr/>
            </a:pPr>
            <a:endParaRPr lang="en-US" sz="1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Two treatments:</a:t>
            </a: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1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DV: how far legislator representing higher SES constituency would accept redistribution, at  the expense of payoffs.</a:t>
            </a:r>
            <a:endParaRPr lang="en-US" altLang="en-US" sz="2000" b="1" dirty="0">
              <a:latin typeface="Garamond" panose="02020404030301010803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A092BEF-9547-A112-7F1E-E5383313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" y="130598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4731CF-9E4D-94D8-43A1-3FBA810BD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47531"/>
              </p:ext>
            </p:extLst>
          </p:nvPr>
        </p:nvGraphicFramePr>
        <p:xfrm>
          <a:off x="2937018" y="4509120"/>
          <a:ext cx="46829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491">
                  <a:extLst>
                    <a:ext uri="{9D8B030D-6E8A-4147-A177-3AD203B41FA5}">
                      <a16:colId xmlns:a16="http://schemas.microsoft.com/office/drawing/2014/main" val="381974256"/>
                    </a:ext>
                  </a:extLst>
                </a:gridCol>
                <a:gridCol w="2341491">
                  <a:extLst>
                    <a:ext uri="{9D8B030D-6E8A-4147-A177-3AD203B41FA5}">
                      <a16:colId xmlns:a16="http://schemas.microsoft.com/office/drawing/2014/main" val="3447964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G" b="1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Control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G" b="1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No mapping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G" b="1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T1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EG" b="1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Mapping available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8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1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None/>
              <a:defRPr/>
            </a:pPr>
            <a:endParaRPr lang="en-US" sz="2200" b="1" dirty="0">
              <a:solidFill>
                <a:srgbClr val="C00000"/>
              </a:solidFill>
              <a:latin typeface="Garamond" panose="02020404030301010803" pitchFamily="18" charset="0"/>
              <a:sym typeface="Times New Roman"/>
            </a:endParaRPr>
          </a:p>
          <a:p>
            <a:pPr marL="0" indent="0" algn="ctr">
              <a:buNone/>
              <a:defRPr/>
            </a:pPr>
            <a:endParaRPr lang="en-US" sz="2200" b="1" dirty="0">
              <a:solidFill>
                <a:srgbClr val="C00000"/>
              </a:solidFill>
              <a:latin typeface="Garamond" panose="02020404030301010803" pitchFamily="18" charset="0"/>
              <a:sym typeface="Times New Roman"/>
            </a:endParaRPr>
          </a:p>
          <a:p>
            <a:pPr marL="0" indent="0" algn="ctr">
              <a:buNone/>
              <a:defRPr/>
            </a:pPr>
            <a:endParaRPr lang="en-US" sz="2200" b="1" dirty="0">
              <a:solidFill>
                <a:srgbClr val="C00000"/>
              </a:solidFill>
              <a:latin typeface="Garamond" panose="02020404030301010803" pitchFamily="18" charset="0"/>
              <a:sym typeface="Times New Roman"/>
            </a:endParaRPr>
          </a:p>
          <a:p>
            <a:pPr marL="0" indent="0" algn="ctr">
              <a:buNone/>
              <a:defRPr/>
            </a:pPr>
            <a:endParaRPr lang="en-US" sz="2200" b="1" dirty="0">
              <a:solidFill>
                <a:srgbClr val="C00000"/>
              </a:solidFill>
              <a:latin typeface="Garamond" panose="02020404030301010803" pitchFamily="18" charset="0"/>
              <a:sym typeface="Times New Roman"/>
            </a:endParaRPr>
          </a:p>
          <a:p>
            <a:pPr marL="0" indent="0" algn="ctr">
              <a:buNone/>
              <a:defRPr/>
            </a:pPr>
            <a:endParaRPr lang="en-US" sz="2200" b="1" dirty="0">
              <a:solidFill>
                <a:srgbClr val="C00000"/>
              </a:solidFill>
              <a:latin typeface="Garamond" panose="02020404030301010803" pitchFamily="18" charset="0"/>
              <a:sym typeface="Times New Roman"/>
            </a:endParaRPr>
          </a:p>
          <a:p>
            <a:pPr marL="0" indent="0" algn="ctr">
              <a:buNone/>
              <a:defRPr/>
            </a:pPr>
            <a:endParaRPr lang="en-US" sz="2200" b="1" dirty="0">
              <a:solidFill>
                <a:srgbClr val="C00000"/>
              </a:solidFill>
              <a:latin typeface="Garamond" panose="02020404030301010803" pitchFamily="18" charset="0"/>
              <a:sym typeface="Times New Roman"/>
            </a:endParaRPr>
          </a:p>
          <a:p>
            <a:pPr marL="0" indent="0" algn="ctr"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  <a:sym typeface="Times New Roman"/>
              </a:rPr>
              <a:t>Thanks</a:t>
            </a:r>
          </a:p>
          <a:p>
            <a:pPr marL="0" indent="0" algn="ctr">
              <a:buNone/>
              <a:defRPr/>
            </a:pPr>
            <a:endParaRPr lang="en-US" sz="1000" b="1" dirty="0">
              <a:latin typeface="Garamond" panose="02020404030301010803" pitchFamily="18" charset="0"/>
              <a:sym typeface="Times New Roman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A092BEF-9547-A112-7F1E-E5383313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" y="130598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333375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Motivation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Legislators are incentivised to prioritize the interests of their constituencies, even at the expense of balanced distribution of public services.</a:t>
            </a: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In the absence of national, non-politicized data on distribution of public services, public spending is likely to favour more resourceful legislators.</a:t>
            </a: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One way to break this vicious cycle is to present </a:t>
            </a:r>
            <a:r>
              <a:rPr lang="en-US" sz="2000" b="1" i="1" dirty="0">
                <a:latin typeface="Garamond" panose="02020404030301010803" pitchFamily="18" charset="0"/>
              </a:rPr>
              <a:t>different information </a:t>
            </a:r>
            <a:r>
              <a:rPr lang="en-US" sz="2000" b="1" dirty="0">
                <a:latin typeface="Garamond" panose="02020404030301010803" pitchFamily="18" charset="0"/>
              </a:rPr>
              <a:t>(on unequal distribution of public services), in a </a:t>
            </a:r>
            <a:r>
              <a:rPr lang="en-US" sz="2000" b="1" i="1" dirty="0">
                <a:latin typeface="Garamond" panose="02020404030301010803" pitchFamily="18" charset="0"/>
              </a:rPr>
              <a:t>different way</a:t>
            </a:r>
            <a:r>
              <a:rPr lang="en-US" sz="2000" b="1" dirty="0">
                <a:latin typeface="Garamond" panose="02020404030301010803" pitchFamily="18" charset="0"/>
              </a:rPr>
              <a:t>. </a:t>
            </a: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F2FD60AE-44DC-D86F-6E5B-E8CB4AC4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0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333375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endParaRPr lang="en-US" sz="2200" b="1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F2FD60AE-44DC-D86F-6E5B-E8CB4AC4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C1AB9C-2B7F-8004-2014-CB1296A07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55128"/>
              </p:ext>
            </p:extLst>
          </p:nvPr>
        </p:nvGraphicFramePr>
        <p:xfrm>
          <a:off x="1043608" y="476672"/>
          <a:ext cx="7200800" cy="569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602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28" y="27345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Design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en-US" sz="2000" b="1" dirty="0">
                <a:latin typeface="Garamond" panose="02020404030301010803" pitchFamily="18" charset="0"/>
              </a:rPr>
              <a:t>Develop a ‘map of public services’ based on spatial data that overcomes the unreliability of government data and surveys. 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Garamond" panose="02020404030301010803" pitchFamily="18" charset="0"/>
              </a:rPr>
              <a:t>Providing a sample of legislators (just a few weeks before the budget parliamentary debates start), with an option to access that map.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Dependent variables:</a:t>
            </a:r>
          </a:p>
          <a:p>
            <a:pPr marL="266700" indent="-257175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1. how far would legislators access the data, measured by the number of accesses to a portal specifically designed for that purpose.</a:t>
            </a:r>
          </a:p>
          <a:p>
            <a:pPr marL="266700" indent="-257175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2. whether they would make use of such data in their interventions in parliament, in comparison to previous year’s transcripts (when the portal did not exist) - measured via text analysis of parliamentary transcripts.</a:t>
            </a:r>
            <a:endParaRPr lang="en-EG" sz="2000" b="1" dirty="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404E52C3-8CB2-C219-7381-2FAC515D3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03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28" y="27345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Design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en-US" sz="2000" b="1" dirty="0">
                <a:latin typeface="Garamond" panose="02020404030301010803" pitchFamily="18" charset="0"/>
              </a:rPr>
              <a:t>Develop a ‘map of public services’ based on spatial data that overcomes the unreliability of government data and surveys. 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Providing a sample of legislators (just a few weeks before the budget parliamentary debates start), with an option to access that map.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Dependent variables:</a:t>
            </a:r>
          </a:p>
          <a:p>
            <a:pPr marL="266700" indent="-257175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1. how far would legislators access the data, measured by the number of accesses to a portal specifically designed for that purpose.</a:t>
            </a:r>
          </a:p>
          <a:p>
            <a:pPr marL="266700" indent="-257175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2. whether they would make use of such data in their interventions in parliament, in comparison to previous year’s transcripts (when the portal did not exist) - measured via text analysis of parliamentary transcripts.</a:t>
            </a:r>
            <a:endParaRPr lang="en-EG" sz="2000" b="1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FE28F-DEF4-6423-5316-65ACBE569A78}"/>
              </a:ext>
            </a:extLst>
          </p:cNvPr>
          <p:cNvSpPr txBox="1"/>
          <p:nvPr/>
        </p:nvSpPr>
        <p:spPr>
          <a:xfrm>
            <a:off x="241328" y="836712"/>
            <a:ext cx="8445472" cy="10801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E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F2FA1-6DE5-45A7-2303-66ACE6721B08}"/>
              </a:ext>
            </a:extLst>
          </p:cNvPr>
          <p:cNvSpPr txBox="1"/>
          <p:nvPr/>
        </p:nvSpPr>
        <p:spPr>
          <a:xfrm>
            <a:off x="241328" y="2040381"/>
            <a:ext cx="8445472" cy="10801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79093-DEEF-0DDD-BB51-07ECDD3F0556}"/>
              </a:ext>
            </a:extLst>
          </p:cNvPr>
          <p:cNvSpPr txBox="1"/>
          <p:nvPr/>
        </p:nvSpPr>
        <p:spPr>
          <a:xfrm>
            <a:off x="5436096" y="2737605"/>
            <a:ext cx="259228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  <a:latin typeface="Garamond" panose="02020404030301010803" pitchFamily="18" charset="0"/>
              </a:rPr>
              <a:t>C</a:t>
            </a:r>
            <a:r>
              <a:rPr lang="en-EG" dirty="0">
                <a:solidFill>
                  <a:srgbClr val="000099"/>
                </a:solidFill>
                <a:latin typeface="Garamond" panose="02020404030301010803" pitchFamily="18" charset="0"/>
              </a:rPr>
              <a:t>an only happen in Feb and March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D50E0-30B3-6CBD-398B-FB83ACADDF7F}"/>
              </a:ext>
            </a:extLst>
          </p:cNvPr>
          <p:cNvSpPr txBox="1"/>
          <p:nvPr/>
        </p:nvSpPr>
        <p:spPr>
          <a:xfrm>
            <a:off x="241328" y="3429000"/>
            <a:ext cx="8579144" cy="25922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E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68B62-AC05-D03A-011A-2FBCE41BAC9D}"/>
              </a:ext>
            </a:extLst>
          </p:cNvPr>
          <p:cNvSpPr txBox="1"/>
          <p:nvPr/>
        </p:nvSpPr>
        <p:spPr>
          <a:xfrm>
            <a:off x="5436096" y="5585734"/>
            <a:ext cx="259228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  <a:latin typeface="Garamond" panose="02020404030301010803" pitchFamily="18" charset="0"/>
              </a:rPr>
              <a:t>C</a:t>
            </a:r>
            <a:r>
              <a:rPr lang="en-EG" dirty="0">
                <a:solidFill>
                  <a:srgbClr val="000099"/>
                </a:solidFill>
                <a:latin typeface="Garamond" panose="02020404030301010803" pitchFamily="18" charset="0"/>
              </a:rPr>
              <a:t>an only happen April to June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F87A-26A4-C284-A5D6-CB698EA4E6E5}"/>
              </a:ext>
            </a:extLst>
          </p:cNvPr>
          <p:cNvSpPr txBox="1"/>
          <p:nvPr/>
        </p:nvSpPr>
        <p:spPr>
          <a:xfrm>
            <a:off x="5652120" y="609197"/>
            <a:ext cx="259228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  <a:latin typeface="Garamond" panose="02020404030301010803" pitchFamily="18" charset="0"/>
              </a:rPr>
              <a:t>Preliminary Findings</a:t>
            </a:r>
            <a:endParaRPr lang="en-EG" dirty="0">
              <a:solidFill>
                <a:srgbClr val="000099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38BCA19-CF3C-5653-2A3E-2161FA6C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7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8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333375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Developing Spatial Map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Low and low-middle income countries have structural problems in generating official developmental data, especially if such data are likely to expose significant inequalities or ill-targeted public spending. </a:t>
            </a: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Data collection in such settings is usually marred with many challenges:</a:t>
            </a:r>
          </a:p>
          <a:p>
            <a:pPr marL="269875" indent="-17780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1. survey data never go down to low administrative levels, are done over long cycles and suffer from reliability concerns (ADB 2022) </a:t>
            </a:r>
          </a:p>
          <a:p>
            <a:pPr marL="269875" indent="-17780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2. official data usually suffer from significant lags, not disaggregated enough and sometimes incomplete (Hassan and Amin 2022</a:t>
            </a:r>
            <a:r>
              <a:rPr lang="en-EG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>
                <a:latin typeface="Garamond" panose="02020404030301010803" pitchFamily="18" charset="0"/>
              </a:rPr>
              <a:t>). </a:t>
            </a: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Result is a situation where unequal distribution of services is visible to everyone, yet hardly captured by reliable datasets when the decisions to re-allocate resources are being made.</a:t>
            </a:r>
            <a:endParaRPr lang="en-EG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7F38336F-C87A-6603-2898-46F84E24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Methodology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Geospatial data has been used extensively for development studies, tracing:</a:t>
            </a: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- nighttime light (</a:t>
            </a:r>
            <a:r>
              <a:rPr lang="en-US" sz="2000" b="1" dirty="0" err="1">
                <a:latin typeface="Garamond" panose="02020404030301010803" pitchFamily="18" charset="0"/>
              </a:rPr>
              <a:t>Yanhua</a:t>
            </a:r>
            <a:r>
              <a:rPr lang="en-US" sz="2000" b="1" dirty="0">
                <a:latin typeface="Garamond" panose="02020404030301010803" pitchFamily="18" charset="0"/>
              </a:rPr>
              <a:t>, X.; </a:t>
            </a:r>
            <a:r>
              <a:rPr lang="en-US" sz="2000" b="1" dirty="0" err="1">
                <a:latin typeface="Garamond" panose="02020404030301010803" pitchFamily="18" charset="0"/>
              </a:rPr>
              <a:t>Qihao</a:t>
            </a:r>
            <a:r>
              <a:rPr lang="en-US" sz="2000" b="1" dirty="0">
                <a:latin typeface="Garamond" panose="02020404030301010803" pitchFamily="18" charset="0"/>
              </a:rPr>
              <a:t>, W.; Anthea, W, 2014; Liu, Q, 2017).</a:t>
            </a: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- vegetation differences (</a:t>
            </a:r>
            <a:r>
              <a:rPr lang="en-US" sz="2000" b="1" dirty="0" err="1">
                <a:latin typeface="Garamond" panose="02020404030301010803" pitchFamily="18" charset="0"/>
              </a:rPr>
              <a:t>Gessesse</a:t>
            </a:r>
            <a:r>
              <a:rPr lang="en-US" sz="2000" b="1" dirty="0">
                <a:latin typeface="Garamond" panose="02020404030301010803" pitchFamily="18" charset="0"/>
              </a:rPr>
              <a:t> and </a:t>
            </a:r>
            <a:r>
              <a:rPr lang="en-US" sz="2000" b="1" dirty="0" err="1">
                <a:latin typeface="Garamond" panose="02020404030301010803" pitchFamily="18" charset="0"/>
              </a:rPr>
              <a:t>Melesse</a:t>
            </a:r>
            <a:r>
              <a:rPr lang="en-US" sz="2000" b="1" dirty="0">
                <a:latin typeface="Garamond" panose="02020404030301010803" pitchFamily="18" charset="0"/>
              </a:rPr>
              <a:t> 2019).</a:t>
            </a: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- rainfall statistics(Simpson, M, 2018).</a:t>
            </a:r>
          </a:p>
          <a:p>
            <a:pPr marL="0" indent="0" algn="just">
              <a:buNone/>
              <a:defRPr/>
            </a:pPr>
            <a:endParaRPr lang="en-US" sz="15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We aim for data that would be less contested and usable by MPs in budgeting debates.</a:t>
            </a:r>
          </a:p>
          <a:p>
            <a:pPr marL="0" indent="0" algn="just">
              <a:buNone/>
              <a:defRPr/>
            </a:pPr>
            <a:endParaRPr lang="en-US" sz="15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We </a:t>
            </a:r>
            <a:r>
              <a:rPr lang="en-US" sz="2000" b="1" dirty="0">
                <a:latin typeface="Garamond" panose="02020404030301010803" pitchFamily="18" charset="0"/>
                <a:sym typeface="Arial"/>
              </a:rPr>
              <a:t>geotag ‘points of interest’ (POIs) </a:t>
            </a:r>
            <a:r>
              <a:rPr lang="en-US" sz="2000" b="1" dirty="0">
                <a:latin typeface="Garamond" panose="02020404030301010803" pitchFamily="18" charset="0"/>
              </a:rPr>
              <a:t>distribution of to 4 ‘inequality reducing/poverty alleviating’ services across constituencies.</a:t>
            </a:r>
          </a:p>
          <a:p>
            <a:pPr marL="361950" indent="-138113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- schools.</a:t>
            </a:r>
          </a:p>
          <a:p>
            <a:pPr marL="361950" indent="-138113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Arial"/>
              </a:rPr>
              <a:t>- health care clinics/hospitals.</a:t>
            </a:r>
          </a:p>
          <a:p>
            <a:pPr marL="223837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Arial"/>
              </a:rPr>
              <a:t>- subsidized food outlets/distribution points.</a:t>
            </a:r>
          </a:p>
          <a:p>
            <a:pPr marL="223837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Arial"/>
              </a:rPr>
              <a:t>- youth centers/clubs.</a:t>
            </a:r>
          </a:p>
          <a:p>
            <a:pPr marL="0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200" b="1" dirty="0">
              <a:latin typeface="Garamond" panose="02020404030301010803" pitchFamily="18" charset="0"/>
            </a:endParaRPr>
          </a:p>
          <a:p>
            <a:pPr marL="0" indent="0" algn="just" rtl="1">
              <a:buFontTx/>
              <a:buChar char="-"/>
              <a:defRPr/>
            </a:pPr>
            <a:endParaRPr lang="ar-EG" altLang="en-US" sz="2200" b="1" dirty="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07AC990C-A3AA-DAC7-F54B-3A3E3814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6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>
            <a:extLst>
              <a:ext uri="{FF2B5EF4-FFF2-40B4-BE49-F238E27FC236}">
                <a16:creationId xmlns:a16="http://schemas.microsoft.com/office/drawing/2014/main" id="{82D93F42-8C49-EF4C-842E-0893741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9EDDBE-137B-0440-ACF6-0D88C087E9D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8434" name="Rectangle 4">
            <a:extLst>
              <a:ext uri="{FF2B5EF4-FFF2-40B4-BE49-F238E27FC236}">
                <a16:creationId xmlns:a16="http://schemas.microsoft.com/office/drawing/2014/main" id="{8407B906-99F6-3041-A6D4-50F94020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360" y="199443"/>
            <a:ext cx="8435280" cy="597535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Garamond" panose="02020404030301010803" pitchFamily="18" charset="0"/>
              </a:rPr>
              <a:t>Geotagging</a:t>
            </a:r>
          </a:p>
          <a:p>
            <a:pPr marL="0" indent="0" algn="just">
              <a:buNone/>
              <a:defRPr/>
            </a:pPr>
            <a:endParaRPr lang="en-US" altLang="en-US" sz="2000" b="1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Compiled a list of potential keywords that represent our four targeted POIs.</a:t>
            </a:r>
          </a:p>
          <a:p>
            <a:pPr marL="9525" indent="0" algn="just">
              <a:buNone/>
              <a:defRPr/>
            </a:pPr>
            <a:endParaRPr lang="en-US" sz="1000" b="1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</a:rPr>
              <a:t>Identified constituency boundaries (latitude and Longitude) from UN Humanitarian Data Exchange platform (OCHA, 2017).</a:t>
            </a: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Number POIs in each constituency was scraped from Google Maps API (</a:t>
            </a:r>
            <a:r>
              <a:rPr lang="en-US" sz="2000" b="1" dirty="0" err="1">
                <a:latin typeface="Garamond" panose="02020404030301010803" pitchFamily="18" charset="0"/>
                <a:sym typeface="Times New Roman"/>
              </a:rPr>
              <a:t>argo</a:t>
            </a: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 code script). </a:t>
            </a: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As Google Maps API limits the number </a:t>
            </a: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of places returned per query to 60, we </a:t>
            </a: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divided constituencies into circles, </a:t>
            </a: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enabling us to recursively call the API in </a:t>
            </a: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this boundary to scrape everything </a:t>
            </a:r>
          </a:p>
          <a:p>
            <a:pPr marL="9525" indent="0" algn="just">
              <a:buNone/>
              <a:defRPr/>
            </a:pPr>
            <a:r>
              <a:rPr lang="en-US" sz="2000" b="1" dirty="0">
                <a:latin typeface="Garamond" panose="02020404030301010803" pitchFamily="18" charset="0"/>
                <a:sym typeface="Times New Roman"/>
              </a:rPr>
              <a:t>without the 60 responses limit.</a:t>
            </a: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  <a:sym typeface="Times New Roman"/>
            </a:endParaRPr>
          </a:p>
          <a:p>
            <a:pPr marL="9525" indent="0" algn="just">
              <a:buNone/>
              <a:defRPr/>
            </a:pPr>
            <a:endParaRPr lang="en-US" sz="2000" b="1" dirty="0">
              <a:latin typeface="Garamond" panose="02020404030301010803" pitchFamily="1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9D0D877-CF35-D602-A5F5-D61B4723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0" y="188640"/>
            <a:ext cx="611106" cy="65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383;g28f82b231cd_0_2">
            <a:extLst>
              <a:ext uri="{FF2B5EF4-FFF2-40B4-BE49-F238E27FC236}">
                <a16:creationId xmlns:a16="http://schemas.microsoft.com/office/drawing/2014/main" id="{390912CA-0DBC-8A9D-2F60-FAEA5B3CC0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056" y="3399656"/>
            <a:ext cx="3610744" cy="2925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1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35417</TotalTime>
  <Words>1161</Words>
  <Application>Microsoft Macintosh PowerPoint</Application>
  <PresentationFormat>On-screen Show (4:3)</PresentationFormat>
  <Paragraphs>334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Garamond</vt:lpstr>
      <vt:lpstr>Wingdings</vt:lpstr>
      <vt:lpstr>Edge</vt:lpstr>
      <vt:lpstr>Measuring Inequality of Public Services Distribution with Spatial Data: Case of Egypt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Mazen Hassan</dc:creator>
  <cp:lastModifiedBy>Zeyad Elkelani</cp:lastModifiedBy>
  <cp:revision>1714</cp:revision>
  <dcterms:created xsi:type="dcterms:W3CDTF">2006-06-07T20:05:33Z</dcterms:created>
  <dcterms:modified xsi:type="dcterms:W3CDTF">2024-06-23T12:23:03Z</dcterms:modified>
</cp:coreProperties>
</file>