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3" r:id="rId48"/>
    <p:sldId id="301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D151F-76FA-3A41-86B5-1080A0F8902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D2173-5491-0C4F-9AB3-5C98CB5E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D2173-5491-0C4F-9AB3-5C98CB5EBC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8347-F84A-A596-7FA5-D5CC30678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0653-3082-37AE-E838-E9C2AADBE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895E-A69E-05ED-4434-86834F62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D5589-E52A-EC5C-9D96-121F1EA9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827E-EA80-4197-9C39-88D5137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6A2B-53AB-0672-F465-FFB61F4C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65A60-CD7E-9951-6E86-AECC9D7F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B622-D3F4-215A-2D66-4A6A317E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14B03-15DA-F18D-C8B8-4A77E13D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774-76DD-ECD4-95BE-524AB9E8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958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7EC94-A478-BCA2-74CA-1F9A30AE2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00113-8179-4D45-5706-5BEB578D5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F58D-3653-BECA-DB1B-60740683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3633-92C2-1D62-B069-AA2C92CA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5F6A-2012-60E2-8476-F1DA27B6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751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D57A-47B4-4742-DB4C-18ECDFC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65FB-6E4A-EB70-BF53-76CF5702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301B-17CC-B425-E3B6-FEED3D13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BFBA-4AA5-27CA-561A-8D60C241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02C3-51FE-D5A7-3E69-CBA0CF5F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888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4B7E-26CC-A5C7-6D83-246824F2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5055-26E4-2F1C-E55C-F326A253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98C6-B4C4-C30C-B5A7-9955E2B1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00F1-4616-8896-4024-8A49D433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CC5E-371F-EA30-6A48-93CF7D4E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5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21F4-A268-E582-6CEB-5C4D5C75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E711-02A5-A36F-2E10-8F1E73C98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D7C2D-5DC4-FC8F-DA40-6D8044106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50DBB-388A-C60E-BBA7-5758B0A9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FC7BC-1167-F8BF-A988-50F34301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E2253-CF13-BEFF-A559-E3436791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135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DDE4-ED82-C2CF-9351-F77AEF20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52636-66CB-A376-8B25-6890A376D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E26A-4A33-4FAD-E28B-E1607761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74A43-8267-61D4-242D-765A368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764D5-E95D-AAF9-D117-9E422756B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27908-C3CE-B157-AAE4-B26BF6A7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23826-3CEE-0BBE-444F-274D5A8F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92BE6-A246-DE1C-4256-393F8D9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420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02FB-51C0-AB30-9AC7-F74E6FDD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FAE46-227C-90FF-02CB-ECBCBA0D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AD701-D97C-AA66-69E6-5C3F83F9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9D2D1-E683-740C-4B47-F2F9B50D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801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6775A-7357-3799-3130-DFBF8ACE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E7A84-A848-860B-30DB-116608A6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CC7E2-4ECD-C217-8ECD-2E2133B6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09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236D-8BAC-024B-E703-BFBC7A97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33C6-1249-6305-9487-AB1A4C0C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E975E-622B-A367-BEB7-4F57F2B2A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8530-DB0A-FDF3-B3A8-117ADC97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B218-02C9-0707-9211-E1F5B733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9546-077C-FEFA-8D71-459A27BA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622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44E1-594C-228D-795E-1D0B4124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569C1-8993-6E47-24CD-33557F3F1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C6C40-2344-4EFF-776B-E53607F66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4592-D1AC-47D0-649B-F31BAD8E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2DFCE-DAB0-0635-614F-9DC00AAF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6ED60-E0D9-95B3-ED6D-4042AAF9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9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FE1D6-CD9C-900E-EC63-65E849E6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0778D-F52B-E50E-505E-536CB585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02F04-141C-F2B9-EEB0-AB6603460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F980-790D-E79C-07AA-E262E2F9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8F99-CF44-B6C7-D028-C49479B44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787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yadmagei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CA" sz="2400" spc="-175" dirty="0">
                <a:solidFill>
                  <a:srgbClr val="616E52"/>
                </a:solidFill>
                <a:latin typeface="Arial"/>
                <a:cs typeface="Arial"/>
              </a:rPr>
              <a:t>Zeyad Abdelmageid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</a:t>
            </a:r>
            <a:r>
              <a:rPr lang="en-IN" sz="2400" spc="70" dirty="0" err="1">
                <a:solidFill>
                  <a:srgbClr val="616E52"/>
                </a:solidFill>
                <a:latin typeface="Arial"/>
                <a:cs typeface="Arial"/>
                <a:hlinkClick r:id="rId2"/>
              </a:rPr>
              <a:t>zeyadmageid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CA" sz="2400" spc="130" dirty="0">
                <a:solidFill>
                  <a:srgbClr val="616E52"/>
                </a:solidFill>
                <a:latin typeface="Arial"/>
                <a:cs typeface="Arial"/>
              </a:rPr>
              <a:t>13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CA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CA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93638" y="2101979"/>
            <a:ext cx="11734799" cy="438273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endParaRPr lang="en-CA" sz="16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565150" lvl="2">
              <a:lnSpc>
                <a:spcPct val="100000"/>
              </a:lnSpc>
              <a:spcBef>
                <a:spcPts val="1280"/>
              </a:spcBef>
            </a:pPr>
            <a:r>
              <a:rPr lang="en-CA" spc="-5" dirty="0">
                <a:solidFill>
                  <a:srgbClr val="404040"/>
                </a:solidFill>
                <a:latin typeface="Carlito"/>
                <a:cs typeface="Carlito"/>
              </a:rPr>
              <a:t>S</a:t>
            </a:r>
            <a:r>
              <a:rPr spc="-5" dirty="0" err="1">
                <a:solidFill>
                  <a:srgbClr val="404040"/>
                </a:solidFill>
                <a:latin typeface="Carlito"/>
                <a:cs typeface="Carlito"/>
              </a:rPr>
              <a:t>uccessful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= 1</a:t>
            </a:r>
            <a:endParaRPr lang="en-CA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565150" lvl="2">
              <a:lnSpc>
                <a:spcPct val="100000"/>
              </a:lnSpc>
              <a:spcBef>
                <a:spcPts val="1280"/>
              </a:spcBef>
            </a:pPr>
            <a:r>
              <a:rPr lang="en-CA" spc="-15" dirty="0">
                <a:solidFill>
                  <a:srgbClr val="404040"/>
                </a:solidFill>
                <a:latin typeface="Carlito"/>
                <a:cs typeface="Carlito"/>
              </a:rPr>
              <a:t>F</a:t>
            </a:r>
            <a:r>
              <a:rPr spc="-15" dirty="0" err="1">
                <a:solidFill>
                  <a:srgbClr val="404040"/>
                </a:solidFill>
                <a:latin typeface="Carlito"/>
                <a:cs typeface="Carlito"/>
              </a:rPr>
              <a:t>ailure</a:t>
            </a: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16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16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16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16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16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16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16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16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otherwise</a:t>
            </a:r>
            <a:r>
              <a:rPr lang="en-CA" sz="16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6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16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6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16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zeyadmageid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Capstone_Data_Science_Project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/blob/main/3_Space_X_Data_Wrangling_spacex.ipynb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62086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lang="en-CA" sz="2000" spc="-20" dirty="0">
                <a:solidFill>
                  <a:srgbClr val="404040"/>
                </a:solidFill>
                <a:latin typeface="Carlito"/>
                <a:cs typeface="Carlito"/>
              </a:rPr>
              <a:t>EDA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lang="en-CA" sz="2000" spc="-25" dirty="0">
                <a:solidFill>
                  <a:srgbClr val="404040"/>
                </a:solidFill>
                <a:latin typeface="Carlito"/>
                <a:cs typeface="Carlito"/>
              </a:rPr>
              <a:t>bar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utilized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r>
              <a:rPr lang="en-CA" sz="2000" dirty="0"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as features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zeyadmageid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Capstone_Data_Science_Project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/blob/main/5_Space_X_EDA_DataViz_Using_Pandas_and_Matplotlib_SpaceX.ipynb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38323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 magic function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zeyadmageid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5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Capstone_Data_Science_Project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/blob/main/4_Space_X_EDA_Using_SQL.ipynb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zeyadmageid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Capstone_Data_Science_Project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/blob/main/6_Space_X_Launch_Sites_Locations_Analysis_with_Folium_Interactive_Visual_Analytics.ipynb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github.com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zeyadmageid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</a:t>
            </a:r>
            <a:r>
              <a:rPr lang="en-IN" sz="2000" u="heavy" spc="-10" dirty="0" err="1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Capstone_Data_Science_Project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/blob/main/7.%20Build%20an%20Interactive%20Dashboard%20with%20Ploty%20Dash%20-%20spacex_dash_app.py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</a:t>
            </a:r>
            <a:r>
              <a:rPr lang="en-IN" sz="2000" dirty="0" err="1">
                <a:latin typeface="Carlito"/>
                <a:cs typeface="Carlito"/>
              </a:rPr>
              <a:t>github.com</a:t>
            </a:r>
            <a:r>
              <a:rPr lang="en-IN" sz="2000" dirty="0">
                <a:latin typeface="Carlito"/>
                <a:cs typeface="Carlito"/>
              </a:rPr>
              <a:t>/</a:t>
            </a:r>
            <a:r>
              <a:rPr lang="en-IN" sz="2000" dirty="0" err="1">
                <a:latin typeface="Carlito"/>
                <a:cs typeface="Carlito"/>
              </a:rPr>
              <a:t>zeyadmageid</a:t>
            </a:r>
            <a:r>
              <a:rPr lang="en-IN" sz="2000" dirty="0">
                <a:latin typeface="Carlito"/>
                <a:cs typeface="Carlito"/>
              </a:rPr>
              <a:t>/</a:t>
            </a:r>
            <a:r>
              <a:rPr lang="en-IN" sz="2000" dirty="0" err="1">
                <a:latin typeface="Carlito"/>
                <a:cs typeface="Carlito"/>
              </a:rPr>
              <a:t>Capstone_Data_Science_Project</a:t>
            </a:r>
            <a:r>
              <a:rPr lang="en-IN" sz="2000" dirty="0">
                <a:latin typeface="Carlito"/>
                <a:cs typeface="Carlito"/>
              </a:rPr>
              <a:t>/blob/main/8_SpaceX_Machine_Learning_Prediction.ipynb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column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8" y="2927985"/>
            <a:ext cx="1109218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CA" sz="8000" spc="-285" dirty="0">
                <a:solidFill>
                  <a:srgbClr val="242424"/>
                </a:solidFill>
                <a:latin typeface="Arial"/>
                <a:cs typeface="Arial"/>
              </a:rPr>
              <a:t>Section 2: Results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16</a:t>
            </a:fld>
            <a:endParaRPr sz="105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1751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13506"/>
            <a:ext cx="10668000" cy="1309846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5915847"/>
            <a:ext cx="9043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 err="1">
                <a:solidFill>
                  <a:srgbClr val="BB562C"/>
                </a:solidFill>
                <a:latin typeface="Carlito"/>
                <a:cs typeface="Carlito"/>
              </a:rPr>
              <a:t>Plotly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 dashboard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58" y="2185515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544267" y="5099238"/>
            <a:ext cx="6850380" cy="886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lang="en-CA" sz="1600" spc="-20" dirty="0">
                <a:solidFill>
                  <a:srgbClr val="FFFFFF"/>
                </a:solidFill>
                <a:latin typeface="Carlito"/>
                <a:cs typeface="Carlito"/>
              </a:rPr>
              <a:t>as more flights are deployed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</a:t>
            </a:r>
            <a:r>
              <a:rPr lang="en-CA" sz="1600" spc="-5" dirty="0">
                <a:solidFill>
                  <a:srgbClr val="FFFFFF"/>
                </a:solidFill>
                <a:latin typeface="Carlito"/>
                <a:cs typeface="Carlito"/>
              </a:rPr>
              <a:t> gets higher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).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2438400"/>
            <a:ext cx="2814320" cy="21537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62400" y="5190747"/>
            <a:ext cx="5099050" cy="290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</a:t>
            </a:r>
            <a:r>
              <a:rPr lang="en-CA" sz="1600" spc="-1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893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</a:t>
            </a:r>
            <a:endParaRPr lang="en-CA" sz="1600" spc="-50" dirty="0">
              <a:solidFill>
                <a:srgbClr val="FFFFFF"/>
              </a:solidFill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607218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85472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lang="en-CA" sz="1600" spc="-5" dirty="0">
                <a:solidFill>
                  <a:srgbClr val="FFFFFF"/>
                </a:solidFill>
                <a:latin typeface="Carlito"/>
                <a:cs typeface="Carlito"/>
              </a:rPr>
              <a:t>starting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</a:t>
            </a:r>
            <a:r>
              <a:rPr lang="en-CA" sz="1600" spc="-25" dirty="0">
                <a:solidFill>
                  <a:srgbClr val="FFFFFF"/>
                </a:solidFill>
                <a:latin typeface="Carlito"/>
                <a:cs typeface="Carlito"/>
              </a:rPr>
              <a:t>7 and back up again in 2019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</a:t>
            </a:r>
            <a:r>
              <a:rPr lang="en-CA" sz="1600" spc="-25" dirty="0">
                <a:solidFill>
                  <a:srgbClr val="FFFFFF"/>
                </a:solidFill>
                <a:latin typeface="Carlito"/>
                <a:cs typeface="Carlito"/>
              </a:rPr>
              <a:t>-90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%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47448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89447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15" dirty="0" err="1">
                <a:solidFill>
                  <a:srgbClr val="404040"/>
                </a:solidFill>
                <a:latin typeface="Carlito"/>
                <a:cs typeface="Carlito"/>
              </a:rPr>
              <a:t>whe</a:t>
            </a:r>
            <a:r>
              <a:rPr lang="en-CA" sz="2000" spc="-15" dirty="0">
                <a:solidFill>
                  <a:srgbClr val="404040"/>
                </a:solidFill>
                <a:latin typeface="Carlito"/>
                <a:cs typeface="Carlito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59953" y="3200400"/>
            <a:ext cx="3932047" cy="163378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v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2928 kgs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848" y="557437"/>
            <a:ext cx="12950952" cy="146373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CA"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149" y="2057400"/>
            <a:ext cx="10164445" cy="4147801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CA" sz="2000" dirty="0">
                <a:latin typeface="Söhne"/>
              </a:rPr>
              <a:t>G</a:t>
            </a:r>
            <a:r>
              <a:rPr lang="en-CA" sz="2000" b="0" i="0" dirty="0">
                <a:effectLst/>
                <a:latin typeface="Söhne"/>
              </a:rPr>
              <a:t>athered data from both the public SpaceX API and the SpaceX Wikipedia page. To facilitate the classification of successful landings, I established a 'class' column. I conducted data exploration through various means, such as </a:t>
            </a:r>
            <a:r>
              <a:rPr lang="en-CA" sz="2000" b="1" i="0" dirty="0">
                <a:effectLst/>
                <a:latin typeface="Söhne"/>
              </a:rPr>
              <a:t>SQL queries</a:t>
            </a:r>
            <a:r>
              <a:rPr lang="en-CA" sz="2000" b="0" i="0" dirty="0">
                <a:effectLst/>
                <a:latin typeface="Söhne"/>
              </a:rPr>
              <a:t>, </a:t>
            </a:r>
            <a:r>
              <a:rPr lang="en-CA" sz="2000" b="1" i="0" dirty="0">
                <a:effectLst/>
                <a:latin typeface="Söhne"/>
              </a:rPr>
              <a:t>visualizations</a:t>
            </a:r>
            <a:r>
              <a:rPr lang="en-CA" sz="2000" b="0" i="0" dirty="0">
                <a:effectLst/>
                <a:latin typeface="Söhne"/>
              </a:rPr>
              <a:t>, </a:t>
            </a:r>
            <a:r>
              <a:rPr lang="en-CA" sz="2000" b="1" i="0" dirty="0">
                <a:effectLst/>
                <a:latin typeface="Söhne"/>
              </a:rPr>
              <a:t>Folium maps</a:t>
            </a:r>
            <a:r>
              <a:rPr lang="en-CA" sz="2000" b="0" i="0" dirty="0">
                <a:effectLst/>
                <a:latin typeface="Söhne"/>
              </a:rPr>
              <a:t>, and </a:t>
            </a:r>
            <a:r>
              <a:rPr lang="en-CA" sz="2000" b="1" i="0" dirty="0">
                <a:effectLst/>
                <a:latin typeface="Söhne"/>
              </a:rPr>
              <a:t>dashboards</a:t>
            </a:r>
            <a:r>
              <a:rPr lang="en-CA" sz="2000" b="0" i="0" dirty="0">
                <a:effectLst/>
                <a:latin typeface="Söhne"/>
              </a:rPr>
              <a:t>. To prepare the data for machine learning, I selected pertinent columns to serve as features and transformed categorical variables into binary format using one-hot encoding. Following that, I standardized the data and employed </a:t>
            </a:r>
            <a:r>
              <a:rPr lang="en-CA" sz="2000" b="1" i="0" dirty="0" err="1">
                <a:effectLst/>
                <a:latin typeface="Söhne"/>
              </a:rPr>
              <a:t>GridSearchCV</a:t>
            </a:r>
            <a:r>
              <a:rPr lang="en-CA" sz="2000" b="0" i="0" dirty="0">
                <a:effectLst/>
                <a:latin typeface="Söhne"/>
              </a:rPr>
              <a:t> to identify the optimal parameters for our machine learning models. To assess the performance of these models, I created </a:t>
            </a:r>
            <a:r>
              <a:rPr lang="en-CA" sz="2000" b="1" i="0" dirty="0">
                <a:effectLst/>
                <a:latin typeface="Söhne"/>
              </a:rPr>
              <a:t>visualizations</a:t>
            </a:r>
            <a:r>
              <a:rPr lang="en-CA" sz="2000" b="0" i="0" dirty="0">
                <a:effectLst/>
                <a:latin typeface="Söhne"/>
              </a:rPr>
              <a:t> to display their accuracy scores.</a:t>
            </a:r>
            <a:endParaRPr sz="20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CA" sz="2000" dirty="0">
                <a:latin typeface="Söhne"/>
              </a:rPr>
              <a:t>G</a:t>
            </a:r>
            <a:r>
              <a:rPr lang="en-CA" sz="2000" b="0" i="0" dirty="0">
                <a:effectLst/>
                <a:latin typeface="Söhne"/>
              </a:rPr>
              <a:t>enerated four distinct machine learning models, namely </a:t>
            </a:r>
            <a:r>
              <a:rPr lang="en-CA" sz="2000" b="1" i="1" dirty="0">
                <a:effectLst/>
                <a:latin typeface="Söhne"/>
              </a:rPr>
              <a:t>Logistic Regression</a:t>
            </a:r>
            <a:r>
              <a:rPr lang="en-CA" sz="2000" b="0" i="0" dirty="0">
                <a:effectLst/>
                <a:latin typeface="Söhne"/>
              </a:rPr>
              <a:t>, </a:t>
            </a:r>
            <a:r>
              <a:rPr lang="en-CA" sz="2000" b="1" i="1" dirty="0">
                <a:effectLst/>
                <a:latin typeface="Söhne"/>
              </a:rPr>
              <a:t>Support Vector Machine, Decision Tree Classifier, and K Nearest Neighbors</a:t>
            </a:r>
            <a:r>
              <a:rPr lang="en-CA" sz="2000" b="0" i="0" dirty="0">
                <a:effectLst/>
                <a:latin typeface="Söhne"/>
              </a:rPr>
              <a:t>. Each of these models exhibited comparable outcomes, achieving an accuracy rate of approximately </a:t>
            </a:r>
            <a:r>
              <a:rPr lang="en-CA" sz="2000" b="1" i="1" dirty="0">
                <a:solidFill>
                  <a:srgbClr val="FF0000"/>
                </a:solidFill>
                <a:effectLst/>
                <a:latin typeface="Söhne"/>
              </a:rPr>
              <a:t>83.33%</a:t>
            </a:r>
            <a:r>
              <a:rPr lang="en-CA" sz="2000" b="0" i="0" dirty="0">
                <a:effectLst/>
                <a:latin typeface="Söhne"/>
              </a:rPr>
              <a:t>. It's noteworthy that all these models tended to make an excess of predictions indicating successful landings. To enhance model precision and effectiveness, additional data is essential for improved determination and accuracy.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96200" y="2979503"/>
            <a:ext cx="4213733" cy="134857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was on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315200" y="3512758"/>
            <a:ext cx="4516120" cy="161839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 dirty="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CA" sz="2000" spc="-45" dirty="0">
                <a:solidFill>
                  <a:srgbClr val="404040"/>
                </a:solidFill>
                <a:latin typeface="Carlito"/>
                <a:cs typeface="Carlito"/>
              </a:rPr>
              <a:t>booster version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62599" y="2954731"/>
            <a:ext cx="3983354" cy="14285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43318" y="2750768"/>
            <a:ext cx="4707890" cy="285308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endParaRPr lang="en-CA" sz="200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300"/>
              </a:spcBef>
            </a:pPr>
            <a:endParaRPr lang="en-CA" sz="2000" spc="-2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5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and 3 on ground 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2750768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013" y="152400"/>
            <a:ext cx="10058400" cy="160934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6300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endParaRPr lang="en-CA" sz="2000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2362199"/>
            <a:ext cx="10058400" cy="3049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-455444"/>
            <a:ext cx="9521952" cy="312572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7065" y="6188372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5744" y="2670283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045" y="107442"/>
            <a:ext cx="10058400" cy="160934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14" y="5770955"/>
            <a:ext cx="9933940" cy="81984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6000" y="1188002"/>
            <a:ext cx="6793230" cy="4481996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CA" sz="2200" spc="-20" dirty="0">
                <a:solidFill>
                  <a:srgbClr val="BB562C"/>
                </a:solidFill>
                <a:latin typeface="Carlito"/>
                <a:cs typeface="Carlito"/>
              </a:rPr>
              <a:t>Space Y hired me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lang="en-CA" sz="2200" spc="-3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lang="en-CA" sz="2200" spc="-30" dirty="0">
                <a:solidFill>
                  <a:srgbClr val="BB562C"/>
                </a:solidFill>
                <a:latin typeface="Carlito"/>
                <a:cs typeface="Carlito"/>
              </a:rPr>
              <a:t>of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 recover</a:t>
            </a:r>
            <a:r>
              <a:rPr lang="en-CA" sz="2200" spc="-30" dirty="0" err="1">
                <a:solidFill>
                  <a:srgbClr val="BB562C"/>
                </a:solidFill>
                <a:latin typeface="Carlito"/>
                <a:cs typeface="Carlito"/>
              </a:rPr>
              <a:t>ing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lang="en-CA" sz="2200" spc="-15" dirty="0">
                <a:solidFill>
                  <a:srgbClr val="BB562C"/>
                </a:solidFill>
                <a:latin typeface="Carlito"/>
                <a:cs typeface="Carlito"/>
              </a:rPr>
              <a:t>Stage 1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</a:t>
            </a:r>
            <a:endParaRPr lang="en-CA" sz="2200" spc="-45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6967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lang="en-CA"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</a:t>
            </a:r>
            <a:r>
              <a:rPr lang="en-CA" sz="1600" spc="-20" dirty="0">
                <a:solidFill>
                  <a:srgbClr val="FFFFFF"/>
                </a:solidFill>
                <a:latin typeface="Carlito"/>
                <a:cs typeface="Carlito"/>
              </a:rPr>
              <a:t>.33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8" y="2927985"/>
            <a:ext cx="1109218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CA" sz="8000" spc="-285" dirty="0">
                <a:solidFill>
                  <a:srgbClr val="242424"/>
                </a:solidFill>
                <a:latin typeface="Arial"/>
                <a:cs typeface="Arial"/>
              </a:rPr>
              <a:t>Section 3: Conclusion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47</a:t>
            </a:fld>
            <a:endParaRPr sz="105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11426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216597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 err="1">
                <a:solidFill>
                  <a:srgbClr val="404040"/>
                </a:solidFill>
                <a:latin typeface="Carlito"/>
                <a:cs typeface="Carlito"/>
              </a:rPr>
              <a:t>SpaceY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lang="en-CA" sz="2000" spc="-25" dirty="0">
                <a:solidFill>
                  <a:srgbClr val="404040"/>
                </a:solidFill>
                <a:latin typeface="Carlito"/>
                <a:cs typeface="Carlito"/>
              </a:rPr>
              <a:t>C</a:t>
            </a:r>
            <a:r>
              <a:rPr sz="2000" spc="-25" dirty="0" err="1">
                <a:solidFill>
                  <a:srgbClr val="404040"/>
                </a:solidFill>
                <a:latin typeface="Carlito"/>
                <a:cs typeface="Carlito"/>
              </a:rPr>
              <a:t>reated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 after tuning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150" y="121556"/>
            <a:ext cx="10153700" cy="138048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4" y="1742066"/>
            <a:ext cx="8593735" cy="384015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CA" sz="1800" spc="-5" dirty="0">
                <a:solidFill>
                  <a:srgbClr val="BB562C"/>
                </a:solidFill>
                <a:latin typeface="Carlito"/>
                <a:cs typeface="Carlito"/>
              </a:rPr>
              <a:t>Collected data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lang="en-CA" sz="1800" spc="-20" dirty="0">
                <a:solidFill>
                  <a:srgbClr val="BB562C"/>
                </a:solidFill>
                <a:latin typeface="Carlito"/>
                <a:cs typeface="Carlito"/>
              </a:rPr>
              <a:t>both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CA" sz="2200" spc="-35" dirty="0">
                <a:solidFill>
                  <a:srgbClr val="BB562C"/>
                </a:solidFill>
                <a:latin typeface="Carlito"/>
                <a:cs typeface="Carlito"/>
              </a:rPr>
              <a:t>D</a:t>
            </a:r>
            <a:r>
              <a:rPr sz="2200" spc="-35" dirty="0" err="1">
                <a:solidFill>
                  <a:srgbClr val="BB562C"/>
                </a:solidFill>
                <a:latin typeface="Carlito"/>
                <a:cs typeface="Carlito"/>
              </a:rPr>
              <a:t>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r>
              <a:rPr lang="en-CA" sz="2200" spc="-20" dirty="0">
                <a:solidFill>
                  <a:srgbClr val="BB562C"/>
                </a:solidFill>
                <a:latin typeface="Carlito"/>
                <a:cs typeface="Carlito"/>
              </a:rPr>
              <a:t>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lang="en-CA" sz="2200" spc="-20" dirty="0">
                <a:solidFill>
                  <a:srgbClr val="BB562C"/>
                </a:solidFill>
                <a:latin typeface="Carlito"/>
                <a:cs typeface="Carlito"/>
              </a:rPr>
              <a:t>packages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endParaRPr lang="en-CA" sz="2200" spc="-5" dirty="0">
              <a:solidFill>
                <a:srgbClr val="BB562C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CA" sz="2200" spc="-5" dirty="0">
                <a:solidFill>
                  <a:srgbClr val="BB562C"/>
                </a:solidFill>
                <a:latin typeface="Carlito"/>
                <a:cs typeface="Carlito"/>
              </a:rPr>
              <a:t>Built a web dash using </a:t>
            </a:r>
            <a:r>
              <a:rPr lang="en-CA" sz="2200" spc="-5" dirty="0" err="1">
                <a:solidFill>
                  <a:srgbClr val="BB562C"/>
                </a:solidFill>
                <a:latin typeface="Carlito"/>
                <a:cs typeface="Carlito"/>
              </a:rPr>
              <a:t>plotly</a:t>
            </a:r>
            <a:r>
              <a:rPr lang="en-CA" sz="2200" spc="-5" dirty="0">
                <a:solidFill>
                  <a:srgbClr val="BB562C"/>
                </a:solidFill>
                <a:latin typeface="Carlito"/>
                <a:cs typeface="Carlito"/>
              </a:rPr>
              <a:t> and dash.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lang="en-CA" sz="1800" spc="-4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8" y="2927985"/>
            <a:ext cx="1109218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CA" sz="8000" spc="-285" dirty="0">
                <a:solidFill>
                  <a:srgbClr val="242424"/>
                </a:solidFill>
                <a:latin typeface="Arial"/>
                <a:cs typeface="Arial"/>
              </a:rPr>
              <a:t>Section 1: </a:t>
            </a: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3515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:</a:t>
            </a:r>
          </a:p>
          <a:p>
            <a:pPr marL="355600" marR="42545" indent="-342900">
              <a:lnSpc>
                <a:spcPts val="221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</a:p>
          <a:p>
            <a:pPr marL="355600" marR="42545" indent="-342900">
              <a:lnSpc>
                <a:spcPts val="221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CA" sz="2000" spc="-5" dirty="0">
                <a:solidFill>
                  <a:srgbClr val="404040"/>
                </a:solidFill>
                <a:latin typeface="Carlito"/>
                <a:cs typeface="Carlito"/>
              </a:rPr>
              <a:t>W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lang="en-CA" sz="2000" dirty="0">
                <a:solidFill>
                  <a:srgbClr val="404040"/>
                </a:solidFill>
                <a:latin typeface="Carlito"/>
                <a:cs typeface="Carlito"/>
              </a:rPr>
              <a:t> page of Space X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b="1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b="1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i="1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i="1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i="1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i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i="1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i="1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i="1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i="1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i="1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i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b="1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b="1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i="1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i="1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i="1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i="1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i="1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i="1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i="1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i="1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i="1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i="1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i="1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01516" y="3184574"/>
            <a:ext cx="1332865" cy="24442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4691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lang="en-CA" sz="1500" dirty="0">
                <a:solidFill>
                  <a:srgbClr val="FFFFFF"/>
                </a:solidFill>
                <a:latin typeface="Carlito"/>
                <a:cs typeface="Carlito"/>
              </a:rPr>
              <a:t>Turn data into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lang="en-CA"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lang="en-CA"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lang="en-CA"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CA"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lang="en-CA"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lang="en-CA"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lang="en-CA"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lang="en-CA" sz="1500" spc="-20" dirty="0">
                <a:solidFill>
                  <a:srgbClr val="FFFFFF"/>
                </a:solidFill>
                <a:latin typeface="Carlito"/>
                <a:cs typeface="Carlito"/>
              </a:rPr>
              <a:t>Replace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 dirty="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 err="1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r>
              <a:rPr sz="2200" spc="-35" dirty="0" err="1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35266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lang="en-CA" sz="2200" spc="-15" dirty="0">
                <a:solidFill>
                  <a:srgbClr val="FFFFFF"/>
                </a:solidFill>
                <a:latin typeface="Carlito"/>
                <a:cs typeface="Carlito"/>
              </a:rPr>
              <a:t>Load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lang="en-CA" sz="2200" spc="-45" dirty="0">
                <a:solidFill>
                  <a:srgbClr val="FFFFFF"/>
                </a:solidFill>
                <a:latin typeface="Carlito"/>
                <a:cs typeface="Carlito"/>
              </a:rPr>
              <a:t>Go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2472</Words>
  <Application>Microsoft Macintosh PowerPoint</Application>
  <PresentationFormat>Widescreen</PresentationFormat>
  <Paragraphs>258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Bahnschrift Condensed</vt:lpstr>
      <vt:lpstr>Bahnschrift Light SemiCondensed</vt:lpstr>
      <vt:lpstr>Calibri</vt:lpstr>
      <vt:lpstr>Calibri Light</vt:lpstr>
      <vt:lpstr>Carlito</vt:lpstr>
      <vt:lpstr>Söhne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PowerPoint Presentation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Zeyad Abdelmageid</cp:lastModifiedBy>
  <cp:revision>6</cp:revision>
  <dcterms:created xsi:type="dcterms:W3CDTF">2021-08-26T16:53:12Z</dcterms:created>
  <dcterms:modified xsi:type="dcterms:W3CDTF">2023-10-03T02:09:13Z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