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0" r:id="rId7"/>
    <p:sldId id="281" r:id="rId8"/>
    <p:sldId id="282" r:id="rId9"/>
    <p:sldId id="283" r:id="rId10"/>
    <p:sldId id="284" r:id="rId11"/>
    <p:sldId id="286" r:id="rId12"/>
    <p:sldId id="288" r:id="rId13"/>
    <p:sldId id="289" r:id="rId14"/>
    <p:sldId id="287" r:id="rId15"/>
    <p:sldId id="290" r:id="rId16"/>
    <p:sldId id="292" r:id="rId17"/>
    <p:sldId id="293" r:id="rId18"/>
    <p:sldId id="294"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7" d="100"/>
          <a:sy n="67"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884543" y="1623412"/>
            <a:ext cx="3503122" cy="2287229"/>
          </a:xfrm>
        </p:spPr>
        <p:txBody>
          <a:bodyPr>
            <a:normAutofit/>
          </a:bodyPr>
          <a:lstStyle/>
          <a:p>
            <a:pPr algn="l"/>
            <a:r>
              <a:rPr lang="en-US" sz="4400"/>
              <a:t>Library Management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884543" y="4009771"/>
            <a:ext cx="3503122" cy="1244361"/>
          </a:xfrm>
        </p:spPr>
        <p:txBody>
          <a:bodyPr>
            <a:normAutofit/>
          </a:bodyPr>
          <a:lstStyle/>
          <a:p>
            <a:pPr algn="l"/>
            <a:r>
              <a:rPr lang="en-US" sz="1800"/>
              <a:t>Python project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E3A26-BC91-8444-C70C-E29608FF859D}"/>
              </a:ext>
            </a:extLst>
          </p:cNvPr>
          <p:cNvSpPr>
            <a:spLocks noGrp="1"/>
          </p:cNvSpPr>
          <p:nvPr>
            <p:ph type="title"/>
          </p:nvPr>
        </p:nvSpPr>
        <p:spPr>
          <a:xfrm>
            <a:off x="913796" y="643465"/>
            <a:ext cx="3382638" cy="1370605"/>
          </a:xfrm>
        </p:spPr>
        <p:txBody>
          <a:bodyPr>
            <a:normAutofit/>
          </a:bodyPr>
          <a:lstStyle/>
          <a:p>
            <a:pPr algn="l"/>
            <a:r>
              <a:rPr lang="en-US" sz="3000"/>
              <a:t>Updating Books</a:t>
            </a:r>
          </a:p>
        </p:txBody>
      </p:sp>
      <p:sp>
        <p:nvSpPr>
          <p:cNvPr id="3" name="Content Placeholder 2">
            <a:extLst>
              <a:ext uri="{FF2B5EF4-FFF2-40B4-BE49-F238E27FC236}">
                <a16:creationId xmlns:a16="http://schemas.microsoft.com/office/drawing/2014/main" id="{2AB48E6A-6EF5-EEA1-8FF4-8EB5C241CD4D}"/>
              </a:ext>
            </a:extLst>
          </p:cNvPr>
          <p:cNvSpPr>
            <a:spLocks noGrp="1"/>
          </p:cNvSpPr>
          <p:nvPr>
            <p:ph idx="1"/>
          </p:nvPr>
        </p:nvSpPr>
        <p:spPr>
          <a:xfrm>
            <a:off x="913796" y="2247153"/>
            <a:ext cx="3358084" cy="3544046"/>
          </a:xfrm>
        </p:spPr>
        <p:txBody>
          <a:bodyPr>
            <a:normAutofit/>
          </a:bodyPr>
          <a:lstStyle/>
          <a:p>
            <a:r>
              <a:rPr lang="en-US" sz="1800" dirty="0"/>
              <a:t>In our system we can update a book in the library by entering book id and other data .</a:t>
            </a:r>
          </a:p>
          <a:p>
            <a:r>
              <a:rPr lang="en-US" sz="1800" dirty="0"/>
              <a:t>For example ,we can update number of copies for a book .</a:t>
            </a:r>
          </a:p>
          <a:p>
            <a:pPr marL="36900" indent="0">
              <a:buNone/>
            </a:pPr>
            <a:endParaRPr lang="en-US" sz="1800" dirty="0"/>
          </a:p>
          <a:p>
            <a:endParaRPr lang="en-US" sz="1800" dirty="0"/>
          </a:p>
        </p:txBody>
      </p:sp>
      <p:pic>
        <p:nvPicPr>
          <p:cNvPr id="5" name="Picture 4" descr="A screenshot of a video game&#10;&#10;Description automatically generated">
            <a:extLst>
              <a:ext uri="{FF2B5EF4-FFF2-40B4-BE49-F238E27FC236}">
                <a16:creationId xmlns:a16="http://schemas.microsoft.com/office/drawing/2014/main" id="{475566B9-FE49-96F9-06CA-24E98FB118A7}"/>
              </a:ext>
            </a:extLst>
          </p:cNvPr>
          <p:cNvPicPr>
            <a:picLocks noChangeAspect="1"/>
          </p:cNvPicPr>
          <p:nvPr/>
        </p:nvPicPr>
        <p:blipFill>
          <a:blip r:embed="rId3"/>
          <a:stretch>
            <a:fillRect/>
          </a:stretch>
        </p:blipFill>
        <p:spPr>
          <a:xfrm>
            <a:off x="4915348" y="1451247"/>
            <a:ext cx="6633184" cy="3532170"/>
          </a:xfrm>
          <a:prstGeom prst="rect">
            <a:avLst/>
          </a:prstGeom>
        </p:spPr>
      </p:pic>
    </p:spTree>
    <p:extLst>
      <p:ext uri="{BB962C8B-B14F-4D97-AF65-F5344CB8AC3E}">
        <p14:creationId xmlns:p14="http://schemas.microsoft.com/office/powerpoint/2010/main" val="428158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BBFC2-89F7-3BD3-61B5-99E02790EEFE}"/>
              </a:ext>
            </a:extLst>
          </p:cNvPr>
          <p:cNvSpPr>
            <a:spLocks noGrp="1"/>
          </p:cNvSpPr>
          <p:nvPr>
            <p:ph type="title"/>
          </p:nvPr>
        </p:nvSpPr>
        <p:spPr>
          <a:xfrm>
            <a:off x="913796" y="643465"/>
            <a:ext cx="3382638" cy="1370605"/>
          </a:xfrm>
        </p:spPr>
        <p:txBody>
          <a:bodyPr>
            <a:normAutofit/>
          </a:bodyPr>
          <a:lstStyle/>
          <a:p>
            <a:pPr algn="l"/>
            <a:r>
              <a:rPr lang="en-US" sz="3000" dirty="0"/>
              <a:t>Data Of Students</a:t>
            </a:r>
          </a:p>
        </p:txBody>
      </p:sp>
      <p:sp>
        <p:nvSpPr>
          <p:cNvPr id="3" name="Content Placeholder 2">
            <a:extLst>
              <a:ext uri="{FF2B5EF4-FFF2-40B4-BE49-F238E27FC236}">
                <a16:creationId xmlns:a16="http://schemas.microsoft.com/office/drawing/2014/main" id="{BE6AC206-F956-F82D-914E-499B4F423EAE}"/>
              </a:ext>
            </a:extLst>
          </p:cNvPr>
          <p:cNvSpPr>
            <a:spLocks noGrp="1"/>
          </p:cNvSpPr>
          <p:nvPr>
            <p:ph idx="1"/>
          </p:nvPr>
        </p:nvSpPr>
        <p:spPr>
          <a:xfrm>
            <a:off x="913796" y="2247153"/>
            <a:ext cx="3358084" cy="3544046"/>
          </a:xfrm>
        </p:spPr>
        <p:txBody>
          <a:bodyPr>
            <a:normAutofit/>
          </a:bodyPr>
          <a:lstStyle/>
          <a:p>
            <a:r>
              <a:rPr lang="en-US" sz="1800" dirty="0"/>
              <a:t>This table shows all student activity .</a:t>
            </a:r>
          </a:p>
          <a:p>
            <a:r>
              <a:rPr lang="en-US" sz="1800" dirty="0"/>
              <a:t>Book id , Student id , Issue date and return date .</a:t>
            </a:r>
          </a:p>
          <a:p>
            <a:r>
              <a:rPr lang="en-US" sz="1800" dirty="0"/>
              <a:t>We used </a:t>
            </a:r>
            <a:r>
              <a:rPr lang="en-US" sz="1800" dirty="0" err="1"/>
              <a:t>treeview</a:t>
            </a:r>
            <a:r>
              <a:rPr lang="en-US" sz="1800" dirty="0"/>
              <a:t> to show data in a table .</a:t>
            </a:r>
          </a:p>
          <a:p>
            <a:pPr marL="36900" indent="0">
              <a:buNone/>
            </a:pPr>
            <a:r>
              <a:rPr lang="en-US" sz="1800" dirty="0"/>
              <a:t> </a:t>
            </a:r>
          </a:p>
        </p:txBody>
      </p:sp>
      <p:pic>
        <p:nvPicPr>
          <p:cNvPr id="5" name="Picture 4" descr="A picture containing text, book, shelf, library&#10;&#10;Description automatically generated">
            <a:extLst>
              <a:ext uri="{FF2B5EF4-FFF2-40B4-BE49-F238E27FC236}">
                <a16:creationId xmlns:a16="http://schemas.microsoft.com/office/drawing/2014/main" id="{394DC58E-6A21-5614-FCB7-1BBFE6038F37}"/>
              </a:ext>
            </a:extLst>
          </p:cNvPr>
          <p:cNvPicPr>
            <a:picLocks noChangeAspect="1"/>
          </p:cNvPicPr>
          <p:nvPr/>
        </p:nvPicPr>
        <p:blipFill>
          <a:blip r:embed="rId3"/>
          <a:stretch>
            <a:fillRect/>
          </a:stretch>
        </p:blipFill>
        <p:spPr>
          <a:xfrm>
            <a:off x="4915348" y="1426373"/>
            <a:ext cx="6633184" cy="3581919"/>
          </a:xfrm>
          <a:prstGeom prst="rect">
            <a:avLst/>
          </a:prstGeom>
        </p:spPr>
      </p:pic>
    </p:spTree>
    <p:extLst>
      <p:ext uri="{BB962C8B-B14F-4D97-AF65-F5344CB8AC3E}">
        <p14:creationId xmlns:p14="http://schemas.microsoft.com/office/powerpoint/2010/main" val="104892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CDD9F-9D0B-BE73-4FC5-489A616777EA}"/>
              </a:ext>
            </a:extLst>
          </p:cNvPr>
          <p:cNvSpPr>
            <a:spLocks noGrp="1"/>
          </p:cNvSpPr>
          <p:nvPr>
            <p:ph type="title"/>
          </p:nvPr>
        </p:nvSpPr>
        <p:spPr>
          <a:xfrm>
            <a:off x="913796" y="643465"/>
            <a:ext cx="3382638" cy="1370605"/>
          </a:xfrm>
        </p:spPr>
        <p:txBody>
          <a:bodyPr>
            <a:normAutofit/>
          </a:bodyPr>
          <a:lstStyle/>
          <a:p>
            <a:pPr algn="l"/>
            <a:r>
              <a:rPr lang="en-US" sz="3000" dirty="0"/>
              <a:t>Issue books</a:t>
            </a:r>
          </a:p>
        </p:txBody>
      </p:sp>
      <p:sp>
        <p:nvSpPr>
          <p:cNvPr id="3" name="Content Placeholder 2">
            <a:extLst>
              <a:ext uri="{FF2B5EF4-FFF2-40B4-BE49-F238E27FC236}">
                <a16:creationId xmlns:a16="http://schemas.microsoft.com/office/drawing/2014/main" id="{A61C942E-2C42-C8AD-17A5-648F74EC2F6F}"/>
              </a:ext>
            </a:extLst>
          </p:cNvPr>
          <p:cNvSpPr>
            <a:spLocks noGrp="1"/>
          </p:cNvSpPr>
          <p:nvPr>
            <p:ph idx="1"/>
          </p:nvPr>
        </p:nvSpPr>
        <p:spPr>
          <a:xfrm>
            <a:off x="913796" y="2247153"/>
            <a:ext cx="3358084" cy="3544046"/>
          </a:xfrm>
        </p:spPr>
        <p:txBody>
          <a:bodyPr>
            <a:normAutofit/>
          </a:bodyPr>
          <a:lstStyle/>
          <a:p>
            <a:r>
              <a:rPr lang="en-US" sz="1800" dirty="0"/>
              <a:t>In our system we can issue a book in the library by entering book id and student id .</a:t>
            </a:r>
          </a:p>
          <a:p>
            <a:r>
              <a:rPr lang="en-US" sz="1800" dirty="0"/>
              <a:t>Every student can return a book within 7 days.</a:t>
            </a:r>
          </a:p>
          <a:p>
            <a:pPr marL="36900" indent="0">
              <a:buNone/>
            </a:pPr>
            <a:endParaRPr lang="en-US" sz="1800" dirty="0"/>
          </a:p>
          <a:p>
            <a:endParaRPr lang="en-US" sz="1800" dirty="0"/>
          </a:p>
        </p:txBody>
      </p:sp>
      <p:pic>
        <p:nvPicPr>
          <p:cNvPr id="5" name="Picture 4" descr="A picture containing text, book, shelf, library&#10;&#10;Description automatically generated">
            <a:extLst>
              <a:ext uri="{FF2B5EF4-FFF2-40B4-BE49-F238E27FC236}">
                <a16:creationId xmlns:a16="http://schemas.microsoft.com/office/drawing/2014/main" id="{DA1B65D0-0048-F7AC-6754-06A040A70F70}"/>
              </a:ext>
            </a:extLst>
          </p:cNvPr>
          <p:cNvPicPr>
            <a:picLocks noChangeAspect="1"/>
          </p:cNvPicPr>
          <p:nvPr/>
        </p:nvPicPr>
        <p:blipFill>
          <a:blip r:embed="rId3"/>
          <a:stretch>
            <a:fillRect/>
          </a:stretch>
        </p:blipFill>
        <p:spPr>
          <a:xfrm>
            <a:off x="4915348" y="1451247"/>
            <a:ext cx="6633184" cy="3532170"/>
          </a:xfrm>
          <a:prstGeom prst="rect">
            <a:avLst/>
          </a:prstGeom>
        </p:spPr>
      </p:pic>
    </p:spTree>
    <p:extLst>
      <p:ext uri="{BB962C8B-B14F-4D97-AF65-F5344CB8AC3E}">
        <p14:creationId xmlns:p14="http://schemas.microsoft.com/office/powerpoint/2010/main" val="55003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4DEA-8FAF-B90B-2EEF-3A82F9A38BAD}"/>
              </a:ext>
            </a:extLst>
          </p:cNvPr>
          <p:cNvSpPr>
            <a:spLocks noGrp="1"/>
          </p:cNvSpPr>
          <p:nvPr>
            <p:ph type="title"/>
          </p:nvPr>
        </p:nvSpPr>
        <p:spPr/>
        <p:txBody>
          <a:bodyPr>
            <a:normAutofit/>
          </a:bodyPr>
          <a:lstStyle/>
          <a:p>
            <a:r>
              <a:rPr lang="en-US" sz="4400" b="1" dirty="0"/>
              <a:t>Database</a:t>
            </a:r>
          </a:p>
        </p:txBody>
      </p:sp>
      <p:sp>
        <p:nvSpPr>
          <p:cNvPr id="3" name="Content Placeholder 2">
            <a:extLst>
              <a:ext uri="{FF2B5EF4-FFF2-40B4-BE49-F238E27FC236}">
                <a16:creationId xmlns:a16="http://schemas.microsoft.com/office/drawing/2014/main" id="{BD2ED7E7-4F37-6B22-0B7F-4596684D1D98}"/>
              </a:ext>
            </a:extLst>
          </p:cNvPr>
          <p:cNvSpPr>
            <a:spLocks noGrp="1"/>
          </p:cNvSpPr>
          <p:nvPr>
            <p:ph idx="1"/>
          </p:nvPr>
        </p:nvSpPr>
        <p:spPr>
          <a:xfrm>
            <a:off x="913795" y="2003612"/>
            <a:ext cx="10353762" cy="3787587"/>
          </a:xfrm>
        </p:spPr>
        <p:txBody>
          <a:bodyPr>
            <a:normAutofit/>
          </a:bodyPr>
          <a:lstStyle/>
          <a:p>
            <a:pPr marL="342900" marR="0" lvl="0" indent="-342900" rtl="0">
              <a:lnSpc>
                <a:spcPct val="115000"/>
              </a:lnSpc>
              <a:spcBef>
                <a:spcPts val="200"/>
              </a:spcBef>
              <a:spcAft>
                <a:spcPts val="0"/>
              </a:spcAft>
              <a:buFont typeface="+mj-lt"/>
              <a:buAutoNum type="arabicPeriod"/>
            </a:pPr>
            <a:r>
              <a:rPr lang="en-US" sz="3000" dirty="0">
                <a:latin typeface="+mj-lt"/>
                <a:ea typeface="+mj-ea"/>
              </a:rPr>
              <a:t>Book info:</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rtl="0">
              <a:lnSpc>
                <a:spcPct val="115000"/>
              </a:lnSpc>
              <a:spcBef>
                <a:spcPts val="200"/>
              </a:spcBef>
              <a:spcAft>
                <a:spcPts val="0"/>
              </a:spcAft>
              <a:buNone/>
            </a:pPr>
            <a:r>
              <a:rPr lang="en-U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a:latin typeface="+mj-lt"/>
                <a:ea typeface="+mj-ea"/>
              </a:rPr>
              <a:t>In this table there are 6 columns:-</a:t>
            </a:r>
          </a:p>
          <a:p>
            <a:pPr lvl="1" indent="-342900">
              <a:lnSpc>
                <a:spcPct val="115000"/>
              </a:lnSpc>
              <a:spcBef>
                <a:spcPts val="0"/>
              </a:spcBef>
              <a:spcAft>
                <a:spcPts val="0"/>
              </a:spcAft>
              <a:buFont typeface="+mj-lt"/>
              <a:buAutoNum type="arabicPeriod"/>
            </a:pPr>
            <a:r>
              <a:rPr lang="en-US" sz="2000" dirty="0" err="1">
                <a:latin typeface="+mj-lt"/>
                <a:ea typeface="+mj-ea"/>
              </a:rPr>
              <a:t>book_id</a:t>
            </a:r>
            <a:r>
              <a:rPr lang="en-US" sz="2000" dirty="0">
                <a:latin typeface="+mj-lt"/>
                <a:ea typeface="+mj-ea"/>
              </a:rPr>
              <a:t> (PK) :  to Store id for books.</a:t>
            </a:r>
          </a:p>
          <a:p>
            <a:pPr lvl="1" indent="-342900">
              <a:lnSpc>
                <a:spcPct val="115000"/>
              </a:lnSpc>
              <a:spcBef>
                <a:spcPts val="0"/>
              </a:spcBef>
              <a:spcAft>
                <a:spcPts val="0"/>
              </a:spcAft>
              <a:buFont typeface="+mj-lt"/>
              <a:buAutoNum type="arabicPeriod"/>
            </a:pPr>
            <a:r>
              <a:rPr lang="en-US" sz="2000" dirty="0" err="1">
                <a:latin typeface="+mj-lt"/>
                <a:ea typeface="+mj-ea"/>
              </a:rPr>
              <a:t>book_title</a:t>
            </a:r>
            <a:r>
              <a:rPr lang="en-US" sz="2000" dirty="0">
                <a:latin typeface="+mj-lt"/>
                <a:ea typeface="+mj-ea"/>
              </a:rPr>
              <a:t>: to Store name title for books.</a:t>
            </a:r>
          </a:p>
          <a:p>
            <a:pPr lvl="1" indent="-342900">
              <a:lnSpc>
                <a:spcPct val="115000"/>
              </a:lnSpc>
              <a:spcBef>
                <a:spcPts val="0"/>
              </a:spcBef>
              <a:spcAft>
                <a:spcPts val="0"/>
              </a:spcAft>
              <a:buFont typeface="+mj-lt"/>
              <a:buAutoNum type="arabicPeriod"/>
            </a:pPr>
            <a:r>
              <a:rPr lang="en-US" sz="2000" dirty="0" err="1">
                <a:latin typeface="+mj-lt"/>
                <a:ea typeface="+mj-ea"/>
              </a:rPr>
              <a:t>book_author</a:t>
            </a:r>
            <a:r>
              <a:rPr lang="en-US" sz="2000" dirty="0">
                <a:latin typeface="+mj-lt"/>
                <a:ea typeface="+mj-ea"/>
              </a:rPr>
              <a:t>: to Store name author for books.</a:t>
            </a:r>
          </a:p>
          <a:p>
            <a:pPr lvl="1" indent="-342900">
              <a:lnSpc>
                <a:spcPct val="115000"/>
              </a:lnSpc>
              <a:spcBef>
                <a:spcPts val="0"/>
              </a:spcBef>
              <a:spcAft>
                <a:spcPts val="0"/>
              </a:spcAft>
              <a:buFont typeface="+mj-lt"/>
              <a:buAutoNum type="arabicPeriod"/>
            </a:pPr>
            <a:r>
              <a:rPr lang="en-US" sz="2000" dirty="0" err="1">
                <a:latin typeface="+mj-lt"/>
                <a:ea typeface="+mj-ea"/>
              </a:rPr>
              <a:t>book_genre</a:t>
            </a:r>
            <a:r>
              <a:rPr lang="en-US" sz="2000" dirty="0">
                <a:latin typeface="+mj-lt"/>
                <a:ea typeface="+mj-ea"/>
              </a:rPr>
              <a:t>: to Store Genre for books.</a:t>
            </a:r>
          </a:p>
          <a:p>
            <a:pPr lvl="1" indent="-342900">
              <a:lnSpc>
                <a:spcPct val="115000"/>
              </a:lnSpc>
              <a:spcBef>
                <a:spcPts val="0"/>
              </a:spcBef>
              <a:spcAft>
                <a:spcPts val="0"/>
              </a:spcAft>
              <a:buFont typeface="+mj-lt"/>
              <a:buAutoNum type="arabicPeriod"/>
            </a:pPr>
            <a:r>
              <a:rPr lang="en-US" sz="2000" dirty="0" err="1">
                <a:latin typeface="+mj-lt"/>
                <a:ea typeface="+mj-ea"/>
              </a:rPr>
              <a:t>book_copies</a:t>
            </a:r>
            <a:r>
              <a:rPr lang="en-US" sz="2000" dirty="0">
                <a:latin typeface="+mj-lt"/>
                <a:ea typeface="+mj-ea"/>
              </a:rPr>
              <a:t>:  to Store number of copies.</a:t>
            </a:r>
          </a:p>
          <a:p>
            <a:pPr lvl="1" indent="-342900">
              <a:lnSpc>
                <a:spcPct val="115000"/>
              </a:lnSpc>
              <a:spcBef>
                <a:spcPts val="0"/>
              </a:spcBef>
              <a:spcAft>
                <a:spcPts val="800"/>
              </a:spcAft>
              <a:buFont typeface="+mj-lt"/>
              <a:buAutoNum type="arabicPeriod"/>
            </a:pPr>
            <a:r>
              <a:rPr lang="en-US" sz="2000" dirty="0" err="1">
                <a:latin typeface="+mj-lt"/>
                <a:ea typeface="+mj-ea"/>
              </a:rPr>
              <a:t>Book_location</a:t>
            </a:r>
            <a:r>
              <a:rPr lang="en-US" sz="2000" dirty="0">
                <a:latin typeface="+mj-lt"/>
                <a:ea typeface="+mj-ea"/>
              </a:rPr>
              <a:t>: To store the book location</a:t>
            </a:r>
          </a:p>
          <a:p>
            <a:endParaRPr lang="en-US" dirty="0"/>
          </a:p>
        </p:txBody>
      </p:sp>
      <p:pic>
        <p:nvPicPr>
          <p:cNvPr id="4" name="Picture 3">
            <a:extLst>
              <a:ext uri="{FF2B5EF4-FFF2-40B4-BE49-F238E27FC236}">
                <a16:creationId xmlns:a16="http://schemas.microsoft.com/office/drawing/2014/main" id="{C2AB2D14-D3F7-54FF-B3A8-6E4AF9F8DD4B}"/>
              </a:ext>
            </a:extLst>
          </p:cNvPr>
          <p:cNvPicPr>
            <a:picLocks noChangeAspect="1"/>
          </p:cNvPicPr>
          <p:nvPr/>
        </p:nvPicPr>
        <p:blipFill>
          <a:blip r:embed="rId2"/>
          <a:stretch>
            <a:fillRect/>
          </a:stretch>
        </p:blipFill>
        <p:spPr>
          <a:xfrm>
            <a:off x="7263788" y="2623864"/>
            <a:ext cx="3830036" cy="2390002"/>
          </a:xfrm>
          <a:prstGeom prst="rect">
            <a:avLst/>
          </a:prstGeom>
        </p:spPr>
      </p:pic>
    </p:spTree>
    <p:extLst>
      <p:ext uri="{BB962C8B-B14F-4D97-AF65-F5344CB8AC3E}">
        <p14:creationId xmlns:p14="http://schemas.microsoft.com/office/powerpoint/2010/main" val="203793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BFC54-CB5E-8935-56E3-A2A8EAD577F0}"/>
              </a:ext>
            </a:extLst>
          </p:cNvPr>
          <p:cNvSpPr>
            <a:spLocks noGrp="1"/>
          </p:cNvSpPr>
          <p:nvPr>
            <p:ph idx="1"/>
          </p:nvPr>
        </p:nvSpPr>
        <p:spPr>
          <a:xfrm>
            <a:off x="725537" y="1571625"/>
            <a:ext cx="10353762" cy="3714749"/>
          </a:xfrm>
        </p:spPr>
        <p:txBody>
          <a:bodyPr/>
          <a:lstStyle/>
          <a:p>
            <a:pPr marL="0" marR="0" lvl="0" indent="0" rtl="0">
              <a:lnSpc>
                <a:spcPct val="150000"/>
              </a:lnSpc>
              <a:spcBef>
                <a:spcPts val="200"/>
              </a:spcBef>
              <a:spcAft>
                <a:spcPts val="0"/>
              </a:spcAft>
              <a:buNone/>
            </a:pPr>
            <a:r>
              <a:rPr lang="en-US" sz="2000" dirty="0">
                <a:latin typeface="+mj-lt"/>
                <a:ea typeface="+mj-ea"/>
              </a:rPr>
              <a:t> </a:t>
            </a:r>
            <a:r>
              <a:rPr lang="en-US" sz="3000" dirty="0" err="1">
                <a:latin typeface="+mj-lt"/>
                <a:ea typeface="+mj-ea"/>
              </a:rPr>
              <a:t>Book_issue</a:t>
            </a:r>
            <a:r>
              <a:rPr lang="en-US" sz="3000" dirty="0">
                <a:latin typeface="+mj-lt"/>
                <a:ea typeface="+mj-ea"/>
              </a:rPr>
              <a:t>:</a:t>
            </a:r>
          </a:p>
          <a:p>
            <a:pPr marL="0" marR="0" lvl="0" indent="0" rtl="0">
              <a:lnSpc>
                <a:spcPct val="150000"/>
              </a:lnSpc>
              <a:spcBef>
                <a:spcPts val="200"/>
              </a:spcBef>
              <a:spcAft>
                <a:spcPts val="0"/>
              </a:spcAft>
              <a:buNone/>
            </a:pPr>
            <a:r>
              <a:rPr lang="en-US" sz="3000" dirty="0">
                <a:latin typeface="+mj-lt"/>
                <a:ea typeface="+mj-ea"/>
              </a:rPr>
              <a:t>    </a:t>
            </a:r>
            <a:r>
              <a:rPr lang="en-US" sz="2000" dirty="0">
                <a:latin typeface="+mj-lt"/>
                <a:ea typeface="+mj-ea"/>
              </a:rPr>
              <a:t>In this table there are 4 columns :-</a:t>
            </a:r>
          </a:p>
          <a:p>
            <a:pPr lvl="2" indent="-342900">
              <a:lnSpc>
                <a:spcPct val="150000"/>
              </a:lnSpc>
              <a:spcBef>
                <a:spcPts val="0"/>
              </a:spcBef>
              <a:spcAft>
                <a:spcPts val="0"/>
              </a:spcAft>
              <a:buFont typeface="+mj-lt"/>
              <a:buAutoNum type="arabicPeriod"/>
            </a:pPr>
            <a:r>
              <a:rPr lang="en-US" sz="2000" dirty="0" err="1">
                <a:latin typeface="+mj-lt"/>
                <a:ea typeface="+mj-ea"/>
              </a:rPr>
              <a:t>book_id</a:t>
            </a:r>
            <a:r>
              <a:rPr lang="en-US" sz="2000" dirty="0">
                <a:latin typeface="+mj-lt"/>
                <a:ea typeface="+mj-ea"/>
              </a:rPr>
              <a:t>:  to Store id for books.</a:t>
            </a:r>
          </a:p>
          <a:p>
            <a:pPr lvl="2" indent="-342900">
              <a:lnSpc>
                <a:spcPct val="150000"/>
              </a:lnSpc>
              <a:spcBef>
                <a:spcPts val="0"/>
              </a:spcBef>
              <a:spcAft>
                <a:spcPts val="0"/>
              </a:spcAft>
              <a:buFont typeface="+mj-lt"/>
              <a:buAutoNum type="arabicPeriod"/>
            </a:pPr>
            <a:r>
              <a:rPr lang="en-US" sz="2000" dirty="0" err="1">
                <a:latin typeface="+mj-lt"/>
                <a:ea typeface="+mj-ea"/>
              </a:rPr>
              <a:t>student_id</a:t>
            </a:r>
            <a:r>
              <a:rPr lang="en-US" sz="2000" dirty="0">
                <a:latin typeface="+mj-lt"/>
                <a:ea typeface="+mj-ea"/>
              </a:rPr>
              <a:t> : to Store id for students.</a:t>
            </a:r>
          </a:p>
          <a:p>
            <a:pPr lvl="2" indent="-342900">
              <a:lnSpc>
                <a:spcPct val="150000"/>
              </a:lnSpc>
              <a:spcBef>
                <a:spcPts val="0"/>
              </a:spcBef>
              <a:spcAft>
                <a:spcPts val="0"/>
              </a:spcAft>
              <a:buFont typeface="+mj-lt"/>
              <a:buAutoNum type="arabicPeriod"/>
            </a:pPr>
            <a:r>
              <a:rPr lang="en-US" sz="2000" dirty="0" err="1">
                <a:latin typeface="+mj-lt"/>
                <a:ea typeface="+mj-ea"/>
              </a:rPr>
              <a:t>issue_date</a:t>
            </a:r>
            <a:r>
              <a:rPr lang="en-US" sz="2000" dirty="0">
                <a:latin typeface="+mj-lt"/>
                <a:ea typeface="+mj-ea"/>
              </a:rPr>
              <a:t> : to store the borrowing date</a:t>
            </a:r>
          </a:p>
          <a:p>
            <a:pPr lvl="2" indent="-342900">
              <a:lnSpc>
                <a:spcPct val="150000"/>
              </a:lnSpc>
              <a:spcBef>
                <a:spcPts val="0"/>
              </a:spcBef>
              <a:spcAft>
                <a:spcPts val="800"/>
              </a:spcAft>
              <a:buFont typeface="+mj-lt"/>
              <a:buAutoNum type="arabicPeriod"/>
            </a:pPr>
            <a:r>
              <a:rPr lang="en-US" sz="2000" dirty="0" err="1">
                <a:latin typeface="+mj-lt"/>
                <a:ea typeface="+mj-ea"/>
              </a:rPr>
              <a:t>return_date</a:t>
            </a:r>
            <a:r>
              <a:rPr lang="en-US" sz="2000" dirty="0">
                <a:latin typeface="+mj-lt"/>
                <a:ea typeface="+mj-ea"/>
              </a:rPr>
              <a:t>: to store the return date</a:t>
            </a:r>
          </a:p>
          <a:p>
            <a:endParaRPr lang="en-US" dirty="0"/>
          </a:p>
        </p:txBody>
      </p:sp>
      <p:pic>
        <p:nvPicPr>
          <p:cNvPr id="4" name="Picture 3">
            <a:extLst>
              <a:ext uri="{FF2B5EF4-FFF2-40B4-BE49-F238E27FC236}">
                <a16:creationId xmlns:a16="http://schemas.microsoft.com/office/drawing/2014/main" id="{EC1B0223-D050-9C2F-60BC-8F059C0D807B}"/>
              </a:ext>
            </a:extLst>
          </p:cNvPr>
          <p:cNvPicPr>
            <a:picLocks noChangeAspect="1"/>
          </p:cNvPicPr>
          <p:nvPr/>
        </p:nvPicPr>
        <p:blipFill>
          <a:blip r:embed="rId2"/>
          <a:stretch>
            <a:fillRect/>
          </a:stretch>
        </p:blipFill>
        <p:spPr>
          <a:xfrm>
            <a:off x="7159570" y="2528160"/>
            <a:ext cx="4069024" cy="2218652"/>
          </a:xfrm>
          <a:prstGeom prst="rect">
            <a:avLst/>
          </a:prstGeom>
        </p:spPr>
      </p:pic>
    </p:spTree>
    <p:extLst>
      <p:ext uri="{BB962C8B-B14F-4D97-AF65-F5344CB8AC3E}">
        <p14:creationId xmlns:p14="http://schemas.microsoft.com/office/powerpoint/2010/main" val="142755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0839D-B897-AF4A-CE06-9C46719D3254}"/>
              </a:ext>
            </a:extLst>
          </p:cNvPr>
          <p:cNvSpPr>
            <a:spLocks noGrp="1"/>
          </p:cNvSpPr>
          <p:nvPr>
            <p:ph idx="1"/>
          </p:nvPr>
        </p:nvSpPr>
        <p:spPr>
          <a:xfrm>
            <a:off x="924443" y="1704975"/>
            <a:ext cx="10353762" cy="3714749"/>
          </a:xfrm>
        </p:spPr>
        <p:txBody>
          <a:bodyPr/>
          <a:lstStyle/>
          <a:p>
            <a:pPr marL="0" marR="0" lvl="0" indent="0" rtl="0">
              <a:lnSpc>
                <a:spcPct val="150000"/>
              </a:lnSpc>
              <a:spcBef>
                <a:spcPts val="200"/>
              </a:spcBef>
              <a:spcAft>
                <a:spcPts val="0"/>
              </a:spcAft>
              <a:buNone/>
            </a:pPr>
            <a:r>
              <a:rPr lang="en-US" sz="3000" b="1" dirty="0">
                <a:latin typeface="+mj-lt"/>
                <a:ea typeface="+mj-ea"/>
              </a:rPr>
              <a:t>Admins :</a:t>
            </a:r>
          </a:p>
          <a:p>
            <a:pPr marL="0" marR="0" lvl="0" indent="0">
              <a:lnSpc>
                <a:spcPct val="150000"/>
              </a:lnSpc>
              <a:spcBef>
                <a:spcPts val="0"/>
              </a:spcBef>
              <a:spcAft>
                <a:spcPts val="0"/>
              </a:spcAft>
              <a:buNone/>
            </a:pPr>
            <a:r>
              <a:rPr lang="en-US" sz="2000" dirty="0">
                <a:latin typeface="+mj-lt"/>
                <a:ea typeface="+mj-ea"/>
              </a:rPr>
              <a:t>   In this table there are 4 columns :-</a:t>
            </a:r>
          </a:p>
          <a:p>
            <a:pPr lvl="1" indent="-342900">
              <a:lnSpc>
                <a:spcPct val="150000"/>
              </a:lnSpc>
              <a:spcBef>
                <a:spcPts val="0"/>
              </a:spcBef>
              <a:spcAft>
                <a:spcPts val="0"/>
              </a:spcAft>
              <a:buFont typeface="+mj-lt"/>
              <a:buAutoNum type="arabicPeriod"/>
            </a:pPr>
            <a:r>
              <a:rPr lang="en-US" sz="2000" dirty="0" err="1">
                <a:latin typeface="+mj-lt"/>
                <a:ea typeface="+mj-ea"/>
              </a:rPr>
              <a:t>admin_id</a:t>
            </a:r>
            <a:r>
              <a:rPr lang="en-US" sz="2000" dirty="0">
                <a:latin typeface="+mj-lt"/>
                <a:ea typeface="+mj-ea"/>
              </a:rPr>
              <a:t>:  to Store id for admin and it is auto increment .</a:t>
            </a:r>
          </a:p>
          <a:p>
            <a:pPr lvl="1" indent="-342900">
              <a:lnSpc>
                <a:spcPct val="150000"/>
              </a:lnSpc>
              <a:spcBef>
                <a:spcPts val="0"/>
              </a:spcBef>
              <a:spcAft>
                <a:spcPts val="0"/>
              </a:spcAft>
              <a:buFont typeface="+mj-lt"/>
              <a:buAutoNum type="arabicPeriod"/>
            </a:pPr>
            <a:r>
              <a:rPr lang="en-US" sz="2000" dirty="0">
                <a:latin typeface="+mj-lt"/>
                <a:ea typeface="+mj-ea"/>
              </a:rPr>
              <a:t>username : to Store username for admins.</a:t>
            </a:r>
          </a:p>
          <a:p>
            <a:pPr lvl="1" indent="-342900">
              <a:lnSpc>
                <a:spcPct val="150000"/>
              </a:lnSpc>
              <a:spcBef>
                <a:spcPts val="0"/>
              </a:spcBef>
              <a:spcAft>
                <a:spcPts val="800"/>
              </a:spcAft>
              <a:buFont typeface="+mj-lt"/>
              <a:buAutoNum type="arabicPeriod"/>
            </a:pPr>
            <a:r>
              <a:rPr lang="en-US" sz="2000" dirty="0">
                <a:latin typeface="+mj-lt"/>
                <a:ea typeface="+mj-ea"/>
              </a:rPr>
              <a:t>password : to store password for admins.</a:t>
            </a:r>
          </a:p>
          <a:p>
            <a:endParaRPr lang="en-US" dirty="0"/>
          </a:p>
        </p:txBody>
      </p:sp>
      <p:pic>
        <p:nvPicPr>
          <p:cNvPr id="7" name="Picture 6">
            <a:extLst>
              <a:ext uri="{FF2B5EF4-FFF2-40B4-BE49-F238E27FC236}">
                <a16:creationId xmlns:a16="http://schemas.microsoft.com/office/drawing/2014/main" id="{35474000-D844-E3F4-FBB7-3FA0E9C50D55}"/>
              </a:ext>
            </a:extLst>
          </p:cNvPr>
          <p:cNvPicPr>
            <a:picLocks noChangeAspect="1"/>
          </p:cNvPicPr>
          <p:nvPr/>
        </p:nvPicPr>
        <p:blipFill>
          <a:blip r:embed="rId2"/>
          <a:stretch>
            <a:fillRect/>
          </a:stretch>
        </p:blipFill>
        <p:spPr>
          <a:xfrm>
            <a:off x="7886700" y="3076374"/>
            <a:ext cx="3200400" cy="1695652"/>
          </a:xfrm>
          <a:prstGeom prst="rect">
            <a:avLst/>
          </a:prstGeom>
        </p:spPr>
      </p:pic>
      <p:pic>
        <p:nvPicPr>
          <p:cNvPr id="5" name="Picture 4">
            <a:extLst>
              <a:ext uri="{FF2B5EF4-FFF2-40B4-BE49-F238E27FC236}">
                <a16:creationId xmlns:a16="http://schemas.microsoft.com/office/drawing/2014/main" id="{98A8847B-E8F6-F786-34F7-526EEE91C36C}"/>
              </a:ext>
            </a:extLst>
          </p:cNvPr>
          <p:cNvPicPr>
            <a:picLocks noChangeAspect="1"/>
          </p:cNvPicPr>
          <p:nvPr/>
        </p:nvPicPr>
        <p:blipFill>
          <a:blip r:embed="rId3"/>
          <a:stretch>
            <a:fillRect/>
          </a:stretch>
        </p:blipFill>
        <p:spPr>
          <a:xfrm>
            <a:off x="7689561" y="2432876"/>
            <a:ext cx="3588644" cy="2514336"/>
          </a:xfrm>
          <a:prstGeom prst="rect">
            <a:avLst/>
          </a:prstGeom>
        </p:spPr>
      </p:pic>
    </p:spTree>
    <p:extLst>
      <p:ext uri="{BB962C8B-B14F-4D97-AF65-F5344CB8AC3E}">
        <p14:creationId xmlns:p14="http://schemas.microsoft.com/office/powerpoint/2010/main" val="98447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7E2C-24BE-DF70-CB9F-F74FB4D2B994}"/>
              </a:ext>
            </a:extLst>
          </p:cNvPr>
          <p:cNvSpPr>
            <a:spLocks noGrp="1"/>
          </p:cNvSpPr>
          <p:nvPr>
            <p:ph type="title"/>
          </p:nvPr>
        </p:nvSpPr>
        <p:spPr>
          <a:xfrm>
            <a:off x="913795" y="609600"/>
            <a:ext cx="10353762" cy="5337976"/>
          </a:xfrm>
        </p:spPr>
        <p:txBody>
          <a:bodyPr/>
          <a:lstStyle/>
          <a:p>
            <a:r>
              <a:rPr lang="en-US" dirty="0"/>
              <a:t>Thank You</a:t>
            </a:r>
          </a:p>
        </p:txBody>
      </p:sp>
    </p:spTree>
    <p:extLst>
      <p:ext uri="{BB962C8B-B14F-4D97-AF65-F5344CB8AC3E}">
        <p14:creationId xmlns:p14="http://schemas.microsoft.com/office/powerpoint/2010/main" val="12488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384A-E17F-113E-5B74-2052BB78691A}"/>
              </a:ext>
            </a:extLst>
          </p:cNvPr>
          <p:cNvSpPr>
            <a:spLocks noGrp="1"/>
          </p:cNvSpPr>
          <p:nvPr>
            <p:ph type="title"/>
          </p:nvPr>
        </p:nvSpPr>
        <p:spPr/>
        <p:txBody>
          <a:bodyPr/>
          <a:lstStyle/>
          <a:p>
            <a:r>
              <a:rPr lang="en-US" dirty="0"/>
              <a:t>Project Team members</a:t>
            </a:r>
          </a:p>
        </p:txBody>
      </p:sp>
      <p:graphicFrame>
        <p:nvGraphicFramePr>
          <p:cNvPr id="6" name="Table 6">
            <a:extLst>
              <a:ext uri="{FF2B5EF4-FFF2-40B4-BE49-F238E27FC236}">
                <a16:creationId xmlns:a16="http://schemas.microsoft.com/office/drawing/2014/main" id="{124C31B8-4D6F-72AA-B688-A089F9ADD59F}"/>
              </a:ext>
            </a:extLst>
          </p:cNvPr>
          <p:cNvGraphicFramePr>
            <a:graphicFrameLocks noGrp="1"/>
          </p:cNvGraphicFramePr>
          <p:nvPr>
            <p:ph idx="1"/>
            <p:extLst>
              <p:ext uri="{D42A27DB-BD31-4B8C-83A1-F6EECF244321}">
                <p14:modId xmlns:p14="http://schemas.microsoft.com/office/powerpoint/2010/main" val="1445963202"/>
              </p:ext>
            </p:extLst>
          </p:nvPr>
        </p:nvGraphicFramePr>
        <p:xfrm>
          <a:off x="914400" y="2192904"/>
          <a:ext cx="10353674" cy="3818283"/>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698670237"/>
                    </a:ext>
                  </a:extLst>
                </a:gridCol>
                <a:gridCol w="5176837">
                  <a:extLst>
                    <a:ext uri="{9D8B030D-6E8A-4147-A177-3AD203B41FA5}">
                      <a16:colId xmlns:a16="http://schemas.microsoft.com/office/drawing/2014/main" val="1641124055"/>
                    </a:ext>
                  </a:extLst>
                </a:gridCol>
              </a:tblGrid>
              <a:tr h="538654">
                <a:tc>
                  <a:txBody>
                    <a:bodyPr/>
                    <a:lstStyle/>
                    <a:p>
                      <a:r>
                        <a:rPr lang="en-US" dirty="0"/>
                        <a:t>Name </a:t>
                      </a:r>
                    </a:p>
                  </a:txBody>
                  <a:tcPr/>
                </a:tc>
                <a:tc>
                  <a:txBody>
                    <a:bodyPr/>
                    <a:lstStyle/>
                    <a:p>
                      <a:r>
                        <a:rPr lang="en-US" dirty="0"/>
                        <a:t>Lab</a:t>
                      </a:r>
                    </a:p>
                  </a:txBody>
                  <a:tcPr/>
                </a:tc>
                <a:extLst>
                  <a:ext uri="{0D108BD9-81ED-4DB2-BD59-A6C34878D82A}">
                    <a16:rowId xmlns:a16="http://schemas.microsoft.com/office/drawing/2014/main" val="444152381"/>
                  </a:ext>
                </a:extLst>
              </a:tr>
              <a:tr h="538654">
                <a:tc>
                  <a:txBody>
                    <a:bodyPr/>
                    <a:lstStyle/>
                    <a:p>
                      <a:r>
                        <a:rPr lang="en-US" dirty="0"/>
                        <a:t>Ziad </a:t>
                      </a:r>
                      <a:r>
                        <a:rPr lang="en-US" dirty="0" err="1"/>
                        <a:t>Elsayed</a:t>
                      </a:r>
                      <a:r>
                        <a:rPr lang="en-US" dirty="0"/>
                        <a:t> </a:t>
                      </a:r>
                      <a:r>
                        <a:rPr lang="en-US" dirty="0" err="1"/>
                        <a:t>Abdelazim</a:t>
                      </a:r>
                      <a:r>
                        <a:rPr lang="en-US" dirty="0"/>
                        <a:t>  (Team Leader)</a:t>
                      </a:r>
                    </a:p>
                  </a:txBody>
                  <a:tcPr/>
                </a:tc>
                <a:tc>
                  <a:txBody>
                    <a:bodyPr/>
                    <a:lstStyle/>
                    <a:p>
                      <a:r>
                        <a:rPr lang="en-US" dirty="0"/>
                        <a:t>3</a:t>
                      </a:r>
                    </a:p>
                  </a:txBody>
                  <a:tcPr/>
                </a:tc>
                <a:extLst>
                  <a:ext uri="{0D108BD9-81ED-4DB2-BD59-A6C34878D82A}">
                    <a16:rowId xmlns:a16="http://schemas.microsoft.com/office/drawing/2014/main" val="3884590565"/>
                  </a:ext>
                </a:extLst>
              </a:tr>
              <a:tr h="538654">
                <a:tc>
                  <a:txBody>
                    <a:bodyPr/>
                    <a:lstStyle/>
                    <a:p>
                      <a:r>
                        <a:rPr lang="en-US" dirty="0"/>
                        <a:t>Ziad Mohamed </a:t>
                      </a:r>
                    </a:p>
                  </a:txBody>
                  <a:tcPr/>
                </a:tc>
                <a:tc>
                  <a:txBody>
                    <a:bodyPr/>
                    <a:lstStyle/>
                    <a:p>
                      <a:r>
                        <a:rPr lang="en-US" dirty="0"/>
                        <a:t>3</a:t>
                      </a:r>
                    </a:p>
                  </a:txBody>
                  <a:tcPr/>
                </a:tc>
                <a:extLst>
                  <a:ext uri="{0D108BD9-81ED-4DB2-BD59-A6C34878D82A}">
                    <a16:rowId xmlns:a16="http://schemas.microsoft.com/office/drawing/2014/main" val="4084051379"/>
                  </a:ext>
                </a:extLst>
              </a:tr>
              <a:tr h="538654">
                <a:tc>
                  <a:txBody>
                    <a:bodyPr/>
                    <a:lstStyle/>
                    <a:p>
                      <a:r>
                        <a:rPr lang="en-US" dirty="0"/>
                        <a:t>Ziad Adel</a:t>
                      </a:r>
                    </a:p>
                  </a:txBody>
                  <a:tcPr/>
                </a:tc>
                <a:tc>
                  <a:txBody>
                    <a:bodyPr/>
                    <a:lstStyle/>
                    <a:p>
                      <a:r>
                        <a:rPr lang="en-US" dirty="0"/>
                        <a:t>3</a:t>
                      </a:r>
                    </a:p>
                  </a:txBody>
                  <a:tcPr/>
                </a:tc>
                <a:extLst>
                  <a:ext uri="{0D108BD9-81ED-4DB2-BD59-A6C34878D82A}">
                    <a16:rowId xmlns:a16="http://schemas.microsoft.com/office/drawing/2014/main" val="4093595807"/>
                  </a:ext>
                </a:extLst>
              </a:tr>
              <a:tr h="538654">
                <a:tc>
                  <a:txBody>
                    <a:bodyPr/>
                    <a:lstStyle/>
                    <a:p>
                      <a:r>
                        <a:rPr lang="en-US" dirty="0" err="1"/>
                        <a:t>Reham</a:t>
                      </a:r>
                      <a:r>
                        <a:rPr lang="en-US" dirty="0"/>
                        <a:t> Ibrahim </a:t>
                      </a:r>
                      <a:r>
                        <a:rPr lang="en-US" dirty="0" err="1"/>
                        <a:t>Abdeldayem</a:t>
                      </a:r>
                      <a:endParaRPr lang="en-US" dirty="0"/>
                    </a:p>
                  </a:txBody>
                  <a:tcPr/>
                </a:tc>
                <a:tc>
                  <a:txBody>
                    <a:bodyPr/>
                    <a:lstStyle/>
                    <a:p>
                      <a:r>
                        <a:rPr lang="en-US" dirty="0"/>
                        <a:t>3</a:t>
                      </a:r>
                    </a:p>
                  </a:txBody>
                  <a:tcPr/>
                </a:tc>
                <a:extLst>
                  <a:ext uri="{0D108BD9-81ED-4DB2-BD59-A6C34878D82A}">
                    <a16:rowId xmlns:a16="http://schemas.microsoft.com/office/drawing/2014/main" val="207354359"/>
                  </a:ext>
                </a:extLst>
              </a:tr>
              <a:tr h="538654">
                <a:tc>
                  <a:txBody>
                    <a:bodyPr/>
                    <a:lstStyle/>
                    <a:p>
                      <a:r>
                        <a:rPr lang="en-US" dirty="0"/>
                        <a:t>Sohaila Ibrahim Ramadan</a:t>
                      </a:r>
                    </a:p>
                  </a:txBody>
                  <a:tcPr/>
                </a:tc>
                <a:tc>
                  <a:txBody>
                    <a:bodyPr/>
                    <a:lstStyle/>
                    <a:p>
                      <a:r>
                        <a:rPr lang="en-US" dirty="0"/>
                        <a:t>3</a:t>
                      </a:r>
                    </a:p>
                  </a:txBody>
                  <a:tcPr/>
                </a:tc>
                <a:extLst>
                  <a:ext uri="{0D108BD9-81ED-4DB2-BD59-A6C34878D82A}">
                    <a16:rowId xmlns:a16="http://schemas.microsoft.com/office/drawing/2014/main" val="2116565040"/>
                  </a:ext>
                </a:extLst>
              </a:tr>
              <a:tr h="586359">
                <a:tc>
                  <a:txBody>
                    <a:bodyPr/>
                    <a:lstStyle/>
                    <a:p>
                      <a:r>
                        <a:rPr lang="en-US" dirty="0" err="1"/>
                        <a:t>Ru’a</a:t>
                      </a:r>
                      <a:r>
                        <a:rPr lang="en-US" dirty="0"/>
                        <a:t> Ayman Mohamed</a:t>
                      </a:r>
                    </a:p>
                  </a:txBody>
                  <a:tcPr/>
                </a:tc>
                <a:tc>
                  <a:txBody>
                    <a:bodyPr/>
                    <a:lstStyle/>
                    <a:p>
                      <a:r>
                        <a:rPr lang="en-US" dirty="0"/>
                        <a:t>3</a:t>
                      </a:r>
                    </a:p>
                  </a:txBody>
                  <a:tcPr/>
                </a:tc>
                <a:extLst>
                  <a:ext uri="{0D108BD9-81ED-4DB2-BD59-A6C34878D82A}">
                    <a16:rowId xmlns:a16="http://schemas.microsoft.com/office/drawing/2014/main" val="3467197617"/>
                  </a:ext>
                </a:extLst>
              </a:tr>
            </a:tbl>
          </a:graphicData>
        </a:graphic>
      </p:graphicFrame>
    </p:spTree>
    <p:extLst>
      <p:ext uri="{BB962C8B-B14F-4D97-AF65-F5344CB8AC3E}">
        <p14:creationId xmlns:p14="http://schemas.microsoft.com/office/powerpoint/2010/main" val="174657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57A4-E72E-CDE5-E612-1E260CDA356A}"/>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4EC19AFC-F93B-5223-F013-EC642E80F3AD}"/>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0" marR="0" indent="-6350">
              <a:lnSpc>
                <a:spcPct val="110000"/>
              </a:lnSpc>
              <a:spcBef>
                <a:spcPts val="0"/>
              </a:spcBef>
              <a:spcAft>
                <a:spcPts val="745"/>
              </a:spcAft>
            </a:pPr>
            <a:r>
              <a:rPr lang="en-US" sz="2400" b="1" dirty="0">
                <a:solidFill>
                  <a:schemeClr val="tx1"/>
                </a:solidFill>
                <a:effectLst/>
                <a:latin typeface="Calibri" panose="020F0502020204030204" pitchFamily="34" charset="0"/>
                <a:ea typeface="Calibri" panose="020F0502020204030204" pitchFamily="34" charset="0"/>
              </a:rPr>
              <a:t>Project overview: </a:t>
            </a:r>
          </a:p>
          <a:p>
            <a:pPr marL="0" marR="0" indent="-6350">
              <a:lnSpc>
                <a:spcPct val="110000"/>
              </a:lnSpc>
              <a:spcBef>
                <a:spcPts val="0"/>
              </a:spcBef>
              <a:spcAft>
                <a:spcPts val="15"/>
              </a:spcAft>
            </a:pPr>
            <a:r>
              <a:rPr lang="en-US" sz="2400" dirty="0">
                <a:solidFill>
                  <a:schemeClr val="tx1"/>
                </a:solidFill>
                <a:effectLst/>
                <a:latin typeface="Calibri" panose="020F0502020204030204" pitchFamily="34" charset="0"/>
                <a:ea typeface="Calibri" panose="020F0502020204030204" pitchFamily="34" charset="0"/>
              </a:rPr>
              <a:t>Libraries range in size from a few shelves to large buildings with a huge collection of knowledge not only books ,but maps ,periodicals, and other data storage sources, so we did a system to make libraries easier to work with libraries are divided into two basic types ,and  they are private and public libraries. In this project we’re dealing with public libraries.in this sys we use(</a:t>
            </a:r>
            <a:r>
              <a:rPr lang="en-US" sz="2400" dirty="0" err="1">
                <a:solidFill>
                  <a:schemeClr val="tx1"/>
                </a:solidFill>
                <a:effectLst/>
                <a:latin typeface="Calibri" panose="020F0502020204030204" pitchFamily="34" charset="0"/>
                <a:ea typeface="Calibri" panose="020F0502020204030204" pitchFamily="34" charset="0"/>
              </a:rPr>
              <a:t>Tkinter</a:t>
            </a:r>
            <a:r>
              <a:rPr lang="en-US" sz="2400" dirty="0">
                <a:solidFill>
                  <a:schemeClr val="tx1"/>
                </a:solidFill>
                <a:effectLst/>
                <a:latin typeface="Calibri" panose="020F0502020204030204" pitchFamily="34" charset="0"/>
                <a:ea typeface="Calibri" panose="020F0502020204030204" pitchFamily="34" charset="0"/>
              </a:rPr>
              <a:t>, database ,fun ,class ,constructor , </a:t>
            </a:r>
            <a:r>
              <a:rPr lang="en-US" sz="2400" dirty="0" err="1">
                <a:solidFill>
                  <a:schemeClr val="tx1"/>
                </a:solidFill>
                <a:effectLst/>
                <a:latin typeface="Calibri" panose="020F0502020204030204" pitchFamily="34" charset="0"/>
                <a:ea typeface="Calibri" panose="020F0502020204030204" pitchFamily="34" charset="0"/>
              </a:rPr>
              <a:t>pil</a:t>
            </a:r>
            <a:r>
              <a:rPr lang="en-US" sz="2400" dirty="0">
                <a:solidFill>
                  <a:schemeClr val="tx1"/>
                </a:solidFill>
                <a:effectLst/>
                <a:latin typeface="Calibri" panose="020F0502020204030204" pitchFamily="34" charset="0"/>
                <a:ea typeface="Calibri" panose="020F0502020204030204" pitchFamily="34" charset="0"/>
              </a:rPr>
              <a:t>,  </a:t>
            </a:r>
            <a:r>
              <a:rPr lang="en-US" sz="2400" dirty="0" err="1">
                <a:solidFill>
                  <a:schemeClr val="tx1"/>
                </a:solidFill>
                <a:effectLst/>
                <a:latin typeface="Calibri" panose="020F0502020204030204" pitchFamily="34" charset="0"/>
                <a:ea typeface="Calibri" panose="020F0502020204030204" pitchFamily="34" charset="0"/>
              </a:rPr>
              <a:t>treeview</a:t>
            </a:r>
            <a:r>
              <a:rPr lang="en-US" sz="2400" dirty="0">
                <a:solidFill>
                  <a:schemeClr val="tx1"/>
                </a:solidFill>
                <a:effectLst/>
                <a:latin typeface="Calibri" panose="020F0502020204030204" pitchFamily="34" charset="0"/>
                <a:ea typeface="Calibri" panose="020F0502020204030204" pitchFamily="34" charset="0"/>
              </a:rPr>
              <a:t>, canvas  and photo image ).</a:t>
            </a:r>
            <a:r>
              <a:rPr lang="en-US" sz="2400" dirty="0">
                <a:solidFill>
                  <a:schemeClr val="tx1"/>
                </a:solidFill>
                <a:effectLst/>
                <a:latin typeface="Arial" panose="020B0604020202020204" pitchFamily="34" charset="0"/>
                <a:ea typeface="Arial" panose="020B0604020202020204" pitchFamily="34" charset="0"/>
              </a:rPr>
              <a:t> </a:t>
            </a:r>
            <a:endParaRPr lang="en-US" sz="2400" dirty="0">
              <a:solidFill>
                <a:schemeClr val="tx1"/>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92654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22CD2-6751-54DD-AA2D-0B17BE0F2F5F}"/>
              </a:ext>
            </a:extLst>
          </p:cNvPr>
          <p:cNvSpPr>
            <a:spLocks noGrp="1"/>
          </p:cNvSpPr>
          <p:nvPr>
            <p:ph type="title"/>
          </p:nvPr>
        </p:nvSpPr>
        <p:spPr>
          <a:xfrm>
            <a:off x="913796" y="643465"/>
            <a:ext cx="3382638" cy="1370605"/>
          </a:xfrm>
        </p:spPr>
        <p:txBody>
          <a:bodyPr>
            <a:normAutofit/>
          </a:bodyPr>
          <a:lstStyle/>
          <a:p>
            <a:pPr algn="l"/>
            <a:r>
              <a:rPr lang="en-US" sz="3000"/>
              <a:t>Login Page</a:t>
            </a:r>
          </a:p>
        </p:txBody>
      </p:sp>
      <p:sp>
        <p:nvSpPr>
          <p:cNvPr id="3" name="Content Placeholder 2">
            <a:extLst>
              <a:ext uri="{FF2B5EF4-FFF2-40B4-BE49-F238E27FC236}">
                <a16:creationId xmlns:a16="http://schemas.microsoft.com/office/drawing/2014/main" id="{B9211588-EB28-48F5-F4FB-7FC0FCB7A436}"/>
              </a:ext>
            </a:extLst>
          </p:cNvPr>
          <p:cNvSpPr>
            <a:spLocks noGrp="1"/>
          </p:cNvSpPr>
          <p:nvPr>
            <p:ph idx="1"/>
          </p:nvPr>
        </p:nvSpPr>
        <p:spPr>
          <a:xfrm>
            <a:off x="913796" y="2247153"/>
            <a:ext cx="3358084" cy="3544046"/>
          </a:xfrm>
        </p:spPr>
        <p:txBody>
          <a:bodyPr>
            <a:normAutofit/>
          </a:bodyPr>
          <a:lstStyle/>
          <a:p>
            <a:pPr marL="0" marR="0" indent="-6350">
              <a:spcBef>
                <a:spcPts val="0"/>
              </a:spcBef>
            </a:pPr>
            <a:r>
              <a:rPr lang="en-US" sz="1800" dirty="0">
                <a:effectLst/>
                <a:latin typeface="Calibri" panose="020F0502020204030204" pitchFamily="34" charset="0"/>
                <a:ea typeface="Calibri" panose="020F0502020204030204" pitchFamily="34" charset="0"/>
              </a:rPr>
              <a:t>Login Frame is the first interface in the system</a:t>
            </a:r>
          </a:p>
          <a:p>
            <a:pPr marL="0" marR="0" indent="-6350">
              <a:spcBef>
                <a:spcPts val="0"/>
              </a:spcBef>
            </a:pPr>
            <a:r>
              <a:rPr lang="en-US" sz="1800" dirty="0">
                <a:effectLst/>
                <a:latin typeface="Calibri" panose="020F0502020204030204" pitchFamily="34" charset="0"/>
                <a:ea typeface="Calibri" panose="020F0502020204030204" pitchFamily="34" charset="0"/>
              </a:rPr>
              <a:t>login screen is the frame for admin login .there are(two labels ,two entries , one button).</a:t>
            </a:r>
          </a:p>
          <a:p>
            <a:pPr marL="0" marR="0" indent="-6350">
              <a:spcBef>
                <a:spcPts val="0"/>
              </a:spcBef>
            </a:pPr>
            <a:r>
              <a:rPr lang="en-US" sz="1800" dirty="0">
                <a:effectLst/>
                <a:latin typeface="Calibri" panose="020F0502020204030204" pitchFamily="34" charset="0"/>
                <a:ea typeface="Calibri" panose="020F0502020204030204" pitchFamily="34" charset="0"/>
              </a:rPr>
              <a:t>admin should enter his username and password to login if information is true.by pressing on login ,second frame will appear.</a:t>
            </a:r>
          </a:p>
          <a:p>
            <a:pPr marL="0" marR="0" indent="0">
              <a:spcBef>
                <a:spcPts val="0"/>
              </a:spcBef>
              <a:buNone/>
            </a:pPr>
            <a:endParaRPr lang="en-US" sz="1800" dirty="0">
              <a:effectLst/>
              <a:latin typeface="Calibri" panose="020F0502020204030204" pitchFamily="34" charset="0"/>
              <a:ea typeface="Calibri" panose="020F0502020204030204" pitchFamily="34" charset="0"/>
            </a:endParaRPr>
          </a:p>
          <a:p>
            <a:pPr marL="0" marR="0" indent="0">
              <a:spcBef>
                <a:spcPts val="0"/>
              </a:spcBef>
              <a:buNone/>
            </a:pPr>
            <a:endParaRPr lang="en-US"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DF8EA7B9-1E93-ABF0-A360-260A295716FF}"/>
              </a:ext>
            </a:extLst>
          </p:cNvPr>
          <p:cNvPicPr>
            <a:picLocks noChangeAspect="1"/>
          </p:cNvPicPr>
          <p:nvPr/>
        </p:nvPicPr>
        <p:blipFill>
          <a:blip r:embed="rId3"/>
          <a:stretch>
            <a:fillRect/>
          </a:stretch>
        </p:blipFill>
        <p:spPr>
          <a:xfrm>
            <a:off x="4915348" y="1459539"/>
            <a:ext cx="6633184" cy="3515587"/>
          </a:xfrm>
          <a:prstGeom prst="rect">
            <a:avLst/>
          </a:prstGeom>
        </p:spPr>
      </p:pic>
    </p:spTree>
    <p:extLst>
      <p:ext uri="{BB962C8B-B14F-4D97-AF65-F5344CB8AC3E}">
        <p14:creationId xmlns:p14="http://schemas.microsoft.com/office/powerpoint/2010/main" val="324108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C3367-3130-C52E-CC80-4EDBB233C88B}"/>
              </a:ext>
            </a:extLst>
          </p:cNvPr>
          <p:cNvSpPr>
            <a:spLocks noGrp="1"/>
          </p:cNvSpPr>
          <p:nvPr>
            <p:ph type="title"/>
          </p:nvPr>
        </p:nvSpPr>
        <p:spPr>
          <a:xfrm>
            <a:off x="913796" y="643465"/>
            <a:ext cx="3382638" cy="1370605"/>
          </a:xfrm>
        </p:spPr>
        <p:txBody>
          <a:bodyPr>
            <a:normAutofit/>
          </a:bodyPr>
          <a:lstStyle/>
          <a:p>
            <a:pPr algn="l"/>
            <a:r>
              <a:rPr lang="en-US" sz="3000"/>
              <a:t>Home Page</a:t>
            </a:r>
          </a:p>
        </p:txBody>
      </p:sp>
      <p:sp>
        <p:nvSpPr>
          <p:cNvPr id="3" name="Content Placeholder 2">
            <a:extLst>
              <a:ext uri="{FF2B5EF4-FFF2-40B4-BE49-F238E27FC236}">
                <a16:creationId xmlns:a16="http://schemas.microsoft.com/office/drawing/2014/main" id="{CB4BF9BB-B0DB-95D7-8E29-B4244C2D8437}"/>
              </a:ext>
            </a:extLst>
          </p:cNvPr>
          <p:cNvSpPr>
            <a:spLocks noGrp="1"/>
          </p:cNvSpPr>
          <p:nvPr>
            <p:ph idx="1"/>
          </p:nvPr>
        </p:nvSpPr>
        <p:spPr>
          <a:xfrm>
            <a:off x="913796" y="2247153"/>
            <a:ext cx="3358084" cy="3544046"/>
          </a:xfrm>
        </p:spPr>
        <p:txBody>
          <a:bodyPr>
            <a:normAutofit/>
          </a:bodyPr>
          <a:lstStyle/>
          <a:p>
            <a:r>
              <a:rPr lang="en-US" sz="1800">
                <a:effectLst/>
                <a:latin typeface="Calibri" panose="020F0502020204030204" pitchFamily="34" charset="0"/>
                <a:ea typeface="Calibri" panose="020F0502020204030204" pitchFamily="34" charset="0"/>
              </a:rPr>
              <a:t>In this frame there are(two labels(book data and student data)).</a:t>
            </a:r>
          </a:p>
          <a:p>
            <a:r>
              <a:rPr lang="en-US" sz="1800">
                <a:effectLst/>
                <a:latin typeface="Calibri" panose="020F0502020204030204" pitchFamily="34" charset="0"/>
                <a:ea typeface="Calibri" panose="020F0502020204030204" pitchFamily="34" charset="0"/>
              </a:rPr>
              <a:t>admin should choose which data he wants.</a:t>
            </a:r>
          </a:p>
          <a:p>
            <a:r>
              <a:rPr lang="en-US" sz="1800">
                <a:effectLst/>
                <a:latin typeface="Calibri" panose="020F0502020204030204" pitchFamily="34" charset="0"/>
                <a:ea typeface="Calibri" panose="020F0502020204030204" pitchFamily="34" charset="0"/>
              </a:rPr>
              <a:t>by clicking on book data,3</a:t>
            </a:r>
            <a:r>
              <a:rPr lang="en-US" sz="1800" baseline="30000">
                <a:effectLst/>
                <a:latin typeface="Calibri" panose="020F0502020204030204" pitchFamily="34" charset="0"/>
                <a:ea typeface="Calibri" panose="020F0502020204030204" pitchFamily="34" charset="0"/>
              </a:rPr>
              <a:t>rd </a:t>
            </a:r>
            <a:r>
              <a:rPr lang="en-US" sz="1800">
                <a:effectLst/>
                <a:latin typeface="Calibri" panose="020F0502020204030204" pitchFamily="34" charset="0"/>
                <a:ea typeface="Calibri" panose="020F0502020204030204" pitchFamily="34" charset="0"/>
              </a:rPr>
              <a:t>frame will appear .</a:t>
            </a:r>
          </a:p>
          <a:p>
            <a:r>
              <a:rPr lang="en-US" sz="1800">
                <a:effectLst/>
                <a:latin typeface="Calibri" panose="020F0502020204030204" pitchFamily="34" charset="0"/>
                <a:ea typeface="Calibri" panose="020F0502020204030204" pitchFamily="34" charset="0"/>
              </a:rPr>
              <a:t>By clicking on student data ,4</a:t>
            </a:r>
            <a:r>
              <a:rPr lang="en-US" sz="1800" baseline="30000">
                <a:effectLst/>
                <a:latin typeface="Calibri" panose="020F0502020204030204" pitchFamily="34" charset="0"/>
                <a:ea typeface="Calibri" panose="020F0502020204030204" pitchFamily="34" charset="0"/>
              </a:rPr>
              <a:t>th</a:t>
            </a:r>
            <a:r>
              <a:rPr lang="en-US" sz="1800">
                <a:effectLst/>
                <a:latin typeface="Calibri" panose="020F0502020204030204" pitchFamily="34" charset="0"/>
                <a:ea typeface="Calibri" panose="020F0502020204030204" pitchFamily="34" charset="0"/>
              </a:rPr>
              <a:t> frame will appear.</a:t>
            </a:r>
          </a:p>
          <a:p>
            <a:pPr marL="36900" indent="0">
              <a:buNone/>
            </a:pPr>
            <a:endParaRPr lang="en-US" sz="1800">
              <a:effectLst/>
              <a:latin typeface="Calibri" panose="020F0502020204030204" pitchFamily="34" charset="0"/>
              <a:ea typeface="Calibri" panose="020F0502020204030204" pitchFamily="34" charset="0"/>
            </a:endParaRPr>
          </a:p>
          <a:p>
            <a:endParaRPr lang="en-US" sz="1800"/>
          </a:p>
        </p:txBody>
      </p:sp>
      <p:pic>
        <p:nvPicPr>
          <p:cNvPr id="5" name="Picture 4" descr="A picture containing text, book, shelf, room&#10;&#10;Description automatically generated">
            <a:extLst>
              <a:ext uri="{FF2B5EF4-FFF2-40B4-BE49-F238E27FC236}">
                <a16:creationId xmlns:a16="http://schemas.microsoft.com/office/drawing/2014/main" id="{584E1BC0-6568-C142-900C-9A9AC3416367}"/>
              </a:ext>
            </a:extLst>
          </p:cNvPr>
          <p:cNvPicPr>
            <a:picLocks noChangeAspect="1"/>
          </p:cNvPicPr>
          <p:nvPr/>
        </p:nvPicPr>
        <p:blipFill>
          <a:blip r:embed="rId3"/>
          <a:stretch>
            <a:fillRect/>
          </a:stretch>
        </p:blipFill>
        <p:spPr>
          <a:xfrm>
            <a:off x="4915348" y="1451247"/>
            <a:ext cx="6633184" cy="3532170"/>
          </a:xfrm>
          <a:prstGeom prst="rect">
            <a:avLst/>
          </a:prstGeom>
        </p:spPr>
      </p:pic>
    </p:spTree>
    <p:extLst>
      <p:ext uri="{BB962C8B-B14F-4D97-AF65-F5344CB8AC3E}">
        <p14:creationId xmlns:p14="http://schemas.microsoft.com/office/powerpoint/2010/main" val="420364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C8391-3400-0E4F-8FBC-2A189DEF10CF}"/>
              </a:ext>
            </a:extLst>
          </p:cNvPr>
          <p:cNvSpPr>
            <a:spLocks noGrp="1"/>
          </p:cNvSpPr>
          <p:nvPr>
            <p:ph type="title"/>
          </p:nvPr>
        </p:nvSpPr>
        <p:spPr>
          <a:xfrm>
            <a:off x="913796" y="643465"/>
            <a:ext cx="3382638" cy="1370605"/>
          </a:xfrm>
        </p:spPr>
        <p:txBody>
          <a:bodyPr>
            <a:normAutofit/>
          </a:bodyPr>
          <a:lstStyle/>
          <a:p>
            <a:pPr algn="l"/>
            <a:r>
              <a:rPr lang="en-US" sz="3000"/>
              <a:t>Book Data Frame</a:t>
            </a:r>
          </a:p>
        </p:txBody>
      </p:sp>
      <p:sp>
        <p:nvSpPr>
          <p:cNvPr id="3" name="Content Placeholder 2">
            <a:extLst>
              <a:ext uri="{FF2B5EF4-FFF2-40B4-BE49-F238E27FC236}">
                <a16:creationId xmlns:a16="http://schemas.microsoft.com/office/drawing/2014/main" id="{4078D669-DF53-ED59-65E9-9666B0A23963}"/>
              </a:ext>
            </a:extLst>
          </p:cNvPr>
          <p:cNvSpPr>
            <a:spLocks noGrp="1"/>
          </p:cNvSpPr>
          <p:nvPr>
            <p:ph idx="1"/>
          </p:nvPr>
        </p:nvSpPr>
        <p:spPr>
          <a:xfrm>
            <a:off x="913796" y="2247153"/>
            <a:ext cx="3358084" cy="3544046"/>
          </a:xfrm>
        </p:spPr>
        <p:txBody>
          <a:bodyPr>
            <a:normAutofit/>
          </a:bodyPr>
          <a:lstStyle/>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In this frame there are (6 labels ,6 entries and 6 buttons).</a:t>
            </a:r>
          </a:p>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Add book for adding new books.</a:t>
            </a:r>
          </a:p>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Search for a book in the library.</a:t>
            </a:r>
          </a:p>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Update data of books in the library.</a:t>
            </a:r>
          </a:p>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Delete books .</a:t>
            </a:r>
          </a:p>
          <a:p>
            <a:pPr marL="0" marR="0" indent="-6350">
              <a:spcBef>
                <a:spcPts val="0"/>
              </a:spcBef>
              <a:spcAft>
                <a:spcPts val="15"/>
              </a:spcAft>
            </a:pPr>
            <a:r>
              <a:rPr lang="en-US" sz="1800" dirty="0">
                <a:effectLst/>
                <a:latin typeface="Calibri" panose="020F0502020204030204" pitchFamily="34" charset="0"/>
                <a:ea typeface="Calibri" panose="020F0502020204030204" pitchFamily="34" charset="0"/>
              </a:rPr>
              <a:t>Showing all books in the library .</a:t>
            </a:r>
          </a:p>
          <a:p>
            <a:pPr marL="0" marR="0" indent="0">
              <a:spcBef>
                <a:spcPts val="0"/>
              </a:spcBef>
              <a:spcAft>
                <a:spcPts val="15"/>
              </a:spcAft>
              <a:buNone/>
            </a:pPr>
            <a:endParaRPr lang="en-US" sz="1800" dirty="0">
              <a:effectLst/>
              <a:latin typeface="Calibri" panose="020F0502020204030204" pitchFamily="34" charset="0"/>
              <a:ea typeface="Calibri" panose="020F0502020204030204" pitchFamily="34" charset="0"/>
            </a:endParaRPr>
          </a:p>
        </p:txBody>
      </p:sp>
      <p:pic>
        <p:nvPicPr>
          <p:cNvPr id="5" name="Picture 4" descr="A picture containing text, book, shelf, indoor&#10;&#10;Description automatically generated">
            <a:extLst>
              <a:ext uri="{FF2B5EF4-FFF2-40B4-BE49-F238E27FC236}">
                <a16:creationId xmlns:a16="http://schemas.microsoft.com/office/drawing/2014/main" id="{24153835-A11F-6741-CFFC-D87C3A62E40D}"/>
              </a:ext>
            </a:extLst>
          </p:cNvPr>
          <p:cNvPicPr>
            <a:picLocks noChangeAspect="1"/>
          </p:cNvPicPr>
          <p:nvPr/>
        </p:nvPicPr>
        <p:blipFill>
          <a:blip r:embed="rId3"/>
          <a:stretch>
            <a:fillRect/>
          </a:stretch>
        </p:blipFill>
        <p:spPr>
          <a:xfrm>
            <a:off x="4915348" y="1451247"/>
            <a:ext cx="6633184" cy="3532170"/>
          </a:xfrm>
          <a:prstGeom prst="rect">
            <a:avLst/>
          </a:prstGeom>
        </p:spPr>
      </p:pic>
    </p:spTree>
    <p:extLst>
      <p:ext uri="{BB962C8B-B14F-4D97-AF65-F5344CB8AC3E}">
        <p14:creationId xmlns:p14="http://schemas.microsoft.com/office/powerpoint/2010/main" val="60063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AF02E-3153-C2B0-99C7-A3538D6779D8}"/>
              </a:ext>
            </a:extLst>
          </p:cNvPr>
          <p:cNvSpPr>
            <a:spLocks noGrp="1"/>
          </p:cNvSpPr>
          <p:nvPr>
            <p:ph type="title"/>
          </p:nvPr>
        </p:nvSpPr>
        <p:spPr>
          <a:xfrm>
            <a:off x="913796" y="643465"/>
            <a:ext cx="3382638" cy="1370605"/>
          </a:xfrm>
        </p:spPr>
        <p:txBody>
          <a:bodyPr>
            <a:normAutofit/>
          </a:bodyPr>
          <a:lstStyle/>
          <a:p>
            <a:pPr algn="l"/>
            <a:r>
              <a:rPr lang="en-US" sz="3000"/>
              <a:t>Student Frame </a:t>
            </a:r>
          </a:p>
        </p:txBody>
      </p:sp>
      <p:sp>
        <p:nvSpPr>
          <p:cNvPr id="3" name="Content Placeholder 2">
            <a:extLst>
              <a:ext uri="{FF2B5EF4-FFF2-40B4-BE49-F238E27FC236}">
                <a16:creationId xmlns:a16="http://schemas.microsoft.com/office/drawing/2014/main" id="{7660EDF8-1D81-E45C-88F8-5D1685830A61}"/>
              </a:ext>
            </a:extLst>
          </p:cNvPr>
          <p:cNvSpPr>
            <a:spLocks noGrp="1"/>
          </p:cNvSpPr>
          <p:nvPr>
            <p:ph idx="1"/>
          </p:nvPr>
        </p:nvSpPr>
        <p:spPr>
          <a:xfrm>
            <a:off x="913796" y="2247153"/>
            <a:ext cx="3358084" cy="3544046"/>
          </a:xfrm>
        </p:spPr>
        <p:txBody>
          <a:bodyPr>
            <a:normAutofit/>
          </a:bodyPr>
          <a:lstStyle/>
          <a:p>
            <a:pPr marL="0" marR="0" indent="-6350">
              <a:spcBef>
                <a:spcPts val="0"/>
              </a:spcBef>
              <a:spcAft>
                <a:spcPts val="15"/>
              </a:spcAft>
            </a:pPr>
            <a:r>
              <a:rPr lang="en-US" sz="1800">
                <a:effectLst/>
                <a:latin typeface="Calibri" panose="020F0502020204030204" pitchFamily="34" charset="0"/>
              </a:rPr>
              <a:t>In this frame </a:t>
            </a:r>
            <a:r>
              <a:rPr lang="en-US" sz="1800">
                <a:effectLst/>
                <a:latin typeface="Calibri" panose="020F0502020204030204" pitchFamily="34" charset="0"/>
                <a:ea typeface="Calibri" panose="020F0502020204030204" pitchFamily="34" charset="0"/>
              </a:rPr>
              <a:t>there are 7 labels , 2 entries and 3 buttons).</a:t>
            </a:r>
          </a:p>
          <a:p>
            <a:pPr marL="0" marR="0" indent="-6350">
              <a:spcBef>
                <a:spcPts val="0"/>
              </a:spcBef>
              <a:spcAft>
                <a:spcPts val="15"/>
              </a:spcAft>
            </a:pPr>
            <a:r>
              <a:rPr lang="en-US" sz="1800">
                <a:effectLst/>
                <a:latin typeface="Calibri" panose="020F0502020204030204" pitchFamily="34" charset="0"/>
                <a:ea typeface="Calibri" panose="020F0502020204030204" pitchFamily="34" charset="0"/>
              </a:rPr>
              <a:t>Issue book </a:t>
            </a:r>
          </a:p>
          <a:p>
            <a:pPr marL="0" marR="0" indent="-6350">
              <a:spcBef>
                <a:spcPts val="0"/>
              </a:spcBef>
              <a:spcAft>
                <a:spcPts val="15"/>
              </a:spcAft>
            </a:pPr>
            <a:r>
              <a:rPr lang="en-US" sz="1800">
                <a:effectLst/>
                <a:latin typeface="Calibri" panose="020F0502020204030204" pitchFamily="34" charset="0"/>
                <a:ea typeface="Calibri" panose="020F0502020204030204" pitchFamily="34" charset="0"/>
              </a:rPr>
              <a:t>Return book </a:t>
            </a:r>
          </a:p>
          <a:p>
            <a:pPr marL="0" marR="0" indent="-6350">
              <a:spcBef>
                <a:spcPts val="0"/>
              </a:spcBef>
              <a:spcAft>
                <a:spcPts val="15"/>
              </a:spcAft>
            </a:pPr>
            <a:r>
              <a:rPr lang="en-US" sz="1800">
                <a:effectLst/>
                <a:latin typeface="Calibri" panose="020F0502020204030204" pitchFamily="34" charset="0"/>
                <a:ea typeface="Calibri" panose="020F0502020204030204" pitchFamily="34" charset="0"/>
              </a:rPr>
              <a:t>Student Activity </a:t>
            </a:r>
          </a:p>
          <a:p>
            <a:pPr marL="0" marR="0" indent="0">
              <a:spcBef>
                <a:spcPts val="0"/>
              </a:spcBef>
              <a:spcAft>
                <a:spcPts val="15"/>
              </a:spcAft>
              <a:buNone/>
            </a:pPr>
            <a:endParaRPr lang="en-US" sz="1800">
              <a:effectLst/>
              <a:latin typeface="Calibri" panose="020F0502020204030204" pitchFamily="34" charset="0"/>
              <a:ea typeface="Calibri" panose="020F0502020204030204" pitchFamily="34" charset="0"/>
            </a:endParaRPr>
          </a:p>
          <a:p>
            <a:pPr marL="0" marR="0" indent="-6350">
              <a:spcBef>
                <a:spcPts val="0"/>
              </a:spcBef>
              <a:spcAft>
                <a:spcPts val="15"/>
              </a:spcAft>
            </a:pPr>
            <a:endParaRPr lang="en-US" sz="1800">
              <a:effectLst/>
              <a:latin typeface="Calibri" panose="020F0502020204030204" pitchFamily="34" charset="0"/>
              <a:ea typeface="Calibri" panose="020F0502020204030204" pitchFamily="34" charset="0"/>
            </a:endParaRPr>
          </a:p>
          <a:p>
            <a:pPr marL="0" marR="0" indent="0">
              <a:spcBef>
                <a:spcPts val="0"/>
              </a:spcBef>
              <a:spcAft>
                <a:spcPts val="15"/>
              </a:spcAft>
              <a:buNone/>
            </a:pPr>
            <a:endParaRPr lang="en-US" sz="1800"/>
          </a:p>
        </p:txBody>
      </p:sp>
      <p:pic>
        <p:nvPicPr>
          <p:cNvPr id="5" name="Picture 4" descr="A picture containing text, book, shelf, library&#10;&#10;Description automatically generated">
            <a:extLst>
              <a:ext uri="{FF2B5EF4-FFF2-40B4-BE49-F238E27FC236}">
                <a16:creationId xmlns:a16="http://schemas.microsoft.com/office/drawing/2014/main" id="{B3D28CDB-2E44-F30F-FA4B-4FB9A59ECD54}"/>
              </a:ext>
            </a:extLst>
          </p:cNvPr>
          <p:cNvPicPr>
            <a:picLocks noChangeAspect="1"/>
          </p:cNvPicPr>
          <p:nvPr/>
        </p:nvPicPr>
        <p:blipFill>
          <a:blip r:embed="rId3"/>
          <a:stretch>
            <a:fillRect/>
          </a:stretch>
        </p:blipFill>
        <p:spPr>
          <a:xfrm>
            <a:off x="4915348" y="1451247"/>
            <a:ext cx="6633184" cy="3532170"/>
          </a:xfrm>
          <a:prstGeom prst="rect">
            <a:avLst/>
          </a:prstGeom>
        </p:spPr>
      </p:pic>
    </p:spTree>
    <p:extLst>
      <p:ext uri="{BB962C8B-B14F-4D97-AF65-F5344CB8AC3E}">
        <p14:creationId xmlns:p14="http://schemas.microsoft.com/office/powerpoint/2010/main" val="368774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64988-DABC-2629-DB74-A5B36B9F67ED}"/>
              </a:ext>
            </a:extLst>
          </p:cNvPr>
          <p:cNvSpPr>
            <a:spLocks noGrp="1"/>
          </p:cNvSpPr>
          <p:nvPr>
            <p:ph type="title"/>
          </p:nvPr>
        </p:nvSpPr>
        <p:spPr>
          <a:xfrm>
            <a:off x="913796" y="643465"/>
            <a:ext cx="3382638" cy="1370605"/>
          </a:xfrm>
        </p:spPr>
        <p:txBody>
          <a:bodyPr>
            <a:normAutofit/>
          </a:bodyPr>
          <a:lstStyle/>
          <a:p>
            <a:pPr algn="l"/>
            <a:r>
              <a:rPr lang="en-US" sz="3000"/>
              <a:t>Data Of Books</a:t>
            </a:r>
          </a:p>
        </p:txBody>
      </p:sp>
      <p:sp>
        <p:nvSpPr>
          <p:cNvPr id="3" name="Content Placeholder 2">
            <a:extLst>
              <a:ext uri="{FF2B5EF4-FFF2-40B4-BE49-F238E27FC236}">
                <a16:creationId xmlns:a16="http://schemas.microsoft.com/office/drawing/2014/main" id="{3C324C49-8CF8-9246-FA40-181563B492EE}"/>
              </a:ext>
            </a:extLst>
          </p:cNvPr>
          <p:cNvSpPr>
            <a:spLocks noGrp="1"/>
          </p:cNvSpPr>
          <p:nvPr>
            <p:ph idx="1"/>
          </p:nvPr>
        </p:nvSpPr>
        <p:spPr>
          <a:xfrm>
            <a:off x="913796" y="2247153"/>
            <a:ext cx="3358084" cy="3544046"/>
          </a:xfrm>
        </p:spPr>
        <p:txBody>
          <a:bodyPr>
            <a:normAutofit/>
          </a:bodyPr>
          <a:lstStyle/>
          <a:p>
            <a:r>
              <a:rPr lang="en-US" sz="1800" dirty="0"/>
              <a:t>This table shows all data of books </a:t>
            </a:r>
          </a:p>
          <a:p>
            <a:r>
              <a:rPr lang="en-US" sz="1800" dirty="0"/>
              <a:t>Book id , title , author , genre , copies and location .</a:t>
            </a:r>
          </a:p>
          <a:p>
            <a:r>
              <a:rPr lang="en-US" sz="1800" dirty="0"/>
              <a:t>We used for this </a:t>
            </a:r>
            <a:r>
              <a:rPr lang="en-US" sz="1800" dirty="0" err="1"/>
              <a:t>Treeview</a:t>
            </a:r>
            <a:r>
              <a:rPr lang="en-US" sz="1800" dirty="0"/>
              <a:t> to show data of books in a table.</a:t>
            </a:r>
          </a:p>
          <a:p>
            <a:endParaRPr lang="en-US" sz="1800" dirty="0"/>
          </a:p>
        </p:txBody>
      </p:sp>
      <p:pic>
        <p:nvPicPr>
          <p:cNvPr id="5" name="Picture 4" descr="A picture containing text, book, shelf, cosmetic&#10;&#10;Description automatically generated">
            <a:extLst>
              <a:ext uri="{FF2B5EF4-FFF2-40B4-BE49-F238E27FC236}">
                <a16:creationId xmlns:a16="http://schemas.microsoft.com/office/drawing/2014/main" id="{1781A098-27F6-2FB0-7BFC-84DC703AD72F}"/>
              </a:ext>
            </a:extLst>
          </p:cNvPr>
          <p:cNvPicPr>
            <a:picLocks noChangeAspect="1"/>
          </p:cNvPicPr>
          <p:nvPr/>
        </p:nvPicPr>
        <p:blipFill>
          <a:blip r:embed="rId3"/>
          <a:stretch>
            <a:fillRect/>
          </a:stretch>
        </p:blipFill>
        <p:spPr>
          <a:xfrm>
            <a:off x="4915348" y="1426373"/>
            <a:ext cx="6633184" cy="3581919"/>
          </a:xfrm>
          <a:prstGeom prst="rect">
            <a:avLst/>
          </a:prstGeom>
        </p:spPr>
      </p:pic>
    </p:spTree>
    <p:extLst>
      <p:ext uri="{BB962C8B-B14F-4D97-AF65-F5344CB8AC3E}">
        <p14:creationId xmlns:p14="http://schemas.microsoft.com/office/powerpoint/2010/main" val="69725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44C51-0618-10E6-B2CF-417C98310585}"/>
              </a:ext>
            </a:extLst>
          </p:cNvPr>
          <p:cNvSpPr>
            <a:spLocks noGrp="1"/>
          </p:cNvSpPr>
          <p:nvPr>
            <p:ph type="title"/>
          </p:nvPr>
        </p:nvSpPr>
        <p:spPr>
          <a:xfrm>
            <a:off x="913796" y="643465"/>
            <a:ext cx="3382638" cy="1370605"/>
          </a:xfrm>
        </p:spPr>
        <p:txBody>
          <a:bodyPr>
            <a:normAutofit/>
          </a:bodyPr>
          <a:lstStyle/>
          <a:p>
            <a:pPr algn="l"/>
            <a:r>
              <a:rPr lang="en-US" sz="3000"/>
              <a:t>Deleting Books</a:t>
            </a:r>
          </a:p>
        </p:txBody>
      </p:sp>
      <p:sp>
        <p:nvSpPr>
          <p:cNvPr id="3" name="Content Placeholder 2">
            <a:extLst>
              <a:ext uri="{FF2B5EF4-FFF2-40B4-BE49-F238E27FC236}">
                <a16:creationId xmlns:a16="http://schemas.microsoft.com/office/drawing/2014/main" id="{699413A1-F25A-CEF0-7D55-92709027CB07}"/>
              </a:ext>
            </a:extLst>
          </p:cNvPr>
          <p:cNvSpPr>
            <a:spLocks noGrp="1"/>
          </p:cNvSpPr>
          <p:nvPr>
            <p:ph idx="1"/>
          </p:nvPr>
        </p:nvSpPr>
        <p:spPr>
          <a:xfrm>
            <a:off x="913796" y="2247153"/>
            <a:ext cx="3358084" cy="3544046"/>
          </a:xfrm>
        </p:spPr>
        <p:txBody>
          <a:bodyPr>
            <a:normAutofit/>
          </a:bodyPr>
          <a:lstStyle/>
          <a:p>
            <a:r>
              <a:rPr lang="en-US" sz="1800" dirty="0"/>
              <a:t>In our system we can delete a book from the library by entering book id and clicking delete.</a:t>
            </a:r>
          </a:p>
          <a:p>
            <a:pPr marL="36900" indent="0">
              <a:buNone/>
            </a:pPr>
            <a:endParaRPr lang="en-US" sz="1800" dirty="0"/>
          </a:p>
        </p:txBody>
      </p:sp>
      <p:pic>
        <p:nvPicPr>
          <p:cNvPr id="5" name="Picture 4" descr="A screenshot of a video game&#10;&#10;Description automatically generated with medium confidence">
            <a:extLst>
              <a:ext uri="{FF2B5EF4-FFF2-40B4-BE49-F238E27FC236}">
                <a16:creationId xmlns:a16="http://schemas.microsoft.com/office/drawing/2014/main" id="{272EB1B4-A03E-0737-B492-240B573ECB74}"/>
              </a:ext>
            </a:extLst>
          </p:cNvPr>
          <p:cNvPicPr>
            <a:picLocks noChangeAspect="1"/>
          </p:cNvPicPr>
          <p:nvPr/>
        </p:nvPicPr>
        <p:blipFill>
          <a:blip r:embed="rId3"/>
          <a:stretch>
            <a:fillRect/>
          </a:stretch>
        </p:blipFill>
        <p:spPr>
          <a:xfrm>
            <a:off x="4915348" y="1459539"/>
            <a:ext cx="6633184" cy="3515587"/>
          </a:xfrm>
          <a:prstGeom prst="rect">
            <a:avLst/>
          </a:prstGeom>
        </p:spPr>
      </p:pic>
    </p:spTree>
    <p:extLst>
      <p:ext uri="{BB962C8B-B14F-4D97-AF65-F5344CB8AC3E}">
        <p14:creationId xmlns:p14="http://schemas.microsoft.com/office/powerpoint/2010/main" val="1908934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{231C59DF-36F4-4D7A-9250-C8CC017C601E}tf55705232_win32</Template>
  <TotalTime>145</TotalTime>
  <Words>640</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Goudy Old Style</vt:lpstr>
      <vt:lpstr>Wingdings 2</vt:lpstr>
      <vt:lpstr>SlateVTI</vt:lpstr>
      <vt:lpstr>Library Management System</vt:lpstr>
      <vt:lpstr>Project Team members</vt:lpstr>
      <vt:lpstr>Project overview </vt:lpstr>
      <vt:lpstr>Login Page</vt:lpstr>
      <vt:lpstr>Home Page</vt:lpstr>
      <vt:lpstr>Book Data Frame</vt:lpstr>
      <vt:lpstr>Student Frame </vt:lpstr>
      <vt:lpstr>Data Of Books</vt:lpstr>
      <vt:lpstr>Deleting Books</vt:lpstr>
      <vt:lpstr>Updating Books</vt:lpstr>
      <vt:lpstr>Data Of Students</vt:lpstr>
      <vt:lpstr>Issue books</vt:lpstr>
      <vt:lpstr>Database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رؤى ايمن محمد محمد عبده</dc:creator>
  <cp:lastModifiedBy>زياد السيد عبد العظيم على يوسف</cp:lastModifiedBy>
  <cp:revision>6</cp:revision>
  <dcterms:created xsi:type="dcterms:W3CDTF">2022-08-20T14:33:36Z</dcterms:created>
  <dcterms:modified xsi:type="dcterms:W3CDTF">2022-08-20T22:43:24Z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