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86" r:id="rId2"/>
  </p:sldMasterIdLst>
  <p:notesMasterIdLst>
    <p:notesMasterId r:id="rId26"/>
  </p:notesMasterIdLst>
  <p:sldIdLst>
    <p:sldId id="256"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7" r:id="rId17"/>
    <p:sldId id="273" r:id="rId18"/>
    <p:sldId id="274" r:id="rId19"/>
    <p:sldId id="275" r:id="rId20"/>
    <p:sldId id="276" r:id="rId21"/>
    <p:sldId id="278" r:id="rId22"/>
    <p:sldId id="279" r:id="rId23"/>
    <p:sldId id="280" r:id="rId24"/>
    <p:sldId id="281" r:id="rId25"/>
  </p:sldIdLst>
  <p:sldSz cx="9144000" cy="5143500" type="screen16x9"/>
  <p:notesSz cx="6858000" cy="9144000"/>
  <p:embeddedFontLst>
    <p:embeddedFont>
      <p:font typeface="Nunito" panose="020B0604020202020204" charset="0"/>
      <p:regular r:id="rId27"/>
      <p:bold r:id="rId28"/>
      <p:italic r:id="rId29"/>
      <p:boldItalic r:id="rId30"/>
    </p:embeddedFont>
    <p:embeddedFont>
      <p:font typeface="Ruge Boogie" panose="020B0604020202020204" charset="0"/>
      <p:regular r:id="rId31"/>
    </p:embeddedFont>
    <p:embeddedFont>
      <p:font typeface="Impact" panose="020B0806030902050204" pitchFamily="34" charset="0"/>
      <p:regular r:id="rId32"/>
    </p:embeddedFont>
    <p:embeddedFont>
      <p:font typeface="Open Sans" panose="020B0604020202020204" charset="0"/>
      <p:regular r:id="rId33"/>
      <p:bold r:id="rId34"/>
      <p:italic r:id="rId35"/>
      <p:boldItalic r:id="rId36"/>
    </p:embeddedFont>
    <p:embeddedFont>
      <p:font typeface="Cambria" panose="02040503050406030204" pitchFamily="18" charset="0"/>
      <p:regular r:id="rId37"/>
      <p:bold r:id="rId38"/>
      <p:italic r:id="rId39"/>
      <p:boldItalic r:id="rId40"/>
    </p:embeddedFont>
    <p:embeddedFont>
      <p:font typeface="Ribeye" panose="020B0604020202020204" charset="0"/>
      <p:regular r:id="rId41"/>
    </p:embeddedFont>
    <p:embeddedFont>
      <p:font typeface="Calibri Light" panose="020F0302020204030204" pitchFamily="34" charset="0"/>
      <p:regular r:id="rId42"/>
      <p:italic r:id="rId43"/>
    </p:embeddedFont>
    <p:embeddedFont>
      <p:font typeface="Calibri" panose="020F0502020204030204" pitchFamily="34" charset="0"/>
      <p:regular r:id="rId44"/>
      <p:bold r:id="rId45"/>
      <p:italic r:id="rId46"/>
      <p:boldItalic r:id="rId47"/>
    </p:embeddedFont>
    <p:embeddedFont>
      <p:font typeface="Erica One" panose="020B0604020202020204" charset="0"/>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jBRqv8/Cxir+gKaAiMSJkVxBb4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font" Target="fonts/font15.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8" Type="http://schemas.openxmlformats.org/officeDocument/2006/relationships/slide" Target="slides/slide6.xml"/><Relationship Id="rId51"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687" name="Google Shape;68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1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693" name="Google Shape;6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p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699" name="Google Shape;69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042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1" name="Google Shape;49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8588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6" name="Google Shape;62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6926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3" name="Google Shape;513;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1400"/>
              <a:buNone/>
            </a:pPr>
            <a:r>
              <a:rPr lang="en-US" sz="570" b="1">
                <a:solidFill>
                  <a:schemeClr val="dk1"/>
                </a:solidFill>
                <a:latin typeface="Calibri"/>
                <a:ea typeface="Calibri"/>
                <a:cs typeface="Calibri"/>
                <a:sym typeface="Calibri"/>
              </a:rPr>
              <a:t>CTS (Common Type System):</a:t>
            </a:r>
            <a:endParaRPr sz="570">
              <a:solidFill>
                <a:schemeClr val="dk1"/>
              </a:solidFill>
              <a:latin typeface="Calibri"/>
              <a:ea typeface="Calibri"/>
              <a:cs typeface="Calibri"/>
              <a:sym typeface="Calibri"/>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 </a:t>
            </a:r>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CLR is all about types. Types expose functionality to your applications and other types. Types are the mechanism by which code written in one programming language can talk to code written in a different programming language. Because types are at the root of the CLR, Microsoft created a formal specification-the Common Type System (CTS)-that describes how types are defined and how they behave.</a:t>
            </a:r>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The CTS specification states that a type can contain zero or more members. </a:t>
            </a:r>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Field </a:t>
            </a:r>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Method </a:t>
            </a:r>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Property </a:t>
            </a:r>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Event </a:t>
            </a:r>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 </a:t>
            </a:r>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The CTS also specifies the rules for type visibility and access to the members of a type. The following list shows the valid options for controlling access to a member:</a:t>
            </a:r>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Private </a:t>
            </a:r>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Family (protected)</a:t>
            </a:r>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Family and assembly </a:t>
            </a:r>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Assembly (internal)</a:t>
            </a:r>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Family or assembly </a:t>
            </a:r>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Public </a:t>
            </a:r>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 </a:t>
            </a:r>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In addition, the CTS define the rules governing type inheritance, virtual methods, object lifetime, and so on.  To help clarify this idea, let me give you an example. </a:t>
            </a:r>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The CTS allows a type to derive from only one base class so, while the C++ language supports types that can inherit from multiple base types, the CTS can't accept and operate on any such type. To help the developer, Microsoft's C++/CLI compiler reports an error if it detects that you're attempting to create managed code that includes a type deriving from multiple base types. </a:t>
            </a:r>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Another CTS rule all types must (ultimately) inherit from a predefined type:</a:t>
            </a:r>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System.Object. As you can see, Object is the name of a type defined in the System namespace. This Object is the root of all other types and therefore guarantees that every type instance has a minimum set of behaviors.</a:t>
            </a:r>
            <a:endParaRPr/>
          </a:p>
          <a:p>
            <a:pPr marL="0" lvl="0" indent="0" algn="l" rtl="0">
              <a:lnSpc>
                <a:spcPct val="80000"/>
              </a:lnSpc>
              <a:spcBef>
                <a:spcPts val="0"/>
              </a:spcBef>
              <a:spcAft>
                <a:spcPts val="0"/>
              </a:spcAft>
              <a:buSzPts val="1400"/>
              <a:buNone/>
            </a:pPr>
            <a:endParaRPr sz="570"/>
          </a:p>
          <a:p>
            <a:pPr marL="0" marR="0" lvl="0" indent="0" algn="l" rtl="0">
              <a:lnSpc>
                <a:spcPct val="80000"/>
              </a:lnSpc>
              <a:spcBef>
                <a:spcPts val="0"/>
              </a:spcBef>
              <a:spcAft>
                <a:spcPts val="0"/>
              </a:spcAft>
              <a:buClr>
                <a:schemeClr val="dk1"/>
              </a:buClr>
              <a:buSzPts val="570"/>
              <a:buFont typeface="Calibri"/>
              <a:buNone/>
            </a:pPr>
            <a:r>
              <a:rPr lang="en-US" sz="570" b="1">
                <a:solidFill>
                  <a:schemeClr val="dk1"/>
                </a:solidFill>
                <a:latin typeface="Calibri"/>
                <a:ea typeface="Calibri"/>
                <a:cs typeface="Calibri"/>
                <a:sym typeface="Calibri"/>
              </a:rPr>
              <a:t>CLS (Common Language Specification):</a:t>
            </a:r>
            <a:endParaRPr sz="570">
              <a:solidFill>
                <a:schemeClr val="dk1"/>
              </a:solidFill>
              <a:latin typeface="Calibri"/>
              <a:ea typeface="Calibri"/>
              <a:cs typeface="Calibri"/>
              <a:sym typeface="Calibri"/>
            </a:endParaRPr>
          </a:p>
          <a:p>
            <a:pPr marL="0" lvl="0" indent="0" algn="l" rtl="0">
              <a:lnSpc>
                <a:spcPct val="80000"/>
              </a:lnSpc>
              <a:spcBef>
                <a:spcPts val="0"/>
              </a:spcBef>
              <a:spcAft>
                <a:spcPts val="0"/>
              </a:spcAft>
              <a:buSzPts val="1400"/>
              <a:buNone/>
            </a:pPr>
            <a:endParaRPr sz="570">
              <a:solidFill>
                <a:schemeClr val="dk1"/>
              </a:solidFill>
              <a:latin typeface="Calibri"/>
              <a:ea typeface="Calibri"/>
              <a:cs typeface="Calibri"/>
              <a:sym typeface="Calibri"/>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COM allows objects created in different languages to communicate with one another. On the other hand, the CLR now integrates all languages and allows objects created in one language to be treated as equal citizens by code written in a completely different language. This integration is possible because of the CLR's standard set of types, metadata, and common execution environment.</a:t>
            </a:r>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While this language integration is a fantastic goal, the truth of the matter is that programming languages are very different from one another. For example, some languages don't treat symbols with case-sensitivity, and some don't offer unsigned integers, operator overloading, or methods to support a variable number of arguments.</a:t>
            </a:r>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If you intend to create types that are easily accessible from other programming languages, you need to use only features of your programming language that are guaranteed to be available in all other languages. To help you with this, Microsoft has defined a Common Language Specification (CLS) that details for compiler vendors the minimum set of features their compilers must support if these compilers are to generate types compatible with other components written by other CLS-compliant languages on top of the CLR.</a:t>
            </a:r>
            <a:endParaRPr/>
          </a:p>
          <a:p>
            <a:pPr marL="0" lvl="0" indent="0" algn="l" rtl="0">
              <a:lnSpc>
                <a:spcPct val="80000"/>
              </a:lnSpc>
              <a:spcBef>
                <a:spcPts val="0"/>
              </a:spcBef>
              <a:spcAft>
                <a:spcPts val="0"/>
              </a:spcAft>
              <a:buSzPts val="1400"/>
              <a:buNone/>
            </a:pPr>
            <a:r>
              <a:rPr lang="en-US" sz="570">
                <a:solidFill>
                  <a:schemeClr val="dk1"/>
                </a:solidFill>
                <a:latin typeface="Calibri"/>
                <a:ea typeface="Calibri"/>
                <a:cs typeface="Calibri"/>
                <a:sym typeface="Calibri"/>
              </a:rPr>
              <a:t>The CLR/CTS supports a lot more features than the subset defined by the CLS, so if you don't care about interlanguage operability, you can develop very rich types limited only by the language's feature set. Specifically, the CLS defines rules that externally visible types and methods must adhere to if they are to be accessible from any CLS-compliant programming language. Note that the CLS rules don't apply to code that is accessible only within the defining assembly. </a:t>
            </a:r>
            <a:endParaRPr/>
          </a:p>
          <a:p>
            <a:pPr marL="0" lvl="0" indent="0" algn="l" rtl="0">
              <a:lnSpc>
                <a:spcPct val="80000"/>
              </a:lnSpc>
              <a:spcBef>
                <a:spcPts val="0"/>
              </a:spcBef>
              <a:spcAft>
                <a:spcPts val="0"/>
              </a:spcAft>
              <a:buSzPts val="1400"/>
              <a:buNone/>
            </a:pPr>
            <a:endParaRPr sz="570"/>
          </a:p>
          <a:p>
            <a:pPr marL="0" lvl="0" indent="0" algn="l" rtl="0">
              <a:lnSpc>
                <a:spcPct val="80000"/>
              </a:lnSpc>
              <a:spcBef>
                <a:spcPts val="0"/>
              </a:spcBef>
              <a:spcAft>
                <a:spcPts val="0"/>
              </a:spcAft>
              <a:buSzPts val="1400"/>
              <a:buNone/>
            </a:pPr>
            <a:endParaRPr sz="570"/>
          </a:p>
        </p:txBody>
      </p:sp>
      <p:sp>
        <p:nvSpPr>
          <p:cNvPr id="514" name="Google Shape;514;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extLst>
      <p:ext uri="{BB962C8B-B14F-4D97-AF65-F5344CB8AC3E}">
        <p14:creationId xmlns:p14="http://schemas.microsoft.com/office/powerpoint/2010/main" val="3108254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1" name="Google Shape;5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0568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5" name="Google Shape;5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2215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6" name="Google Shape;58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7547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0" name="Google Shape;4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7" name="Google Shape;657;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a:t>int x = 200000;</a:t>
            </a:r>
            <a:endParaRPr/>
          </a:p>
          <a:p>
            <a:pPr marL="0" lvl="0" indent="0" algn="l" rtl="0">
              <a:lnSpc>
                <a:spcPct val="100000"/>
              </a:lnSpc>
              <a:spcBef>
                <a:spcPts val="0"/>
              </a:spcBef>
              <a:spcAft>
                <a:spcPts val="0"/>
              </a:spcAft>
              <a:buClr>
                <a:schemeClr val="dk1"/>
              </a:buClr>
              <a:buSzPts val="1200"/>
              <a:buFont typeface="Calibri"/>
              <a:buNone/>
            </a:pPr>
            <a:r>
              <a:rPr lang="en-US"/>
              <a:t>  	byte y = (byte)x;</a:t>
            </a:r>
            <a:endParaRPr/>
          </a:p>
          <a:p>
            <a:pPr marL="0" lvl="0" indent="0" algn="l" rtl="0">
              <a:lnSpc>
                <a:spcPct val="100000"/>
              </a:lnSpc>
              <a:spcBef>
                <a:spcPts val="0"/>
              </a:spcBef>
              <a:spcAft>
                <a:spcPts val="0"/>
              </a:spcAft>
              <a:buClr>
                <a:schemeClr val="dk1"/>
              </a:buClr>
              <a:buSzPts val="1200"/>
              <a:buFont typeface="Calibri"/>
              <a:buNone/>
            </a:pPr>
            <a:r>
              <a:rPr lang="en-US"/>
              <a:t>and try to print y the result will be 64 oops??</a:t>
            </a:r>
            <a:endParaRPr/>
          </a:p>
          <a:p>
            <a:pPr marL="0" lvl="0" indent="0" algn="l" rtl="0">
              <a:lnSpc>
                <a:spcPct val="100000"/>
              </a:lnSpc>
              <a:spcBef>
                <a:spcPts val="0"/>
              </a:spcBef>
              <a:spcAft>
                <a:spcPts val="0"/>
              </a:spcAft>
              <a:buClr>
                <a:schemeClr val="dk1"/>
              </a:buClr>
              <a:buSzPts val="1200"/>
              <a:buFont typeface="Calibri"/>
              <a:buNone/>
            </a:pPr>
            <a:r>
              <a:rPr lang="en-US"/>
              <a:t> int x = 200000;</a:t>
            </a:r>
            <a:endParaRPr/>
          </a:p>
          <a:p>
            <a:pPr marL="0" lvl="0" indent="0" algn="l" rtl="0">
              <a:lnSpc>
                <a:spcPct val="100000"/>
              </a:lnSpc>
              <a:spcBef>
                <a:spcPts val="0"/>
              </a:spcBef>
              <a:spcAft>
                <a:spcPts val="0"/>
              </a:spcAft>
              <a:buClr>
                <a:schemeClr val="dk1"/>
              </a:buClr>
              <a:buSzPts val="1200"/>
              <a:buFont typeface="Calibri"/>
              <a:buNone/>
            </a:pPr>
            <a:r>
              <a:rPr lang="en-US"/>
              <a:t>   byte y = checked((byte)x);</a:t>
            </a:r>
            <a:endParaRPr/>
          </a:p>
          <a:p>
            <a:pPr marL="0" lvl="0" indent="0" algn="l" rtl="0">
              <a:lnSpc>
                <a:spcPct val="100000"/>
              </a:lnSpc>
              <a:spcBef>
                <a:spcPts val="0"/>
              </a:spcBef>
              <a:spcAft>
                <a:spcPts val="0"/>
              </a:spcAft>
              <a:buClr>
                <a:schemeClr val="dk1"/>
              </a:buClr>
              <a:buSzPts val="1200"/>
              <a:buFont typeface="Calibri"/>
              <a:buNone/>
            </a:pPr>
            <a:r>
              <a:rPr lang="en-US"/>
              <a:t>and try to run it will give an exception that the data will lost</a:t>
            </a:r>
            <a:endParaRPr/>
          </a:p>
          <a:p>
            <a:pPr marL="0" lvl="0" indent="0" algn="l" rtl="0">
              <a:lnSpc>
                <a:spcPct val="100000"/>
              </a:lnSpc>
              <a:spcBef>
                <a:spcPts val="0"/>
              </a:spcBef>
              <a:spcAft>
                <a:spcPts val="0"/>
              </a:spcAft>
              <a:buClr>
                <a:schemeClr val="dk1"/>
              </a:buClr>
              <a:buSzPts val="1200"/>
              <a:buFont typeface="Calibri"/>
              <a:buNone/>
            </a:pPr>
            <a:r>
              <a:rPr lang="en-US"/>
              <a:t>another way to write ckecked keyword</a:t>
            </a:r>
            <a:endParaRPr/>
          </a:p>
          <a:p>
            <a:pPr marL="0" lvl="0" indent="0" algn="l" rtl="0">
              <a:lnSpc>
                <a:spcPct val="100000"/>
              </a:lnSpc>
              <a:spcBef>
                <a:spcPts val="0"/>
              </a:spcBef>
              <a:spcAft>
                <a:spcPts val="0"/>
              </a:spcAft>
              <a:buClr>
                <a:schemeClr val="dk1"/>
              </a:buClr>
              <a:buSzPts val="1200"/>
              <a:buFont typeface="Calibri"/>
              <a:buNone/>
            </a:pPr>
            <a:r>
              <a:rPr lang="en-US"/>
              <a:t>int x = 200000;</a:t>
            </a:r>
            <a:endParaRPr/>
          </a:p>
          <a:p>
            <a:pPr marL="0" lvl="0" indent="0" algn="l" rtl="0">
              <a:lnSpc>
                <a:spcPct val="100000"/>
              </a:lnSpc>
              <a:spcBef>
                <a:spcPts val="0"/>
              </a:spcBef>
              <a:spcAft>
                <a:spcPts val="0"/>
              </a:spcAft>
              <a:buClr>
                <a:schemeClr val="dk1"/>
              </a:buClr>
              <a:buSzPts val="1200"/>
              <a:buFont typeface="Calibri"/>
              <a:buNone/>
            </a:pPr>
            <a:r>
              <a:rPr lang="en-US"/>
              <a:t>      byte y;</a:t>
            </a:r>
            <a:endParaRPr/>
          </a:p>
          <a:p>
            <a:pPr marL="0" lvl="0" indent="0" algn="l" rtl="0">
              <a:lnSpc>
                <a:spcPct val="100000"/>
              </a:lnSpc>
              <a:spcBef>
                <a:spcPts val="0"/>
              </a:spcBef>
              <a:spcAft>
                <a:spcPts val="0"/>
              </a:spcAft>
              <a:buClr>
                <a:schemeClr val="dk1"/>
              </a:buClr>
              <a:buSzPts val="1200"/>
              <a:buFont typeface="Calibri"/>
              <a:buNone/>
            </a:pPr>
            <a:r>
              <a:rPr lang="en-US"/>
              <a:t>      checked</a:t>
            </a:r>
            <a:endParaRPr/>
          </a:p>
          <a:p>
            <a:pPr marL="0" lvl="0" indent="0" algn="l" rtl="0">
              <a:lnSpc>
                <a:spcPct val="100000"/>
              </a:lnSpc>
              <a:spcBef>
                <a:spcPts val="0"/>
              </a:spcBef>
              <a:spcAft>
                <a:spcPts val="0"/>
              </a:spcAft>
              <a:buClr>
                <a:schemeClr val="dk1"/>
              </a:buClr>
              <a:buSzPts val="1200"/>
              <a:buFont typeface="Calibri"/>
              <a:buNone/>
            </a:pPr>
            <a:r>
              <a:rPr lang="en-US"/>
              <a:t>      {y = (byte)x;}</a:t>
            </a:r>
            <a:endParaRPr/>
          </a:p>
          <a:p>
            <a:pPr marL="0" lvl="0" indent="0" algn="l" rtl="0">
              <a:lnSpc>
                <a:spcPct val="100000"/>
              </a:lnSpc>
              <a:spcBef>
                <a:spcPts val="0"/>
              </a:spcBef>
              <a:spcAft>
                <a:spcPts val="0"/>
              </a:spcAft>
              <a:buSzPts val="1400"/>
              <a:buNone/>
            </a:pPr>
            <a:endParaRPr/>
          </a:p>
        </p:txBody>
      </p:sp>
      <p:sp>
        <p:nvSpPr>
          <p:cNvPr id="658" name="Google Shape;658;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extLst>
      <p:ext uri="{BB962C8B-B14F-4D97-AF65-F5344CB8AC3E}">
        <p14:creationId xmlns:p14="http://schemas.microsoft.com/office/powerpoint/2010/main" val="3431102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7" name="Google Shape;67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41854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1" name="Google Shape;78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88875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6" name="Google Shape;7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579060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3" name="Google Shape;55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2" name="Google Shape;57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5" name="Google Shape;5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9" name="Google Shape;60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8" name="Google Shape;64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5" name="Google Shape;65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2" name="Google Shape;67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9"/>
        <p:cNvGrpSpPr/>
        <p:nvPr/>
      </p:nvGrpSpPr>
      <p:grpSpPr>
        <a:xfrm>
          <a:off x="0" y="0"/>
          <a:ext cx="0" cy="0"/>
          <a:chOff x="0" y="0"/>
          <a:chExt cx="0" cy="0"/>
        </a:xfrm>
      </p:grpSpPr>
      <p:sp>
        <p:nvSpPr>
          <p:cNvPr id="280" name="Google Shape;280;p20"/>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1" name="Google Shape;281;p20"/>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20"/>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33"/>
        <p:cNvGrpSpPr/>
        <p:nvPr/>
      </p:nvGrpSpPr>
      <p:grpSpPr>
        <a:xfrm>
          <a:off x="0" y="0"/>
          <a:ext cx="0" cy="0"/>
          <a:chOff x="0" y="0"/>
          <a:chExt cx="0" cy="0"/>
        </a:xfrm>
      </p:grpSpPr>
      <p:sp>
        <p:nvSpPr>
          <p:cNvPr id="334" name="Google Shape;334;p38"/>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5" name="Google Shape;335;p38"/>
          <p:cNvSpPr>
            <a:spLocks noGrp="1"/>
          </p:cNvSpPr>
          <p:nvPr>
            <p:ph type="pic" idx="2"/>
          </p:nvPr>
        </p:nvSpPr>
        <p:spPr>
          <a:xfrm>
            <a:off x="3887391" y="740569"/>
            <a:ext cx="4629300" cy="3655200"/>
          </a:xfrm>
          <a:prstGeom prst="rect">
            <a:avLst/>
          </a:prstGeom>
          <a:noFill/>
          <a:ln>
            <a:noFill/>
          </a:ln>
        </p:spPr>
      </p:sp>
      <p:sp>
        <p:nvSpPr>
          <p:cNvPr id="336" name="Google Shape;336;p38"/>
          <p:cNvSpPr txBox="1">
            <a:spLocks noGrp="1"/>
          </p:cNvSpPr>
          <p:nvPr>
            <p:ph type="body" idx="1"/>
          </p:nvPr>
        </p:nvSpPr>
        <p:spPr>
          <a:xfrm>
            <a:off x="629841" y="1543050"/>
            <a:ext cx="2949300" cy="2858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337" name="Google Shape;337;p38"/>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8" name="Google Shape;338;p38"/>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9" name="Google Shape;339;p38"/>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40"/>
        <p:cNvGrpSpPr/>
        <p:nvPr/>
      </p:nvGrpSpPr>
      <p:grpSpPr>
        <a:xfrm>
          <a:off x="0" y="0"/>
          <a:ext cx="0" cy="0"/>
          <a:chOff x="0" y="0"/>
          <a:chExt cx="0" cy="0"/>
        </a:xfrm>
      </p:grpSpPr>
      <p:sp>
        <p:nvSpPr>
          <p:cNvPr id="341" name="Google Shape;341;p39"/>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2" name="Google Shape;342;p39"/>
          <p:cNvSpPr txBox="1">
            <a:spLocks noGrp="1"/>
          </p:cNvSpPr>
          <p:nvPr>
            <p:ph type="body" idx="1"/>
          </p:nvPr>
        </p:nvSpPr>
        <p:spPr>
          <a:xfrm rot="5400000">
            <a:off x="2940300" y="-942431"/>
            <a:ext cx="3263400"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43" name="Google Shape;343;p39"/>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4" name="Google Shape;344;p39"/>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5" name="Google Shape;345;p3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46"/>
        <p:cNvGrpSpPr/>
        <p:nvPr/>
      </p:nvGrpSpPr>
      <p:grpSpPr>
        <a:xfrm>
          <a:off x="0" y="0"/>
          <a:ext cx="0" cy="0"/>
          <a:chOff x="0" y="0"/>
          <a:chExt cx="0" cy="0"/>
        </a:xfrm>
      </p:grpSpPr>
      <p:sp>
        <p:nvSpPr>
          <p:cNvPr id="347" name="Google Shape;347;p40"/>
          <p:cNvSpPr txBox="1">
            <a:spLocks noGrp="1"/>
          </p:cNvSpPr>
          <p:nvPr>
            <p:ph type="title"/>
          </p:nvPr>
        </p:nvSpPr>
        <p:spPr>
          <a:xfrm rot="5400000">
            <a:off x="5350050" y="1467544"/>
            <a:ext cx="4359000" cy="19716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8" name="Google Shape;348;p40"/>
          <p:cNvSpPr txBox="1">
            <a:spLocks noGrp="1"/>
          </p:cNvSpPr>
          <p:nvPr>
            <p:ph type="body" idx="1"/>
          </p:nvPr>
        </p:nvSpPr>
        <p:spPr>
          <a:xfrm rot="5400000">
            <a:off x="1349475" y="-447056"/>
            <a:ext cx="4359000" cy="5800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49" name="Google Shape;349;p40"/>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0" name="Google Shape;350;p40"/>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1" name="Google Shape;351;p40"/>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604999"/>
      </p:ext>
    </p:extLst>
  </p:cSld>
  <p:clrMapOvr>
    <a:masterClrMapping/>
  </p:clrMapOvr>
  <p:timing>
    <p:tnLst>
      <p:par>
        <p:cTn id="1" dur="indefinite" restart="never" nodeType="tmRoot"/>
      </p:par>
    </p:tnLst>
  </p:timing>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11034458"/>
      </p:ext>
    </p:extLst>
  </p:cSld>
  <p:clrMapOvr>
    <a:masterClrMapping/>
  </p:clrMapOvr>
  <p:timing>
    <p:tnLst>
      <p:par>
        <p:cTn id="1" dur="indefinite" restart="never" nodeType="tmRoot"/>
      </p:par>
    </p:tnLst>
  </p:timing>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626125"/>
      </p:ext>
    </p:extLst>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82679280"/>
      </p:ext>
    </p:extLst>
  </p:cSld>
  <p:clrMapOvr>
    <a:masterClrMapping/>
  </p:clrMapOvr>
  <p:timing>
    <p:tnLst>
      <p:par>
        <p:cTn id="1" dur="indefinite" restart="never" nodeType="tmRoot"/>
      </p:par>
    </p:tn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20149825"/>
      </p:ext>
    </p:extLst>
  </p:cSld>
  <p:clrMapOvr>
    <a:masterClrMapping/>
  </p:clrMapOvr>
  <p:timing>
    <p:tnLst>
      <p:par>
        <p:cTn id="1" dur="indefinite" restart="never" nodeType="tmRoot"/>
      </p:par>
    </p:tnLst>
  </p:timing>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36440746"/>
      </p:ext>
    </p:extLst>
  </p:cSld>
  <p:clrMapOvr>
    <a:masterClrMapping/>
  </p:clrMapOvr>
  <p:timing>
    <p:tnLst>
      <p:par>
        <p:cTn id="1" dur="indefinite" restart="never" nodeType="tmRoot"/>
      </p:par>
    </p:tnLst>
  </p:timing>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8/10/2025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6418137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3"/>
        <p:cNvGrpSpPr/>
        <p:nvPr/>
      </p:nvGrpSpPr>
      <p:grpSpPr>
        <a:xfrm>
          <a:off x="0" y="0"/>
          <a:ext cx="0" cy="0"/>
          <a:chOff x="0" y="0"/>
          <a:chExt cx="0" cy="0"/>
        </a:xfrm>
      </p:grpSpPr>
      <p:sp>
        <p:nvSpPr>
          <p:cNvPr id="284" name="Google Shape;284;p21"/>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5" name="Google Shape;285;p21"/>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6" name="Google Shape;286;p21"/>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7" name="Google Shape;287;p21"/>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8" name="Google Shape;288;p21"/>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48A87A34-81AB-432B-8DAE-1953F412C126}" type="datetimeFigureOut">
              <a:rPr lang="en-US" smtClean="0"/>
              <a:t>8/10/2025</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1341374"/>
      </p:ext>
    </p:extLst>
  </p:cSld>
  <p:clrMapOvr>
    <a:masterClrMapping/>
  </p:clrMapOvr>
  <p:timing>
    <p:tnLst>
      <p:par>
        <p:cTn id="1" dur="indefinite" restart="never" nodeType="tmRoot"/>
      </p:par>
    </p:tnLst>
  </p:timing>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2491932"/>
      </p:ext>
    </p:extLst>
  </p:cSld>
  <p:clrMapOvr>
    <a:masterClrMapping/>
  </p:clrMapOvr>
  <p:timing>
    <p:tnLst>
      <p:par>
        <p:cTn id="1" dur="indefinite" restart="never" nodeType="tmRoot"/>
      </p:par>
    </p:tnLst>
  </p:timing>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60951256"/>
      </p:ext>
    </p:extLst>
  </p:cSld>
  <p:clrMapOvr>
    <a:masterClrMapping/>
  </p:clrMapOvr>
  <p:timing>
    <p:tnLst>
      <p:par>
        <p:cTn id="1" dur="indefinite" restart="never" nodeType="tmRoot"/>
      </p:par>
    </p:tnLst>
  </p:timing>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06028310"/>
      </p:ext>
    </p:extLst>
  </p:cSld>
  <p:clrMapOvr>
    <a:masterClrMapping/>
  </p:clrMapOvr>
  <p:timing>
    <p:tnLst>
      <p:par>
        <p:cTn id="1" dur="indefinite" restart="never" nodeType="tmRoot"/>
      </p:par>
    </p:tnLst>
  </p:timing>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9"/>
        <p:cNvGrpSpPr/>
        <p:nvPr/>
      </p:nvGrpSpPr>
      <p:grpSpPr>
        <a:xfrm>
          <a:off x="0" y="0"/>
          <a:ext cx="0" cy="0"/>
          <a:chOff x="0" y="0"/>
          <a:chExt cx="0" cy="0"/>
        </a:xfrm>
      </p:grpSpPr>
      <p:sp>
        <p:nvSpPr>
          <p:cNvPr id="53" name="Google Shape;53;p18"/>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4" name="Google Shape;54;p18"/>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5" name="Google Shape;55;p1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3279913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89"/>
        <p:cNvGrpSpPr/>
        <p:nvPr/>
      </p:nvGrpSpPr>
      <p:grpSpPr>
        <a:xfrm>
          <a:off x="0" y="0"/>
          <a:ext cx="0" cy="0"/>
          <a:chOff x="0" y="0"/>
          <a:chExt cx="0" cy="0"/>
        </a:xfrm>
      </p:grpSpPr>
      <p:sp>
        <p:nvSpPr>
          <p:cNvPr id="290" name="Google Shape;290;p31"/>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1" name="Google Shape;291;p31"/>
          <p:cNvSpPr txBox="1">
            <a:spLocks noGrp="1"/>
          </p:cNvSpPr>
          <p:nvPr>
            <p:ph type="subTitle" idx="1"/>
          </p:nvPr>
        </p:nvSpPr>
        <p:spPr>
          <a:xfrm>
            <a:off x="1143000" y="2701528"/>
            <a:ext cx="6858000" cy="1241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92" name="Google Shape;292;p31"/>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3" name="Google Shape;293;p31"/>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4" name="Google Shape;294;p31"/>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5"/>
        <p:cNvGrpSpPr/>
        <p:nvPr/>
      </p:nvGrpSpPr>
      <p:grpSpPr>
        <a:xfrm>
          <a:off x="0" y="0"/>
          <a:ext cx="0" cy="0"/>
          <a:chOff x="0" y="0"/>
          <a:chExt cx="0" cy="0"/>
        </a:xfrm>
      </p:grpSpPr>
      <p:sp>
        <p:nvSpPr>
          <p:cNvPr id="296" name="Google Shape;296;p32"/>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7" name="Google Shape;297;p32"/>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dk1"/>
              </a:buClr>
              <a:buSzPts val="1300"/>
              <a:buChar char="●"/>
              <a:defRPr/>
            </a:lvl1pPr>
            <a:lvl2pPr marL="914400" lvl="1" indent="-298450" algn="l">
              <a:lnSpc>
                <a:spcPct val="115000"/>
              </a:lnSpc>
              <a:spcBef>
                <a:spcPts val="0"/>
              </a:spcBef>
              <a:spcAft>
                <a:spcPts val="0"/>
              </a:spcAft>
              <a:buClr>
                <a:schemeClr val="dk1"/>
              </a:buClr>
              <a:buSzPts val="1100"/>
              <a:buChar char="○"/>
              <a:defRPr/>
            </a:lvl2pPr>
            <a:lvl3pPr marL="1371600" lvl="2" indent="-298450" algn="l">
              <a:lnSpc>
                <a:spcPct val="115000"/>
              </a:lnSpc>
              <a:spcBef>
                <a:spcPts val="0"/>
              </a:spcBef>
              <a:spcAft>
                <a:spcPts val="0"/>
              </a:spcAft>
              <a:buClr>
                <a:schemeClr val="dk1"/>
              </a:buClr>
              <a:buSzPts val="1100"/>
              <a:buChar char="■"/>
              <a:defRPr/>
            </a:lvl3pPr>
            <a:lvl4pPr marL="1828800" lvl="3" indent="-298450" algn="l">
              <a:lnSpc>
                <a:spcPct val="115000"/>
              </a:lnSpc>
              <a:spcBef>
                <a:spcPts val="0"/>
              </a:spcBef>
              <a:spcAft>
                <a:spcPts val="0"/>
              </a:spcAft>
              <a:buClr>
                <a:schemeClr val="dk1"/>
              </a:buClr>
              <a:buSzPts val="1100"/>
              <a:buChar char="●"/>
              <a:defRPr/>
            </a:lvl4pPr>
            <a:lvl5pPr marL="2286000" lvl="4" indent="-298450" algn="l">
              <a:lnSpc>
                <a:spcPct val="115000"/>
              </a:lnSpc>
              <a:spcBef>
                <a:spcPts val="0"/>
              </a:spcBef>
              <a:spcAft>
                <a:spcPts val="0"/>
              </a:spcAft>
              <a:buClr>
                <a:schemeClr val="dk1"/>
              </a:buClr>
              <a:buSzPts val="1100"/>
              <a:buChar char="○"/>
              <a:defRPr/>
            </a:lvl5pPr>
            <a:lvl6pPr marL="2743200" lvl="5" indent="-298450" algn="l">
              <a:lnSpc>
                <a:spcPct val="115000"/>
              </a:lnSpc>
              <a:spcBef>
                <a:spcPts val="0"/>
              </a:spcBef>
              <a:spcAft>
                <a:spcPts val="0"/>
              </a:spcAft>
              <a:buClr>
                <a:schemeClr val="dk1"/>
              </a:buClr>
              <a:buSzPts val="1100"/>
              <a:buChar char="■"/>
              <a:defRPr/>
            </a:lvl6pPr>
            <a:lvl7pPr marL="3200400" lvl="6" indent="-298450" algn="l">
              <a:lnSpc>
                <a:spcPct val="115000"/>
              </a:lnSpc>
              <a:spcBef>
                <a:spcPts val="0"/>
              </a:spcBef>
              <a:spcAft>
                <a:spcPts val="0"/>
              </a:spcAft>
              <a:buClr>
                <a:schemeClr val="dk1"/>
              </a:buClr>
              <a:buSzPts val="1100"/>
              <a:buChar char="●"/>
              <a:defRPr/>
            </a:lvl7pPr>
            <a:lvl8pPr marL="3657600" lvl="7" indent="-298450" algn="l">
              <a:lnSpc>
                <a:spcPct val="115000"/>
              </a:lnSpc>
              <a:spcBef>
                <a:spcPts val="0"/>
              </a:spcBef>
              <a:spcAft>
                <a:spcPts val="0"/>
              </a:spcAft>
              <a:buClr>
                <a:schemeClr val="dk1"/>
              </a:buClr>
              <a:buSzPts val="1100"/>
              <a:buChar char="○"/>
              <a:defRPr/>
            </a:lvl8pPr>
            <a:lvl9pPr marL="4114800" lvl="8" indent="-298450" algn="l">
              <a:lnSpc>
                <a:spcPct val="115000"/>
              </a:lnSpc>
              <a:spcBef>
                <a:spcPts val="0"/>
              </a:spcBef>
              <a:spcAft>
                <a:spcPts val="0"/>
              </a:spcAft>
              <a:buClr>
                <a:schemeClr val="dk1"/>
              </a:buClr>
              <a:buSzPts val="1100"/>
              <a:buChar char="■"/>
              <a:defRPr/>
            </a:lvl9pPr>
          </a:lstStyle>
          <a:p>
            <a:endParaRPr/>
          </a:p>
        </p:txBody>
      </p:sp>
      <p:sp>
        <p:nvSpPr>
          <p:cNvPr id="298" name="Google Shape;298;p3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9"/>
        <p:cNvGrpSpPr/>
        <p:nvPr/>
      </p:nvGrpSpPr>
      <p:grpSpPr>
        <a:xfrm>
          <a:off x="0" y="0"/>
          <a:ext cx="0" cy="0"/>
          <a:chOff x="0" y="0"/>
          <a:chExt cx="0" cy="0"/>
        </a:xfrm>
      </p:grpSpPr>
      <p:sp>
        <p:nvSpPr>
          <p:cNvPr id="300" name="Google Shape;300;p33"/>
          <p:cNvSpPr txBox="1">
            <a:spLocks noGrp="1"/>
          </p:cNvSpPr>
          <p:nvPr>
            <p:ph type="title"/>
          </p:nvPr>
        </p:nvSpPr>
        <p:spPr>
          <a:xfrm>
            <a:off x="623888" y="1282304"/>
            <a:ext cx="7886700" cy="2139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1" name="Google Shape;301;p33"/>
          <p:cNvSpPr txBox="1">
            <a:spLocks noGrp="1"/>
          </p:cNvSpPr>
          <p:nvPr>
            <p:ph type="body" idx="1"/>
          </p:nvPr>
        </p:nvSpPr>
        <p:spPr>
          <a:xfrm>
            <a:off x="623888" y="3442098"/>
            <a:ext cx="7886700" cy="1125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02" name="Google Shape;302;p33"/>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3" name="Google Shape;303;p33"/>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33"/>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5"/>
        <p:cNvGrpSpPr/>
        <p:nvPr/>
      </p:nvGrpSpPr>
      <p:grpSpPr>
        <a:xfrm>
          <a:off x="0" y="0"/>
          <a:ext cx="0" cy="0"/>
          <a:chOff x="0" y="0"/>
          <a:chExt cx="0" cy="0"/>
        </a:xfrm>
      </p:grpSpPr>
      <p:sp>
        <p:nvSpPr>
          <p:cNvPr id="306" name="Google Shape;306;p34"/>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7" name="Google Shape;307;p34"/>
          <p:cNvSpPr txBox="1">
            <a:spLocks noGrp="1"/>
          </p:cNvSpPr>
          <p:nvPr>
            <p:ph type="body" idx="1"/>
          </p:nvPr>
        </p:nvSpPr>
        <p:spPr>
          <a:xfrm>
            <a:off x="628650" y="1369219"/>
            <a:ext cx="3886200" cy="326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08" name="Google Shape;308;p34"/>
          <p:cNvSpPr txBox="1">
            <a:spLocks noGrp="1"/>
          </p:cNvSpPr>
          <p:nvPr>
            <p:ph type="body" idx="2"/>
          </p:nvPr>
        </p:nvSpPr>
        <p:spPr>
          <a:xfrm>
            <a:off x="4629150" y="1369219"/>
            <a:ext cx="3886200" cy="3263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09" name="Google Shape;309;p34"/>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0" name="Google Shape;310;p34"/>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1" name="Google Shape;311;p34"/>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12"/>
        <p:cNvGrpSpPr/>
        <p:nvPr/>
      </p:nvGrpSpPr>
      <p:grpSpPr>
        <a:xfrm>
          <a:off x="0" y="0"/>
          <a:ext cx="0" cy="0"/>
          <a:chOff x="0" y="0"/>
          <a:chExt cx="0" cy="0"/>
        </a:xfrm>
      </p:grpSpPr>
      <p:sp>
        <p:nvSpPr>
          <p:cNvPr id="313" name="Google Shape;313;p35"/>
          <p:cNvSpPr txBox="1">
            <a:spLocks noGrp="1"/>
          </p:cNvSpPr>
          <p:nvPr>
            <p:ph type="title"/>
          </p:nvPr>
        </p:nvSpPr>
        <p:spPr>
          <a:xfrm>
            <a:off x="629841" y="273844"/>
            <a:ext cx="7886700" cy="99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4" name="Google Shape;314;p35"/>
          <p:cNvSpPr txBox="1">
            <a:spLocks noGrp="1"/>
          </p:cNvSpPr>
          <p:nvPr>
            <p:ph type="body" idx="1"/>
          </p:nvPr>
        </p:nvSpPr>
        <p:spPr>
          <a:xfrm>
            <a:off x="629842" y="1260872"/>
            <a:ext cx="3868200" cy="6180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315" name="Google Shape;315;p35"/>
          <p:cNvSpPr txBox="1">
            <a:spLocks noGrp="1"/>
          </p:cNvSpPr>
          <p:nvPr>
            <p:ph type="body" idx="2"/>
          </p:nvPr>
        </p:nvSpPr>
        <p:spPr>
          <a:xfrm>
            <a:off x="629842" y="1878806"/>
            <a:ext cx="3868200" cy="2763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16" name="Google Shape;316;p35"/>
          <p:cNvSpPr txBox="1">
            <a:spLocks noGrp="1"/>
          </p:cNvSpPr>
          <p:nvPr>
            <p:ph type="body" idx="3"/>
          </p:nvPr>
        </p:nvSpPr>
        <p:spPr>
          <a:xfrm>
            <a:off x="4629150" y="1260872"/>
            <a:ext cx="3887400" cy="6180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317" name="Google Shape;317;p35"/>
          <p:cNvSpPr txBox="1">
            <a:spLocks noGrp="1"/>
          </p:cNvSpPr>
          <p:nvPr>
            <p:ph type="body" idx="4"/>
          </p:nvPr>
        </p:nvSpPr>
        <p:spPr>
          <a:xfrm>
            <a:off x="4629150" y="1878806"/>
            <a:ext cx="3887400" cy="2763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18" name="Google Shape;318;p35"/>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9" name="Google Shape;319;p35"/>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0" name="Google Shape;320;p35"/>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1"/>
        <p:cNvGrpSpPr/>
        <p:nvPr/>
      </p:nvGrpSpPr>
      <p:grpSpPr>
        <a:xfrm>
          <a:off x="0" y="0"/>
          <a:ext cx="0" cy="0"/>
          <a:chOff x="0" y="0"/>
          <a:chExt cx="0" cy="0"/>
        </a:xfrm>
      </p:grpSpPr>
      <p:sp>
        <p:nvSpPr>
          <p:cNvPr id="322" name="Google Shape;322;p36"/>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3" name="Google Shape;323;p36"/>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4" name="Google Shape;324;p36"/>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5" name="Google Shape;325;p36"/>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26"/>
        <p:cNvGrpSpPr/>
        <p:nvPr/>
      </p:nvGrpSpPr>
      <p:grpSpPr>
        <a:xfrm>
          <a:off x="0" y="0"/>
          <a:ext cx="0" cy="0"/>
          <a:chOff x="0" y="0"/>
          <a:chExt cx="0" cy="0"/>
        </a:xfrm>
      </p:grpSpPr>
      <p:sp>
        <p:nvSpPr>
          <p:cNvPr id="327" name="Google Shape;327;p37"/>
          <p:cNvSpPr txBox="1">
            <a:spLocks noGrp="1"/>
          </p:cNvSpPr>
          <p:nvPr>
            <p:ph type="title"/>
          </p:nvPr>
        </p:nvSpPr>
        <p:spPr>
          <a:xfrm>
            <a:off x="629841" y="342900"/>
            <a:ext cx="2949300" cy="12003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8" name="Google Shape;328;p37"/>
          <p:cNvSpPr txBox="1">
            <a:spLocks noGrp="1"/>
          </p:cNvSpPr>
          <p:nvPr>
            <p:ph type="body" idx="1"/>
          </p:nvPr>
        </p:nvSpPr>
        <p:spPr>
          <a:xfrm>
            <a:off x="3887391" y="740569"/>
            <a:ext cx="4629300" cy="36552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329" name="Google Shape;329;p37"/>
          <p:cNvSpPr txBox="1">
            <a:spLocks noGrp="1"/>
          </p:cNvSpPr>
          <p:nvPr>
            <p:ph type="body" idx="2"/>
          </p:nvPr>
        </p:nvSpPr>
        <p:spPr>
          <a:xfrm>
            <a:off x="629841" y="1543050"/>
            <a:ext cx="2949300" cy="28587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330" name="Google Shape;330;p37"/>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1" name="Google Shape;331;p37"/>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2" name="Google Shape;332;p37"/>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sp>
        <p:nvSpPr>
          <p:cNvPr id="274" name="Google Shape;274;p19"/>
          <p:cNvSpPr txBox="1">
            <a:spLocks noGrp="1"/>
          </p:cNvSpPr>
          <p:nvPr>
            <p:ph type="title"/>
          </p:nvPr>
        </p:nvSpPr>
        <p:spPr>
          <a:xfrm>
            <a:off x="628650" y="273844"/>
            <a:ext cx="7886700" cy="9942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75" name="Google Shape;275;p19"/>
          <p:cNvSpPr txBox="1">
            <a:spLocks noGrp="1"/>
          </p:cNvSpPr>
          <p:nvPr>
            <p:ph type="body" idx="1"/>
          </p:nvPr>
        </p:nvSpPr>
        <p:spPr>
          <a:xfrm>
            <a:off x="628650" y="1369219"/>
            <a:ext cx="7886700" cy="3263400"/>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6" name="Google Shape;276;p19"/>
          <p:cNvSpPr txBox="1">
            <a:spLocks noGrp="1"/>
          </p:cNvSpPr>
          <p:nvPr>
            <p:ph type="dt" idx="10"/>
          </p:nvPr>
        </p:nvSpPr>
        <p:spPr>
          <a:xfrm>
            <a:off x="628650" y="4767263"/>
            <a:ext cx="20574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7" name="Google Shape;277;p19"/>
          <p:cNvSpPr txBox="1">
            <a:spLocks noGrp="1"/>
          </p:cNvSpPr>
          <p:nvPr>
            <p:ph type="ftr" idx="11"/>
          </p:nvPr>
        </p:nvSpPr>
        <p:spPr>
          <a:xfrm>
            <a:off x="3028950" y="4767263"/>
            <a:ext cx="30861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8" name="Google Shape;278;p19"/>
          <p:cNvSpPr txBox="1">
            <a:spLocks noGrp="1"/>
          </p:cNvSpPr>
          <p:nvPr>
            <p:ph type="sldNum" idx="12"/>
          </p:nvPr>
        </p:nvSpPr>
        <p:spPr>
          <a:xfrm>
            <a:off x="6457950" y="4767263"/>
            <a:ext cx="20574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53113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visualstudio.microsoft.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hyperlink" Target="https://dotnet.microsoft.com/en-us/download/dotnet/8.0" TargetMode="External"/><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hyperlink" Target="https://source.dot.ne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dotnet/core/whats-new/dotnet-5" TargetMode="External"/><Relationship Id="rId2" Type="http://schemas.openxmlformats.org/officeDocument/2006/relationships/notesSlide" Target="../notesSlides/notesSlide8.xml"/><Relationship Id="rId1" Type="http://schemas.openxmlformats.org/officeDocument/2006/relationships/slideLayout" Target="../slideLayouts/slideLayout24.xml"/><Relationship Id="rId5" Type="http://schemas.openxmlformats.org/officeDocument/2006/relationships/hyperlink" Target="https://dotnet.microsoft.com/en-us/download/dotnet" TargetMode="External"/><Relationship Id="rId4" Type="http://schemas.openxmlformats.org/officeDocument/2006/relationships/hyperlink" Target="https://dotnet.microsoft.com/en-us/download/dotnet-framework"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2" name="TextBox 1"/>
          <p:cNvSpPr txBox="1"/>
          <p:nvPr/>
        </p:nvSpPr>
        <p:spPr>
          <a:xfrm>
            <a:off x="3761510" y="2556164"/>
            <a:ext cx="1225015" cy="523220"/>
          </a:xfrm>
          <a:prstGeom prst="rect">
            <a:avLst/>
          </a:prstGeom>
          <a:noFill/>
        </p:spPr>
        <p:txBody>
          <a:bodyPr wrap="none" rtlCol="0">
            <a:spAutoFit/>
          </a:bodyPr>
          <a:lstStyle/>
          <a:p>
            <a:r>
              <a:rPr lang="en-US" sz="2800" dirty="0" smtClean="0"/>
              <a:t>Day01</a:t>
            </a:r>
            <a:endParaRPr lang="en-US" sz="2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pic>
        <p:nvPicPr>
          <p:cNvPr id="689" name="Google Shape;689;p13"/>
          <p:cNvPicPr preferRelativeResize="0"/>
          <p:nvPr/>
        </p:nvPicPr>
        <p:blipFill rotWithShape="1">
          <a:blip r:embed="rId3">
            <a:alphaModFix/>
          </a:blip>
          <a:srcRect/>
          <a:stretch/>
        </p:blipFill>
        <p:spPr>
          <a:xfrm>
            <a:off x="958100" y="1406775"/>
            <a:ext cx="7286625" cy="2628900"/>
          </a:xfrm>
          <a:prstGeom prst="rect">
            <a:avLst/>
          </a:prstGeom>
          <a:noFill/>
          <a:ln>
            <a:noFill/>
          </a:ln>
        </p:spPr>
      </p:pic>
      <p:sp>
        <p:nvSpPr>
          <p:cNvPr id="690" name="Google Shape;690;p13"/>
          <p:cNvSpPr txBox="1"/>
          <p:nvPr/>
        </p:nvSpPr>
        <p:spPr>
          <a:xfrm>
            <a:off x="920325" y="508825"/>
            <a:ext cx="41436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900"/>
              <a:buFont typeface="Arial"/>
              <a:buNone/>
            </a:pPr>
            <a:r>
              <a:rPr lang="en-GB" sz="2900" b="1" i="0" u="sng" strike="noStrike" cap="none">
                <a:solidFill>
                  <a:srgbClr val="351C75"/>
                </a:solidFill>
                <a:latin typeface="Calibri"/>
                <a:ea typeface="Calibri"/>
                <a:cs typeface="Calibri"/>
                <a:sym typeface="Calibri"/>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Visual Studio </a:t>
            </a:r>
            <a:endParaRPr sz="2900" b="1" i="0" u="none" strike="noStrike" cap="none">
              <a:solidFill>
                <a:srgbClr val="351C75"/>
              </a:solidFill>
              <a:latin typeface="Calibri"/>
              <a:ea typeface="Calibri"/>
              <a:cs typeface="Calibri"/>
              <a:sym typeface="Calibri"/>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14"/>
          <p:cNvSpPr/>
          <p:nvPr/>
        </p:nvSpPr>
        <p:spPr>
          <a:xfrm>
            <a:off x="709684" y="762631"/>
            <a:ext cx="5523900" cy="3947100"/>
          </a:xfrm>
          <a:prstGeom prst="rect">
            <a:avLst/>
          </a:prstGeom>
          <a:solidFill>
            <a:schemeClr val="lt1"/>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GB" sz="3600" b="0" i="0" u="none" strike="noStrike" cap="none">
                <a:solidFill>
                  <a:srgbClr val="0000FF"/>
                </a:solidFill>
                <a:latin typeface="Ribeye"/>
                <a:ea typeface="Ribeye"/>
                <a:cs typeface="Ribeye"/>
                <a:sym typeface="Ribeye"/>
              </a:rPr>
              <a:t>Class </a:t>
            </a:r>
            <a:r>
              <a:rPr lang="en-GB" sz="3600" b="0" i="0" u="none" strike="noStrike" cap="none">
                <a:solidFill>
                  <a:srgbClr val="2B91AF"/>
                </a:solidFill>
                <a:latin typeface="Ribeye"/>
                <a:ea typeface="Ribeye"/>
                <a:cs typeface="Ribeye"/>
                <a:sym typeface="Ribeye"/>
              </a:rPr>
              <a:t>Program</a:t>
            </a:r>
            <a:endParaRPr sz="3600" b="0" i="0" u="none" strike="noStrike" cap="none">
              <a:solidFill>
                <a:srgbClr val="000000"/>
              </a:solidFill>
              <a:latin typeface="Ribeye"/>
              <a:ea typeface="Ribeye"/>
              <a:cs typeface="Ribeye"/>
              <a:sym typeface="Ribeye"/>
            </a:endParaRPr>
          </a:p>
          <a:p>
            <a:pPr marL="0" marR="0" lvl="0" indent="0" algn="l" rtl="0">
              <a:lnSpc>
                <a:spcPct val="100000"/>
              </a:lnSpc>
              <a:spcBef>
                <a:spcPts val="0"/>
              </a:spcBef>
              <a:spcAft>
                <a:spcPts val="0"/>
              </a:spcAft>
              <a:buClr>
                <a:srgbClr val="000000"/>
              </a:buClr>
              <a:buSzPts val="3600"/>
              <a:buFont typeface="Arial"/>
              <a:buNone/>
            </a:pPr>
            <a:r>
              <a:rPr lang="en-GB" sz="3600" b="0" i="0" u="none" strike="noStrike" cap="none">
                <a:solidFill>
                  <a:srgbClr val="000000"/>
                </a:solidFill>
                <a:latin typeface="Ribeye"/>
                <a:ea typeface="Ribeye"/>
                <a:cs typeface="Ribeye"/>
                <a:sym typeface="Ribeye"/>
              </a:rPr>
              <a:t>    {</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r>
              <a:rPr lang="en-GB" sz="3600" b="0" i="0" u="none" strike="noStrike" cap="none">
                <a:solidFill>
                  <a:srgbClr val="000000"/>
                </a:solidFill>
                <a:latin typeface="Ribeye"/>
                <a:ea typeface="Ribeye"/>
                <a:cs typeface="Ribeye"/>
                <a:sym typeface="Ribeye"/>
              </a:rPr>
              <a:t>        </a:t>
            </a:r>
            <a:r>
              <a:rPr lang="en-GB" sz="3600" b="0" i="0" u="none" strike="noStrike" cap="none">
                <a:solidFill>
                  <a:srgbClr val="0000FF"/>
                </a:solidFill>
                <a:latin typeface="Ribeye"/>
                <a:ea typeface="Ribeye"/>
                <a:cs typeface="Ribeye"/>
                <a:sym typeface="Ribeye"/>
              </a:rPr>
              <a:t>static</a:t>
            </a:r>
            <a:r>
              <a:rPr lang="en-GB" sz="3600" b="0" i="0" u="none" strike="noStrike" cap="none">
                <a:solidFill>
                  <a:srgbClr val="000000"/>
                </a:solidFill>
                <a:latin typeface="Ribeye"/>
                <a:ea typeface="Ribeye"/>
                <a:cs typeface="Ribeye"/>
                <a:sym typeface="Ribeye"/>
              </a:rPr>
              <a:t> </a:t>
            </a:r>
            <a:r>
              <a:rPr lang="en-GB" sz="3600" b="0" i="0" u="none" strike="noStrike" cap="none">
                <a:solidFill>
                  <a:srgbClr val="0000FF"/>
                </a:solidFill>
                <a:latin typeface="Ribeye"/>
                <a:ea typeface="Ribeye"/>
                <a:cs typeface="Ribeye"/>
                <a:sym typeface="Ribeye"/>
              </a:rPr>
              <a:t>void </a:t>
            </a:r>
            <a:r>
              <a:rPr lang="en-GB" sz="3600" b="0" i="0" u="none" strike="noStrike" cap="none">
                <a:solidFill>
                  <a:srgbClr val="000000"/>
                </a:solidFill>
                <a:latin typeface="Ribeye"/>
                <a:ea typeface="Ribeye"/>
                <a:cs typeface="Ribeye"/>
                <a:sym typeface="Ribeye"/>
              </a:rPr>
              <a:t>Main()</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r>
              <a:rPr lang="en-GB" sz="3600" b="0" i="0" u="none" strike="noStrike" cap="none">
                <a:solidFill>
                  <a:srgbClr val="000000"/>
                </a:solidFill>
                <a:latin typeface="Ribeye"/>
                <a:ea typeface="Ribeye"/>
                <a:cs typeface="Ribeye"/>
                <a:sym typeface="Ribeye"/>
              </a:rPr>
              <a:t>        {</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r>
              <a:rPr lang="en-GB" sz="3600" b="0" i="0" u="none" strike="noStrike" cap="none">
                <a:solidFill>
                  <a:srgbClr val="000000"/>
                </a:solidFill>
                <a:latin typeface="Ribeye"/>
                <a:ea typeface="Ribeye"/>
                <a:cs typeface="Ribeye"/>
                <a:sym typeface="Ribeye"/>
              </a:rPr>
              <a:t>		</a:t>
            </a:r>
            <a:r>
              <a:rPr lang="en-GB" sz="3600" b="0" i="0" u="none" strike="noStrike" cap="none">
                <a:solidFill>
                  <a:srgbClr val="92D050"/>
                </a:solidFill>
                <a:latin typeface="Ribeye"/>
                <a:ea typeface="Ribeye"/>
                <a:cs typeface="Ribeye"/>
                <a:sym typeface="Ribeye"/>
              </a:rPr>
              <a:t>//Any Code</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r>
              <a:rPr lang="en-GB" sz="3600" b="0" i="0" u="none" strike="noStrike" cap="none">
                <a:solidFill>
                  <a:srgbClr val="000000"/>
                </a:solidFill>
                <a:latin typeface="Ribeye"/>
                <a:ea typeface="Ribeye"/>
                <a:cs typeface="Ribeye"/>
                <a:sym typeface="Ribeye"/>
              </a:rPr>
              <a:t>        }</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r>
              <a:rPr lang="en-GB" sz="3600" b="0" i="0" u="none" strike="noStrike" cap="none">
                <a:solidFill>
                  <a:srgbClr val="000000"/>
                </a:solidFill>
                <a:latin typeface="Ribeye"/>
                <a:ea typeface="Ribeye"/>
                <a:cs typeface="Ribeye"/>
                <a:sym typeface="Ribeye"/>
              </a:rPr>
              <a:t>    }</a:t>
            </a:r>
            <a:endParaRPr sz="3600" b="0" i="0" u="none" strike="noStrike" cap="none">
              <a:solidFill>
                <a:srgbClr val="7F6000"/>
              </a:solidFill>
              <a:latin typeface="Ribeye"/>
              <a:ea typeface="Ribeye"/>
              <a:cs typeface="Ribeye"/>
              <a:sym typeface="Ribeye"/>
            </a:endParaRPr>
          </a:p>
        </p:txBody>
      </p:sp>
      <p:pic>
        <p:nvPicPr>
          <p:cNvPr id="696" name="Google Shape;696;p14"/>
          <p:cNvPicPr preferRelativeResize="0"/>
          <p:nvPr/>
        </p:nvPicPr>
        <p:blipFill rotWithShape="1">
          <a:blip r:embed="rId3">
            <a:alphaModFix/>
          </a:blip>
          <a:srcRect/>
          <a:stretch/>
        </p:blipFill>
        <p:spPr>
          <a:xfrm>
            <a:off x="5764416" y="1480677"/>
            <a:ext cx="3043960" cy="303470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15"/>
          <p:cNvSpPr/>
          <p:nvPr/>
        </p:nvSpPr>
        <p:spPr>
          <a:xfrm>
            <a:off x="2841967" y="527790"/>
            <a:ext cx="3926100" cy="900300"/>
          </a:xfrm>
          <a:prstGeom prst="rect">
            <a:avLst/>
          </a:prstGeom>
          <a:solidFill>
            <a:srgbClr val="92D050"/>
          </a:solidFill>
          <a:ln>
            <a:noFill/>
          </a:ln>
        </p:spPr>
        <p:txBody>
          <a:bodyPr spcFirstLastPara="1" wrap="square" lIns="68550" tIns="34275" rIns="68550" bIns="34275"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GB" sz="5400" b="1" i="0" u="none" strike="noStrike" cap="none">
                <a:solidFill>
                  <a:schemeClr val="lt1"/>
                </a:solidFill>
                <a:latin typeface="Ruge Boogie"/>
                <a:ea typeface="Ruge Boogie"/>
                <a:cs typeface="Ruge Boogie"/>
                <a:sym typeface="Ruge Boogie"/>
              </a:rPr>
              <a:t>Comments</a:t>
            </a:r>
            <a:endParaRPr sz="2100" b="0" i="0" u="none" strike="noStrike" cap="none">
              <a:solidFill>
                <a:schemeClr val="lt1"/>
              </a:solidFill>
              <a:latin typeface="Ruge Boogie"/>
              <a:ea typeface="Ruge Boogie"/>
              <a:cs typeface="Ruge Boogie"/>
              <a:sym typeface="Ruge Boogie"/>
            </a:endParaRPr>
          </a:p>
        </p:txBody>
      </p:sp>
      <p:sp>
        <p:nvSpPr>
          <p:cNvPr id="702" name="Google Shape;702;p15"/>
          <p:cNvSpPr txBox="1"/>
          <p:nvPr/>
        </p:nvSpPr>
        <p:spPr>
          <a:xfrm>
            <a:off x="1311980" y="1584267"/>
            <a:ext cx="6781200" cy="992700"/>
          </a:xfrm>
          <a:prstGeom prst="rect">
            <a:avLst/>
          </a:prstGeom>
          <a:noFill/>
          <a:ln>
            <a:noFill/>
          </a:ln>
        </p:spPr>
        <p:txBody>
          <a:bodyPr spcFirstLastPara="1" wrap="square" lIns="68550" tIns="34275" rIns="68550" bIns="34275" anchor="t" anchorCtr="0">
            <a:spAutoFit/>
          </a:bodyPr>
          <a:lstStyle/>
          <a:p>
            <a:pPr marL="0" marR="0" lvl="0" indent="0" algn="l" rtl="0">
              <a:lnSpc>
                <a:spcPct val="100000"/>
              </a:lnSpc>
              <a:spcBef>
                <a:spcPts val="0"/>
              </a:spcBef>
              <a:spcAft>
                <a:spcPts val="0"/>
              </a:spcAft>
              <a:buClr>
                <a:srgbClr val="000000"/>
              </a:buClr>
              <a:buSzPts val="6000"/>
              <a:buFont typeface="Arial"/>
              <a:buNone/>
            </a:pPr>
            <a:r>
              <a:rPr lang="en-GB" sz="6000" b="1" i="0" u="none" strike="noStrike" cap="none">
                <a:solidFill>
                  <a:srgbClr val="2E75B5"/>
                </a:solidFill>
                <a:latin typeface="Calibri"/>
                <a:ea typeface="Calibri"/>
                <a:cs typeface="Calibri"/>
                <a:sym typeface="Calibri"/>
              </a:rPr>
              <a:t>//</a:t>
            </a:r>
            <a:r>
              <a:rPr lang="en-GB" sz="6000" b="1" i="0" u="none" strike="noStrike" cap="none">
                <a:solidFill>
                  <a:srgbClr val="C00000"/>
                </a:solidFill>
                <a:latin typeface="Calibri"/>
                <a:ea typeface="Calibri"/>
                <a:cs typeface="Calibri"/>
                <a:sym typeface="Calibri"/>
              </a:rPr>
              <a:t> single line of text  </a:t>
            </a:r>
            <a:endParaRPr sz="2700" b="1" i="0" u="none" strike="noStrike" cap="none">
              <a:solidFill>
                <a:srgbClr val="C00000"/>
              </a:solidFill>
              <a:latin typeface="Calibri"/>
              <a:ea typeface="Calibri"/>
              <a:cs typeface="Calibri"/>
              <a:sym typeface="Calibri"/>
            </a:endParaRPr>
          </a:p>
        </p:txBody>
      </p:sp>
      <p:sp>
        <p:nvSpPr>
          <p:cNvPr id="703" name="Google Shape;703;p15"/>
          <p:cNvSpPr txBox="1"/>
          <p:nvPr/>
        </p:nvSpPr>
        <p:spPr>
          <a:xfrm>
            <a:off x="2602484" y="2583614"/>
            <a:ext cx="4546500" cy="1916400"/>
          </a:xfrm>
          <a:prstGeom prst="rect">
            <a:avLst/>
          </a:prstGeom>
          <a:noFill/>
          <a:ln>
            <a:noFill/>
          </a:ln>
        </p:spPr>
        <p:txBody>
          <a:bodyPr spcFirstLastPara="1" wrap="square" lIns="68550" tIns="34275" rIns="68550" bIns="34275" anchor="t" anchorCtr="0">
            <a:spAutoFit/>
          </a:bodyPr>
          <a:lstStyle/>
          <a:p>
            <a:pPr marL="0" marR="0" lvl="0" indent="0" algn="l" rtl="0">
              <a:lnSpc>
                <a:spcPct val="100000"/>
              </a:lnSpc>
              <a:spcBef>
                <a:spcPts val="0"/>
              </a:spcBef>
              <a:spcAft>
                <a:spcPts val="0"/>
              </a:spcAft>
              <a:buClr>
                <a:srgbClr val="000000"/>
              </a:buClr>
              <a:buSzPts val="6000"/>
              <a:buFont typeface="Arial"/>
              <a:buNone/>
            </a:pPr>
            <a:r>
              <a:rPr lang="en-GB" sz="6000" b="1" i="0" u="none" strike="noStrike" cap="none">
                <a:solidFill>
                  <a:srgbClr val="2E75B5"/>
                </a:solidFill>
                <a:latin typeface="Calibri"/>
                <a:ea typeface="Calibri"/>
                <a:cs typeface="Calibri"/>
                <a:sym typeface="Calibri"/>
              </a:rPr>
              <a:t>/*</a:t>
            </a:r>
            <a:r>
              <a:rPr lang="en-GB" sz="6000" b="1" i="0" u="none" strike="noStrike" cap="none">
                <a:solidFill>
                  <a:srgbClr val="C00000"/>
                </a:solidFill>
                <a:latin typeface="Calibri"/>
                <a:ea typeface="Calibri"/>
                <a:cs typeface="Calibri"/>
                <a:sym typeface="Calibri"/>
              </a:rPr>
              <a:t> multiline</a:t>
            </a:r>
            <a:endParaRPr sz="105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6000"/>
              <a:buFont typeface="Arial"/>
              <a:buNone/>
            </a:pPr>
            <a:r>
              <a:rPr lang="en-GB" sz="6000" b="1" i="0" u="none" strike="noStrike" cap="none">
                <a:solidFill>
                  <a:srgbClr val="C00000"/>
                </a:solidFill>
                <a:latin typeface="Calibri"/>
                <a:ea typeface="Calibri"/>
                <a:cs typeface="Calibri"/>
                <a:sym typeface="Calibri"/>
              </a:rPr>
              <a:t>	 of text </a:t>
            </a:r>
            <a:r>
              <a:rPr lang="en-GB" sz="6000" b="1" i="0" u="none" strike="noStrike" cap="none">
                <a:solidFill>
                  <a:srgbClr val="0070C0"/>
                </a:solidFill>
                <a:latin typeface="Calibri"/>
                <a:ea typeface="Calibri"/>
                <a:cs typeface="Calibri"/>
                <a:sym typeface="Calibri"/>
              </a:rPr>
              <a:t>*/</a:t>
            </a:r>
            <a:r>
              <a:rPr lang="en-GB" sz="6000" b="1" i="0" u="none" strike="noStrike" cap="none">
                <a:solidFill>
                  <a:srgbClr val="C00000"/>
                </a:solidFill>
                <a:latin typeface="Calibri"/>
                <a:ea typeface="Calibri"/>
                <a:cs typeface="Calibri"/>
                <a:sym typeface="Calibri"/>
              </a:rPr>
              <a:t>  </a:t>
            </a:r>
            <a:endParaRPr sz="2700" b="1" i="0" u="none" strike="noStrike" cap="none">
              <a:solidFill>
                <a:srgbClr val="C00000"/>
              </a:solidFill>
              <a:latin typeface="Calibri"/>
              <a:ea typeface="Calibri"/>
              <a:cs typeface="Calibri"/>
              <a:sym typeface="Calibri"/>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pic>
        <p:nvPicPr>
          <p:cNvPr id="467" name="Google Shape;467;p1"/>
          <p:cNvPicPr preferRelativeResize="0">
            <a:picLocks noGrp="1"/>
          </p:cNvPicPr>
          <p:nvPr>
            <p:ph type="body" idx="2"/>
          </p:nvPr>
        </p:nvPicPr>
        <p:blipFill rotWithShape="1">
          <a:blip r:embed="rId3">
            <a:alphaModFix/>
          </a:blip>
          <a:srcRect/>
          <a:stretch/>
        </p:blipFill>
        <p:spPr>
          <a:xfrm>
            <a:off x="3797489" y="631167"/>
            <a:ext cx="4391168" cy="3591976"/>
          </a:xfrm>
          <a:prstGeom prst="rect">
            <a:avLst/>
          </a:prstGeom>
          <a:noFill/>
          <a:ln>
            <a:noFill/>
          </a:ln>
        </p:spPr>
      </p:pic>
      <p:pic>
        <p:nvPicPr>
          <p:cNvPr id="468" name="Google Shape;468;p1"/>
          <p:cNvPicPr preferRelativeResize="0"/>
          <p:nvPr/>
        </p:nvPicPr>
        <p:blipFill rotWithShape="1">
          <a:blip r:embed="rId4">
            <a:alphaModFix/>
          </a:blip>
          <a:srcRect/>
          <a:stretch/>
        </p:blipFill>
        <p:spPr>
          <a:xfrm>
            <a:off x="6302521" y="3158316"/>
            <a:ext cx="1366322" cy="1514192"/>
          </a:xfrm>
          <a:prstGeom prst="rect">
            <a:avLst/>
          </a:prstGeom>
          <a:noFill/>
          <a:ln>
            <a:noFill/>
          </a:ln>
        </p:spPr>
      </p:pic>
      <p:sp>
        <p:nvSpPr>
          <p:cNvPr id="469" name="Google Shape;469;p1"/>
          <p:cNvSpPr txBox="1"/>
          <p:nvPr/>
        </p:nvSpPr>
        <p:spPr>
          <a:xfrm>
            <a:off x="820011" y="631166"/>
            <a:ext cx="2903561" cy="992549"/>
          </a:xfrm>
          <a:prstGeom prst="rect">
            <a:avLst/>
          </a:prstGeom>
          <a:noFill/>
          <a:ln>
            <a:noFill/>
          </a:ln>
        </p:spPr>
        <p:txBody>
          <a:bodyPr spcFirstLastPara="1" wrap="square" lIns="68569" tIns="34275" rIns="68569" bIns="34275" anchor="t" anchorCtr="0">
            <a:spAutoFit/>
          </a:bodyPr>
          <a:lstStyle/>
          <a:p>
            <a:pPr>
              <a:buSzPts val="8000"/>
            </a:pPr>
            <a:r>
              <a:rPr lang="en-US" sz="6000" b="1">
                <a:solidFill>
                  <a:srgbClr val="FF0000"/>
                </a:solidFill>
                <a:latin typeface="Ribeye"/>
                <a:ea typeface="Ribeye"/>
                <a:cs typeface="Ribeye"/>
                <a:sym typeface="Ribeye"/>
              </a:rPr>
              <a:t>Errors</a:t>
            </a:r>
            <a:endParaRPr sz="1350" b="1">
              <a:solidFill>
                <a:srgbClr val="FF0000"/>
              </a:solidFill>
              <a:latin typeface="Ribeye"/>
              <a:ea typeface="Ribeye"/>
              <a:cs typeface="Ribeye"/>
              <a:sym typeface="Ribeye"/>
            </a:endParaRPr>
          </a:p>
        </p:txBody>
      </p:sp>
      <p:grpSp>
        <p:nvGrpSpPr>
          <p:cNvPr id="470" name="Google Shape;470;p1"/>
          <p:cNvGrpSpPr/>
          <p:nvPr/>
        </p:nvGrpSpPr>
        <p:grpSpPr>
          <a:xfrm>
            <a:off x="948043" y="1587460"/>
            <a:ext cx="2849447" cy="1953226"/>
            <a:chOff x="170708" y="205926"/>
            <a:chExt cx="3799263" cy="2604301"/>
          </a:xfrm>
        </p:grpSpPr>
        <p:sp>
          <p:nvSpPr>
            <p:cNvPr id="471" name="Google Shape;471;p1"/>
            <p:cNvSpPr/>
            <p:nvPr/>
          </p:nvSpPr>
          <p:spPr>
            <a:xfrm>
              <a:off x="170708" y="205926"/>
              <a:ext cx="651075" cy="651075"/>
            </a:xfrm>
            <a:prstGeom prst="ellipse">
              <a:avLst/>
            </a:prstGeom>
            <a:solidFill>
              <a:srgbClr val="4372C3">
                <a:alpha val="48235"/>
              </a:srgbClr>
            </a:solidFill>
            <a:ln w="12700" cap="flat" cmpd="sng">
              <a:solidFill>
                <a:schemeClr val="lt1"/>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472" name="Google Shape;472;p1"/>
            <p:cNvSpPr/>
            <p:nvPr/>
          </p:nvSpPr>
          <p:spPr>
            <a:xfrm>
              <a:off x="496246" y="205926"/>
              <a:ext cx="3473725" cy="651075"/>
            </a:xfrm>
            <a:prstGeom prst="rect">
              <a:avLst/>
            </a:prstGeom>
            <a:noFill/>
            <a:ln>
              <a:noFill/>
            </a:ln>
          </p:spPr>
          <p:txBody>
            <a:bodyPr spcFirstLastPara="1" wrap="square" lIns="68569" tIns="68569" rIns="68569" bIns="68569" anchor="ctr" anchorCtr="0">
              <a:noAutofit/>
            </a:bodyPr>
            <a:lstStyle/>
            <a:p>
              <a:pPr>
                <a:buSzPts val="1400"/>
              </a:pPr>
              <a:endParaRPr sz="1050"/>
            </a:p>
          </p:txBody>
        </p:sp>
        <p:sp>
          <p:nvSpPr>
            <p:cNvPr id="473" name="Google Shape;473;p1"/>
            <p:cNvSpPr txBox="1"/>
            <p:nvPr/>
          </p:nvSpPr>
          <p:spPr>
            <a:xfrm>
              <a:off x="496246" y="205926"/>
              <a:ext cx="3473725" cy="651075"/>
            </a:xfrm>
            <a:prstGeom prst="rect">
              <a:avLst/>
            </a:prstGeom>
            <a:noFill/>
            <a:ln>
              <a:noFill/>
            </a:ln>
          </p:spPr>
          <p:txBody>
            <a:bodyPr spcFirstLastPara="1" wrap="square" lIns="0" tIns="37144" rIns="0" bIns="37144" anchor="ctr" anchorCtr="0">
              <a:noAutofit/>
            </a:bodyPr>
            <a:lstStyle/>
            <a:p>
              <a:pPr>
                <a:lnSpc>
                  <a:spcPct val="90000"/>
                </a:lnSpc>
                <a:buClr>
                  <a:schemeClr val="dk1"/>
                </a:buClr>
                <a:buSzPts val="3900"/>
              </a:pPr>
              <a:r>
                <a:rPr lang="en-US" sz="2925" dirty="0">
                  <a:solidFill>
                    <a:schemeClr val="dk1"/>
                  </a:solidFill>
                  <a:latin typeface="Calibri"/>
                  <a:ea typeface="Calibri"/>
                  <a:cs typeface="Calibri"/>
                  <a:sym typeface="Calibri"/>
                </a:rPr>
                <a:t>Syntax Error</a:t>
              </a:r>
              <a:endParaRPr sz="1050" dirty="0"/>
            </a:p>
          </p:txBody>
        </p:sp>
        <p:sp>
          <p:nvSpPr>
            <p:cNvPr id="474" name="Google Shape;474;p1"/>
            <p:cNvSpPr/>
            <p:nvPr/>
          </p:nvSpPr>
          <p:spPr>
            <a:xfrm>
              <a:off x="170708" y="857001"/>
              <a:ext cx="651075" cy="651075"/>
            </a:xfrm>
            <a:prstGeom prst="ellipse">
              <a:avLst/>
            </a:prstGeom>
            <a:solidFill>
              <a:srgbClr val="43BCB8">
                <a:alpha val="48235"/>
              </a:srgbClr>
            </a:solidFill>
            <a:ln w="12700" cap="flat" cmpd="sng">
              <a:solidFill>
                <a:schemeClr val="lt1"/>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475" name="Google Shape;475;p1"/>
            <p:cNvSpPr/>
            <p:nvPr/>
          </p:nvSpPr>
          <p:spPr>
            <a:xfrm>
              <a:off x="496246" y="857001"/>
              <a:ext cx="3473725" cy="651075"/>
            </a:xfrm>
            <a:prstGeom prst="rect">
              <a:avLst/>
            </a:prstGeom>
            <a:noFill/>
            <a:ln>
              <a:noFill/>
            </a:ln>
          </p:spPr>
          <p:txBody>
            <a:bodyPr spcFirstLastPara="1" wrap="square" lIns="68569" tIns="68569" rIns="68569" bIns="68569" anchor="ctr" anchorCtr="0">
              <a:noAutofit/>
            </a:bodyPr>
            <a:lstStyle/>
            <a:p>
              <a:pPr>
                <a:buSzPts val="1400"/>
              </a:pPr>
              <a:endParaRPr sz="1050"/>
            </a:p>
          </p:txBody>
        </p:sp>
        <p:sp>
          <p:nvSpPr>
            <p:cNvPr id="476" name="Google Shape;476;p1"/>
            <p:cNvSpPr txBox="1"/>
            <p:nvPr/>
          </p:nvSpPr>
          <p:spPr>
            <a:xfrm>
              <a:off x="496246" y="857001"/>
              <a:ext cx="3473725" cy="651075"/>
            </a:xfrm>
            <a:prstGeom prst="rect">
              <a:avLst/>
            </a:prstGeom>
            <a:noFill/>
            <a:ln>
              <a:noFill/>
            </a:ln>
          </p:spPr>
          <p:txBody>
            <a:bodyPr spcFirstLastPara="1" wrap="square" lIns="0" tIns="37144" rIns="0" bIns="37144" anchor="ctr" anchorCtr="0">
              <a:noAutofit/>
            </a:bodyPr>
            <a:lstStyle/>
            <a:p>
              <a:pPr>
                <a:lnSpc>
                  <a:spcPct val="90000"/>
                </a:lnSpc>
                <a:buClr>
                  <a:schemeClr val="dk1"/>
                </a:buClr>
                <a:buSzPts val="3900"/>
              </a:pPr>
              <a:r>
                <a:rPr lang="en-US" sz="2925">
                  <a:solidFill>
                    <a:schemeClr val="dk1"/>
                  </a:solidFill>
                  <a:latin typeface="Calibri"/>
                  <a:ea typeface="Calibri"/>
                  <a:cs typeface="Calibri"/>
                  <a:sym typeface="Calibri"/>
                </a:rPr>
                <a:t>Logical Error</a:t>
              </a:r>
              <a:endParaRPr sz="2925">
                <a:solidFill>
                  <a:schemeClr val="dk1"/>
                </a:solidFill>
                <a:latin typeface="Calibri"/>
                <a:ea typeface="Calibri"/>
                <a:cs typeface="Calibri"/>
                <a:sym typeface="Calibri"/>
              </a:endParaRPr>
            </a:p>
          </p:txBody>
        </p:sp>
        <p:sp>
          <p:nvSpPr>
            <p:cNvPr id="477" name="Google Shape;477;p1"/>
            <p:cNvSpPr/>
            <p:nvPr/>
          </p:nvSpPr>
          <p:spPr>
            <a:xfrm>
              <a:off x="170708" y="1508077"/>
              <a:ext cx="651075" cy="651075"/>
            </a:xfrm>
            <a:prstGeom prst="ellipse">
              <a:avLst/>
            </a:prstGeom>
            <a:solidFill>
              <a:srgbClr val="45B363">
                <a:alpha val="48235"/>
              </a:srgbClr>
            </a:solidFill>
            <a:ln w="12700" cap="flat" cmpd="sng">
              <a:solidFill>
                <a:schemeClr val="lt1"/>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478" name="Google Shape;478;p1"/>
            <p:cNvSpPr/>
            <p:nvPr/>
          </p:nvSpPr>
          <p:spPr>
            <a:xfrm>
              <a:off x="496246" y="1508077"/>
              <a:ext cx="3473725" cy="651075"/>
            </a:xfrm>
            <a:prstGeom prst="rect">
              <a:avLst/>
            </a:prstGeom>
            <a:noFill/>
            <a:ln>
              <a:noFill/>
            </a:ln>
          </p:spPr>
          <p:txBody>
            <a:bodyPr spcFirstLastPara="1" wrap="square" lIns="68569" tIns="68569" rIns="68569" bIns="68569" anchor="ctr" anchorCtr="0">
              <a:noAutofit/>
            </a:bodyPr>
            <a:lstStyle/>
            <a:p>
              <a:pPr>
                <a:buSzPts val="1400"/>
              </a:pPr>
              <a:endParaRPr sz="1050"/>
            </a:p>
          </p:txBody>
        </p:sp>
        <p:sp>
          <p:nvSpPr>
            <p:cNvPr id="479" name="Google Shape;479;p1"/>
            <p:cNvSpPr txBox="1"/>
            <p:nvPr/>
          </p:nvSpPr>
          <p:spPr>
            <a:xfrm>
              <a:off x="496246" y="1508077"/>
              <a:ext cx="3473725" cy="651075"/>
            </a:xfrm>
            <a:prstGeom prst="rect">
              <a:avLst/>
            </a:prstGeom>
            <a:noFill/>
            <a:ln>
              <a:noFill/>
            </a:ln>
          </p:spPr>
          <p:txBody>
            <a:bodyPr spcFirstLastPara="1" wrap="square" lIns="0" tIns="37144" rIns="0" bIns="37144" anchor="ctr" anchorCtr="0">
              <a:noAutofit/>
            </a:bodyPr>
            <a:lstStyle/>
            <a:p>
              <a:pPr>
                <a:lnSpc>
                  <a:spcPct val="90000"/>
                </a:lnSpc>
                <a:buClr>
                  <a:schemeClr val="dk1"/>
                </a:buClr>
                <a:buSzPts val="3900"/>
              </a:pPr>
              <a:r>
                <a:rPr lang="en-US" sz="2925" dirty="0">
                  <a:solidFill>
                    <a:schemeClr val="dk1"/>
                  </a:solidFill>
                  <a:latin typeface="Calibri"/>
                  <a:ea typeface="Calibri"/>
                  <a:cs typeface="Calibri"/>
                  <a:sym typeface="Calibri"/>
                </a:rPr>
                <a:t>Run Time Error</a:t>
              </a:r>
              <a:endParaRPr sz="2925" dirty="0">
                <a:solidFill>
                  <a:schemeClr val="dk1"/>
                </a:solidFill>
                <a:latin typeface="Calibri"/>
                <a:ea typeface="Calibri"/>
                <a:cs typeface="Calibri"/>
                <a:sym typeface="Calibri"/>
              </a:endParaRPr>
            </a:p>
          </p:txBody>
        </p:sp>
        <p:sp>
          <p:nvSpPr>
            <p:cNvPr id="480" name="Google Shape;480;p1"/>
            <p:cNvSpPr/>
            <p:nvPr/>
          </p:nvSpPr>
          <p:spPr>
            <a:xfrm>
              <a:off x="170708" y="2159152"/>
              <a:ext cx="651075" cy="651075"/>
            </a:xfrm>
            <a:prstGeom prst="ellipse">
              <a:avLst/>
            </a:prstGeom>
            <a:solidFill>
              <a:srgbClr val="6FAA47">
                <a:alpha val="48235"/>
              </a:srgbClr>
            </a:solidFill>
            <a:ln w="12700" cap="flat" cmpd="sng">
              <a:solidFill>
                <a:schemeClr val="lt1"/>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481" name="Google Shape;481;p1"/>
            <p:cNvSpPr/>
            <p:nvPr/>
          </p:nvSpPr>
          <p:spPr>
            <a:xfrm>
              <a:off x="496246" y="2159152"/>
              <a:ext cx="3473725" cy="651075"/>
            </a:xfrm>
            <a:prstGeom prst="rect">
              <a:avLst/>
            </a:prstGeom>
            <a:noFill/>
            <a:ln>
              <a:noFill/>
            </a:ln>
          </p:spPr>
          <p:txBody>
            <a:bodyPr spcFirstLastPara="1" wrap="square" lIns="68569" tIns="68569" rIns="68569" bIns="68569" anchor="ctr" anchorCtr="0">
              <a:noAutofit/>
            </a:bodyPr>
            <a:lstStyle/>
            <a:p>
              <a:pPr>
                <a:buSzPts val="1400"/>
              </a:pPr>
              <a:endParaRPr sz="1050"/>
            </a:p>
          </p:txBody>
        </p:sp>
        <p:sp>
          <p:nvSpPr>
            <p:cNvPr id="482" name="Google Shape;482;p1"/>
            <p:cNvSpPr txBox="1"/>
            <p:nvPr/>
          </p:nvSpPr>
          <p:spPr>
            <a:xfrm>
              <a:off x="496246" y="2159152"/>
              <a:ext cx="3473725" cy="651075"/>
            </a:xfrm>
            <a:prstGeom prst="rect">
              <a:avLst/>
            </a:prstGeom>
            <a:noFill/>
            <a:ln>
              <a:noFill/>
            </a:ln>
          </p:spPr>
          <p:txBody>
            <a:bodyPr spcFirstLastPara="1" wrap="square" lIns="0" tIns="37144" rIns="0" bIns="37144" anchor="ctr" anchorCtr="0">
              <a:noAutofit/>
            </a:bodyPr>
            <a:lstStyle/>
            <a:p>
              <a:pPr>
                <a:lnSpc>
                  <a:spcPct val="90000"/>
                </a:lnSpc>
                <a:buClr>
                  <a:schemeClr val="dk1"/>
                </a:buClr>
                <a:buSzPts val="3900"/>
              </a:pPr>
              <a:r>
                <a:rPr lang="en-US" sz="2925">
                  <a:solidFill>
                    <a:schemeClr val="dk1"/>
                  </a:solidFill>
                  <a:latin typeface="Calibri"/>
                  <a:ea typeface="Calibri"/>
                  <a:cs typeface="Calibri"/>
                  <a:sym typeface="Calibri"/>
                </a:rPr>
                <a:t>Warning</a:t>
              </a:r>
              <a:endParaRPr sz="1050"/>
            </a:p>
          </p:txBody>
        </p:sp>
      </p:grpSp>
    </p:spTree>
    <p:extLst>
      <p:ext uri="{BB962C8B-B14F-4D97-AF65-F5344CB8AC3E}">
        <p14:creationId xmlns:p14="http://schemas.microsoft.com/office/powerpoint/2010/main" val="2628493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grpSp>
        <p:nvGrpSpPr>
          <p:cNvPr id="493" name="Google Shape;493;p3"/>
          <p:cNvGrpSpPr/>
          <p:nvPr/>
        </p:nvGrpSpPr>
        <p:grpSpPr>
          <a:xfrm>
            <a:off x="707031" y="1903862"/>
            <a:ext cx="7868688" cy="2292824"/>
            <a:chOff x="2530" y="0"/>
            <a:chExt cx="10491584" cy="3057099"/>
          </a:xfrm>
        </p:grpSpPr>
        <p:sp>
          <p:nvSpPr>
            <p:cNvPr id="494" name="Google Shape;494;p3"/>
            <p:cNvSpPr/>
            <p:nvPr/>
          </p:nvSpPr>
          <p:spPr>
            <a:xfrm>
              <a:off x="2530" y="0"/>
              <a:ext cx="2483215" cy="3057099"/>
            </a:xfrm>
            <a:prstGeom prst="roundRect">
              <a:avLst>
                <a:gd name="adj" fmla="val 10000"/>
              </a:avLst>
            </a:prstGeom>
            <a:solidFill>
              <a:srgbClr val="CCD3EA"/>
            </a:solidFill>
            <a:ln w="9525" cap="flat" cmpd="sng">
              <a:solidFill>
                <a:schemeClr val="dk1"/>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495" name="Google Shape;495;p3"/>
            <p:cNvSpPr txBox="1"/>
            <p:nvPr/>
          </p:nvSpPr>
          <p:spPr>
            <a:xfrm>
              <a:off x="2530" y="0"/>
              <a:ext cx="2483215" cy="917129"/>
            </a:xfrm>
            <a:prstGeom prst="rect">
              <a:avLst/>
            </a:prstGeom>
            <a:noFill/>
            <a:ln>
              <a:noFill/>
            </a:ln>
          </p:spPr>
          <p:txBody>
            <a:bodyPr spcFirstLastPara="1" wrap="square" lIns="120000" tIns="120000" rIns="120000" bIns="120000" anchor="ctr" anchorCtr="0">
              <a:noAutofit/>
            </a:bodyPr>
            <a:lstStyle/>
            <a:p>
              <a:pPr algn="ctr">
                <a:lnSpc>
                  <a:spcPct val="90000"/>
                </a:lnSpc>
                <a:buClr>
                  <a:schemeClr val="dk1"/>
                </a:buClr>
                <a:buSzPts val="4200"/>
              </a:pPr>
              <a:r>
                <a:rPr lang="en-US" sz="3150">
                  <a:solidFill>
                    <a:schemeClr val="dk1"/>
                  </a:solidFill>
                  <a:latin typeface="Calibri"/>
                  <a:ea typeface="Calibri"/>
                  <a:cs typeface="Calibri"/>
                  <a:sym typeface="Calibri"/>
                </a:rPr>
                <a:t>Data Type</a:t>
              </a:r>
              <a:endParaRPr sz="1050"/>
            </a:p>
          </p:txBody>
        </p:sp>
        <p:sp>
          <p:nvSpPr>
            <p:cNvPr id="496" name="Google Shape;496;p3"/>
            <p:cNvSpPr/>
            <p:nvPr/>
          </p:nvSpPr>
          <p:spPr>
            <a:xfrm>
              <a:off x="250852" y="917129"/>
              <a:ext cx="1986572" cy="1987114"/>
            </a:xfrm>
            <a:prstGeom prst="roundRect">
              <a:avLst>
                <a:gd name="adj" fmla="val 10000"/>
              </a:avLst>
            </a:prstGeom>
            <a:solidFill>
              <a:srgbClr val="4372C3"/>
            </a:solidFill>
            <a:ln>
              <a:noFill/>
            </a:ln>
          </p:spPr>
          <p:txBody>
            <a:bodyPr spcFirstLastPara="1" wrap="square" lIns="68569" tIns="68569" rIns="68569" bIns="68569" anchor="ctr" anchorCtr="0">
              <a:noAutofit/>
            </a:bodyPr>
            <a:lstStyle/>
            <a:p>
              <a:pPr>
                <a:buSzPts val="1400"/>
              </a:pPr>
              <a:endParaRPr sz="1050"/>
            </a:p>
          </p:txBody>
        </p:sp>
        <p:sp>
          <p:nvSpPr>
            <p:cNvPr id="497" name="Google Shape;497;p3"/>
            <p:cNvSpPr txBox="1"/>
            <p:nvPr/>
          </p:nvSpPr>
          <p:spPr>
            <a:xfrm>
              <a:off x="309037" y="975314"/>
              <a:ext cx="1870202" cy="1870744"/>
            </a:xfrm>
            <a:prstGeom prst="rect">
              <a:avLst/>
            </a:prstGeom>
            <a:noFill/>
            <a:ln>
              <a:noFill/>
            </a:ln>
          </p:spPr>
          <p:txBody>
            <a:bodyPr spcFirstLastPara="1" wrap="square" lIns="114300" tIns="85725" rIns="114300" bIns="85725" anchor="ctr" anchorCtr="0">
              <a:noAutofit/>
            </a:bodyPr>
            <a:lstStyle/>
            <a:p>
              <a:pPr algn="ctr">
                <a:lnSpc>
                  <a:spcPct val="90000"/>
                </a:lnSpc>
                <a:buClr>
                  <a:schemeClr val="lt1"/>
                </a:buClr>
                <a:buSzPts val="6000"/>
              </a:pPr>
              <a:r>
                <a:rPr lang="en-US" sz="4500">
                  <a:solidFill>
                    <a:schemeClr val="lt1"/>
                  </a:solidFill>
                  <a:latin typeface="Calibri"/>
                  <a:ea typeface="Calibri"/>
                  <a:cs typeface="Calibri"/>
                  <a:sym typeface="Calibri"/>
                </a:rPr>
                <a:t>int</a:t>
              </a:r>
              <a:endParaRPr sz="4500">
                <a:solidFill>
                  <a:schemeClr val="lt1"/>
                </a:solidFill>
                <a:latin typeface="Calibri"/>
                <a:ea typeface="Calibri"/>
                <a:cs typeface="Calibri"/>
                <a:sym typeface="Calibri"/>
              </a:endParaRPr>
            </a:p>
          </p:txBody>
        </p:sp>
        <p:sp>
          <p:nvSpPr>
            <p:cNvPr id="498" name="Google Shape;498;p3"/>
            <p:cNvSpPr/>
            <p:nvPr/>
          </p:nvSpPr>
          <p:spPr>
            <a:xfrm>
              <a:off x="2671986" y="0"/>
              <a:ext cx="2483215" cy="3057099"/>
            </a:xfrm>
            <a:prstGeom prst="roundRect">
              <a:avLst>
                <a:gd name="adj" fmla="val 10000"/>
              </a:avLst>
            </a:prstGeom>
            <a:solidFill>
              <a:srgbClr val="CCD3EA"/>
            </a:solidFill>
            <a:ln w="9525" cap="flat" cmpd="sng">
              <a:solidFill>
                <a:schemeClr val="dk1"/>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499" name="Google Shape;499;p3"/>
            <p:cNvSpPr txBox="1"/>
            <p:nvPr/>
          </p:nvSpPr>
          <p:spPr>
            <a:xfrm>
              <a:off x="2671986" y="0"/>
              <a:ext cx="2483215" cy="917129"/>
            </a:xfrm>
            <a:prstGeom prst="rect">
              <a:avLst/>
            </a:prstGeom>
            <a:noFill/>
            <a:ln>
              <a:noFill/>
            </a:ln>
          </p:spPr>
          <p:txBody>
            <a:bodyPr spcFirstLastPara="1" wrap="square" lIns="120000" tIns="120000" rIns="120000" bIns="120000" anchor="ctr" anchorCtr="0">
              <a:noAutofit/>
            </a:bodyPr>
            <a:lstStyle/>
            <a:p>
              <a:pPr algn="ctr">
                <a:lnSpc>
                  <a:spcPct val="90000"/>
                </a:lnSpc>
                <a:buClr>
                  <a:schemeClr val="dk1"/>
                </a:buClr>
                <a:buSzPts val="4200"/>
              </a:pPr>
              <a:r>
                <a:rPr lang="en-US" sz="3150">
                  <a:solidFill>
                    <a:schemeClr val="dk1"/>
                  </a:solidFill>
                  <a:latin typeface="Calibri"/>
                  <a:ea typeface="Calibri"/>
                  <a:cs typeface="Calibri"/>
                  <a:sym typeface="Calibri"/>
                </a:rPr>
                <a:t>Name</a:t>
              </a:r>
              <a:endParaRPr sz="1050"/>
            </a:p>
          </p:txBody>
        </p:sp>
        <p:sp>
          <p:nvSpPr>
            <p:cNvPr id="500" name="Google Shape;500;p3"/>
            <p:cNvSpPr/>
            <p:nvPr/>
          </p:nvSpPr>
          <p:spPr>
            <a:xfrm>
              <a:off x="2920308" y="917129"/>
              <a:ext cx="1986572" cy="1987114"/>
            </a:xfrm>
            <a:prstGeom prst="roundRect">
              <a:avLst>
                <a:gd name="adj" fmla="val 10000"/>
              </a:avLst>
            </a:prstGeom>
            <a:solidFill>
              <a:srgbClr val="43BCB8"/>
            </a:solidFill>
            <a:ln>
              <a:noFill/>
            </a:ln>
          </p:spPr>
          <p:txBody>
            <a:bodyPr spcFirstLastPara="1" wrap="square" lIns="68569" tIns="68569" rIns="68569" bIns="68569" anchor="ctr" anchorCtr="0">
              <a:noAutofit/>
            </a:bodyPr>
            <a:lstStyle/>
            <a:p>
              <a:pPr>
                <a:buSzPts val="1400"/>
              </a:pPr>
              <a:endParaRPr sz="1050"/>
            </a:p>
          </p:txBody>
        </p:sp>
        <p:sp>
          <p:nvSpPr>
            <p:cNvPr id="501" name="Google Shape;501;p3"/>
            <p:cNvSpPr txBox="1"/>
            <p:nvPr/>
          </p:nvSpPr>
          <p:spPr>
            <a:xfrm>
              <a:off x="2978493" y="975314"/>
              <a:ext cx="1870202" cy="1870744"/>
            </a:xfrm>
            <a:prstGeom prst="rect">
              <a:avLst/>
            </a:prstGeom>
            <a:noFill/>
            <a:ln>
              <a:noFill/>
            </a:ln>
          </p:spPr>
          <p:txBody>
            <a:bodyPr spcFirstLastPara="1" wrap="square" lIns="114300" tIns="85725" rIns="114300" bIns="85725" anchor="ctr" anchorCtr="0">
              <a:noAutofit/>
            </a:bodyPr>
            <a:lstStyle/>
            <a:p>
              <a:pPr algn="ctr">
                <a:lnSpc>
                  <a:spcPct val="90000"/>
                </a:lnSpc>
                <a:buClr>
                  <a:schemeClr val="lt1"/>
                </a:buClr>
                <a:buSzPts val="6000"/>
              </a:pPr>
              <a:r>
                <a:rPr lang="en-US" sz="4500">
                  <a:solidFill>
                    <a:schemeClr val="lt1"/>
                  </a:solidFill>
                  <a:latin typeface="Calibri"/>
                  <a:ea typeface="Calibri"/>
                  <a:cs typeface="Calibri"/>
                  <a:sym typeface="Calibri"/>
                </a:rPr>
                <a:t>x</a:t>
              </a:r>
              <a:endParaRPr sz="1050"/>
            </a:p>
          </p:txBody>
        </p:sp>
        <p:sp>
          <p:nvSpPr>
            <p:cNvPr id="502" name="Google Shape;502;p3"/>
            <p:cNvSpPr/>
            <p:nvPr/>
          </p:nvSpPr>
          <p:spPr>
            <a:xfrm>
              <a:off x="5341443" y="0"/>
              <a:ext cx="2483215" cy="3057099"/>
            </a:xfrm>
            <a:prstGeom prst="roundRect">
              <a:avLst>
                <a:gd name="adj" fmla="val 10000"/>
              </a:avLst>
            </a:prstGeom>
            <a:solidFill>
              <a:srgbClr val="CCD3EA"/>
            </a:solidFill>
            <a:ln w="9525" cap="flat" cmpd="sng">
              <a:solidFill>
                <a:schemeClr val="dk1"/>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503" name="Google Shape;503;p3"/>
            <p:cNvSpPr txBox="1"/>
            <p:nvPr/>
          </p:nvSpPr>
          <p:spPr>
            <a:xfrm>
              <a:off x="5341443" y="0"/>
              <a:ext cx="2483215" cy="917129"/>
            </a:xfrm>
            <a:prstGeom prst="rect">
              <a:avLst/>
            </a:prstGeom>
            <a:noFill/>
            <a:ln>
              <a:noFill/>
            </a:ln>
          </p:spPr>
          <p:txBody>
            <a:bodyPr spcFirstLastPara="1" wrap="square" lIns="120000" tIns="120000" rIns="120000" bIns="120000" anchor="ctr" anchorCtr="0">
              <a:noAutofit/>
            </a:bodyPr>
            <a:lstStyle/>
            <a:p>
              <a:pPr algn="ctr">
                <a:lnSpc>
                  <a:spcPct val="90000"/>
                </a:lnSpc>
                <a:buClr>
                  <a:schemeClr val="dk1"/>
                </a:buClr>
                <a:buSzPts val="4200"/>
              </a:pPr>
              <a:r>
                <a:rPr lang="en-US" sz="3150">
                  <a:solidFill>
                    <a:schemeClr val="dk1"/>
                  </a:solidFill>
                  <a:latin typeface="Calibri"/>
                  <a:ea typeface="Calibri"/>
                  <a:cs typeface="Calibri"/>
                  <a:sym typeface="Calibri"/>
                </a:rPr>
                <a:t>Value</a:t>
              </a:r>
              <a:endParaRPr sz="1050"/>
            </a:p>
          </p:txBody>
        </p:sp>
        <p:sp>
          <p:nvSpPr>
            <p:cNvPr id="504" name="Google Shape;504;p3"/>
            <p:cNvSpPr/>
            <p:nvPr/>
          </p:nvSpPr>
          <p:spPr>
            <a:xfrm>
              <a:off x="5589764" y="917129"/>
              <a:ext cx="1986572" cy="1987114"/>
            </a:xfrm>
            <a:prstGeom prst="roundRect">
              <a:avLst>
                <a:gd name="adj" fmla="val 10000"/>
              </a:avLst>
            </a:prstGeom>
            <a:solidFill>
              <a:srgbClr val="45B363"/>
            </a:solidFill>
            <a:ln>
              <a:noFill/>
            </a:ln>
          </p:spPr>
          <p:txBody>
            <a:bodyPr spcFirstLastPara="1" wrap="square" lIns="68569" tIns="68569" rIns="68569" bIns="68569" anchor="ctr" anchorCtr="0">
              <a:noAutofit/>
            </a:bodyPr>
            <a:lstStyle/>
            <a:p>
              <a:pPr>
                <a:buSzPts val="1400"/>
              </a:pPr>
              <a:endParaRPr sz="1050"/>
            </a:p>
          </p:txBody>
        </p:sp>
        <p:sp>
          <p:nvSpPr>
            <p:cNvPr id="505" name="Google Shape;505;p3"/>
            <p:cNvSpPr txBox="1"/>
            <p:nvPr/>
          </p:nvSpPr>
          <p:spPr>
            <a:xfrm>
              <a:off x="5647949" y="975314"/>
              <a:ext cx="1870202" cy="1870744"/>
            </a:xfrm>
            <a:prstGeom prst="rect">
              <a:avLst/>
            </a:prstGeom>
            <a:noFill/>
            <a:ln>
              <a:noFill/>
            </a:ln>
          </p:spPr>
          <p:txBody>
            <a:bodyPr spcFirstLastPara="1" wrap="square" lIns="114300" tIns="85725" rIns="114300" bIns="85725" anchor="ctr" anchorCtr="0">
              <a:noAutofit/>
            </a:bodyPr>
            <a:lstStyle/>
            <a:p>
              <a:pPr algn="ctr">
                <a:lnSpc>
                  <a:spcPct val="90000"/>
                </a:lnSpc>
                <a:buClr>
                  <a:schemeClr val="lt1"/>
                </a:buClr>
                <a:buSzPts val="6000"/>
              </a:pPr>
              <a:r>
                <a:rPr lang="en-US" sz="4500">
                  <a:solidFill>
                    <a:schemeClr val="lt1"/>
                  </a:solidFill>
                  <a:latin typeface="Calibri"/>
                  <a:ea typeface="Calibri"/>
                  <a:cs typeface="Calibri"/>
                  <a:sym typeface="Calibri"/>
                </a:rPr>
                <a:t>5</a:t>
              </a:r>
              <a:endParaRPr sz="1050"/>
            </a:p>
          </p:txBody>
        </p:sp>
        <p:sp>
          <p:nvSpPr>
            <p:cNvPr id="506" name="Google Shape;506;p3"/>
            <p:cNvSpPr/>
            <p:nvPr/>
          </p:nvSpPr>
          <p:spPr>
            <a:xfrm>
              <a:off x="8010899" y="0"/>
              <a:ext cx="2483215" cy="3057099"/>
            </a:xfrm>
            <a:prstGeom prst="roundRect">
              <a:avLst>
                <a:gd name="adj" fmla="val 10000"/>
              </a:avLst>
            </a:prstGeom>
            <a:solidFill>
              <a:srgbClr val="CCD3EA"/>
            </a:solidFill>
            <a:ln w="9525" cap="flat" cmpd="sng">
              <a:solidFill>
                <a:schemeClr val="dk1"/>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507" name="Google Shape;507;p3"/>
            <p:cNvSpPr txBox="1"/>
            <p:nvPr/>
          </p:nvSpPr>
          <p:spPr>
            <a:xfrm>
              <a:off x="8010899" y="0"/>
              <a:ext cx="2483215" cy="917129"/>
            </a:xfrm>
            <a:prstGeom prst="rect">
              <a:avLst/>
            </a:prstGeom>
            <a:noFill/>
            <a:ln>
              <a:noFill/>
            </a:ln>
          </p:spPr>
          <p:txBody>
            <a:bodyPr spcFirstLastPara="1" wrap="square" lIns="120000" tIns="120000" rIns="120000" bIns="120000" anchor="ctr" anchorCtr="0">
              <a:noAutofit/>
            </a:bodyPr>
            <a:lstStyle/>
            <a:p>
              <a:pPr algn="ctr">
                <a:lnSpc>
                  <a:spcPct val="90000"/>
                </a:lnSpc>
                <a:buClr>
                  <a:schemeClr val="dk1"/>
                </a:buClr>
                <a:buSzPts val="4200"/>
              </a:pPr>
              <a:r>
                <a:rPr lang="en-US" sz="3150">
                  <a:solidFill>
                    <a:schemeClr val="dk1"/>
                  </a:solidFill>
                  <a:latin typeface="Calibri"/>
                  <a:ea typeface="Calibri"/>
                  <a:cs typeface="Calibri"/>
                  <a:sym typeface="Calibri"/>
                </a:rPr>
                <a:t>Address</a:t>
              </a:r>
              <a:endParaRPr sz="1050"/>
            </a:p>
          </p:txBody>
        </p:sp>
        <p:sp>
          <p:nvSpPr>
            <p:cNvPr id="508" name="Google Shape;508;p3"/>
            <p:cNvSpPr/>
            <p:nvPr/>
          </p:nvSpPr>
          <p:spPr>
            <a:xfrm>
              <a:off x="8259220" y="917129"/>
              <a:ext cx="1986572" cy="1987114"/>
            </a:xfrm>
            <a:prstGeom prst="roundRect">
              <a:avLst>
                <a:gd name="adj" fmla="val 10000"/>
              </a:avLst>
            </a:prstGeom>
            <a:solidFill>
              <a:srgbClr val="6FAA47"/>
            </a:solidFill>
            <a:ln>
              <a:noFill/>
            </a:ln>
          </p:spPr>
          <p:txBody>
            <a:bodyPr spcFirstLastPara="1" wrap="square" lIns="68569" tIns="68569" rIns="68569" bIns="68569" anchor="ctr" anchorCtr="0">
              <a:noAutofit/>
            </a:bodyPr>
            <a:lstStyle/>
            <a:p>
              <a:pPr>
                <a:buSzPts val="1400"/>
              </a:pPr>
              <a:endParaRPr sz="1050"/>
            </a:p>
          </p:txBody>
        </p:sp>
        <p:sp>
          <p:nvSpPr>
            <p:cNvPr id="509" name="Google Shape;509;p3"/>
            <p:cNvSpPr txBox="1"/>
            <p:nvPr/>
          </p:nvSpPr>
          <p:spPr>
            <a:xfrm>
              <a:off x="8317405" y="975314"/>
              <a:ext cx="1870202" cy="1870744"/>
            </a:xfrm>
            <a:prstGeom prst="rect">
              <a:avLst/>
            </a:prstGeom>
            <a:noFill/>
            <a:ln>
              <a:noFill/>
            </a:ln>
          </p:spPr>
          <p:txBody>
            <a:bodyPr spcFirstLastPara="1" wrap="square" lIns="114300" tIns="85725" rIns="114300" bIns="85725" anchor="ctr" anchorCtr="0">
              <a:noAutofit/>
            </a:bodyPr>
            <a:lstStyle/>
            <a:p>
              <a:pPr algn="ctr">
                <a:lnSpc>
                  <a:spcPct val="90000"/>
                </a:lnSpc>
                <a:buClr>
                  <a:schemeClr val="lt1"/>
                </a:buClr>
                <a:buSzPts val="6000"/>
              </a:pPr>
              <a:r>
                <a:rPr lang="en-US" sz="4500">
                  <a:solidFill>
                    <a:schemeClr val="lt1"/>
                  </a:solidFill>
                  <a:latin typeface="Calibri"/>
                  <a:ea typeface="Calibri"/>
                  <a:cs typeface="Calibri"/>
                  <a:sym typeface="Calibri"/>
                </a:rPr>
                <a:t>1000</a:t>
              </a:r>
              <a:endParaRPr sz="1050"/>
            </a:p>
          </p:txBody>
        </p:sp>
      </p:grpSp>
      <p:sp>
        <p:nvSpPr>
          <p:cNvPr id="510" name="Google Shape;510;p3"/>
          <p:cNvSpPr txBox="1"/>
          <p:nvPr/>
        </p:nvSpPr>
        <p:spPr>
          <a:xfrm>
            <a:off x="705133" y="890516"/>
            <a:ext cx="7872484" cy="692467"/>
          </a:xfrm>
          <a:prstGeom prst="rect">
            <a:avLst/>
          </a:prstGeom>
          <a:solidFill>
            <a:srgbClr val="C00000"/>
          </a:solidFill>
          <a:ln>
            <a:noFill/>
          </a:ln>
        </p:spPr>
        <p:txBody>
          <a:bodyPr spcFirstLastPara="1" wrap="square" lIns="68569" tIns="34275" rIns="68569" bIns="34275" anchor="t" anchorCtr="0">
            <a:spAutoFit/>
          </a:bodyPr>
          <a:lstStyle/>
          <a:p>
            <a:pPr algn="ctr">
              <a:buSzPts val="5400"/>
            </a:pPr>
            <a:r>
              <a:rPr lang="en-US" sz="4050">
                <a:solidFill>
                  <a:schemeClr val="lt1"/>
                </a:solidFill>
                <a:latin typeface="Impact"/>
                <a:ea typeface="Impact"/>
                <a:cs typeface="Impact"/>
                <a:sym typeface="Impact"/>
              </a:rPr>
              <a:t>Declaring a Variable</a:t>
            </a:r>
            <a:endParaRPr sz="1050"/>
          </a:p>
        </p:txBody>
      </p:sp>
    </p:spTree>
    <p:extLst>
      <p:ext uri="{BB962C8B-B14F-4D97-AF65-F5344CB8AC3E}">
        <p14:creationId xmlns:p14="http://schemas.microsoft.com/office/powerpoint/2010/main" val="1297932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pic>
        <p:nvPicPr>
          <p:cNvPr id="628" name="Google Shape;628;p8"/>
          <p:cNvPicPr preferRelativeResize="0"/>
          <p:nvPr/>
        </p:nvPicPr>
        <p:blipFill rotWithShape="1">
          <a:blip r:embed="rId3">
            <a:alphaModFix/>
          </a:blip>
          <a:srcRect/>
          <a:stretch/>
        </p:blipFill>
        <p:spPr>
          <a:xfrm>
            <a:off x="0" y="-35963"/>
            <a:ext cx="9144000" cy="5143500"/>
          </a:xfrm>
          <a:prstGeom prst="rect">
            <a:avLst/>
          </a:prstGeom>
          <a:noFill/>
          <a:ln>
            <a:noFill/>
          </a:ln>
        </p:spPr>
      </p:pic>
    </p:spTree>
    <p:extLst>
      <p:ext uri="{BB962C8B-B14F-4D97-AF65-F5344CB8AC3E}">
        <p14:creationId xmlns:p14="http://schemas.microsoft.com/office/powerpoint/2010/main" val="1241426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4"/>
          <p:cNvSpPr/>
          <p:nvPr/>
        </p:nvSpPr>
        <p:spPr>
          <a:xfrm>
            <a:off x="362475" y="1290760"/>
            <a:ext cx="4761450" cy="3055950"/>
          </a:xfrm>
          <a:prstGeom prst="roundRect">
            <a:avLst>
              <a:gd name="adj" fmla="val 16667"/>
            </a:avLst>
          </a:prstGeom>
          <a:solidFill>
            <a:srgbClr val="FFFFFF"/>
          </a:solidFill>
          <a:ln w="76200" cap="flat" cmpd="sng">
            <a:solidFill>
              <a:srgbClr val="44546A"/>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517" name="Google Shape;517;p4"/>
          <p:cNvSpPr txBox="1"/>
          <p:nvPr/>
        </p:nvSpPr>
        <p:spPr>
          <a:xfrm>
            <a:off x="861863" y="707007"/>
            <a:ext cx="3762675" cy="473184"/>
          </a:xfrm>
          <a:prstGeom prst="rect">
            <a:avLst/>
          </a:prstGeom>
          <a:noFill/>
          <a:ln>
            <a:noFill/>
          </a:ln>
        </p:spPr>
        <p:txBody>
          <a:bodyPr spcFirstLastPara="1" wrap="square" lIns="68569" tIns="68569" rIns="68569" bIns="68569" anchor="t" anchorCtr="0">
            <a:spAutoFit/>
          </a:bodyPr>
          <a:lstStyle/>
          <a:p>
            <a:pPr>
              <a:buSzPts val="2900"/>
            </a:pPr>
            <a:r>
              <a:rPr lang="en-US" sz="2175" b="1" dirty="0">
                <a:latin typeface="Cambria"/>
                <a:ea typeface="Cambria"/>
                <a:cs typeface="Cambria"/>
                <a:sym typeface="Cambria"/>
              </a:rPr>
              <a:t>Common Type System (CTS)</a:t>
            </a:r>
            <a:endParaRPr sz="2175" b="1" dirty="0">
              <a:latin typeface="Cambria"/>
              <a:ea typeface="Cambria"/>
              <a:cs typeface="Cambria"/>
              <a:sym typeface="Cambria"/>
            </a:endParaRPr>
          </a:p>
        </p:txBody>
      </p:sp>
      <p:sp>
        <p:nvSpPr>
          <p:cNvPr id="518" name="Google Shape;518;p4"/>
          <p:cNvSpPr/>
          <p:nvPr/>
        </p:nvSpPr>
        <p:spPr>
          <a:xfrm>
            <a:off x="2254613" y="2441185"/>
            <a:ext cx="977175" cy="755100"/>
          </a:xfrm>
          <a:prstGeom prst="hexagon">
            <a:avLst>
              <a:gd name="adj" fmla="val 25000"/>
              <a:gd name="vf" fmla="val 115470"/>
            </a:avLst>
          </a:prstGeom>
          <a:solidFill>
            <a:srgbClr val="FFFFFF"/>
          </a:solidFill>
          <a:ln w="38100" cap="flat" cmpd="sng">
            <a:solidFill>
              <a:srgbClr val="70AD47"/>
            </a:solidFill>
            <a:prstDash val="solid"/>
            <a:round/>
            <a:headEnd type="none" w="sm" len="sm"/>
            <a:tailEnd type="none" w="sm" len="sm"/>
          </a:ln>
        </p:spPr>
        <p:txBody>
          <a:bodyPr spcFirstLastPara="1" wrap="square" lIns="68569" tIns="68569" rIns="68569" bIns="68569" anchor="ctr" anchorCtr="0">
            <a:noAutofit/>
          </a:bodyPr>
          <a:lstStyle/>
          <a:p>
            <a:pPr algn="ctr">
              <a:buSzPts val="2800"/>
            </a:pPr>
            <a:r>
              <a:rPr lang="en-US" sz="2100" b="1" dirty="0">
                <a:latin typeface="Cambria"/>
                <a:ea typeface="Cambria"/>
                <a:cs typeface="Cambria"/>
                <a:sym typeface="Cambria"/>
              </a:rPr>
              <a:t>CLS</a:t>
            </a:r>
            <a:endParaRPr sz="2100" b="1" dirty="0">
              <a:latin typeface="Cambria"/>
              <a:ea typeface="Cambria"/>
              <a:cs typeface="Cambria"/>
              <a:sym typeface="Cambria"/>
            </a:endParaRPr>
          </a:p>
        </p:txBody>
      </p:sp>
      <p:sp>
        <p:nvSpPr>
          <p:cNvPr id="519" name="Google Shape;519;p4"/>
          <p:cNvSpPr txBox="1"/>
          <p:nvPr/>
        </p:nvSpPr>
        <p:spPr>
          <a:xfrm>
            <a:off x="207375" y="4575769"/>
            <a:ext cx="5116950" cy="473184"/>
          </a:xfrm>
          <a:prstGeom prst="rect">
            <a:avLst/>
          </a:prstGeom>
          <a:noFill/>
          <a:ln>
            <a:noFill/>
          </a:ln>
        </p:spPr>
        <p:txBody>
          <a:bodyPr spcFirstLastPara="1" wrap="square" lIns="68569" tIns="68569" rIns="68569" bIns="68569" anchor="t" anchorCtr="0">
            <a:spAutoFit/>
          </a:bodyPr>
          <a:lstStyle/>
          <a:p>
            <a:pPr>
              <a:buSzPts val="2900"/>
            </a:pPr>
            <a:r>
              <a:rPr lang="en-US" sz="2175" b="1">
                <a:latin typeface="Cambria"/>
                <a:ea typeface="Cambria"/>
                <a:cs typeface="Cambria"/>
                <a:sym typeface="Cambria"/>
              </a:rPr>
              <a:t>CLS : Common Language Specification</a:t>
            </a:r>
            <a:endParaRPr sz="2175" b="1">
              <a:latin typeface="Cambria"/>
              <a:ea typeface="Cambria"/>
              <a:cs typeface="Cambria"/>
              <a:sym typeface="Cambria"/>
            </a:endParaRPr>
          </a:p>
        </p:txBody>
      </p:sp>
      <p:sp>
        <p:nvSpPr>
          <p:cNvPr id="520" name="Google Shape;520;p4"/>
          <p:cNvSpPr/>
          <p:nvPr/>
        </p:nvSpPr>
        <p:spPr>
          <a:xfrm>
            <a:off x="1985588" y="2067131"/>
            <a:ext cx="2904525" cy="1528425"/>
          </a:xfrm>
          <a:prstGeom prst="ellipse">
            <a:avLst/>
          </a:prstGeom>
          <a:noFill/>
          <a:ln w="28575" cap="flat" cmpd="sng">
            <a:solidFill>
              <a:srgbClr val="FF0000"/>
            </a:solidFill>
            <a:prstDash val="solid"/>
            <a:round/>
            <a:headEnd type="none" w="sm" len="sm"/>
            <a:tailEnd type="none" w="sm" len="sm"/>
          </a:ln>
        </p:spPr>
        <p:txBody>
          <a:bodyPr spcFirstLastPara="1" wrap="square" lIns="68569" tIns="68569" rIns="68569" bIns="68569" anchor="ctr" anchorCtr="0">
            <a:noAutofit/>
          </a:bodyPr>
          <a:lstStyle/>
          <a:p>
            <a:pPr algn="r">
              <a:buSzPts val="3000"/>
            </a:pPr>
            <a:endParaRPr sz="2250" b="1">
              <a:solidFill>
                <a:srgbClr val="FF0000"/>
              </a:solidFill>
            </a:endParaRPr>
          </a:p>
        </p:txBody>
      </p:sp>
      <p:sp>
        <p:nvSpPr>
          <p:cNvPr id="521" name="Google Shape;521;p4"/>
          <p:cNvSpPr/>
          <p:nvPr/>
        </p:nvSpPr>
        <p:spPr>
          <a:xfrm>
            <a:off x="630769" y="2113875"/>
            <a:ext cx="2904525" cy="1528425"/>
          </a:xfrm>
          <a:prstGeom prst="ellipse">
            <a:avLst/>
          </a:prstGeom>
          <a:noFill/>
          <a:ln w="28575" cap="flat" cmpd="sng">
            <a:solidFill>
              <a:srgbClr val="00FF00"/>
            </a:solidFill>
            <a:prstDash val="solid"/>
            <a:round/>
            <a:headEnd type="none" w="sm" len="sm"/>
            <a:tailEnd type="none" w="sm" len="sm"/>
          </a:ln>
        </p:spPr>
        <p:txBody>
          <a:bodyPr spcFirstLastPara="1" wrap="square" lIns="68569" tIns="68569" rIns="68569" bIns="68569" anchor="ctr" anchorCtr="0">
            <a:noAutofit/>
          </a:bodyPr>
          <a:lstStyle/>
          <a:p>
            <a:pPr>
              <a:buSzPts val="3000"/>
            </a:pPr>
            <a:endParaRPr sz="2250" b="1">
              <a:solidFill>
                <a:srgbClr val="FF0000"/>
              </a:solidFill>
            </a:endParaRPr>
          </a:p>
        </p:txBody>
      </p:sp>
      <p:sp>
        <p:nvSpPr>
          <p:cNvPr id="522" name="Google Shape;522;p4"/>
          <p:cNvSpPr txBox="1"/>
          <p:nvPr/>
        </p:nvSpPr>
        <p:spPr>
          <a:xfrm>
            <a:off x="4408875" y="3451838"/>
            <a:ext cx="715050" cy="484726"/>
          </a:xfrm>
          <a:prstGeom prst="rect">
            <a:avLst/>
          </a:prstGeom>
          <a:noFill/>
          <a:ln>
            <a:noFill/>
          </a:ln>
        </p:spPr>
        <p:txBody>
          <a:bodyPr spcFirstLastPara="1" wrap="square" lIns="68569" tIns="68569" rIns="68569" bIns="68569" anchor="t" anchorCtr="0">
            <a:spAutoFit/>
          </a:bodyPr>
          <a:lstStyle/>
          <a:p>
            <a:pPr>
              <a:buSzPts val="3000"/>
            </a:pPr>
            <a:r>
              <a:rPr lang="en-US" sz="2250" b="1">
                <a:solidFill>
                  <a:srgbClr val="FF0000"/>
                </a:solidFill>
                <a:latin typeface="Calibri"/>
                <a:ea typeface="Calibri"/>
                <a:cs typeface="Calibri"/>
                <a:sym typeface="Calibri"/>
              </a:rPr>
              <a:t>C#</a:t>
            </a:r>
            <a:endParaRPr sz="2250" b="1">
              <a:solidFill>
                <a:srgbClr val="FF0000"/>
              </a:solidFill>
              <a:latin typeface="Calibri"/>
              <a:ea typeface="Calibri"/>
              <a:cs typeface="Calibri"/>
              <a:sym typeface="Calibri"/>
            </a:endParaRPr>
          </a:p>
        </p:txBody>
      </p:sp>
      <p:sp>
        <p:nvSpPr>
          <p:cNvPr id="523" name="Google Shape;523;p4"/>
          <p:cNvSpPr txBox="1"/>
          <p:nvPr/>
        </p:nvSpPr>
        <p:spPr>
          <a:xfrm>
            <a:off x="516713" y="3325181"/>
            <a:ext cx="715050" cy="484726"/>
          </a:xfrm>
          <a:prstGeom prst="rect">
            <a:avLst/>
          </a:prstGeom>
          <a:noFill/>
          <a:ln>
            <a:noFill/>
          </a:ln>
        </p:spPr>
        <p:txBody>
          <a:bodyPr spcFirstLastPara="1" wrap="square" lIns="68569" tIns="68569" rIns="68569" bIns="68569" anchor="t" anchorCtr="0">
            <a:spAutoFit/>
          </a:bodyPr>
          <a:lstStyle/>
          <a:p>
            <a:pPr>
              <a:buSzPts val="3000"/>
            </a:pPr>
            <a:r>
              <a:rPr lang="en-US" sz="2250" b="1">
                <a:solidFill>
                  <a:srgbClr val="00FF00"/>
                </a:solidFill>
                <a:latin typeface="Calibri"/>
                <a:ea typeface="Calibri"/>
                <a:cs typeface="Calibri"/>
                <a:sym typeface="Calibri"/>
              </a:rPr>
              <a:t>F#</a:t>
            </a:r>
            <a:endParaRPr sz="2250" b="1">
              <a:solidFill>
                <a:srgbClr val="00FF00"/>
              </a:solidFill>
              <a:latin typeface="Calibri"/>
              <a:ea typeface="Calibri"/>
              <a:cs typeface="Calibri"/>
              <a:sym typeface="Calibri"/>
            </a:endParaRPr>
          </a:p>
        </p:txBody>
      </p:sp>
      <p:sp>
        <p:nvSpPr>
          <p:cNvPr id="524" name="Google Shape;524;p4"/>
          <p:cNvSpPr/>
          <p:nvPr/>
        </p:nvSpPr>
        <p:spPr>
          <a:xfrm rot="5400000">
            <a:off x="1554956" y="1889794"/>
            <a:ext cx="2347200" cy="1925100"/>
          </a:xfrm>
          <a:prstGeom prst="ellipse">
            <a:avLst/>
          </a:prstGeom>
          <a:noFill/>
          <a:ln w="28575" cap="flat" cmpd="sng">
            <a:solidFill>
              <a:srgbClr val="0000FF"/>
            </a:solidFill>
            <a:prstDash val="solid"/>
            <a:round/>
            <a:headEnd type="none" w="sm" len="sm"/>
            <a:tailEnd type="none" w="sm" len="sm"/>
          </a:ln>
        </p:spPr>
        <p:txBody>
          <a:bodyPr spcFirstLastPara="1" wrap="square" lIns="68569" tIns="68569" rIns="68569" bIns="68569" anchor="ctr" anchorCtr="0">
            <a:noAutofit/>
          </a:bodyPr>
          <a:lstStyle/>
          <a:p>
            <a:pPr>
              <a:buSzPts val="3000"/>
            </a:pPr>
            <a:endParaRPr sz="2250" b="1">
              <a:solidFill>
                <a:srgbClr val="FF0000"/>
              </a:solidFill>
            </a:endParaRPr>
          </a:p>
        </p:txBody>
      </p:sp>
      <p:sp>
        <p:nvSpPr>
          <p:cNvPr id="525" name="Google Shape;525;p4"/>
          <p:cNvSpPr txBox="1"/>
          <p:nvPr/>
        </p:nvSpPr>
        <p:spPr>
          <a:xfrm>
            <a:off x="2220825" y="1290769"/>
            <a:ext cx="715050" cy="484726"/>
          </a:xfrm>
          <a:prstGeom prst="rect">
            <a:avLst/>
          </a:prstGeom>
          <a:noFill/>
          <a:ln>
            <a:noFill/>
          </a:ln>
        </p:spPr>
        <p:txBody>
          <a:bodyPr spcFirstLastPara="1" wrap="square" lIns="68569" tIns="68569" rIns="68569" bIns="68569" anchor="t" anchorCtr="0">
            <a:spAutoFit/>
          </a:bodyPr>
          <a:lstStyle/>
          <a:p>
            <a:pPr>
              <a:buSzPts val="3000"/>
            </a:pPr>
            <a:r>
              <a:rPr lang="en-US" sz="2250" b="1">
                <a:solidFill>
                  <a:srgbClr val="0000FF"/>
                </a:solidFill>
                <a:latin typeface="Calibri"/>
                <a:ea typeface="Calibri"/>
                <a:cs typeface="Calibri"/>
                <a:sym typeface="Calibri"/>
              </a:rPr>
              <a:t>VB</a:t>
            </a:r>
            <a:endParaRPr sz="2250" b="1">
              <a:solidFill>
                <a:srgbClr val="0000FF"/>
              </a:solidFill>
              <a:latin typeface="Calibri"/>
              <a:ea typeface="Calibri"/>
              <a:cs typeface="Calibri"/>
              <a:sym typeface="Calibri"/>
            </a:endParaRPr>
          </a:p>
        </p:txBody>
      </p:sp>
      <p:sp>
        <p:nvSpPr>
          <p:cNvPr id="526" name="Google Shape;526;p4"/>
          <p:cNvSpPr txBox="1"/>
          <p:nvPr/>
        </p:nvSpPr>
        <p:spPr>
          <a:xfrm>
            <a:off x="5212444" y="1108763"/>
            <a:ext cx="3817800" cy="761725"/>
          </a:xfrm>
          <a:prstGeom prst="rect">
            <a:avLst/>
          </a:prstGeom>
          <a:noFill/>
          <a:ln>
            <a:noFill/>
          </a:ln>
        </p:spPr>
        <p:txBody>
          <a:bodyPr spcFirstLastPara="1" wrap="square" lIns="68569" tIns="68569" rIns="68569" bIns="68569" anchor="t" anchorCtr="0">
            <a:spAutoFit/>
          </a:bodyPr>
          <a:lstStyle/>
          <a:p>
            <a:pPr>
              <a:buSzPts val="2700"/>
            </a:pPr>
            <a:r>
              <a:rPr lang="en-US" sz="2025">
                <a:latin typeface="Calibri"/>
                <a:ea typeface="Calibri"/>
                <a:cs typeface="Calibri"/>
                <a:sym typeface="Calibri"/>
              </a:rPr>
              <a:t>Data Types in .Net  Divided into 2 Categories :</a:t>
            </a:r>
            <a:endParaRPr sz="2025">
              <a:latin typeface="Calibri"/>
              <a:ea typeface="Calibri"/>
              <a:cs typeface="Calibri"/>
              <a:sym typeface="Calibri"/>
            </a:endParaRPr>
          </a:p>
        </p:txBody>
      </p:sp>
      <p:sp>
        <p:nvSpPr>
          <p:cNvPr id="527" name="Google Shape;527;p4"/>
          <p:cNvSpPr txBox="1"/>
          <p:nvPr/>
        </p:nvSpPr>
        <p:spPr>
          <a:xfrm>
            <a:off x="5427638" y="2042062"/>
            <a:ext cx="3353175" cy="438559"/>
          </a:xfrm>
          <a:prstGeom prst="rect">
            <a:avLst/>
          </a:prstGeom>
          <a:noFill/>
          <a:ln>
            <a:noFill/>
          </a:ln>
        </p:spPr>
        <p:txBody>
          <a:bodyPr spcFirstLastPara="1" wrap="square" lIns="68569" tIns="68569" rIns="68569" bIns="68569" anchor="t" anchorCtr="0">
            <a:spAutoFit/>
          </a:bodyPr>
          <a:lstStyle/>
          <a:p>
            <a:pPr marL="342900" indent="-295275">
              <a:buSzPts val="2600"/>
              <a:buFont typeface="Calibri"/>
              <a:buAutoNum type="arabicPeriod"/>
            </a:pPr>
            <a:r>
              <a:rPr lang="en-US" sz="1950" dirty="0">
                <a:latin typeface="Calibri"/>
                <a:ea typeface="Calibri"/>
                <a:cs typeface="Calibri"/>
                <a:sym typeface="Calibri"/>
              </a:rPr>
              <a:t>Value Type (Primitive) </a:t>
            </a:r>
            <a:endParaRPr sz="1950" dirty="0">
              <a:latin typeface="Calibri"/>
              <a:ea typeface="Calibri"/>
              <a:cs typeface="Calibri"/>
              <a:sym typeface="Calibri"/>
            </a:endParaRPr>
          </a:p>
        </p:txBody>
      </p:sp>
      <p:sp>
        <p:nvSpPr>
          <p:cNvPr id="528" name="Google Shape;528;p4"/>
          <p:cNvSpPr txBox="1"/>
          <p:nvPr/>
        </p:nvSpPr>
        <p:spPr>
          <a:xfrm>
            <a:off x="5427638" y="2757544"/>
            <a:ext cx="3716550" cy="438559"/>
          </a:xfrm>
          <a:prstGeom prst="rect">
            <a:avLst/>
          </a:prstGeom>
          <a:noFill/>
          <a:ln>
            <a:noFill/>
          </a:ln>
        </p:spPr>
        <p:txBody>
          <a:bodyPr spcFirstLastPara="1" wrap="square" lIns="68569" tIns="68569" rIns="68569" bIns="68569" anchor="t" anchorCtr="0">
            <a:spAutoFit/>
          </a:bodyPr>
          <a:lstStyle/>
          <a:p>
            <a:pPr>
              <a:buSzPts val="2600"/>
            </a:pPr>
            <a:r>
              <a:rPr lang="en-US" sz="1950" dirty="0">
                <a:latin typeface="Calibri"/>
                <a:ea typeface="Calibri"/>
                <a:cs typeface="Calibri"/>
                <a:sym typeface="Calibri"/>
              </a:rPr>
              <a:t>2.  Reference Type (Non Primitive) </a:t>
            </a:r>
            <a:endParaRPr sz="1950" dirty="0">
              <a:latin typeface="Calibri"/>
              <a:ea typeface="Calibri"/>
              <a:cs typeface="Calibri"/>
              <a:sym typeface="Calibri"/>
            </a:endParaRPr>
          </a:p>
        </p:txBody>
      </p:sp>
    </p:spTree>
    <p:extLst>
      <p:ext uri="{BB962C8B-B14F-4D97-AF65-F5344CB8AC3E}">
        <p14:creationId xmlns:p14="http://schemas.microsoft.com/office/powerpoint/2010/main" val="3640329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5"/>
          <p:cNvSpPr/>
          <p:nvPr/>
        </p:nvSpPr>
        <p:spPr>
          <a:xfrm>
            <a:off x="1323806" y="850819"/>
            <a:ext cx="3588975" cy="4038075"/>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cxnSp>
        <p:nvCxnSpPr>
          <p:cNvPr id="534" name="Google Shape;534;p5"/>
          <p:cNvCxnSpPr/>
          <p:nvPr/>
        </p:nvCxnSpPr>
        <p:spPr>
          <a:xfrm>
            <a:off x="3461194" y="850819"/>
            <a:ext cx="0" cy="4038075"/>
          </a:xfrm>
          <a:prstGeom prst="straightConnector1">
            <a:avLst/>
          </a:prstGeom>
          <a:noFill/>
          <a:ln w="28575" cap="flat" cmpd="sng">
            <a:solidFill>
              <a:schemeClr val="dk2"/>
            </a:solidFill>
            <a:prstDash val="solid"/>
            <a:round/>
            <a:headEnd type="none" w="sm" len="sm"/>
            <a:tailEnd type="none" w="sm" len="sm"/>
          </a:ln>
        </p:spPr>
      </p:cxnSp>
      <p:sp>
        <p:nvSpPr>
          <p:cNvPr id="535" name="Google Shape;535;p5"/>
          <p:cNvSpPr txBox="1"/>
          <p:nvPr/>
        </p:nvSpPr>
        <p:spPr>
          <a:xfrm>
            <a:off x="1872262" y="83119"/>
            <a:ext cx="2748229" cy="715558"/>
          </a:xfrm>
          <a:prstGeom prst="rect">
            <a:avLst/>
          </a:prstGeom>
          <a:noFill/>
          <a:ln>
            <a:noFill/>
          </a:ln>
        </p:spPr>
        <p:txBody>
          <a:bodyPr spcFirstLastPara="1" wrap="square" lIns="68569" tIns="68569" rIns="68569" bIns="68569" anchor="t" anchorCtr="0">
            <a:spAutoFit/>
          </a:bodyPr>
          <a:lstStyle/>
          <a:p>
            <a:pPr algn="ctr">
              <a:buSzPts val="2500"/>
            </a:pPr>
            <a:r>
              <a:rPr lang="en-US" sz="1875" b="1">
                <a:solidFill>
                  <a:srgbClr val="0000FF"/>
                </a:solidFill>
                <a:latin typeface="Calibri"/>
                <a:ea typeface="Calibri"/>
                <a:cs typeface="Calibri"/>
                <a:sym typeface="Calibri"/>
              </a:rPr>
              <a:t>Value Type </a:t>
            </a:r>
            <a:endParaRPr sz="1875" b="1">
              <a:solidFill>
                <a:srgbClr val="0000FF"/>
              </a:solidFill>
              <a:latin typeface="Calibri"/>
              <a:ea typeface="Calibri"/>
              <a:cs typeface="Calibri"/>
              <a:sym typeface="Calibri"/>
            </a:endParaRPr>
          </a:p>
          <a:p>
            <a:pPr algn="ctr">
              <a:buSzPts val="2500"/>
            </a:pPr>
            <a:r>
              <a:rPr lang="en-US" sz="1875" b="1">
                <a:solidFill>
                  <a:srgbClr val="0000FF"/>
                </a:solidFill>
                <a:latin typeface="Calibri"/>
                <a:ea typeface="Calibri"/>
                <a:cs typeface="Calibri"/>
                <a:sym typeface="Calibri"/>
              </a:rPr>
              <a:t>[Primitive Data Types]</a:t>
            </a:r>
            <a:endParaRPr sz="1875" b="1">
              <a:solidFill>
                <a:srgbClr val="0000FF"/>
              </a:solidFill>
              <a:latin typeface="Calibri"/>
              <a:ea typeface="Calibri"/>
              <a:cs typeface="Calibri"/>
              <a:sym typeface="Calibri"/>
            </a:endParaRPr>
          </a:p>
        </p:txBody>
      </p:sp>
      <p:sp>
        <p:nvSpPr>
          <p:cNvPr id="536" name="Google Shape;536;p5"/>
          <p:cNvSpPr txBox="1"/>
          <p:nvPr/>
        </p:nvSpPr>
        <p:spPr>
          <a:xfrm>
            <a:off x="5200219" y="94707"/>
            <a:ext cx="3005550" cy="692475"/>
          </a:xfrm>
          <a:prstGeom prst="rect">
            <a:avLst/>
          </a:prstGeom>
          <a:noFill/>
          <a:ln>
            <a:noFill/>
          </a:ln>
        </p:spPr>
        <p:txBody>
          <a:bodyPr spcFirstLastPara="1" wrap="square" lIns="68569" tIns="68569" rIns="68569" bIns="68569" anchor="t" anchorCtr="0">
            <a:spAutoFit/>
          </a:bodyPr>
          <a:lstStyle/>
          <a:p>
            <a:pPr algn="ctr">
              <a:buSzPts val="2400"/>
            </a:pPr>
            <a:r>
              <a:rPr lang="en-US" sz="1800" b="1">
                <a:solidFill>
                  <a:srgbClr val="FF00FF"/>
                </a:solidFill>
                <a:latin typeface="Calibri"/>
                <a:ea typeface="Calibri"/>
                <a:cs typeface="Calibri"/>
                <a:sym typeface="Calibri"/>
              </a:rPr>
              <a:t>Reference Type </a:t>
            </a:r>
            <a:endParaRPr sz="1800" b="1">
              <a:solidFill>
                <a:srgbClr val="FF00FF"/>
              </a:solidFill>
              <a:latin typeface="Calibri"/>
              <a:ea typeface="Calibri"/>
              <a:cs typeface="Calibri"/>
              <a:sym typeface="Calibri"/>
            </a:endParaRPr>
          </a:p>
          <a:p>
            <a:pPr algn="ctr">
              <a:buSzPts val="2400"/>
            </a:pPr>
            <a:r>
              <a:rPr lang="en-US" sz="1800" b="1">
                <a:solidFill>
                  <a:srgbClr val="FF00FF"/>
                </a:solidFill>
                <a:latin typeface="Calibri"/>
                <a:ea typeface="Calibri"/>
                <a:cs typeface="Calibri"/>
                <a:sym typeface="Calibri"/>
              </a:rPr>
              <a:t>[Non Primitive Data Types]</a:t>
            </a:r>
            <a:endParaRPr sz="1800" b="1">
              <a:solidFill>
                <a:srgbClr val="FF00FF"/>
              </a:solidFill>
              <a:latin typeface="Calibri"/>
              <a:ea typeface="Calibri"/>
              <a:cs typeface="Calibri"/>
              <a:sym typeface="Calibri"/>
            </a:endParaRPr>
          </a:p>
        </p:txBody>
      </p:sp>
      <p:sp>
        <p:nvSpPr>
          <p:cNvPr id="537" name="Google Shape;537;p5"/>
          <p:cNvSpPr/>
          <p:nvPr/>
        </p:nvSpPr>
        <p:spPr>
          <a:xfrm>
            <a:off x="4912781" y="850819"/>
            <a:ext cx="3588975" cy="4038075"/>
          </a:xfrm>
          <a:prstGeom prst="rect">
            <a:avLst/>
          </a:prstGeom>
          <a:solidFill>
            <a:schemeClr val="lt1"/>
          </a:solidFill>
          <a:ln w="2857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cxnSp>
        <p:nvCxnSpPr>
          <p:cNvPr id="538" name="Google Shape;538;p5"/>
          <p:cNvCxnSpPr>
            <a:stCxn id="537" idx="0"/>
            <a:endCxn id="537" idx="2"/>
          </p:cNvCxnSpPr>
          <p:nvPr/>
        </p:nvCxnSpPr>
        <p:spPr>
          <a:xfrm>
            <a:off x="6707269" y="850819"/>
            <a:ext cx="0" cy="4038075"/>
          </a:xfrm>
          <a:prstGeom prst="straightConnector1">
            <a:avLst/>
          </a:prstGeom>
          <a:noFill/>
          <a:ln w="28575" cap="flat" cmpd="sng">
            <a:solidFill>
              <a:schemeClr val="dk2"/>
            </a:solidFill>
            <a:prstDash val="solid"/>
            <a:round/>
            <a:headEnd type="none" w="sm" len="sm"/>
            <a:tailEnd type="none" w="sm" len="sm"/>
          </a:ln>
        </p:spPr>
      </p:cxnSp>
      <p:sp>
        <p:nvSpPr>
          <p:cNvPr id="539" name="Google Shape;539;p5"/>
          <p:cNvSpPr/>
          <p:nvPr/>
        </p:nvSpPr>
        <p:spPr>
          <a:xfrm>
            <a:off x="1323806" y="843131"/>
            <a:ext cx="7177950" cy="629550"/>
          </a:xfrm>
          <a:prstGeom prst="rect">
            <a:avLst/>
          </a:prstGeom>
          <a:noFill/>
          <a:ln w="2857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buSzPts val="2200"/>
            </a:pPr>
            <a:r>
              <a:rPr lang="en-US" sz="1650" b="1"/>
              <a:t>        Struct                        Enum                  Class                    Interface</a:t>
            </a:r>
            <a:endParaRPr sz="1650" b="1"/>
          </a:p>
        </p:txBody>
      </p:sp>
      <p:cxnSp>
        <p:nvCxnSpPr>
          <p:cNvPr id="540" name="Google Shape;540;p5"/>
          <p:cNvCxnSpPr/>
          <p:nvPr/>
        </p:nvCxnSpPr>
        <p:spPr>
          <a:xfrm rot="10800000">
            <a:off x="182606" y="2298356"/>
            <a:ext cx="8319150" cy="0"/>
          </a:xfrm>
          <a:prstGeom prst="straightConnector1">
            <a:avLst/>
          </a:prstGeom>
          <a:noFill/>
          <a:ln w="28575" cap="flat" cmpd="sng">
            <a:solidFill>
              <a:schemeClr val="dk2"/>
            </a:solidFill>
            <a:prstDash val="solid"/>
            <a:round/>
            <a:headEnd type="none" w="sm" len="sm"/>
            <a:tailEnd type="none" w="sm" len="sm"/>
          </a:ln>
        </p:spPr>
      </p:cxnSp>
      <p:sp>
        <p:nvSpPr>
          <p:cNvPr id="541" name="Google Shape;541;p5"/>
          <p:cNvSpPr txBox="1"/>
          <p:nvPr/>
        </p:nvSpPr>
        <p:spPr>
          <a:xfrm>
            <a:off x="90375" y="1795050"/>
            <a:ext cx="1182150" cy="369310"/>
          </a:xfrm>
          <a:prstGeom prst="rect">
            <a:avLst/>
          </a:prstGeom>
          <a:noFill/>
          <a:ln>
            <a:noFill/>
          </a:ln>
        </p:spPr>
        <p:txBody>
          <a:bodyPr spcFirstLastPara="1" wrap="square" lIns="68569" tIns="68569" rIns="68569" bIns="68569" anchor="t" anchorCtr="0">
            <a:spAutoFit/>
          </a:bodyPr>
          <a:lstStyle/>
          <a:p>
            <a:pPr>
              <a:buSzPts val="2000"/>
            </a:pPr>
            <a:r>
              <a:rPr lang="en-US" sz="1500" b="1">
                <a:latin typeface="Calibri"/>
                <a:ea typeface="Calibri"/>
                <a:cs typeface="Calibri"/>
                <a:sym typeface="Calibri"/>
              </a:rPr>
              <a:t>User-Defined</a:t>
            </a:r>
            <a:endParaRPr sz="1500" b="1">
              <a:latin typeface="Calibri"/>
              <a:ea typeface="Calibri"/>
              <a:cs typeface="Calibri"/>
              <a:sym typeface="Calibri"/>
            </a:endParaRPr>
          </a:p>
        </p:txBody>
      </p:sp>
      <p:sp>
        <p:nvSpPr>
          <p:cNvPr id="542" name="Google Shape;542;p5"/>
          <p:cNvSpPr txBox="1"/>
          <p:nvPr/>
        </p:nvSpPr>
        <p:spPr>
          <a:xfrm>
            <a:off x="324488" y="3575213"/>
            <a:ext cx="713925" cy="369310"/>
          </a:xfrm>
          <a:prstGeom prst="rect">
            <a:avLst/>
          </a:prstGeom>
          <a:noFill/>
          <a:ln>
            <a:noFill/>
          </a:ln>
        </p:spPr>
        <p:txBody>
          <a:bodyPr spcFirstLastPara="1" wrap="square" lIns="68569" tIns="68569" rIns="68569" bIns="68569" anchor="t" anchorCtr="0">
            <a:spAutoFit/>
          </a:bodyPr>
          <a:lstStyle/>
          <a:p>
            <a:pPr>
              <a:buSzPts val="2000"/>
            </a:pPr>
            <a:r>
              <a:rPr lang="en-US" sz="1500" b="1">
                <a:latin typeface="Calibri"/>
                <a:ea typeface="Calibri"/>
                <a:cs typeface="Calibri"/>
                <a:sym typeface="Calibri"/>
              </a:rPr>
              <a:t>Built-in</a:t>
            </a:r>
            <a:endParaRPr sz="1500" b="1">
              <a:latin typeface="Calibri"/>
              <a:ea typeface="Calibri"/>
              <a:cs typeface="Calibri"/>
              <a:sym typeface="Calibri"/>
            </a:endParaRPr>
          </a:p>
        </p:txBody>
      </p:sp>
      <p:sp>
        <p:nvSpPr>
          <p:cNvPr id="543" name="Google Shape;543;p5"/>
          <p:cNvSpPr txBox="1"/>
          <p:nvPr/>
        </p:nvSpPr>
        <p:spPr>
          <a:xfrm>
            <a:off x="1418475" y="2371688"/>
            <a:ext cx="1942200" cy="969474"/>
          </a:xfrm>
          <a:prstGeom prst="rect">
            <a:avLst/>
          </a:prstGeom>
          <a:noFill/>
          <a:ln w="19050" cap="flat" cmpd="sng">
            <a:solidFill>
              <a:srgbClr val="C00000"/>
            </a:solidFill>
            <a:prstDash val="solid"/>
            <a:round/>
            <a:headEnd type="none" w="sm" len="sm"/>
            <a:tailEnd type="none" w="sm" len="sm"/>
          </a:ln>
        </p:spPr>
        <p:txBody>
          <a:bodyPr spcFirstLastPara="1" wrap="square" lIns="68569" tIns="68569" rIns="68569" bIns="68569" anchor="t" anchorCtr="0">
            <a:spAutoFit/>
          </a:bodyPr>
          <a:lstStyle/>
          <a:p>
            <a:pPr>
              <a:buSzPts val="1800"/>
            </a:pPr>
            <a:r>
              <a:rPr lang="en-US" sz="1350">
                <a:solidFill>
                  <a:srgbClr val="C00000"/>
                </a:solidFill>
                <a:latin typeface="Calibri"/>
                <a:ea typeface="Calibri"/>
                <a:cs typeface="Calibri"/>
                <a:sym typeface="Calibri"/>
              </a:rPr>
              <a:t>Byte     Sbyte       1 Byte  </a:t>
            </a:r>
            <a:endParaRPr sz="1350">
              <a:solidFill>
                <a:srgbClr val="C00000"/>
              </a:solidFill>
              <a:latin typeface="Calibri"/>
              <a:ea typeface="Calibri"/>
              <a:cs typeface="Calibri"/>
              <a:sym typeface="Calibri"/>
            </a:endParaRPr>
          </a:p>
          <a:p>
            <a:pPr>
              <a:buClr>
                <a:schemeClr val="dk1"/>
              </a:buClr>
              <a:buSzPts val="1100"/>
            </a:pPr>
            <a:r>
              <a:rPr lang="en-US" sz="1350">
                <a:solidFill>
                  <a:srgbClr val="C00000"/>
                </a:solidFill>
                <a:latin typeface="Calibri"/>
                <a:ea typeface="Calibri"/>
                <a:cs typeface="Calibri"/>
                <a:sym typeface="Calibri"/>
              </a:rPr>
              <a:t>Short   UShort     2 Byte   </a:t>
            </a:r>
            <a:endParaRPr sz="1350">
              <a:solidFill>
                <a:srgbClr val="C00000"/>
              </a:solidFill>
              <a:latin typeface="Calibri"/>
              <a:ea typeface="Calibri"/>
              <a:cs typeface="Calibri"/>
              <a:sym typeface="Calibri"/>
            </a:endParaRPr>
          </a:p>
          <a:p>
            <a:pPr>
              <a:buClr>
                <a:schemeClr val="dk1"/>
              </a:buClr>
              <a:buSzPts val="1100"/>
            </a:pPr>
            <a:r>
              <a:rPr lang="en-US" sz="1350">
                <a:solidFill>
                  <a:srgbClr val="C00000"/>
                </a:solidFill>
                <a:latin typeface="Calibri"/>
                <a:ea typeface="Calibri"/>
                <a:cs typeface="Calibri"/>
                <a:sym typeface="Calibri"/>
              </a:rPr>
              <a:t>int        Uint          4 Byte   </a:t>
            </a:r>
            <a:endParaRPr sz="1350">
              <a:solidFill>
                <a:srgbClr val="C00000"/>
              </a:solidFill>
              <a:latin typeface="Calibri"/>
              <a:ea typeface="Calibri"/>
              <a:cs typeface="Calibri"/>
              <a:sym typeface="Calibri"/>
            </a:endParaRPr>
          </a:p>
          <a:p>
            <a:pPr>
              <a:buSzPts val="1800"/>
            </a:pPr>
            <a:r>
              <a:rPr lang="en-US" sz="1350">
                <a:solidFill>
                  <a:srgbClr val="C00000"/>
                </a:solidFill>
                <a:latin typeface="Calibri"/>
                <a:ea typeface="Calibri"/>
                <a:cs typeface="Calibri"/>
                <a:sym typeface="Calibri"/>
              </a:rPr>
              <a:t>Long    Ulong      8 Byte   </a:t>
            </a:r>
            <a:endParaRPr sz="1350">
              <a:solidFill>
                <a:srgbClr val="C00000"/>
              </a:solidFill>
              <a:latin typeface="Calibri"/>
              <a:ea typeface="Calibri"/>
              <a:cs typeface="Calibri"/>
              <a:sym typeface="Calibri"/>
            </a:endParaRPr>
          </a:p>
        </p:txBody>
      </p:sp>
      <p:sp>
        <p:nvSpPr>
          <p:cNvPr id="544" name="Google Shape;544;p5"/>
          <p:cNvSpPr txBox="1"/>
          <p:nvPr/>
        </p:nvSpPr>
        <p:spPr>
          <a:xfrm>
            <a:off x="1418475" y="3379444"/>
            <a:ext cx="1942200" cy="761725"/>
          </a:xfrm>
          <a:prstGeom prst="rect">
            <a:avLst/>
          </a:prstGeom>
          <a:noFill/>
          <a:ln w="19050" cap="flat" cmpd="sng">
            <a:solidFill>
              <a:srgbClr val="0000FF"/>
            </a:solidFill>
            <a:prstDash val="solid"/>
            <a:round/>
            <a:headEnd type="none" w="sm" len="sm"/>
            <a:tailEnd type="none" w="sm" len="sm"/>
          </a:ln>
        </p:spPr>
        <p:txBody>
          <a:bodyPr spcFirstLastPara="1" wrap="square" lIns="68569" tIns="68569" rIns="68569" bIns="68569" anchor="t" anchorCtr="0">
            <a:spAutoFit/>
          </a:bodyPr>
          <a:lstStyle/>
          <a:p>
            <a:pPr>
              <a:buSzPts val="1800"/>
            </a:pPr>
            <a:r>
              <a:rPr lang="en-US" sz="1350">
                <a:solidFill>
                  <a:srgbClr val="0000FF"/>
                </a:solidFill>
                <a:latin typeface="Calibri"/>
                <a:ea typeface="Calibri"/>
                <a:cs typeface="Calibri"/>
                <a:sym typeface="Calibri"/>
              </a:rPr>
              <a:t>Float                     4   Byte  </a:t>
            </a:r>
            <a:endParaRPr sz="1350">
              <a:solidFill>
                <a:srgbClr val="0000FF"/>
              </a:solidFill>
              <a:latin typeface="Calibri"/>
              <a:ea typeface="Calibri"/>
              <a:cs typeface="Calibri"/>
              <a:sym typeface="Calibri"/>
            </a:endParaRPr>
          </a:p>
          <a:p>
            <a:pPr>
              <a:buSzPts val="1800"/>
            </a:pPr>
            <a:r>
              <a:rPr lang="en-US" sz="1350">
                <a:solidFill>
                  <a:srgbClr val="0000FF"/>
                </a:solidFill>
                <a:latin typeface="Calibri"/>
                <a:ea typeface="Calibri"/>
                <a:cs typeface="Calibri"/>
                <a:sym typeface="Calibri"/>
              </a:rPr>
              <a:t>Double                 8   Byte   </a:t>
            </a:r>
            <a:endParaRPr sz="1350">
              <a:solidFill>
                <a:srgbClr val="0000FF"/>
              </a:solidFill>
              <a:latin typeface="Calibri"/>
              <a:ea typeface="Calibri"/>
              <a:cs typeface="Calibri"/>
              <a:sym typeface="Calibri"/>
            </a:endParaRPr>
          </a:p>
          <a:p>
            <a:pPr>
              <a:buSzPts val="1800"/>
            </a:pPr>
            <a:r>
              <a:rPr lang="en-US" sz="1350">
                <a:solidFill>
                  <a:srgbClr val="0000FF"/>
                </a:solidFill>
                <a:latin typeface="Calibri"/>
                <a:ea typeface="Calibri"/>
                <a:cs typeface="Calibri"/>
                <a:sym typeface="Calibri"/>
              </a:rPr>
              <a:t>Decimal               16 Byte    </a:t>
            </a:r>
            <a:endParaRPr sz="1350">
              <a:solidFill>
                <a:srgbClr val="0000FF"/>
              </a:solidFill>
              <a:latin typeface="Calibri"/>
              <a:ea typeface="Calibri"/>
              <a:cs typeface="Calibri"/>
              <a:sym typeface="Calibri"/>
            </a:endParaRPr>
          </a:p>
        </p:txBody>
      </p:sp>
      <p:sp>
        <p:nvSpPr>
          <p:cNvPr id="545" name="Google Shape;545;p5"/>
          <p:cNvSpPr txBox="1"/>
          <p:nvPr/>
        </p:nvSpPr>
        <p:spPr>
          <a:xfrm>
            <a:off x="1418475" y="4107882"/>
            <a:ext cx="1942200" cy="761725"/>
          </a:xfrm>
          <a:prstGeom prst="rect">
            <a:avLst/>
          </a:prstGeom>
          <a:noFill/>
          <a:ln>
            <a:noFill/>
          </a:ln>
        </p:spPr>
        <p:txBody>
          <a:bodyPr spcFirstLastPara="1" wrap="square" lIns="68569" tIns="68569" rIns="68569" bIns="68569" anchor="t" anchorCtr="0">
            <a:spAutoFit/>
          </a:bodyPr>
          <a:lstStyle/>
          <a:p>
            <a:pPr>
              <a:buSzPts val="1800"/>
            </a:pPr>
            <a:r>
              <a:rPr lang="en-US" sz="1350">
                <a:solidFill>
                  <a:srgbClr val="D77850"/>
                </a:solidFill>
                <a:latin typeface="Calibri"/>
                <a:ea typeface="Calibri"/>
                <a:cs typeface="Calibri"/>
                <a:sym typeface="Calibri"/>
              </a:rPr>
              <a:t>Char                     2   Byte  </a:t>
            </a:r>
            <a:endParaRPr sz="1350">
              <a:solidFill>
                <a:srgbClr val="D77850"/>
              </a:solidFill>
              <a:latin typeface="Calibri"/>
              <a:ea typeface="Calibri"/>
              <a:cs typeface="Calibri"/>
              <a:sym typeface="Calibri"/>
            </a:endParaRPr>
          </a:p>
          <a:p>
            <a:pPr>
              <a:buSzPts val="1800"/>
            </a:pPr>
            <a:r>
              <a:rPr lang="en-US" sz="1350">
                <a:solidFill>
                  <a:srgbClr val="FF0000"/>
                </a:solidFill>
                <a:latin typeface="Calibri"/>
                <a:ea typeface="Calibri"/>
                <a:cs typeface="Calibri"/>
                <a:sym typeface="Calibri"/>
              </a:rPr>
              <a:t>Bool                     1   Byte   </a:t>
            </a:r>
            <a:endParaRPr sz="1350">
              <a:solidFill>
                <a:srgbClr val="FF0000"/>
              </a:solidFill>
              <a:latin typeface="Calibri"/>
              <a:ea typeface="Calibri"/>
              <a:cs typeface="Calibri"/>
              <a:sym typeface="Calibri"/>
            </a:endParaRPr>
          </a:p>
          <a:p>
            <a:pPr>
              <a:buSzPts val="1800"/>
            </a:pPr>
            <a:r>
              <a:rPr lang="en-US" sz="1350">
                <a:solidFill>
                  <a:srgbClr val="00B050"/>
                </a:solidFill>
                <a:latin typeface="Calibri"/>
                <a:ea typeface="Calibri"/>
                <a:cs typeface="Calibri"/>
                <a:sym typeface="Calibri"/>
              </a:rPr>
              <a:t>Datetime             8  Byte    </a:t>
            </a:r>
            <a:endParaRPr sz="1350">
              <a:solidFill>
                <a:srgbClr val="00B050"/>
              </a:solidFill>
              <a:latin typeface="Calibri"/>
              <a:ea typeface="Calibri"/>
              <a:cs typeface="Calibri"/>
              <a:sym typeface="Calibri"/>
            </a:endParaRPr>
          </a:p>
        </p:txBody>
      </p:sp>
      <p:sp>
        <p:nvSpPr>
          <p:cNvPr id="546" name="Google Shape;546;p5"/>
          <p:cNvSpPr txBox="1"/>
          <p:nvPr/>
        </p:nvSpPr>
        <p:spPr>
          <a:xfrm>
            <a:off x="4996200" y="2709825"/>
            <a:ext cx="1627650" cy="1800471"/>
          </a:xfrm>
          <a:prstGeom prst="rect">
            <a:avLst/>
          </a:prstGeom>
          <a:noFill/>
          <a:ln>
            <a:noFill/>
          </a:ln>
        </p:spPr>
        <p:txBody>
          <a:bodyPr spcFirstLastPara="1" wrap="square" lIns="68569" tIns="68569" rIns="68569" bIns="68569" anchor="t" anchorCtr="0">
            <a:spAutoFit/>
          </a:bodyPr>
          <a:lstStyle/>
          <a:p>
            <a:pPr algn="ctr">
              <a:lnSpc>
                <a:spcPct val="150000"/>
              </a:lnSpc>
              <a:buSzPts val="2400"/>
            </a:pPr>
            <a:r>
              <a:rPr lang="en-US" sz="1800">
                <a:solidFill>
                  <a:schemeClr val="dk1"/>
                </a:solidFill>
                <a:latin typeface="Calibri"/>
                <a:ea typeface="Calibri"/>
                <a:cs typeface="Calibri"/>
                <a:sym typeface="Calibri"/>
              </a:rPr>
              <a:t>Object </a:t>
            </a:r>
            <a:endParaRPr sz="1800">
              <a:solidFill>
                <a:schemeClr val="dk1"/>
              </a:solidFill>
              <a:latin typeface="Calibri"/>
              <a:ea typeface="Calibri"/>
              <a:cs typeface="Calibri"/>
              <a:sym typeface="Calibri"/>
            </a:endParaRPr>
          </a:p>
          <a:p>
            <a:pPr algn="ctr">
              <a:lnSpc>
                <a:spcPct val="150000"/>
              </a:lnSpc>
              <a:buSzPts val="2400"/>
            </a:pPr>
            <a:r>
              <a:rPr lang="en-US" sz="1800">
                <a:solidFill>
                  <a:schemeClr val="dk1"/>
                </a:solidFill>
                <a:latin typeface="Calibri"/>
                <a:ea typeface="Calibri"/>
                <a:cs typeface="Calibri"/>
                <a:sym typeface="Calibri"/>
              </a:rPr>
              <a:t>String</a:t>
            </a:r>
            <a:endParaRPr sz="1800">
              <a:solidFill>
                <a:schemeClr val="dk1"/>
              </a:solidFill>
              <a:latin typeface="Calibri"/>
              <a:ea typeface="Calibri"/>
              <a:cs typeface="Calibri"/>
              <a:sym typeface="Calibri"/>
            </a:endParaRPr>
          </a:p>
          <a:p>
            <a:pPr algn="ctr">
              <a:lnSpc>
                <a:spcPct val="150000"/>
              </a:lnSpc>
              <a:buSzPts val="2400"/>
            </a:pPr>
            <a:r>
              <a:rPr lang="en-US" sz="1800">
                <a:solidFill>
                  <a:schemeClr val="dk1"/>
                </a:solidFill>
                <a:latin typeface="Calibri"/>
                <a:ea typeface="Calibri"/>
                <a:cs typeface="Calibri"/>
                <a:sym typeface="Calibri"/>
              </a:rPr>
              <a:t>Array </a:t>
            </a:r>
            <a:endParaRPr sz="1800">
              <a:solidFill>
                <a:schemeClr val="dk1"/>
              </a:solidFill>
              <a:latin typeface="Calibri"/>
              <a:ea typeface="Calibri"/>
              <a:cs typeface="Calibri"/>
              <a:sym typeface="Calibri"/>
            </a:endParaRPr>
          </a:p>
          <a:p>
            <a:pPr algn="ctr">
              <a:lnSpc>
                <a:spcPct val="150000"/>
              </a:lnSpc>
              <a:buSzPts val="2400"/>
            </a:pPr>
            <a:r>
              <a:rPr lang="en-US" sz="1800">
                <a:solidFill>
                  <a:schemeClr val="dk1"/>
                </a:solidFill>
                <a:latin typeface="Calibri"/>
                <a:ea typeface="Calibri"/>
                <a:cs typeface="Calibri"/>
                <a:sym typeface="Calibri"/>
              </a:rPr>
              <a:t>Delegate</a:t>
            </a:r>
            <a:endParaRPr sz="1800">
              <a:solidFill>
                <a:schemeClr val="dk1"/>
              </a:solidFill>
              <a:latin typeface="Calibri"/>
              <a:ea typeface="Calibri"/>
              <a:cs typeface="Calibri"/>
              <a:sym typeface="Calibri"/>
            </a:endParaRPr>
          </a:p>
        </p:txBody>
      </p:sp>
      <p:sp>
        <p:nvSpPr>
          <p:cNvPr id="547" name="Google Shape;547;p5"/>
          <p:cNvSpPr/>
          <p:nvPr/>
        </p:nvSpPr>
        <p:spPr>
          <a:xfrm>
            <a:off x="1909800" y="1649213"/>
            <a:ext cx="667800" cy="556650"/>
          </a:xfrm>
          <a:prstGeom prst="mathMultiply">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548" name="Google Shape;548;p5"/>
          <p:cNvSpPr/>
          <p:nvPr/>
        </p:nvSpPr>
        <p:spPr>
          <a:xfrm>
            <a:off x="3853088" y="1649213"/>
            <a:ext cx="667800" cy="556650"/>
          </a:xfrm>
          <a:prstGeom prst="mathMultiply">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549" name="Google Shape;549;p5"/>
          <p:cNvSpPr/>
          <p:nvPr/>
        </p:nvSpPr>
        <p:spPr>
          <a:xfrm>
            <a:off x="5476125" y="1649213"/>
            <a:ext cx="667800" cy="556650"/>
          </a:xfrm>
          <a:prstGeom prst="mathMultiply">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550" name="Google Shape;550;p5"/>
          <p:cNvSpPr/>
          <p:nvPr/>
        </p:nvSpPr>
        <p:spPr>
          <a:xfrm>
            <a:off x="7270613" y="1649213"/>
            <a:ext cx="667800" cy="556650"/>
          </a:xfrm>
          <a:prstGeom prst="mathMultiply">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551" name="Google Shape;551;p5"/>
          <p:cNvSpPr/>
          <p:nvPr/>
        </p:nvSpPr>
        <p:spPr>
          <a:xfrm>
            <a:off x="3853079" y="3262650"/>
            <a:ext cx="667800" cy="556650"/>
          </a:xfrm>
          <a:prstGeom prst="mathMultiply">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552" name="Google Shape;552;p5"/>
          <p:cNvSpPr/>
          <p:nvPr/>
        </p:nvSpPr>
        <p:spPr>
          <a:xfrm>
            <a:off x="7241129" y="3262650"/>
            <a:ext cx="667800" cy="556650"/>
          </a:xfrm>
          <a:prstGeom prst="mathMultiply">
            <a:avLst>
              <a:gd name="adj1" fmla="val 23520"/>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spTree>
    <p:extLst>
      <p:ext uri="{BB962C8B-B14F-4D97-AF65-F5344CB8AC3E}">
        <p14:creationId xmlns:p14="http://schemas.microsoft.com/office/powerpoint/2010/main" val="21064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5"/>
                                        </p:tgtEl>
                                        <p:attrNameLst>
                                          <p:attrName>style.visibility</p:attrName>
                                        </p:attrNameLst>
                                      </p:cBhvr>
                                      <p:to>
                                        <p:strVal val="visible"/>
                                      </p:to>
                                    </p:set>
                                    <p:animEffect transition="in" filter="fade">
                                      <p:cBhvr>
                                        <p:cTn id="7" dur="1000"/>
                                        <p:tgtEl>
                                          <p:spTgt spid="535"/>
                                        </p:tgtEl>
                                      </p:cBhvr>
                                    </p:animEffect>
                                  </p:childTnLst>
                                </p:cTn>
                              </p:par>
                              <p:par>
                                <p:cTn id="8" presetID="10" presetClass="entr" presetSubtype="0" fill="hold" nodeType="withEffect">
                                  <p:stCondLst>
                                    <p:cond delay="0"/>
                                  </p:stCondLst>
                                  <p:childTnLst>
                                    <p:set>
                                      <p:cBhvr>
                                        <p:cTn id="9" dur="1" fill="hold">
                                          <p:stCondLst>
                                            <p:cond delay="0"/>
                                          </p:stCondLst>
                                        </p:cTn>
                                        <p:tgtEl>
                                          <p:spTgt spid="536"/>
                                        </p:tgtEl>
                                        <p:attrNameLst>
                                          <p:attrName>style.visibility</p:attrName>
                                        </p:attrNameLst>
                                      </p:cBhvr>
                                      <p:to>
                                        <p:strVal val="visible"/>
                                      </p:to>
                                    </p:set>
                                    <p:animEffect transition="in" filter="fade">
                                      <p:cBhvr>
                                        <p:cTn id="10" dur="1000"/>
                                        <p:tgtEl>
                                          <p:spTgt spid="5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33"/>
                                        </p:tgtEl>
                                        <p:attrNameLst>
                                          <p:attrName>style.visibility</p:attrName>
                                        </p:attrNameLst>
                                      </p:cBhvr>
                                      <p:to>
                                        <p:strVal val="visible"/>
                                      </p:to>
                                    </p:set>
                                    <p:animEffect transition="in" filter="fade">
                                      <p:cBhvr>
                                        <p:cTn id="15" dur="1000"/>
                                        <p:tgtEl>
                                          <p:spTgt spid="533"/>
                                        </p:tgtEl>
                                      </p:cBhvr>
                                    </p:animEffect>
                                  </p:childTnLst>
                                </p:cTn>
                              </p:par>
                              <p:par>
                                <p:cTn id="16" presetID="10" presetClass="entr" presetSubtype="0" fill="hold" nodeType="withEffect">
                                  <p:stCondLst>
                                    <p:cond delay="0"/>
                                  </p:stCondLst>
                                  <p:childTnLst>
                                    <p:set>
                                      <p:cBhvr>
                                        <p:cTn id="17" dur="1" fill="hold">
                                          <p:stCondLst>
                                            <p:cond delay="0"/>
                                          </p:stCondLst>
                                        </p:cTn>
                                        <p:tgtEl>
                                          <p:spTgt spid="534"/>
                                        </p:tgtEl>
                                        <p:attrNameLst>
                                          <p:attrName>style.visibility</p:attrName>
                                        </p:attrNameLst>
                                      </p:cBhvr>
                                      <p:to>
                                        <p:strVal val="visible"/>
                                      </p:to>
                                    </p:set>
                                    <p:animEffect transition="in" filter="fade">
                                      <p:cBhvr>
                                        <p:cTn id="18" dur="1000"/>
                                        <p:tgtEl>
                                          <p:spTgt spid="534"/>
                                        </p:tgtEl>
                                      </p:cBhvr>
                                    </p:animEffect>
                                  </p:childTnLst>
                                </p:cTn>
                              </p:par>
                              <p:par>
                                <p:cTn id="19" presetID="10" presetClass="entr" presetSubtype="0" fill="hold" nodeType="withEffect">
                                  <p:stCondLst>
                                    <p:cond delay="0"/>
                                  </p:stCondLst>
                                  <p:childTnLst>
                                    <p:set>
                                      <p:cBhvr>
                                        <p:cTn id="20" dur="1" fill="hold">
                                          <p:stCondLst>
                                            <p:cond delay="0"/>
                                          </p:stCondLst>
                                        </p:cTn>
                                        <p:tgtEl>
                                          <p:spTgt spid="537"/>
                                        </p:tgtEl>
                                        <p:attrNameLst>
                                          <p:attrName>style.visibility</p:attrName>
                                        </p:attrNameLst>
                                      </p:cBhvr>
                                      <p:to>
                                        <p:strVal val="visible"/>
                                      </p:to>
                                    </p:set>
                                    <p:animEffect transition="in" filter="fade">
                                      <p:cBhvr>
                                        <p:cTn id="21" dur="1000"/>
                                        <p:tgtEl>
                                          <p:spTgt spid="537"/>
                                        </p:tgtEl>
                                      </p:cBhvr>
                                    </p:animEffect>
                                  </p:childTnLst>
                                </p:cTn>
                              </p:par>
                              <p:par>
                                <p:cTn id="22" presetID="10" presetClass="entr" presetSubtype="0" fill="hold" nodeType="withEffect">
                                  <p:stCondLst>
                                    <p:cond delay="0"/>
                                  </p:stCondLst>
                                  <p:childTnLst>
                                    <p:set>
                                      <p:cBhvr>
                                        <p:cTn id="23" dur="1" fill="hold">
                                          <p:stCondLst>
                                            <p:cond delay="0"/>
                                          </p:stCondLst>
                                        </p:cTn>
                                        <p:tgtEl>
                                          <p:spTgt spid="538"/>
                                        </p:tgtEl>
                                        <p:attrNameLst>
                                          <p:attrName>style.visibility</p:attrName>
                                        </p:attrNameLst>
                                      </p:cBhvr>
                                      <p:to>
                                        <p:strVal val="visible"/>
                                      </p:to>
                                    </p:set>
                                    <p:animEffect transition="in" filter="fade">
                                      <p:cBhvr>
                                        <p:cTn id="24" dur="1000"/>
                                        <p:tgtEl>
                                          <p:spTgt spid="538"/>
                                        </p:tgtEl>
                                      </p:cBhvr>
                                    </p:animEffect>
                                  </p:childTnLst>
                                </p:cTn>
                              </p:par>
                              <p:par>
                                <p:cTn id="25" presetID="10" presetClass="entr" presetSubtype="0" fill="hold" nodeType="withEffect">
                                  <p:stCondLst>
                                    <p:cond delay="0"/>
                                  </p:stCondLst>
                                  <p:childTnLst>
                                    <p:set>
                                      <p:cBhvr>
                                        <p:cTn id="26" dur="1" fill="hold">
                                          <p:stCondLst>
                                            <p:cond delay="0"/>
                                          </p:stCondLst>
                                        </p:cTn>
                                        <p:tgtEl>
                                          <p:spTgt spid="539"/>
                                        </p:tgtEl>
                                        <p:attrNameLst>
                                          <p:attrName>style.visibility</p:attrName>
                                        </p:attrNameLst>
                                      </p:cBhvr>
                                      <p:to>
                                        <p:strVal val="visible"/>
                                      </p:to>
                                    </p:set>
                                    <p:animEffect transition="in" filter="fade">
                                      <p:cBhvr>
                                        <p:cTn id="27" dur="1000"/>
                                        <p:tgtEl>
                                          <p:spTgt spid="53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40"/>
                                        </p:tgtEl>
                                        <p:attrNameLst>
                                          <p:attrName>style.visibility</p:attrName>
                                        </p:attrNameLst>
                                      </p:cBhvr>
                                      <p:to>
                                        <p:strVal val="visible"/>
                                      </p:to>
                                    </p:set>
                                    <p:animEffect transition="in" filter="fade">
                                      <p:cBhvr>
                                        <p:cTn id="32" dur="1000"/>
                                        <p:tgtEl>
                                          <p:spTgt spid="540"/>
                                        </p:tgtEl>
                                      </p:cBhvr>
                                    </p:animEffect>
                                  </p:childTnLst>
                                </p:cTn>
                              </p:par>
                              <p:par>
                                <p:cTn id="33" presetID="10" presetClass="entr" presetSubtype="0" fill="hold" nodeType="withEffect">
                                  <p:stCondLst>
                                    <p:cond delay="0"/>
                                  </p:stCondLst>
                                  <p:childTnLst>
                                    <p:set>
                                      <p:cBhvr>
                                        <p:cTn id="34" dur="1" fill="hold">
                                          <p:stCondLst>
                                            <p:cond delay="0"/>
                                          </p:stCondLst>
                                        </p:cTn>
                                        <p:tgtEl>
                                          <p:spTgt spid="541"/>
                                        </p:tgtEl>
                                        <p:attrNameLst>
                                          <p:attrName>style.visibility</p:attrName>
                                        </p:attrNameLst>
                                      </p:cBhvr>
                                      <p:to>
                                        <p:strVal val="visible"/>
                                      </p:to>
                                    </p:set>
                                    <p:animEffect transition="in" filter="fade">
                                      <p:cBhvr>
                                        <p:cTn id="35" dur="1000"/>
                                        <p:tgtEl>
                                          <p:spTgt spid="541"/>
                                        </p:tgtEl>
                                      </p:cBhvr>
                                    </p:animEffect>
                                  </p:childTnLst>
                                </p:cTn>
                              </p:par>
                              <p:par>
                                <p:cTn id="36" presetID="10" presetClass="entr" presetSubtype="0" fill="hold" nodeType="withEffect">
                                  <p:stCondLst>
                                    <p:cond delay="0"/>
                                  </p:stCondLst>
                                  <p:childTnLst>
                                    <p:set>
                                      <p:cBhvr>
                                        <p:cTn id="37" dur="1" fill="hold">
                                          <p:stCondLst>
                                            <p:cond delay="0"/>
                                          </p:stCondLst>
                                        </p:cTn>
                                        <p:tgtEl>
                                          <p:spTgt spid="542"/>
                                        </p:tgtEl>
                                        <p:attrNameLst>
                                          <p:attrName>style.visibility</p:attrName>
                                        </p:attrNameLst>
                                      </p:cBhvr>
                                      <p:to>
                                        <p:strVal val="visible"/>
                                      </p:to>
                                    </p:set>
                                    <p:animEffect transition="in" filter="fade">
                                      <p:cBhvr>
                                        <p:cTn id="38" dur="1000"/>
                                        <p:tgtEl>
                                          <p:spTgt spid="54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47"/>
                                        </p:tgtEl>
                                        <p:attrNameLst>
                                          <p:attrName>style.visibility</p:attrName>
                                        </p:attrNameLst>
                                      </p:cBhvr>
                                      <p:to>
                                        <p:strVal val="visible"/>
                                      </p:to>
                                    </p:set>
                                    <p:animEffect transition="in" filter="fade">
                                      <p:cBhvr>
                                        <p:cTn id="43" dur="1000"/>
                                        <p:tgtEl>
                                          <p:spTgt spid="547"/>
                                        </p:tgtEl>
                                      </p:cBhvr>
                                    </p:animEffect>
                                  </p:childTnLst>
                                </p:cTn>
                              </p:par>
                              <p:par>
                                <p:cTn id="44" presetID="10" presetClass="entr" presetSubtype="0" fill="hold" nodeType="withEffect">
                                  <p:stCondLst>
                                    <p:cond delay="0"/>
                                  </p:stCondLst>
                                  <p:childTnLst>
                                    <p:set>
                                      <p:cBhvr>
                                        <p:cTn id="45" dur="1" fill="hold">
                                          <p:stCondLst>
                                            <p:cond delay="0"/>
                                          </p:stCondLst>
                                        </p:cTn>
                                        <p:tgtEl>
                                          <p:spTgt spid="548"/>
                                        </p:tgtEl>
                                        <p:attrNameLst>
                                          <p:attrName>style.visibility</p:attrName>
                                        </p:attrNameLst>
                                      </p:cBhvr>
                                      <p:to>
                                        <p:strVal val="visible"/>
                                      </p:to>
                                    </p:set>
                                    <p:animEffect transition="in" filter="fade">
                                      <p:cBhvr>
                                        <p:cTn id="46" dur="1000"/>
                                        <p:tgtEl>
                                          <p:spTgt spid="548"/>
                                        </p:tgtEl>
                                      </p:cBhvr>
                                    </p:animEffect>
                                  </p:childTnLst>
                                </p:cTn>
                              </p:par>
                              <p:par>
                                <p:cTn id="47" presetID="10" presetClass="entr" presetSubtype="0" fill="hold" nodeType="withEffect">
                                  <p:stCondLst>
                                    <p:cond delay="0"/>
                                  </p:stCondLst>
                                  <p:childTnLst>
                                    <p:set>
                                      <p:cBhvr>
                                        <p:cTn id="48" dur="1" fill="hold">
                                          <p:stCondLst>
                                            <p:cond delay="0"/>
                                          </p:stCondLst>
                                        </p:cTn>
                                        <p:tgtEl>
                                          <p:spTgt spid="549"/>
                                        </p:tgtEl>
                                        <p:attrNameLst>
                                          <p:attrName>style.visibility</p:attrName>
                                        </p:attrNameLst>
                                      </p:cBhvr>
                                      <p:to>
                                        <p:strVal val="visible"/>
                                      </p:to>
                                    </p:set>
                                    <p:animEffect transition="in" filter="fade">
                                      <p:cBhvr>
                                        <p:cTn id="49" dur="1000"/>
                                        <p:tgtEl>
                                          <p:spTgt spid="549"/>
                                        </p:tgtEl>
                                      </p:cBhvr>
                                    </p:animEffect>
                                  </p:childTnLst>
                                </p:cTn>
                              </p:par>
                              <p:par>
                                <p:cTn id="50" presetID="10" presetClass="entr" presetSubtype="0" fill="hold" nodeType="withEffect">
                                  <p:stCondLst>
                                    <p:cond delay="0"/>
                                  </p:stCondLst>
                                  <p:childTnLst>
                                    <p:set>
                                      <p:cBhvr>
                                        <p:cTn id="51" dur="1" fill="hold">
                                          <p:stCondLst>
                                            <p:cond delay="0"/>
                                          </p:stCondLst>
                                        </p:cTn>
                                        <p:tgtEl>
                                          <p:spTgt spid="550"/>
                                        </p:tgtEl>
                                        <p:attrNameLst>
                                          <p:attrName>style.visibility</p:attrName>
                                        </p:attrNameLst>
                                      </p:cBhvr>
                                      <p:to>
                                        <p:strVal val="visible"/>
                                      </p:to>
                                    </p:set>
                                    <p:animEffect transition="in" filter="fade">
                                      <p:cBhvr>
                                        <p:cTn id="52" dur="1000"/>
                                        <p:tgtEl>
                                          <p:spTgt spid="55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43"/>
                                        </p:tgtEl>
                                        <p:attrNameLst>
                                          <p:attrName>style.visibility</p:attrName>
                                        </p:attrNameLst>
                                      </p:cBhvr>
                                      <p:to>
                                        <p:strVal val="visible"/>
                                      </p:to>
                                    </p:set>
                                    <p:animEffect transition="in" filter="fade">
                                      <p:cBhvr>
                                        <p:cTn id="57" dur="1000"/>
                                        <p:tgtEl>
                                          <p:spTgt spid="54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44"/>
                                        </p:tgtEl>
                                        <p:attrNameLst>
                                          <p:attrName>style.visibility</p:attrName>
                                        </p:attrNameLst>
                                      </p:cBhvr>
                                      <p:to>
                                        <p:strVal val="visible"/>
                                      </p:to>
                                    </p:set>
                                    <p:animEffect transition="in" filter="fade">
                                      <p:cBhvr>
                                        <p:cTn id="62" dur="1000"/>
                                        <p:tgtEl>
                                          <p:spTgt spid="54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545"/>
                                        </p:tgtEl>
                                        <p:attrNameLst>
                                          <p:attrName>style.visibility</p:attrName>
                                        </p:attrNameLst>
                                      </p:cBhvr>
                                      <p:to>
                                        <p:strVal val="visible"/>
                                      </p:to>
                                    </p:set>
                                    <p:animEffect transition="in" filter="fade">
                                      <p:cBhvr>
                                        <p:cTn id="67" dur="1000"/>
                                        <p:tgtEl>
                                          <p:spTgt spid="54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551"/>
                                        </p:tgtEl>
                                        <p:attrNameLst>
                                          <p:attrName>style.visibility</p:attrName>
                                        </p:attrNameLst>
                                      </p:cBhvr>
                                      <p:to>
                                        <p:strVal val="visible"/>
                                      </p:to>
                                    </p:set>
                                    <p:animEffect transition="in" filter="fade">
                                      <p:cBhvr>
                                        <p:cTn id="72" dur="1000"/>
                                        <p:tgtEl>
                                          <p:spTgt spid="55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546"/>
                                        </p:tgtEl>
                                        <p:attrNameLst>
                                          <p:attrName>style.visibility</p:attrName>
                                        </p:attrNameLst>
                                      </p:cBhvr>
                                      <p:to>
                                        <p:strVal val="visible"/>
                                      </p:to>
                                    </p:set>
                                    <p:animEffect transition="in" filter="fade">
                                      <p:cBhvr>
                                        <p:cTn id="77" dur="1000"/>
                                        <p:tgtEl>
                                          <p:spTgt spid="54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52"/>
                                        </p:tgtEl>
                                        <p:attrNameLst>
                                          <p:attrName>style.visibility</p:attrName>
                                        </p:attrNameLst>
                                      </p:cBhvr>
                                      <p:to>
                                        <p:strVal val="visible"/>
                                      </p:to>
                                    </p:set>
                                    <p:animEffect transition="in" filter="fade">
                                      <p:cBhvr>
                                        <p:cTn id="82" dur="1000"/>
                                        <p:tgtEl>
                                          <p:spTgt spid="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6"/>
          <p:cNvSpPr txBox="1"/>
          <p:nvPr/>
        </p:nvSpPr>
        <p:spPr>
          <a:xfrm>
            <a:off x="421350" y="748763"/>
            <a:ext cx="2333700" cy="484726"/>
          </a:xfrm>
          <a:prstGeom prst="rect">
            <a:avLst/>
          </a:prstGeom>
          <a:noFill/>
          <a:ln>
            <a:noFill/>
          </a:ln>
        </p:spPr>
        <p:txBody>
          <a:bodyPr spcFirstLastPara="1" wrap="square" lIns="68569" tIns="68569" rIns="68569" bIns="68569" anchor="t" anchorCtr="0">
            <a:spAutoFit/>
          </a:bodyPr>
          <a:lstStyle/>
          <a:p>
            <a:pPr marL="342900" indent="-314325" algn="ctr">
              <a:buClr>
                <a:srgbClr val="0000FF"/>
              </a:buClr>
              <a:buSzPts val="3000"/>
              <a:buFont typeface="Calibri"/>
              <a:buAutoNum type="arabicPeriod"/>
            </a:pPr>
            <a:r>
              <a:rPr lang="en-US" sz="2250" b="1">
                <a:solidFill>
                  <a:srgbClr val="0000FF"/>
                </a:solidFill>
                <a:latin typeface="Calibri"/>
                <a:ea typeface="Calibri"/>
                <a:cs typeface="Calibri"/>
                <a:sym typeface="Calibri"/>
              </a:rPr>
              <a:t>Value Type </a:t>
            </a:r>
            <a:endParaRPr sz="2250" b="1">
              <a:solidFill>
                <a:srgbClr val="0000FF"/>
              </a:solidFill>
              <a:latin typeface="Calibri"/>
              <a:ea typeface="Calibri"/>
              <a:cs typeface="Calibri"/>
              <a:sym typeface="Calibri"/>
            </a:endParaRPr>
          </a:p>
        </p:txBody>
      </p:sp>
      <p:sp>
        <p:nvSpPr>
          <p:cNvPr id="558" name="Google Shape;558;p6"/>
          <p:cNvSpPr txBox="1"/>
          <p:nvPr/>
        </p:nvSpPr>
        <p:spPr>
          <a:xfrm>
            <a:off x="3646125" y="220463"/>
            <a:ext cx="1851750" cy="588600"/>
          </a:xfrm>
          <a:prstGeom prst="rect">
            <a:avLst/>
          </a:prstGeom>
          <a:noFill/>
          <a:ln>
            <a:noFill/>
          </a:ln>
        </p:spPr>
        <p:txBody>
          <a:bodyPr spcFirstLastPara="1" wrap="square" lIns="68569" tIns="68569" rIns="68569" bIns="68569" anchor="t" anchorCtr="0">
            <a:spAutoFit/>
          </a:bodyPr>
          <a:lstStyle/>
          <a:p>
            <a:pPr>
              <a:buSzPts val="3900"/>
            </a:pPr>
            <a:r>
              <a:rPr lang="en-US" sz="2925" b="1" u="sng">
                <a:solidFill>
                  <a:schemeClr val="dk1"/>
                </a:solidFill>
                <a:latin typeface="Calibri"/>
                <a:ea typeface="Calibri"/>
                <a:cs typeface="Calibri"/>
                <a:sym typeface="Calibri"/>
              </a:rPr>
              <a:t>Data Types</a:t>
            </a:r>
            <a:endParaRPr sz="2925" b="1" u="sng">
              <a:solidFill>
                <a:schemeClr val="dk1"/>
              </a:solidFill>
              <a:latin typeface="Calibri"/>
              <a:ea typeface="Calibri"/>
              <a:cs typeface="Calibri"/>
              <a:sym typeface="Calibri"/>
            </a:endParaRPr>
          </a:p>
        </p:txBody>
      </p:sp>
      <p:sp>
        <p:nvSpPr>
          <p:cNvPr id="559" name="Google Shape;559;p6"/>
          <p:cNvSpPr txBox="1"/>
          <p:nvPr/>
        </p:nvSpPr>
        <p:spPr>
          <a:xfrm>
            <a:off x="2502506" y="1409119"/>
            <a:ext cx="864450" cy="427018"/>
          </a:xfrm>
          <a:prstGeom prst="rect">
            <a:avLst/>
          </a:prstGeom>
          <a:noFill/>
          <a:ln>
            <a:noFill/>
          </a:ln>
        </p:spPr>
        <p:txBody>
          <a:bodyPr spcFirstLastPara="1" wrap="square" lIns="68569" tIns="68569" rIns="68569" bIns="68569" anchor="t" anchorCtr="0">
            <a:spAutoFit/>
          </a:bodyPr>
          <a:lstStyle/>
          <a:p>
            <a:pPr>
              <a:buSzPts val="2500"/>
            </a:pPr>
            <a:r>
              <a:rPr lang="en-US" sz="1875" b="1"/>
              <a:t>int X ;</a:t>
            </a:r>
            <a:endParaRPr sz="1875" b="1"/>
          </a:p>
        </p:txBody>
      </p:sp>
      <p:sp>
        <p:nvSpPr>
          <p:cNvPr id="560" name="Google Shape;560;p6"/>
          <p:cNvSpPr/>
          <p:nvPr/>
        </p:nvSpPr>
        <p:spPr>
          <a:xfrm>
            <a:off x="6569663" y="1434263"/>
            <a:ext cx="2026800" cy="2740725"/>
          </a:xfrm>
          <a:prstGeom prst="rect">
            <a:avLst/>
          </a:prstGeom>
          <a:noFill/>
          <a:ln w="2857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561" name="Google Shape;561;p6"/>
          <p:cNvSpPr txBox="1"/>
          <p:nvPr/>
        </p:nvSpPr>
        <p:spPr>
          <a:xfrm>
            <a:off x="7241850" y="4174988"/>
            <a:ext cx="682425" cy="427018"/>
          </a:xfrm>
          <a:prstGeom prst="rect">
            <a:avLst/>
          </a:prstGeom>
          <a:noFill/>
          <a:ln>
            <a:noFill/>
          </a:ln>
        </p:spPr>
        <p:txBody>
          <a:bodyPr spcFirstLastPara="1" wrap="square" lIns="68569" tIns="68569" rIns="68569" bIns="68569" anchor="t" anchorCtr="0">
            <a:spAutoFit/>
          </a:bodyPr>
          <a:lstStyle/>
          <a:p>
            <a:pPr>
              <a:buSzPts val="2500"/>
            </a:pPr>
            <a:r>
              <a:rPr lang="en-US" sz="1875">
                <a:latin typeface="Calibri"/>
                <a:ea typeface="Calibri"/>
                <a:cs typeface="Calibri"/>
                <a:sym typeface="Calibri"/>
              </a:rPr>
              <a:t>Stack</a:t>
            </a:r>
            <a:endParaRPr sz="1875">
              <a:latin typeface="Calibri"/>
              <a:ea typeface="Calibri"/>
              <a:cs typeface="Calibri"/>
              <a:sym typeface="Calibri"/>
            </a:endParaRPr>
          </a:p>
        </p:txBody>
      </p:sp>
      <p:sp>
        <p:nvSpPr>
          <p:cNvPr id="562" name="Google Shape;562;p6"/>
          <p:cNvSpPr txBox="1"/>
          <p:nvPr/>
        </p:nvSpPr>
        <p:spPr>
          <a:xfrm>
            <a:off x="2581688" y="1801219"/>
            <a:ext cx="3296250" cy="369310"/>
          </a:xfrm>
          <a:prstGeom prst="rect">
            <a:avLst/>
          </a:prstGeom>
          <a:noFill/>
          <a:ln>
            <a:noFill/>
          </a:ln>
        </p:spPr>
        <p:txBody>
          <a:bodyPr spcFirstLastPara="1" wrap="square" lIns="68569" tIns="68569" rIns="68569" bIns="68569" anchor="t" anchorCtr="0">
            <a:spAutoFit/>
          </a:bodyPr>
          <a:lstStyle/>
          <a:p>
            <a:pPr>
              <a:buSzPts val="2000"/>
            </a:pPr>
            <a:r>
              <a:rPr lang="en-US" sz="1500">
                <a:latin typeface="Calibri"/>
                <a:ea typeface="Calibri"/>
                <a:cs typeface="Calibri"/>
                <a:sym typeface="Calibri"/>
              </a:rPr>
              <a:t>// Allocate 4 Uninitialized  Bytes in Stack</a:t>
            </a:r>
            <a:endParaRPr sz="1500">
              <a:latin typeface="Calibri"/>
              <a:ea typeface="Calibri"/>
              <a:cs typeface="Calibri"/>
              <a:sym typeface="Calibri"/>
            </a:endParaRPr>
          </a:p>
        </p:txBody>
      </p:sp>
      <p:sp>
        <p:nvSpPr>
          <p:cNvPr id="563" name="Google Shape;563;p6"/>
          <p:cNvSpPr/>
          <p:nvPr/>
        </p:nvSpPr>
        <p:spPr>
          <a:xfrm>
            <a:off x="6659756" y="3426488"/>
            <a:ext cx="1851750" cy="633150"/>
          </a:xfrm>
          <a:prstGeom prst="rect">
            <a:avLst/>
          </a:prstGeom>
          <a:noFill/>
          <a:ln w="19050"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buSzPts val="2000"/>
            </a:pPr>
            <a:r>
              <a:rPr lang="en-US" sz="1500" b="1"/>
              <a:t>      X             </a:t>
            </a:r>
            <a:endParaRPr sz="1500" b="1"/>
          </a:p>
        </p:txBody>
      </p:sp>
      <p:cxnSp>
        <p:nvCxnSpPr>
          <p:cNvPr id="564" name="Google Shape;564;p6"/>
          <p:cNvCxnSpPr>
            <a:stCxn id="563" idx="0"/>
            <a:endCxn id="563" idx="2"/>
          </p:cNvCxnSpPr>
          <p:nvPr/>
        </p:nvCxnSpPr>
        <p:spPr>
          <a:xfrm>
            <a:off x="7585631" y="3426488"/>
            <a:ext cx="0" cy="633150"/>
          </a:xfrm>
          <a:prstGeom prst="straightConnector1">
            <a:avLst/>
          </a:prstGeom>
          <a:noFill/>
          <a:ln w="9525" cap="flat" cmpd="sng">
            <a:solidFill>
              <a:schemeClr val="dk2"/>
            </a:solidFill>
            <a:prstDash val="solid"/>
            <a:round/>
            <a:headEnd type="none" w="sm" len="sm"/>
            <a:tailEnd type="none" w="sm" len="sm"/>
          </a:ln>
        </p:spPr>
      </p:cxnSp>
      <p:sp>
        <p:nvSpPr>
          <p:cNvPr id="565" name="Google Shape;565;p6"/>
          <p:cNvSpPr txBox="1"/>
          <p:nvPr/>
        </p:nvSpPr>
        <p:spPr>
          <a:xfrm>
            <a:off x="7799588" y="3595350"/>
            <a:ext cx="481275" cy="369310"/>
          </a:xfrm>
          <a:prstGeom prst="rect">
            <a:avLst/>
          </a:prstGeom>
          <a:noFill/>
          <a:ln>
            <a:noFill/>
          </a:ln>
        </p:spPr>
        <p:txBody>
          <a:bodyPr spcFirstLastPara="1" wrap="square" lIns="68569" tIns="68569" rIns="68569" bIns="68569" anchor="t" anchorCtr="0">
            <a:spAutoFit/>
          </a:bodyPr>
          <a:lstStyle/>
          <a:p>
            <a:pPr>
              <a:buSzPts val="2000"/>
            </a:pPr>
            <a:r>
              <a:rPr lang="en-US" sz="1500" b="1">
                <a:latin typeface="Calibri"/>
                <a:ea typeface="Calibri"/>
                <a:cs typeface="Calibri"/>
                <a:sym typeface="Calibri"/>
              </a:rPr>
              <a:t>???</a:t>
            </a:r>
            <a:endParaRPr sz="1500" b="1">
              <a:latin typeface="Calibri"/>
              <a:ea typeface="Calibri"/>
              <a:cs typeface="Calibri"/>
              <a:sym typeface="Calibri"/>
            </a:endParaRPr>
          </a:p>
        </p:txBody>
      </p:sp>
      <p:sp>
        <p:nvSpPr>
          <p:cNvPr id="566" name="Google Shape;566;p6"/>
          <p:cNvSpPr txBox="1"/>
          <p:nvPr/>
        </p:nvSpPr>
        <p:spPr>
          <a:xfrm>
            <a:off x="2502506" y="2170669"/>
            <a:ext cx="864450" cy="427018"/>
          </a:xfrm>
          <a:prstGeom prst="rect">
            <a:avLst/>
          </a:prstGeom>
          <a:noFill/>
          <a:ln>
            <a:noFill/>
          </a:ln>
        </p:spPr>
        <p:txBody>
          <a:bodyPr spcFirstLastPara="1" wrap="square" lIns="68569" tIns="68569" rIns="68569" bIns="68569" anchor="t" anchorCtr="0">
            <a:spAutoFit/>
          </a:bodyPr>
          <a:lstStyle/>
          <a:p>
            <a:pPr>
              <a:buSzPts val="2500"/>
            </a:pPr>
            <a:r>
              <a:rPr lang="en-US" sz="1875" b="1"/>
              <a:t>X = 4 ;</a:t>
            </a:r>
            <a:endParaRPr sz="1875" b="1"/>
          </a:p>
        </p:txBody>
      </p:sp>
      <p:sp>
        <p:nvSpPr>
          <p:cNvPr id="567" name="Google Shape;567;p6"/>
          <p:cNvSpPr txBox="1"/>
          <p:nvPr/>
        </p:nvSpPr>
        <p:spPr>
          <a:xfrm>
            <a:off x="7875581" y="3529538"/>
            <a:ext cx="481275" cy="427018"/>
          </a:xfrm>
          <a:prstGeom prst="rect">
            <a:avLst/>
          </a:prstGeom>
          <a:noFill/>
          <a:ln>
            <a:noFill/>
          </a:ln>
        </p:spPr>
        <p:txBody>
          <a:bodyPr spcFirstLastPara="1" wrap="square" lIns="68569" tIns="68569" rIns="68569" bIns="68569" anchor="t" anchorCtr="0">
            <a:spAutoFit/>
          </a:bodyPr>
          <a:lstStyle/>
          <a:p>
            <a:pPr>
              <a:buSzPts val="2500"/>
            </a:pPr>
            <a:r>
              <a:rPr lang="en-US" sz="1875" b="1">
                <a:latin typeface="Calibri"/>
                <a:ea typeface="Calibri"/>
                <a:cs typeface="Calibri"/>
                <a:sym typeface="Calibri"/>
              </a:rPr>
              <a:t>4</a:t>
            </a:r>
            <a:endParaRPr sz="1875" b="1">
              <a:latin typeface="Calibri"/>
              <a:ea typeface="Calibri"/>
              <a:cs typeface="Calibri"/>
              <a:sym typeface="Calibri"/>
            </a:endParaRPr>
          </a:p>
        </p:txBody>
      </p:sp>
      <p:graphicFrame>
        <p:nvGraphicFramePr>
          <p:cNvPr id="568" name="Google Shape;568;p6"/>
          <p:cNvGraphicFramePr/>
          <p:nvPr/>
        </p:nvGraphicFramePr>
        <p:xfrm>
          <a:off x="202256" y="2054550"/>
          <a:ext cx="1920300" cy="3047780"/>
        </p:xfrm>
        <a:graphic>
          <a:graphicData uri="http://schemas.openxmlformats.org/drawingml/2006/table">
            <a:tbl>
              <a:tblPr>
                <a:noFill/>
              </a:tblPr>
              <a:tblGrid>
                <a:gridCol w="960150">
                  <a:extLst>
                    <a:ext uri="{9D8B030D-6E8A-4147-A177-3AD203B41FA5}">
                      <a16:colId xmlns:a16="http://schemas.microsoft.com/office/drawing/2014/main" val="20000"/>
                    </a:ext>
                  </a:extLst>
                </a:gridCol>
                <a:gridCol w="960150">
                  <a:extLst>
                    <a:ext uri="{9D8B030D-6E8A-4147-A177-3AD203B41FA5}">
                      <a16:colId xmlns:a16="http://schemas.microsoft.com/office/drawing/2014/main" val="20001"/>
                    </a:ext>
                  </a:extLst>
                </a:gridCol>
              </a:tblGrid>
              <a:tr h="297158">
                <a:tc>
                  <a:txBody>
                    <a:bodyPr/>
                    <a:lstStyle/>
                    <a:p>
                      <a:pPr marL="0" marR="0" lvl="0" indent="0" algn="ctr" rtl="0">
                        <a:lnSpc>
                          <a:spcPct val="100000"/>
                        </a:lnSpc>
                        <a:spcBef>
                          <a:spcPts val="0"/>
                        </a:spcBef>
                        <a:spcAft>
                          <a:spcPts val="0"/>
                        </a:spcAft>
                        <a:buClr>
                          <a:srgbClr val="000000"/>
                        </a:buClr>
                        <a:buSzPts val="1400"/>
                        <a:buFont typeface="Arial"/>
                        <a:buNone/>
                      </a:pPr>
                      <a:r>
                        <a:rPr lang="en-US" sz="1100" b="1" u="none" strike="noStrike" cap="none"/>
                        <a:t>BCL</a:t>
                      </a:r>
                      <a:endParaRPr sz="1100" b="1" u="none" strike="noStrike" cap="none"/>
                    </a:p>
                  </a:txBody>
                  <a:tcPr marL="68569" marR="68569" marT="68569" marB="68569"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b="1" u="none" strike="noStrike" cap="none"/>
                        <a:t>C# Keyword</a:t>
                      </a:r>
                      <a:endParaRPr sz="1100" b="1" u="none" strike="noStrike" cap="none"/>
                    </a:p>
                  </a:txBody>
                  <a:tcPr marL="68569" marR="68569" marT="68569" marB="68569" anchor="ctr"/>
                </a:tc>
                <a:extLst>
                  <a:ext uri="{0D108BD9-81ED-4DB2-BD59-A6C34878D82A}">
                    <a16:rowId xmlns:a16="http://schemas.microsoft.com/office/drawing/2014/main" val="10000"/>
                  </a:ext>
                </a:extLst>
              </a:tr>
              <a:tr h="297158">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a:t>Byte</a:t>
                      </a:r>
                      <a:endParaRPr sz="1100" u="none" strike="noStrike" cap="none"/>
                    </a:p>
                  </a:txBody>
                  <a:tcPr marL="68569" marR="68569" marT="68569" marB="68569"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a:t>byte</a:t>
                      </a:r>
                      <a:endParaRPr sz="1100" u="none" strike="noStrike" cap="none"/>
                    </a:p>
                  </a:txBody>
                  <a:tcPr marL="68569" marR="68569" marT="68569" marB="68569" anchor="ctr"/>
                </a:tc>
                <a:extLst>
                  <a:ext uri="{0D108BD9-81ED-4DB2-BD59-A6C34878D82A}">
                    <a16:rowId xmlns:a16="http://schemas.microsoft.com/office/drawing/2014/main" val="10001"/>
                  </a:ext>
                </a:extLst>
              </a:tr>
              <a:tr h="297158">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a:t>Int16</a:t>
                      </a:r>
                      <a:endParaRPr sz="1100" u="none" strike="noStrike" cap="none"/>
                    </a:p>
                  </a:txBody>
                  <a:tcPr marL="68569" marR="68569" marT="68569" marB="68569"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a:t>Short</a:t>
                      </a:r>
                      <a:endParaRPr sz="1100" u="none" strike="noStrike" cap="none"/>
                    </a:p>
                  </a:txBody>
                  <a:tcPr marL="68569" marR="68569" marT="68569" marB="68569" anchor="ctr"/>
                </a:tc>
                <a:extLst>
                  <a:ext uri="{0D108BD9-81ED-4DB2-BD59-A6C34878D82A}">
                    <a16:rowId xmlns:a16="http://schemas.microsoft.com/office/drawing/2014/main" val="10002"/>
                  </a:ext>
                </a:extLst>
              </a:tr>
              <a:tr h="297158">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a:t>Int32</a:t>
                      </a:r>
                      <a:endParaRPr sz="1100" u="none" strike="noStrike" cap="none"/>
                    </a:p>
                  </a:txBody>
                  <a:tcPr marL="68569" marR="68569" marT="68569" marB="68569"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a:t>int</a:t>
                      </a:r>
                      <a:endParaRPr sz="1100" u="none" strike="noStrike" cap="none"/>
                    </a:p>
                  </a:txBody>
                  <a:tcPr marL="68569" marR="68569" marT="68569" marB="68569" anchor="ctr"/>
                </a:tc>
                <a:extLst>
                  <a:ext uri="{0D108BD9-81ED-4DB2-BD59-A6C34878D82A}">
                    <a16:rowId xmlns:a16="http://schemas.microsoft.com/office/drawing/2014/main" val="10003"/>
                  </a:ext>
                </a:extLst>
              </a:tr>
              <a:tr h="297158">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a:t>Int64</a:t>
                      </a:r>
                      <a:endParaRPr sz="1100" u="none" strike="noStrike" cap="none"/>
                    </a:p>
                  </a:txBody>
                  <a:tcPr marL="68569" marR="68569" marT="68569" marB="68569"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a:t>Long</a:t>
                      </a:r>
                      <a:endParaRPr sz="1100" u="none" strike="noStrike" cap="none"/>
                    </a:p>
                  </a:txBody>
                  <a:tcPr marL="68569" marR="68569" marT="68569" marB="68569" anchor="ctr"/>
                </a:tc>
                <a:extLst>
                  <a:ext uri="{0D108BD9-81ED-4DB2-BD59-A6C34878D82A}">
                    <a16:rowId xmlns:a16="http://schemas.microsoft.com/office/drawing/2014/main" val="10004"/>
                  </a:ext>
                </a:extLst>
              </a:tr>
              <a:tr h="297158">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a:t>Single</a:t>
                      </a:r>
                      <a:endParaRPr sz="1100" u="none" strike="noStrike" cap="none"/>
                    </a:p>
                  </a:txBody>
                  <a:tcPr marL="68569" marR="68569" marT="68569" marB="68569"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a:t>float</a:t>
                      </a:r>
                      <a:endParaRPr sz="1100" u="none" strike="noStrike" cap="none"/>
                    </a:p>
                  </a:txBody>
                  <a:tcPr marL="68569" marR="68569" marT="68569" marB="68569" anchor="ctr"/>
                </a:tc>
                <a:extLst>
                  <a:ext uri="{0D108BD9-81ED-4DB2-BD59-A6C34878D82A}">
                    <a16:rowId xmlns:a16="http://schemas.microsoft.com/office/drawing/2014/main" val="10005"/>
                  </a:ext>
                </a:extLst>
              </a:tr>
              <a:tr h="297158">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a:t>Double</a:t>
                      </a:r>
                      <a:endParaRPr sz="1100" u="none" strike="noStrike" cap="none"/>
                    </a:p>
                  </a:txBody>
                  <a:tcPr marL="68569" marR="68569" marT="68569" marB="68569"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a:t>double</a:t>
                      </a:r>
                      <a:endParaRPr sz="1100" u="none" strike="noStrike" cap="none"/>
                    </a:p>
                  </a:txBody>
                  <a:tcPr marL="68569" marR="68569" marT="68569" marB="68569" anchor="ctr"/>
                </a:tc>
                <a:extLst>
                  <a:ext uri="{0D108BD9-81ED-4DB2-BD59-A6C34878D82A}">
                    <a16:rowId xmlns:a16="http://schemas.microsoft.com/office/drawing/2014/main" val="10006"/>
                  </a:ext>
                </a:extLst>
              </a:tr>
              <a:tr h="297158">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a:t>Decimal</a:t>
                      </a:r>
                      <a:endParaRPr sz="1100" u="none" strike="noStrike" cap="none"/>
                    </a:p>
                  </a:txBody>
                  <a:tcPr marL="68569" marR="68569" marT="68569" marB="68569"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a:t>decimal</a:t>
                      </a:r>
                      <a:endParaRPr sz="1100" u="none" strike="noStrike" cap="none"/>
                    </a:p>
                  </a:txBody>
                  <a:tcPr marL="68569" marR="68569" marT="68569" marB="68569" anchor="ctr"/>
                </a:tc>
                <a:extLst>
                  <a:ext uri="{0D108BD9-81ED-4DB2-BD59-A6C34878D82A}">
                    <a16:rowId xmlns:a16="http://schemas.microsoft.com/office/drawing/2014/main" val="10007"/>
                  </a:ext>
                </a:extLst>
              </a:tr>
              <a:tr h="297158">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a:t>String</a:t>
                      </a:r>
                      <a:endParaRPr sz="1100" u="none" strike="noStrike" cap="none"/>
                    </a:p>
                  </a:txBody>
                  <a:tcPr marL="68569" marR="68569" marT="68569" marB="68569"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a:t>string</a:t>
                      </a:r>
                      <a:endParaRPr sz="1100" u="none" strike="noStrike" cap="none"/>
                    </a:p>
                  </a:txBody>
                  <a:tcPr marL="68569" marR="68569" marT="68569" marB="68569" anchor="ctr"/>
                </a:tc>
                <a:extLst>
                  <a:ext uri="{0D108BD9-81ED-4DB2-BD59-A6C34878D82A}">
                    <a16:rowId xmlns:a16="http://schemas.microsoft.com/office/drawing/2014/main" val="10008"/>
                  </a:ext>
                </a:extLst>
              </a:tr>
              <a:tr h="297158">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a:t>Char</a:t>
                      </a:r>
                      <a:endParaRPr sz="1100" u="none" strike="noStrike" cap="none"/>
                    </a:p>
                  </a:txBody>
                  <a:tcPr marL="68569" marR="68569" marT="68569" marB="68569" anchor="ctr"/>
                </a:tc>
                <a:tc>
                  <a:txBody>
                    <a:bodyPr/>
                    <a:lstStyle/>
                    <a:p>
                      <a:pPr marL="0" marR="0" lvl="0" indent="0" algn="ctr" rtl="0">
                        <a:lnSpc>
                          <a:spcPct val="100000"/>
                        </a:lnSpc>
                        <a:spcBef>
                          <a:spcPts val="0"/>
                        </a:spcBef>
                        <a:spcAft>
                          <a:spcPts val="0"/>
                        </a:spcAft>
                        <a:buClr>
                          <a:srgbClr val="000000"/>
                        </a:buClr>
                        <a:buSzPts val="1400"/>
                        <a:buFont typeface="Arial"/>
                        <a:buNone/>
                      </a:pPr>
                      <a:r>
                        <a:rPr lang="en-US" sz="1100" u="none" strike="noStrike" cap="none"/>
                        <a:t>char</a:t>
                      </a:r>
                      <a:endParaRPr sz="1100" u="none" strike="noStrike" cap="none"/>
                    </a:p>
                  </a:txBody>
                  <a:tcPr marL="68569" marR="68569" marT="68569" marB="68569" anchor="ctr"/>
                </a:tc>
                <a:extLst>
                  <a:ext uri="{0D108BD9-81ED-4DB2-BD59-A6C34878D82A}">
                    <a16:rowId xmlns:a16="http://schemas.microsoft.com/office/drawing/2014/main" val="10009"/>
                  </a:ext>
                </a:extLst>
              </a:tr>
            </a:tbl>
          </a:graphicData>
        </a:graphic>
      </p:graphicFrame>
      <p:sp>
        <p:nvSpPr>
          <p:cNvPr id="569" name="Google Shape;569;p6"/>
          <p:cNvSpPr txBox="1"/>
          <p:nvPr/>
        </p:nvSpPr>
        <p:spPr>
          <a:xfrm>
            <a:off x="2502506" y="2648869"/>
            <a:ext cx="1624275" cy="427018"/>
          </a:xfrm>
          <a:prstGeom prst="rect">
            <a:avLst/>
          </a:prstGeom>
          <a:noFill/>
          <a:ln>
            <a:noFill/>
          </a:ln>
        </p:spPr>
        <p:txBody>
          <a:bodyPr spcFirstLastPara="1" wrap="square" lIns="68569" tIns="68569" rIns="68569" bIns="68569" anchor="t" anchorCtr="0">
            <a:spAutoFit/>
          </a:bodyPr>
          <a:lstStyle/>
          <a:p>
            <a:pPr>
              <a:buSzPts val="2500"/>
            </a:pPr>
            <a:r>
              <a:rPr lang="en-US" sz="1875" b="1"/>
              <a:t>Int32 Y = 9 ;</a:t>
            </a:r>
            <a:endParaRPr sz="1875" b="1"/>
          </a:p>
        </p:txBody>
      </p:sp>
      <p:sp>
        <p:nvSpPr>
          <p:cNvPr id="570" name="Google Shape;570;p6"/>
          <p:cNvSpPr/>
          <p:nvPr/>
        </p:nvSpPr>
        <p:spPr>
          <a:xfrm>
            <a:off x="6659756" y="2637713"/>
            <a:ext cx="1851750" cy="633150"/>
          </a:xfrm>
          <a:prstGeom prst="rect">
            <a:avLst/>
          </a:prstGeom>
          <a:noFill/>
          <a:ln w="19050"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buSzPts val="2000"/>
            </a:pPr>
            <a:r>
              <a:rPr lang="en-US" sz="1500" b="1"/>
              <a:t>      Y               9              </a:t>
            </a:r>
            <a:endParaRPr sz="1500" b="1"/>
          </a:p>
        </p:txBody>
      </p:sp>
      <p:cxnSp>
        <p:nvCxnSpPr>
          <p:cNvPr id="571" name="Google Shape;571;p6"/>
          <p:cNvCxnSpPr>
            <a:stCxn id="570" idx="0"/>
            <a:endCxn id="570" idx="2"/>
          </p:cNvCxnSpPr>
          <p:nvPr/>
        </p:nvCxnSpPr>
        <p:spPr>
          <a:xfrm>
            <a:off x="7585631" y="2637713"/>
            <a:ext cx="0" cy="633150"/>
          </a:xfrm>
          <a:prstGeom prst="straightConnector1">
            <a:avLst/>
          </a:prstGeom>
          <a:noFill/>
          <a:ln w="9525" cap="flat" cmpd="sng">
            <a:solidFill>
              <a:schemeClr val="dk2"/>
            </a:solidFill>
            <a:prstDash val="solid"/>
            <a:round/>
            <a:headEnd type="none" w="sm" len="sm"/>
            <a:tailEnd type="none" w="sm" len="sm"/>
          </a:ln>
        </p:spPr>
      </p:cxnSp>
      <p:sp>
        <p:nvSpPr>
          <p:cNvPr id="572" name="Google Shape;572;p6"/>
          <p:cNvSpPr txBox="1"/>
          <p:nvPr/>
        </p:nvSpPr>
        <p:spPr>
          <a:xfrm>
            <a:off x="8630250" y="2804212"/>
            <a:ext cx="685800" cy="300060"/>
          </a:xfrm>
          <a:prstGeom prst="rect">
            <a:avLst/>
          </a:prstGeom>
          <a:noFill/>
          <a:ln>
            <a:noFill/>
          </a:ln>
        </p:spPr>
        <p:txBody>
          <a:bodyPr spcFirstLastPara="1" wrap="square" lIns="68569" tIns="68569" rIns="68569" bIns="68569" anchor="t" anchorCtr="0">
            <a:spAutoFit/>
          </a:bodyPr>
          <a:lstStyle/>
          <a:p>
            <a:pPr>
              <a:buSzPts val="1400"/>
            </a:pPr>
            <a:r>
              <a:rPr lang="en-US" sz="1050">
                <a:latin typeface="Calibri"/>
                <a:ea typeface="Calibri"/>
                <a:cs typeface="Calibri"/>
                <a:sym typeface="Calibri"/>
              </a:rPr>
              <a:t>4 Byte</a:t>
            </a:r>
            <a:endParaRPr sz="1050">
              <a:latin typeface="Calibri"/>
              <a:ea typeface="Calibri"/>
              <a:cs typeface="Calibri"/>
              <a:sym typeface="Calibri"/>
            </a:endParaRPr>
          </a:p>
        </p:txBody>
      </p:sp>
      <p:sp>
        <p:nvSpPr>
          <p:cNvPr id="573" name="Google Shape;573;p6"/>
          <p:cNvSpPr txBox="1"/>
          <p:nvPr/>
        </p:nvSpPr>
        <p:spPr>
          <a:xfrm>
            <a:off x="8646806" y="3592987"/>
            <a:ext cx="685800" cy="300060"/>
          </a:xfrm>
          <a:prstGeom prst="rect">
            <a:avLst/>
          </a:prstGeom>
          <a:noFill/>
          <a:ln>
            <a:noFill/>
          </a:ln>
        </p:spPr>
        <p:txBody>
          <a:bodyPr spcFirstLastPara="1" wrap="square" lIns="68569" tIns="68569" rIns="68569" bIns="68569" anchor="t" anchorCtr="0">
            <a:spAutoFit/>
          </a:bodyPr>
          <a:lstStyle/>
          <a:p>
            <a:pPr>
              <a:buSzPts val="1400"/>
            </a:pPr>
            <a:r>
              <a:rPr lang="en-US" sz="1050">
                <a:latin typeface="Calibri"/>
                <a:ea typeface="Calibri"/>
                <a:cs typeface="Calibri"/>
                <a:sym typeface="Calibri"/>
              </a:rPr>
              <a:t>4 Byte</a:t>
            </a:r>
            <a:endParaRPr sz="1050">
              <a:latin typeface="Calibri"/>
              <a:ea typeface="Calibri"/>
              <a:cs typeface="Calibri"/>
              <a:sym typeface="Calibri"/>
            </a:endParaRPr>
          </a:p>
        </p:txBody>
      </p:sp>
      <p:sp>
        <p:nvSpPr>
          <p:cNvPr id="574" name="Google Shape;574;p6"/>
          <p:cNvSpPr txBox="1"/>
          <p:nvPr/>
        </p:nvSpPr>
        <p:spPr>
          <a:xfrm>
            <a:off x="2502506" y="3127069"/>
            <a:ext cx="1624275" cy="427018"/>
          </a:xfrm>
          <a:prstGeom prst="rect">
            <a:avLst/>
          </a:prstGeom>
          <a:noFill/>
          <a:ln>
            <a:noFill/>
          </a:ln>
        </p:spPr>
        <p:txBody>
          <a:bodyPr spcFirstLastPara="1" wrap="square" lIns="68569" tIns="68569" rIns="68569" bIns="68569" anchor="t" anchorCtr="0">
            <a:spAutoFit/>
          </a:bodyPr>
          <a:lstStyle/>
          <a:p>
            <a:pPr>
              <a:buSzPts val="2500"/>
            </a:pPr>
            <a:r>
              <a:rPr lang="en-US" sz="1875" b="1"/>
              <a:t>Y = X ; // 4</a:t>
            </a:r>
            <a:endParaRPr sz="1875" b="1"/>
          </a:p>
        </p:txBody>
      </p:sp>
      <p:cxnSp>
        <p:nvCxnSpPr>
          <p:cNvPr id="575" name="Google Shape;575;p6"/>
          <p:cNvCxnSpPr/>
          <p:nvPr/>
        </p:nvCxnSpPr>
        <p:spPr>
          <a:xfrm flipH="1">
            <a:off x="7879650" y="2835469"/>
            <a:ext cx="278775" cy="236475"/>
          </a:xfrm>
          <a:prstGeom prst="straightConnector1">
            <a:avLst/>
          </a:prstGeom>
          <a:noFill/>
          <a:ln w="28575" cap="flat" cmpd="sng">
            <a:solidFill>
              <a:schemeClr val="dk2"/>
            </a:solidFill>
            <a:prstDash val="solid"/>
            <a:round/>
            <a:headEnd type="none" w="sm" len="sm"/>
            <a:tailEnd type="none" w="sm" len="sm"/>
          </a:ln>
        </p:spPr>
      </p:cxnSp>
      <p:sp>
        <p:nvSpPr>
          <p:cNvPr id="576" name="Google Shape;576;p6"/>
          <p:cNvSpPr txBox="1"/>
          <p:nvPr/>
        </p:nvSpPr>
        <p:spPr>
          <a:xfrm>
            <a:off x="8144531" y="2740181"/>
            <a:ext cx="481275" cy="427018"/>
          </a:xfrm>
          <a:prstGeom prst="rect">
            <a:avLst/>
          </a:prstGeom>
          <a:noFill/>
          <a:ln>
            <a:noFill/>
          </a:ln>
        </p:spPr>
        <p:txBody>
          <a:bodyPr spcFirstLastPara="1" wrap="square" lIns="68569" tIns="68569" rIns="68569" bIns="68569" anchor="t" anchorCtr="0">
            <a:spAutoFit/>
          </a:bodyPr>
          <a:lstStyle/>
          <a:p>
            <a:pPr>
              <a:buSzPts val="2500"/>
            </a:pPr>
            <a:r>
              <a:rPr lang="en-US" sz="1875" b="1">
                <a:latin typeface="Calibri"/>
                <a:ea typeface="Calibri"/>
                <a:cs typeface="Calibri"/>
                <a:sym typeface="Calibri"/>
              </a:rPr>
              <a:t>4</a:t>
            </a:r>
            <a:endParaRPr sz="1875" b="1">
              <a:latin typeface="Calibri"/>
              <a:ea typeface="Calibri"/>
              <a:cs typeface="Calibri"/>
              <a:sym typeface="Calibri"/>
            </a:endParaRPr>
          </a:p>
        </p:txBody>
      </p:sp>
      <p:sp>
        <p:nvSpPr>
          <p:cNvPr id="577" name="Google Shape;577;p6"/>
          <p:cNvSpPr txBox="1"/>
          <p:nvPr/>
        </p:nvSpPr>
        <p:spPr>
          <a:xfrm>
            <a:off x="2502506" y="3613388"/>
            <a:ext cx="1624275" cy="427018"/>
          </a:xfrm>
          <a:prstGeom prst="rect">
            <a:avLst/>
          </a:prstGeom>
          <a:noFill/>
          <a:ln>
            <a:noFill/>
          </a:ln>
        </p:spPr>
        <p:txBody>
          <a:bodyPr spcFirstLastPara="1" wrap="square" lIns="68569" tIns="68569" rIns="68569" bIns="68569" anchor="t" anchorCtr="0">
            <a:spAutoFit/>
          </a:bodyPr>
          <a:lstStyle/>
          <a:p>
            <a:pPr>
              <a:buSzPts val="2500"/>
            </a:pPr>
            <a:r>
              <a:rPr lang="en-US" sz="1875" b="1"/>
              <a:t>X ++; // 5</a:t>
            </a:r>
            <a:endParaRPr sz="1875" b="1"/>
          </a:p>
        </p:txBody>
      </p:sp>
      <p:cxnSp>
        <p:nvCxnSpPr>
          <p:cNvPr id="578" name="Google Shape;578;p6"/>
          <p:cNvCxnSpPr/>
          <p:nvPr/>
        </p:nvCxnSpPr>
        <p:spPr>
          <a:xfrm flipH="1">
            <a:off x="7856738" y="3604688"/>
            <a:ext cx="278775" cy="236475"/>
          </a:xfrm>
          <a:prstGeom prst="straightConnector1">
            <a:avLst/>
          </a:prstGeom>
          <a:noFill/>
          <a:ln w="28575" cap="flat" cmpd="sng">
            <a:solidFill>
              <a:schemeClr val="dk2"/>
            </a:solidFill>
            <a:prstDash val="solid"/>
            <a:round/>
            <a:headEnd type="none" w="sm" len="sm"/>
            <a:tailEnd type="none" w="sm" len="sm"/>
          </a:ln>
        </p:spPr>
      </p:cxnSp>
      <p:sp>
        <p:nvSpPr>
          <p:cNvPr id="579" name="Google Shape;579;p6"/>
          <p:cNvSpPr txBox="1"/>
          <p:nvPr/>
        </p:nvSpPr>
        <p:spPr>
          <a:xfrm>
            <a:off x="8121619" y="3509400"/>
            <a:ext cx="481275" cy="427018"/>
          </a:xfrm>
          <a:prstGeom prst="rect">
            <a:avLst/>
          </a:prstGeom>
          <a:noFill/>
          <a:ln>
            <a:noFill/>
          </a:ln>
        </p:spPr>
        <p:txBody>
          <a:bodyPr spcFirstLastPara="1" wrap="square" lIns="68569" tIns="68569" rIns="68569" bIns="68569" anchor="t" anchorCtr="0">
            <a:spAutoFit/>
          </a:bodyPr>
          <a:lstStyle/>
          <a:p>
            <a:pPr>
              <a:buSzPts val="2500"/>
            </a:pPr>
            <a:r>
              <a:rPr lang="en-US" sz="1875" b="1">
                <a:latin typeface="Calibri"/>
                <a:ea typeface="Calibri"/>
                <a:cs typeface="Calibri"/>
                <a:sym typeface="Calibri"/>
              </a:rPr>
              <a:t>5</a:t>
            </a:r>
            <a:endParaRPr sz="1875" b="1">
              <a:latin typeface="Calibri"/>
              <a:ea typeface="Calibri"/>
              <a:cs typeface="Calibri"/>
              <a:sym typeface="Calibri"/>
            </a:endParaRPr>
          </a:p>
        </p:txBody>
      </p:sp>
      <p:sp>
        <p:nvSpPr>
          <p:cNvPr id="580" name="Google Shape;580;p6"/>
          <p:cNvSpPr txBox="1"/>
          <p:nvPr/>
        </p:nvSpPr>
        <p:spPr>
          <a:xfrm>
            <a:off x="2498606" y="4011338"/>
            <a:ext cx="2620350" cy="427018"/>
          </a:xfrm>
          <a:prstGeom prst="rect">
            <a:avLst/>
          </a:prstGeom>
          <a:noFill/>
          <a:ln>
            <a:noFill/>
          </a:ln>
        </p:spPr>
        <p:txBody>
          <a:bodyPr spcFirstLastPara="1" wrap="square" lIns="68569" tIns="68569" rIns="68569" bIns="68569" anchor="t" anchorCtr="0">
            <a:spAutoFit/>
          </a:bodyPr>
          <a:lstStyle/>
          <a:p>
            <a:pPr>
              <a:buSzPts val="2500"/>
            </a:pPr>
            <a:r>
              <a:rPr lang="en-US" sz="1875" b="1"/>
              <a:t>Console.Writeline(X);</a:t>
            </a:r>
            <a:endParaRPr sz="1875" b="1"/>
          </a:p>
        </p:txBody>
      </p:sp>
      <p:sp>
        <p:nvSpPr>
          <p:cNvPr id="581" name="Google Shape;581;p6"/>
          <p:cNvSpPr txBox="1"/>
          <p:nvPr/>
        </p:nvSpPr>
        <p:spPr>
          <a:xfrm>
            <a:off x="2498606" y="4541925"/>
            <a:ext cx="2679300" cy="427018"/>
          </a:xfrm>
          <a:prstGeom prst="rect">
            <a:avLst/>
          </a:prstGeom>
          <a:noFill/>
          <a:ln>
            <a:noFill/>
          </a:ln>
        </p:spPr>
        <p:txBody>
          <a:bodyPr spcFirstLastPara="1" wrap="square" lIns="68569" tIns="68569" rIns="68569" bIns="68569" anchor="t" anchorCtr="0">
            <a:spAutoFit/>
          </a:bodyPr>
          <a:lstStyle/>
          <a:p>
            <a:pPr>
              <a:buSzPts val="2500"/>
            </a:pPr>
            <a:r>
              <a:rPr lang="en-US" sz="1875" b="1"/>
              <a:t>Console.Writeline(Y);</a:t>
            </a:r>
            <a:endParaRPr sz="1875" b="1"/>
          </a:p>
        </p:txBody>
      </p:sp>
      <p:sp>
        <p:nvSpPr>
          <p:cNvPr id="582" name="Google Shape;582;p6"/>
          <p:cNvSpPr txBox="1"/>
          <p:nvPr/>
        </p:nvSpPr>
        <p:spPr>
          <a:xfrm>
            <a:off x="5052994" y="4011338"/>
            <a:ext cx="481275" cy="427018"/>
          </a:xfrm>
          <a:prstGeom prst="rect">
            <a:avLst/>
          </a:prstGeom>
          <a:noFill/>
          <a:ln>
            <a:noFill/>
          </a:ln>
        </p:spPr>
        <p:txBody>
          <a:bodyPr spcFirstLastPara="1" wrap="square" lIns="68569" tIns="68569" rIns="68569" bIns="68569" anchor="t" anchorCtr="0">
            <a:spAutoFit/>
          </a:bodyPr>
          <a:lstStyle/>
          <a:p>
            <a:pPr>
              <a:buSzPts val="2500"/>
            </a:pPr>
            <a:r>
              <a:rPr lang="en-US" sz="1875" b="1"/>
              <a:t>//5</a:t>
            </a:r>
            <a:endParaRPr sz="1875" b="1"/>
          </a:p>
        </p:txBody>
      </p:sp>
      <p:sp>
        <p:nvSpPr>
          <p:cNvPr id="583" name="Google Shape;583;p6"/>
          <p:cNvSpPr txBox="1"/>
          <p:nvPr/>
        </p:nvSpPr>
        <p:spPr>
          <a:xfrm>
            <a:off x="5052994" y="4541925"/>
            <a:ext cx="481275" cy="427018"/>
          </a:xfrm>
          <a:prstGeom prst="rect">
            <a:avLst/>
          </a:prstGeom>
          <a:noFill/>
          <a:ln>
            <a:noFill/>
          </a:ln>
        </p:spPr>
        <p:txBody>
          <a:bodyPr spcFirstLastPara="1" wrap="square" lIns="68569" tIns="68569" rIns="68569" bIns="68569" anchor="t" anchorCtr="0">
            <a:spAutoFit/>
          </a:bodyPr>
          <a:lstStyle/>
          <a:p>
            <a:pPr>
              <a:buSzPts val="2500"/>
            </a:pPr>
            <a:r>
              <a:rPr lang="en-US" sz="1875" b="1"/>
              <a:t>//4</a:t>
            </a:r>
            <a:endParaRPr sz="1875" b="1"/>
          </a:p>
        </p:txBody>
      </p:sp>
    </p:spTree>
    <p:extLst>
      <p:ext uri="{BB962C8B-B14F-4D97-AF65-F5344CB8AC3E}">
        <p14:creationId xmlns:p14="http://schemas.microsoft.com/office/powerpoint/2010/main" val="312607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7"/>
                                        </p:tgtEl>
                                        <p:attrNameLst>
                                          <p:attrName>style.visibility</p:attrName>
                                        </p:attrNameLst>
                                      </p:cBhvr>
                                      <p:to>
                                        <p:strVal val="visible"/>
                                      </p:to>
                                    </p:set>
                                    <p:animEffect transition="in" filter="fade">
                                      <p:cBhvr>
                                        <p:cTn id="7" dur="1000"/>
                                        <p:tgtEl>
                                          <p:spTgt spid="5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9"/>
                                        </p:tgtEl>
                                        <p:attrNameLst>
                                          <p:attrName>style.visibility</p:attrName>
                                        </p:attrNameLst>
                                      </p:cBhvr>
                                      <p:to>
                                        <p:strVal val="visible"/>
                                      </p:to>
                                    </p:set>
                                    <p:animEffect transition="in" filter="fade">
                                      <p:cBhvr>
                                        <p:cTn id="12" dur="1000"/>
                                        <p:tgtEl>
                                          <p:spTgt spid="5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0"/>
                                        </p:tgtEl>
                                        <p:attrNameLst>
                                          <p:attrName>style.visibility</p:attrName>
                                        </p:attrNameLst>
                                      </p:cBhvr>
                                      <p:to>
                                        <p:strVal val="visible"/>
                                      </p:to>
                                    </p:set>
                                    <p:animEffect transition="in" filter="fade">
                                      <p:cBhvr>
                                        <p:cTn id="17" dur="1000"/>
                                        <p:tgtEl>
                                          <p:spTgt spid="560"/>
                                        </p:tgtEl>
                                      </p:cBhvr>
                                    </p:animEffect>
                                  </p:childTnLst>
                                </p:cTn>
                              </p:par>
                              <p:par>
                                <p:cTn id="18" presetID="10" presetClass="entr" presetSubtype="0" fill="hold" nodeType="withEffect">
                                  <p:stCondLst>
                                    <p:cond delay="0"/>
                                  </p:stCondLst>
                                  <p:childTnLst>
                                    <p:set>
                                      <p:cBhvr>
                                        <p:cTn id="19" dur="1" fill="hold">
                                          <p:stCondLst>
                                            <p:cond delay="0"/>
                                          </p:stCondLst>
                                        </p:cTn>
                                        <p:tgtEl>
                                          <p:spTgt spid="561"/>
                                        </p:tgtEl>
                                        <p:attrNameLst>
                                          <p:attrName>style.visibility</p:attrName>
                                        </p:attrNameLst>
                                      </p:cBhvr>
                                      <p:to>
                                        <p:strVal val="visible"/>
                                      </p:to>
                                    </p:set>
                                    <p:animEffect transition="in" filter="fade">
                                      <p:cBhvr>
                                        <p:cTn id="20" dur="1000"/>
                                        <p:tgtEl>
                                          <p:spTgt spid="56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62"/>
                                        </p:tgtEl>
                                        <p:attrNameLst>
                                          <p:attrName>style.visibility</p:attrName>
                                        </p:attrNameLst>
                                      </p:cBhvr>
                                      <p:to>
                                        <p:strVal val="visible"/>
                                      </p:to>
                                    </p:set>
                                    <p:animEffect transition="in" filter="fade">
                                      <p:cBhvr>
                                        <p:cTn id="25" dur="1000"/>
                                        <p:tgtEl>
                                          <p:spTgt spid="56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63"/>
                                        </p:tgtEl>
                                        <p:attrNameLst>
                                          <p:attrName>style.visibility</p:attrName>
                                        </p:attrNameLst>
                                      </p:cBhvr>
                                      <p:to>
                                        <p:strVal val="visible"/>
                                      </p:to>
                                    </p:set>
                                    <p:animEffect transition="in" filter="fade">
                                      <p:cBhvr>
                                        <p:cTn id="30" dur="1000"/>
                                        <p:tgtEl>
                                          <p:spTgt spid="563"/>
                                        </p:tgtEl>
                                      </p:cBhvr>
                                    </p:animEffect>
                                  </p:childTnLst>
                                </p:cTn>
                              </p:par>
                              <p:par>
                                <p:cTn id="31" presetID="10" presetClass="entr" presetSubtype="0" fill="hold" nodeType="withEffect">
                                  <p:stCondLst>
                                    <p:cond delay="0"/>
                                  </p:stCondLst>
                                  <p:childTnLst>
                                    <p:set>
                                      <p:cBhvr>
                                        <p:cTn id="32" dur="1" fill="hold">
                                          <p:stCondLst>
                                            <p:cond delay="0"/>
                                          </p:stCondLst>
                                        </p:cTn>
                                        <p:tgtEl>
                                          <p:spTgt spid="564"/>
                                        </p:tgtEl>
                                        <p:attrNameLst>
                                          <p:attrName>style.visibility</p:attrName>
                                        </p:attrNameLst>
                                      </p:cBhvr>
                                      <p:to>
                                        <p:strVal val="visible"/>
                                      </p:to>
                                    </p:set>
                                    <p:animEffect transition="in" filter="fade">
                                      <p:cBhvr>
                                        <p:cTn id="33" dur="1000"/>
                                        <p:tgtEl>
                                          <p:spTgt spid="564"/>
                                        </p:tgtEl>
                                      </p:cBhvr>
                                    </p:animEffect>
                                  </p:childTnLst>
                                </p:cTn>
                              </p:par>
                              <p:par>
                                <p:cTn id="34" presetID="10" presetClass="entr" presetSubtype="0" fill="hold" nodeType="withEffect">
                                  <p:stCondLst>
                                    <p:cond delay="0"/>
                                  </p:stCondLst>
                                  <p:childTnLst>
                                    <p:set>
                                      <p:cBhvr>
                                        <p:cTn id="35" dur="1" fill="hold">
                                          <p:stCondLst>
                                            <p:cond delay="0"/>
                                          </p:stCondLst>
                                        </p:cTn>
                                        <p:tgtEl>
                                          <p:spTgt spid="565"/>
                                        </p:tgtEl>
                                        <p:attrNameLst>
                                          <p:attrName>style.visibility</p:attrName>
                                        </p:attrNameLst>
                                      </p:cBhvr>
                                      <p:to>
                                        <p:strVal val="visible"/>
                                      </p:to>
                                    </p:set>
                                    <p:animEffect transition="in" filter="fade">
                                      <p:cBhvr>
                                        <p:cTn id="36" dur="1000"/>
                                        <p:tgtEl>
                                          <p:spTgt spid="56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66"/>
                                        </p:tgtEl>
                                        <p:attrNameLst>
                                          <p:attrName>style.visibility</p:attrName>
                                        </p:attrNameLst>
                                      </p:cBhvr>
                                      <p:to>
                                        <p:strVal val="visible"/>
                                      </p:to>
                                    </p:set>
                                    <p:animEffect transition="in" filter="fade">
                                      <p:cBhvr>
                                        <p:cTn id="41" dur="1000"/>
                                        <p:tgtEl>
                                          <p:spTgt spid="56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1000"/>
                                        <p:tgtEl>
                                          <p:spTgt spid="565"/>
                                        </p:tgtEl>
                                      </p:cBhvr>
                                    </p:animEffect>
                                    <p:set>
                                      <p:cBhvr>
                                        <p:cTn id="46" dur="1" fill="hold">
                                          <p:stCondLst>
                                            <p:cond delay="1000"/>
                                          </p:stCondLst>
                                        </p:cTn>
                                        <p:tgtEl>
                                          <p:spTgt spid="56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67"/>
                                        </p:tgtEl>
                                        <p:attrNameLst>
                                          <p:attrName>style.visibility</p:attrName>
                                        </p:attrNameLst>
                                      </p:cBhvr>
                                      <p:to>
                                        <p:strVal val="visible"/>
                                      </p:to>
                                    </p:set>
                                    <p:animEffect transition="in" filter="fade">
                                      <p:cBhvr>
                                        <p:cTn id="51" dur="1000"/>
                                        <p:tgtEl>
                                          <p:spTgt spid="56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68"/>
                                        </p:tgtEl>
                                        <p:attrNameLst>
                                          <p:attrName>style.visibility</p:attrName>
                                        </p:attrNameLst>
                                      </p:cBhvr>
                                      <p:to>
                                        <p:strVal val="visible"/>
                                      </p:to>
                                    </p:set>
                                    <p:animEffect transition="in" filter="fade">
                                      <p:cBhvr>
                                        <p:cTn id="56" dur="1000"/>
                                        <p:tgtEl>
                                          <p:spTgt spid="56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69"/>
                                        </p:tgtEl>
                                        <p:attrNameLst>
                                          <p:attrName>style.visibility</p:attrName>
                                        </p:attrNameLst>
                                      </p:cBhvr>
                                      <p:to>
                                        <p:strVal val="visible"/>
                                      </p:to>
                                    </p:set>
                                    <p:animEffect transition="in" filter="fade">
                                      <p:cBhvr>
                                        <p:cTn id="61" dur="1000"/>
                                        <p:tgtEl>
                                          <p:spTgt spid="569"/>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70"/>
                                        </p:tgtEl>
                                        <p:attrNameLst>
                                          <p:attrName>style.visibility</p:attrName>
                                        </p:attrNameLst>
                                      </p:cBhvr>
                                      <p:to>
                                        <p:strVal val="visible"/>
                                      </p:to>
                                    </p:set>
                                    <p:animEffect transition="in" filter="fade">
                                      <p:cBhvr>
                                        <p:cTn id="66" dur="1000"/>
                                        <p:tgtEl>
                                          <p:spTgt spid="570"/>
                                        </p:tgtEl>
                                      </p:cBhvr>
                                    </p:animEffect>
                                  </p:childTnLst>
                                </p:cTn>
                              </p:par>
                              <p:par>
                                <p:cTn id="67" presetID="10" presetClass="entr" presetSubtype="0" fill="hold" nodeType="withEffect">
                                  <p:stCondLst>
                                    <p:cond delay="0"/>
                                  </p:stCondLst>
                                  <p:childTnLst>
                                    <p:set>
                                      <p:cBhvr>
                                        <p:cTn id="68" dur="1" fill="hold">
                                          <p:stCondLst>
                                            <p:cond delay="0"/>
                                          </p:stCondLst>
                                        </p:cTn>
                                        <p:tgtEl>
                                          <p:spTgt spid="571"/>
                                        </p:tgtEl>
                                        <p:attrNameLst>
                                          <p:attrName>style.visibility</p:attrName>
                                        </p:attrNameLst>
                                      </p:cBhvr>
                                      <p:to>
                                        <p:strVal val="visible"/>
                                      </p:to>
                                    </p:set>
                                    <p:animEffect transition="in" filter="fade">
                                      <p:cBhvr>
                                        <p:cTn id="69" dur="1000"/>
                                        <p:tgtEl>
                                          <p:spTgt spid="571"/>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572"/>
                                        </p:tgtEl>
                                        <p:attrNameLst>
                                          <p:attrName>style.visibility</p:attrName>
                                        </p:attrNameLst>
                                      </p:cBhvr>
                                      <p:to>
                                        <p:strVal val="visible"/>
                                      </p:to>
                                    </p:set>
                                    <p:animEffect transition="in" filter="fade">
                                      <p:cBhvr>
                                        <p:cTn id="74" dur="1000"/>
                                        <p:tgtEl>
                                          <p:spTgt spid="572"/>
                                        </p:tgtEl>
                                      </p:cBhvr>
                                    </p:animEffect>
                                  </p:childTnLst>
                                </p:cTn>
                              </p:par>
                              <p:par>
                                <p:cTn id="75" presetID="10" presetClass="entr" presetSubtype="0" fill="hold" nodeType="withEffect">
                                  <p:stCondLst>
                                    <p:cond delay="0"/>
                                  </p:stCondLst>
                                  <p:childTnLst>
                                    <p:set>
                                      <p:cBhvr>
                                        <p:cTn id="76" dur="1" fill="hold">
                                          <p:stCondLst>
                                            <p:cond delay="0"/>
                                          </p:stCondLst>
                                        </p:cTn>
                                        <p:tgtEl>
                                          <p:spTgt spid="573"/>
                                        </p:tgtEl>
                                        <p:attrNameLst>
                                          <p:attrName>style.visibility</p:attrName>
                                        </p:attrNameLst>
                                      </p:cBhvr>
                                      <p:to>
                                        <p:strVal val="visible"/>
                                      </p:to>
                                    </p:set>
                                    <p:animEffect transition="in" filter="fade">
                                      <p:cBhvr>
                                        <p:cTn id="77" dur="1000"/>
                                        <p:tgtEl>
                                          <p:spTgt spid="57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74"/>
                                        </p:tgtEl>
                                        <p:attrNameLst>
                                          <p:attrName>style.visibility</p:attrName>
                                        </p:attrNameLst>
                                      </p:cBhvr>
                                      <p:to>
                                        <p:strVal val="visible"/>
                                      </p:to>
                                    </p:set>
                                    <p:animEffect transition="in" filter="fade">
                                      <p:cBhvr>
                                        <p:cTn id="82" dur="1000"/>
                                        <p:tgtEl>
                                          <p:spTgt spid="57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575"/>
                                        </p:tgtEl>
                                        <p:attrNameLst>
                                          <p:attrName>style.visibility</p:attrName>
                                        </p:attrNameLst>
                                      </p:cBhvr>
                                      <p:to>
                                        <p:strVal val="visible"/>
                                      </p:to>
                                    </p:set>
                                    <p:animEffect transition="in" filter="fade">
                                      <p:cBhvr>
                                        <p:cTn id="87" dur="1000"/>
                                        <p:tgtEl>
                                          <p:spTgt spid="575"/>
                                        </p:tgtEl>
                                      </p:cBhvr>
                                    </p:animEffect>
                                  </p:childTnLst>
                                </p:cTn>
                              </p:par>
                              <p:par>
                                <p:cTn id="88" presetID="10" presetClass="entr" presetSubtype="0" fill="hold" nodeType="withEffect">
                                  <p:stCondLst>
                                    <p:cond delay="0"/>
                                  </p:stCondLst>
                                  <p:childTnLst>
                                    <p:set>
                                      <p:cBhvr>
                                        <p:cTn id="89" dur="1" fill="hold">
                                          <p:stCondLst>
                                            <p:cond delay="0"/>
                                          </p:stCondLst>
                                        </p:cTn>
                                        <p:tgtEl>
                                          <p:spTgt spid="576"/>
                                        </p:tgtEl>
                                        <p:attrNameLst>
                                          <p:attrName>style.visibility</p:attrName>
                                        </p:attrNameLst>
                                      </p:cBhvr>
                                      <p:to>
                                        <p:strVal val="visible"/>
                                      </p:to>
                                    </p:set>
                                    <p:animEffect transition="in" filter="fade">
                                      <p:cBhvr>
                                        <p:cTn id="90" dur="1000"/>
                                        <p:tgtEl>
                                          <p:spTgt spid="576"/>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577"/>
                                        </p:tgtEl>
                                        <p:attrNameLst>
                                          <p:attrName>style.visibility</p:attrName>
                                        </p:attrNameLst>
                                      </p:cBhvr>
                                      <p:to>
                                        <p:strVal val="visible"/>
                                      </p:to>
                                    </p:set>
                                    <p:animEffect transition="in" filter="fade">
                                      <p:cBhvr>
                                        <p:cTn id="95" dur="1000"/>
                                        <p:tgtEl>
                                          <p:spTgt spid="577"/>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579"/>
                                        </p:tgtEl>
                                        <p:attrNameLst>
                                          <p:attrName>style.visibility</p:attrName>
                                        </p:attrNameLst>
                                      </p:cBhvr>
                                      <p:to>
                                        <p:strVal val="visible"/>
                                      </p:to>
                                    </p:set>
                                    <p:animEffect transition="in" filter="fade">
                                      <p:cBhvr>
                                        <p:cTn id="100" dur="1000"/>
                                        <p:tgtEl>
                                          <p:spTgt spid="579"/>
                                        </p:tgtEl>
                                      </p:cBhvr>
                                    </p:animEffect>
                                  </p:childTnLst>
                                </p:cTn>
                              </p:par>
                              <p:par>
                                <p:cTn id="101" presetID="10" presetClass="entr" presetSubtype="0" fill="hold" nodeType="withEffect">
                                  <p:stCondLst>
                                    <p:cond delay="0"/>
                                  </p:stCondLst>
                                  <p:childTnLst>
                                    <p:set>
                                      <p:cBhvr>
                                        <p:cTn id="102" dur="1" fill="hold">
                                          <p:stCondLst>
                                            <p:cond delay="0"/>
                                          </p:stCondLst>
                                        </p:cTn>
                                        <p:tgtEl>
                                          <p:spTgt spid="578"/>
                                        </p:tgtEl>
                                        <p:attrNameLst>
                                          <p:attrName>style.visibility</p:attrName>
                                        </p:attrNameLst>
                                      </p:cBhvr>
                                      <p:to>
                                        <p:strVal val="visible"/>
                                      </p:to>
                                    </p:set>
                                    <p:animEffect transition="in" filter="fade">
                                      <p:cBhvr>
                                        <p:cTn id="103" dur="1000"/>
                                        <p:tgtEl>
                                          <p:spTgt spid="578"/>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580"/>
                                        </p:tgtEl>
                                        <p:attrNameLst>
                                          <p:attrName>style.visibility</p:attrName>
                                        </p:attrNameLst>
                                      </p:cBhvr>
                                      <p:to>
                                        <p:strVal val="visible"/>
                                      </p:to>
                                    </p:set>
                                    <p:animEffect transition="in" filter="fade">
                                      <p:cBhvr>
                                        <p:cTn id="108" dur="1000"/>
                                        <p:tgtEl>
                                          <p:spTgt spid="580"/>
                                        </p:tgtEl>
                                      </p:cBhvr>
                                    </p:animEffect>
                                  </p:childTnLst>
                                </p:cTn>
                              </p:par>
                              <p:par>
                                <p:cTn id="109" presetID="10" presetClass="entr" presetSubtype="0" fill="hold" nodeType="withEffect">
                                  <p:stCondLst>
                                    <p:cond delay="0"/>
                                  </p:stCondLst>
                                  <p:childTnLst>
                                    <p:set>
                                      <p:cBhvr>
                                        <p:cTn id="110" dur="1" fill="hold">
                                          <p:stCondLst>
                                            <p:cond delay="0"/>
                                          </p:stCondLst>
                                        </p:cTn>
                                        <p:tgtEl>
                                          <p:spTgt spid="581"/>
                                        </p:tgtEl>
                                        <p:attrNameLst>
                                          <p:attrName>style.visibility</p:attrName>
                                        </p:attrNameLst>
                                      </p:cBhvr>
                                      <p:to>
                                        <p:strVal val="visible"/>
                                      </p:to>
                                    </p:set>
                                    <p:animEffect transition="in" filter="fade">
                                      <p:cBhvr>
                                        <p:cTn id="111" dur="1000"/>
                                        <p:tgtEl>
                                          <p:spTgt spid="581"/>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582"/>
                                        </p:tgtEl>
                                        <p:attrNameLst>
                                          <p:attrName>style.visibility</p:attrName>
                                        </p:attrNameLst>
                                      </p:cBhvr>
                                      <p:to>
                                        <p:strVal val="visible"/>
                                      </p:to>
                                    </p:set>
                                    <p:animEffect transition="in" filter="fade">
                                      <p:cBhvr>
                                        <p:cTn id="116" dur="1000"/>
                                        <p:tgtEl>
                                          <p:spTgt spid="582"/>
                                        </p:tgtEl>
                                      </p:cBhvr>
                                    </p:animEffect>
                                  </p:childTnLst>
                                </p:cTn>
                              </p:par>
                              <p:par>
                                <p:cTn id="117" presetID="10" presetClass="entr" presetSubtype="0" fill="hold" nodeType="withEffect">
                                  <p:stCondLst>
                                    <p:cond delay="0"/>
                                  </p:stCondLst>
                                  <p:childTnLst>
                                    <p:set>
                                      <p:cBhvr>
                                        <p:cTn id="118" dur="1" fill="hold">
                                          <p:stCondLst>
                                            <p:cond delay="0"/>
                                          </p:stCondLst>
                                        </p:cTn>
                                        <p:tgtEl>
                                          <p:spTgt spid="583"/>
                                        </p:tgtEl>
                                        <p:attrNameLst>
                                          <p:attrName>style.visibility</p:attrName>
                                        </p:attrNameLst>
                                      </p:cBhvr>
                                      <p:to>
                                        <p:strVal val="visible"/>
                                      </p:to>
                                    </p:set>
                                    <p:animEffect transition="in" filter="fade">
                                      <p:cBhvr>
                                        <p:cTn id="119" dur="10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
          <p:cNvSpPr txBox="1"/>
          <p:nvPr/>
        </p:nvSpPr>
        <p:spPr>
          <a:xfrm>
            <a:off x="121294" y="557831"/>
            <a:ext cx="2877975" cy="484726"/>
          </a:xfrm>
          <a:prstGeom prst="rect">
            <a:avLst/>
          </a:prstGeom>
          <a:noFill/>
          <a:ln>
            <a:noFill/>
          </a:ln>
        </p:spPr>
        <p:txBody>
          <a:bodyPr spcFirstLastPara="1" wrap="square" lIns="68569" tIns="68569" rIns="68569" bIns="68569" anchor="t" anchorCtr="0">
            <a:spAutoFit/>
          </a:bodyPr>
          <a:lstStyle/>
          <a:p>
            <a:pPr marL="342900" algn="ctr">
              <a:buSzPts val="3000"/>
            </a:pPr>
            <a:r>
              <a:rPr lang="en-US" sz="2250" b="1">
                <a:solidFill>
                  <a:srgbClr val="0000FF"/>
                </a:solidFill>
                <a:latin typeface="Calibri"/>
                <a:ea typeface="Calibri"/>
                <a:cs typeface="Calibri"/>
                <a:sym typeface="Calibri"/>
              </a:rPr>
              <a:t>2. Reference Type </a:t>
            </a:r>
            <a:endParaRPr sz="2250" b="1">
              <a:solidFill>
                <a:srgbClr val="0000FF"/>
              </a:solidFill>
              <a:latin typeface="Calibri"/>
              <a:ea typeface="Calibri"/>
              <a:cs typeface="Calibri"/>
              <a:sym typeface="Calibri"/>
            </a:endParaRPr>
          </a:p>
        </p:txBody>
      </p:sp>
      <p:sp>
        <p:nvSpPr>
          <p:cNvPr id="589" name="Google Shape;589;p7"/>
          <p:cNvSpPr txBox="1"/>
          <p:nvPr/>
        </p:nvSpPr>
        <p:spPr>
          <a:xfrm>
            <a:off x="3646125" y="49013"/>
            <a:ext cx="1851750" cy="588600"/>
          </a:xfrm>
          <a:prstGeom prst="rect">
            <a:avLst/>
          </a:prstGeom>
          <a:noFill/>
          <a:ln>
            <a:noFill/>
          </a:ln>
        </p:spPr>
        <p:txBody>
          <a:bodyPr spcFirstLastPara="1" wrap="square" lIns="68569" tIns="68569" rIns="68569" bIns="68569" anchor="t" anchorCtr="0">
            <a:spAutoFit/>
          </a:bodyPr>
          <a:lstStyle/>
          <a:p>
            <a:pPr>
              <a:buSzPts val="3900"/>
            </a:pPr>
            <a:r>
              <a:rPr lang="en-US" sz="2925" b="1" u="sng">
                <a:solidFill>
                  <a:schemeClr val="dk1"/>
                </a:solidFill>
                <a:latin typeface="Calibri"/>
                <a:ea typeface="Calibri"/>
                <a:cs typeface="Calibri"/>
                <a:sym typeface="Calibri"/>
              </a:rPr>
              <a:t>Data Types</a:t>
            </a:r>
            <a:endParaRPr sz="2925" b="1" u="sng">
              <a:solidFill>
                <a:schemeClr val="dk1"/>
              </a:solidFill>
              <a:latin typeface="Calibri"/>
              <a:ea typeface="Calibri"/>
              <a:cs typeface="Calibri"/>
              <a:sym typeface="Calibri"/>
            </a:endParaRPr>
          </a:p>
        </p:txBody>
      </p:sp>
      <p:sp>
        <p:nvSpPr>
          <p:cNvPr id="590" name="Google Shape;590;p7"/>
          <p:cNvSpPr txBox="1"/>
          <p:nvPr/>
        </p:nvSpPr>
        <p:spPr>
          <a:xfrm>
            <a:off x="6828619" y="285619"/>
            <a:ext cx="2239425" cy="1523472"/>
          </a:xfrm>
          <a:prstGeom prst="rect">
            <a:avLst/>
          </a:prstGeom>
          <a:noFill/>
          <a:ln>
            <a:noFill/>
          </a:ln>
        </p:spPr>
        <p:txBody>
          <a:bodyPr spcFirstLastPara="1" wrap="square" lIns="68569" tIns="68569" rIns="68569" bIns="68569" anchor="t" anchorCtr="0">
            <a:spAutoFit/>
          </a:bodyPr>
          <a:lstStyle/>
          <a:p>
            <a:pPr>
              <a:buSzPts val="2400"/>
            </a:pPr>
            <a:r>
              <a:rPr lang="en-US" sz="1800">
                <a:latin typeface="Calibri"/>
                <a:ea typeface="Calibri"/>
                <a:cs typeface="Calibri"/>
                <a:sym typeface="Calibri"/>
              </a:rPr>
              <a:t>Class Point </a:t>
            </a:r>
            <a:endParaRPr sz="1800">
              <a:latin typeface="Calibri"/>
              <a:ea typeface="Calibri"/>
              <a:cs typeface="Calibri"/>
              <a:sym typeface="Calibri"/>
            </a:endParaRPr>
          </a:p>
          <a:p>
            <a:pPr>
              <a:buSzPts val="2400"/>
            </a:pPr>
            <a:r>
              <a:rPr lang="en-US" sz="1800">
                <a:latin typeface="Calibri"/>
                <a:ea typeface="Calibri"/>
                <a:cs typeface="Calibri"/>
                <a:sym typeface="Calibri"/>
              </a:rPr>
              <a:t>{</a:t>
            </a:r>
            <a:endParaRPr sz="1800">
              <a:latin typeface="Calibri"/>
              <a:ea typeface="Calibri"/>
              <a:cs typeface="Calibri"/>
              <a:sym typeface="Calibri"/>
            </a:endParaRPr>
          </a:p>
          <a:p>
            <a:pPr>
              <a:buSzPts val="2400"/>
            </a:pPr>
            <a:r>
              <a:rPr lang="en-US" sz="1800">
                <a:latin typeface="Calibri"/>
                <a:ea typeface="Calibri"/>
                <a:cs typeface="Calibri"/>
                <a:sym typeface="Calibri"/>
              </a:rPr>
              <a:t>   int Y;</a:t>
            </a:r>
            <a:endParaRPr sz="1800">
              <a:latin typeface="Calibri"/>
              <a:ea typeface="Calibri"/>
              <a:cs typeface="Calibri"/>
              <a:sym typeface="Calibri"/>
            </a:endParaRPr>
          </a:p>
          <a:p>
            <a:pPr>
              <a:buSzPts val="2400"/>
            </a:pPr>
            <a:r>
              <a:rPr lang="en-US" sz="1800">
                <a:latin typeface="Calibri"/>
                <a:ea typeface="Calibri"/>
                <a:cs typeface="Calibri"/>
                <a:sym typeface="Calibri"/>
              </a:rPr>
              <a:t>   int X;</a:t>
            </a:r>
            <a:endParaRPr sz="1800">
              <a:latin typeface="Calibri"/>
              <a:ea typeface="Calibri"/>
              <a:cs typeface="Calibri"/>
              <a:sym typeface="Calibri"/>
            </a:endParaRPr>
          </a:p>
          <a:p>
            <a:pPr>
              <a:buSzPts val="2400"/>
            </a:pPr>
            <a:r>
              <a:rPr lang="en-US" sz="1800">
                <a:latin typeface="Calibri"/>
                <a:ea typeface="Calibri"/>
                <a:cs typeface="Calibri"/>
                <a:sym typeface="Calibri"/>
              </a:rPr>
              <a:t>}</a:t>
            </a:r>
            <a:endParaRPr sz="1800">
              <a:latin typeface="Calibri"/>
              <a:ea typeface="Calibri"/>
              <a:cs typeface="Calibri"/>
              <a:sym typeface="Calibri"/>
            </a:endParaRPr>
          </a:p>
        </p:txBody>
      </p:sp>
      <p:sp>
        <p:nvSpPr>
          <p:cNvPr id="591" name="Google Shape;591;p7"/>
          <p:cNvSpPr txBox="1"/>
          <p:nvPr/>
        </p:nvSpPr>
        <p:spPr>
          <a:xfrm>
            <a:off x="653494" y="1023394"/>
            <a:ext cx="1489275" cy="427018"/>
          </a:xfrm>
          <a:prstGeom prst="rect">
            <a:avLst/>
          </a:prstGeom>
          <a:noFill/>
          <a:ln>
            <a:noFill/>
          </a:ln>
        </p:spPr>
        <p:txBody>
          <a:bodyPr spcFirstLastPara="1" wrap="square" lIns="68569" tIns="68569" rIns="68569" bIns="68569" anchor="t" anchorCtr="0">
            <a:spAutoFit/>
          </a:bodyPr>
          <a:lstStyle/>
          <a:p>
            <a:pPr>
              <a:buSzPts val="2500"/>
            </a:pPr>
            <a:r>
              <a:rPr lang="en-US" sz="1875" b="1"/>
              <a:t>Point P1 ;</a:t>
            </a:r>
            <a:endParaRPr sz="1875" b="1"/>
          </a:p>
        </p:txBody>
      </p:sp>
      <p:sp>
        <p:nvSpPr>
          <p:cNvPr id="592" name="Google Shape;592;p7"/>
          <p:cNvSpPr txBox="1"/>
          <p:nvPr/>
        </p:nvSpPr>
        <p:spPr>
          <a:xfrm>
            <a:off x="732675" y="1301194"/>
            <a:ext cx="3296250" cy="600142"/>
          </a:xfrm>
          <a:prstGeom prst="rect">
            <a:avLst/>
          </a:prstGeom>
          <a:noFill/>
          <a:ln>
            <a:noFill/>
          </a:ln>
        </p:spPr>
        <p:txBody>
          <a:bodyPr spcFirstLastPara="1" wrap="square" lIns="68569" tIns="68569" rIns="68569" bIns="68569" anchor="t" anchorCtr="0">
            <a:spAutoFit/>
          </a:bodyPr>
          <a:lstStyle/>
          <a:p>
            <a:pPr>
              <a:buSzPts val="2000"/>
            </a:pPr>
            <a:r>
              <a:rPr lang="en-US" sz="1500">
                <a:latin typeface="Calibri"/>
                <a:ea typeface="Calibri"/>
                <a:cs typeface="Calibri"/>
                <a:sym typeface="Calibri"/>
              </a:rPr>
              <a:t>// </a:t>
            </a:r>
            <a:r>
              <a:rPr lang="en-US" sz="1500">
                <a:solidFill>
                  <a:schemeClr val="dk1"/>
                </a:solidFill>
                <a:latin typeface="Calibri"/>
                <a:ea typeface="Calibri"/>
                <a:cs typeface="Calibri"/>
                <a:sym typeface="Calibri"/>
              </a:rPr>
              <a:t>Allocate 4 Bytes in Stack</a:t>
            </a:r>
            <a:endParaRPr sz="1500">
              <a:latin typeface="Calibri"/>
              <a:ea typeface="Calibri"/>
              <a:cs typeface="Calibri"/>
              <a:sym typeface="Calibri"/>
            </a:endParaRPr>
          </a:p>
          <a:p>
            <a:pPr>
              <a:buSzPts val="2000"/>
            </a:pPr>
            <a:r>
              <a:rPr lang="en-US" sz="1500">
                <a:latin typeface="Calibri"/>
                <a:ea typeface="Calibri"/>
                <a:cs typeface="Calibri"/>
                <a:sym typeface="Calibri"/>
              </a:rPr>
              <a:t>// Zero Bytes Allocate at Heap</a:t>
            </a:r>
            <a:endParaRPr sz="1500">
              <a:latin typeface="Calibri"/>
              <a:ea typeface="Calibri"/>
              <a:cs typeface="Calibri"/>
              <a:sym typeface="Calibri"/>
            </a:endParaRPr>
          </a:p>
        </p:txBody>
      </p:sp>
      <p:sp>
        <p:nvSpPr>
          <p:cNvPr id="593" name="Google Shape;593;p7"/>
          <p:cNvSpPr/>
          <p:nvPr/>
        </p:nvSpPr>
        <p:spPr>
          <a:xfrm>
            <a:off x="5620819" y="2421713"/>
            <a:ext cx="1424025" cy="1972800"/>
          </a:xfrm>
          <a:prstGeom prst="rect">
            <a:avLst/>
          </a:prstGeom>
          <a:noFill/>
          <a:ln w="2857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594" name="Google Shape;594;p7"/>
          <p:cNvSpPr txBox="1"/>
          <p:nvPr/>
        </p:nvSpPr>
        <p:spPr>
          <a:xfrm>
            <a:off x="5991619" y="4394513"/>
            <a:ext cx="682425" cy="427018"/>
          </a:xfrm>
          <a:prstGeom prst="rect">
            <a:avLst/>
          </a:prstGeom>
          <a:noFill/>
          <a:ln>
            <a:noFill/>
          </a:ln>
        </p:spPr>
        <p:txBody>
          <a:bodyPr spcFirstLastPara="1" wrap="square" lIns="68569" tIns="68569" rIns="68569" bIns="68569" anchor="t" anchorCtr="0">
            <a:spAutoFit/>
          </a:bodyPr>
          <a:lstStyle/>
          <a:p>
            <a:pPr>
              <a:buSzPts val="2500"/>
            </a:pPr>
            <a:r>
              <a:rPr lang="en-US" sz="1875">
                <a:latin typeface="Calibri"/>
                <a:ea typeface="Calibri"/>
                <a:cs typeface="Calibri"/>
                <a:sym typeface="Calibri"/>
              </a:rPr>
              <a:t>Stack</a:t>
            </a:r>
            <a:endParaRPr sz="1875">
              <a:latin typeface="Calibri"/>
              <a:ea typeface="Calibri"/>
              <a:cs typeface="Calibri"/>
              <a:sym typeface="Calibri"/>
            </a:endParaRPr>
          </a:p>
        </p:txBody>
      </p:sp>
      <p:sp>
        <p:nvSpPr>
          <p:cNvPr id="595" name="Google Shape;595;p7"/>
          <p:cNvSpPr/>
          <p:nvPr/>
        </p:nvSpPr>
        <p:spPr>
          <a:xfrm>
            <a:off x="7229569" y="1691681"/>
            <a:ext cx="1424025" cy="2702925"/>
          </a:xfrm>
          <a:prstGeom prst="rect">
            <a:avLst/>
          </a:prstGeom>
          <a:noFill/>
          <a:ln w="28575" cap="flat" cmpd="sng">
            <a:solidFill>
              <a:srgbClr val="FF9900"/>
            </a:solidFill>
            <a:prstDash val="solid"/>
            <a:round/>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596" name="Google Shape;596;p7"/>
          <p:cNvSpPr txBox="1"/>
          <p:nvPr/>
        </p:nvSpPr>
        <p:spPr>
          <a:xfrm>
            <a:off x="7600369" y="4394513"/>
            <a:ext cx="682425" cy="427018"/>
          </a:xfrm>
          <a:prstGeom prst="rect">
            <a:avLst/>
          </a:prstGeom>
          <a:noFill/>
          <a:ln>
            <a:noFill/>
          </a:ln>
        </p:spPr>
        <p:txBody>
          <a:bodyPr spcFirstLastPara="1" wrap="square" lIns="68569" tIns="68569" rIns="68569" bIns="68569" anchor="t" anchorCtr="0">
            <a:spAutoFit/>
          </a:bodyPr>
          <a:lstStyle/>
          <a:p>
            <a:pPr>
              <a:buSzPts val="2500"/>
            </a:pPr>
            <a:r>
              <a:rPr lang="en-US" sz="1875">
                <a:solidFill>
                  <a:srgbClr val="FF9900"/>
                </a:solidFill>
                <a:latin typeface="Calibri"/>
                <a:ea typeface="Calibri"/>
                <a:cs typeface="Calibri"/>
                <a:sym typeface="Calibri"/>
              </a:rPr>
              <a:t>Heap</a:t>
            </a:r>
            <a:endParaRPr sz="1875">
              <a:solidFill>
                <a:srgbClr val="FF9900"/>
              </a:solidFill>
              <a:latin typeface="Calibri"/>
              <a:ea typeface="Calibri"/>
              <a:cs typeface="Calibri"/>
              <a:sym typeface="Calibri"/>
            </a:endParaRPr>
          </a:p>
        </p:txBody>
      </p:sp>
      <p:sp>
        <p:nvSpPr>
          <p:cNvPr id="597" name="Google Shape;597;p7"/>
          <p:cNvSpPr/>
          <p:nvPr/>
        </p:nvSpPr>
        <p:spPr>
          <a:xfrm>
            <a:off x="5980444" y="3490538"/>
            <a:ext cx="540450" cy="484875"/>
          </a:xfrm>
          <a:prstGeom prst="ellipse">
            <a:avLst/>
          </a:prstGeom>
          <a:noFill/>
          <a:ln w="19050"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buSzPts val="2000"/>
            </a:pPr>
            <a:r>
              <a:rPr lang="en-US" sz="1500" b="1"/>
              <a:t>P1</a:t>
            </a:r>
            <a:endParaRPr sz="1500" b="1"/>
          </a:p>
        </p:txBody>
      </p:sp>
      <p:sp>
        <p:nvSpPr>
          <p:cNvPr id="598" name="Google Shape;598;p7"/>
          <p:cNvSpPr txBox="1"/>
          <p:nvPr/>
        </p:nvSpPr>
        <p:spPr>
          <a:xfrm>
            <a:off x="596344" y="1848413"/>
            <a:ext cx="2384100" cy="427018"/>
          </a:xfrm>
          <a:prstGeom prst="rect">
            <a:avLst/>
          </a:prstGeom>
          <a:noFill/>
          <a:ln>
            <a:noFill/>
          </a:ln>
        </p:spPr>
        <p:txBody>
          <a:bodyPr spcFirstLastPara="1" wrap="square" lIns="68569" tIns="68569" rIns="68569" bIns="68569" anchor="t" anchorCtr="0">
            <a:spAutoFit/>
          </a:bodyPr>
          <a:lstStyle/>
          <a:p>
            <a:pPr>
              <a:buSzPts val="2500"/>
            </a:pPr>
            <a:r>
              <a:rPr lang="en-US" sz="1875" b="1"/>
              <a:t>P1 = new point ( ) ;</a:t>
            </a:r>
            <a:endParaRPr sz="1875" b="1"/>
          </a:p>
        </p:txBody>
      </p:sp>
      <p:sp>
        <p:nvSpPr>
          <p:cNvPr id="599" name="Google Shape;599;p7"/>
          <p:cNvSpPr txBox="1"/>
          <p:nvPr/>
        </p:nvSpPr>
        <p:spPr>
          <a:xfrm>
            <a:off x="751444" y="2180700"/>
            <a:ext cx="3296250" cy="369310"/>
          </a:xfrm>
          <a:prstGeom prst="rect">
            <a:avLst/>
          </a:prstGeom>
          <a:noFill/>
          <a:ln>
            <a:noFill/>
          </a:ln>
        </p:spPr>
        <p:txBody>
          <a:bodyPr spcFirstLastPara="1" wrap="square" lIns="68569" tIns="68569" rIns="68569" bIns="68569" anchor="t" anchorCtr="0">
            <a:spAutoFit/>
          </a:bodyPr>
          <a:lstStyle/>
          <a:p>
            <a:pPr>
              <a:buSzPts val="2000"/>
            </a:pPr>
            <a:r>
              <a:rPr lang="en-US" sz="1500">
                <a:latin typeface="Calibri"/>
                <a:ea typeface="Calibri"/>
                <a:cs typeface="Calibri"/>
                <a:sym typeface="Calibri"/>
              </a:rPr>
              <a:t>// 1. Allocate Required Bytes at Heap</a:t>
            </a:r>
            <a:endParaRPr sz="1500">
              <a:latin typeface="Calibri"/>
              <a:ea typeface="Calibri"/>
              <a:cs typeface="Calibri"/>
              <a:sym typeface="Calibri"/>
            </a:endParaRPr>
          </a:p>
        </p:txBody>
      </p:sp>
      <p:sp>
        <p:nvSpPr>
          <p:cNvPr id="600" name="Google Shape;600;p7"/>
          <p:cNvSpPr/>
          <p:nvPr/>
        </p:nvSpPr>
        <p:spPr>
          <a:xfrm>
            <a:off x="7317694" y="3578475"/>
            <a:ext cx="1249650" cy="726075"/>
          </a:xfrm>
          <a:prstGeom prst="rect">
            <a:avLst/>
          </a:prstGeom>
          <a:noFill/>
          <a:ln w="9525" cap="flat" cmpd="sng">
            <a:solidFill>
              <a:schemeClr val="dk2"/>
            </a:solidFill>
            <a:prstDash val="solid"/>
            <a:round/>
            <a:headEnd type="none" w="sm" len="sm"/>
            <a:tailEnd type="none" w="sm" len="sm"/>
          </a:ln>
        </p:spPr>
        <p:txBody>
          <a:bodyPr spcFirstLastPara="1" wrap="square" lIns="68569" tIns="68569" rIns="68569" bIns="68569" anchor="t" anchorCtr="0">
            <a:noAutofit/>
          </a:bodyPr>
          <a:lstStyle/>
          <a:p>
            <a:pPr>
              <a:lnSpc>
                <a:spcPct val="115000"/>
              </a:lnSpc>
              <a:buSzPts val="1400"/>
            </a:pPr>
            <a:r>
              <a:rPr lang="en-US" sz="1050"/>
              <a:t>    X</a:t>
            </a:r>
            <a:endParaRPr sz="1050"/>
          </a:p>
          <a:p>
            <a:pPr>
              <a:lnSpc>
                <a:spcPct val="115000"/>
              </a:lnSpc>
              <a:buSzPts val="1400"/>
            </a:pPr>
            <a:endParaRPr sz="1050"/>
          </a:p>
          <a:p>
            <a:pPr>
              <a:lnSpc>
                <a:spcPct val="115000"/>
              </a:lnSpc>
              <a:buSzPts val="1400"/>
            </a:pPr>
            <a:r>
              <a:rPr lang="en-US" sz="1050"/>
              <a:t>    Y</a:t>
            </a:r>
            <a:endParaRPr sz="1050"/>
          </a:p>
        </p:txBody>
      </p:sp>
      <p:cxnSp>
        <p:nvCxnSpPr>
          <p:cNvPr id="601" name="Google Shape;601;p7"/>
          <p:cNvCxnSpPr>
            <a:stCxn id="600" idx="0"/>
            <a:endCxn id="600" idx="2"/>
          </p:cNvCxnSpPr>
          <p:nvPr/>
        </p:nvCxnSpPr>
        <p:spPr>
          <a:xfrm>
            <a:off x="7942519" y="3578475"/>
            <a:ext cx="0" cy="726075"/>
          </a:xfrm>
          <a:prstGeom prst="straightConnector1">
            <a:avLst/>
          </a:prstGeom>
          <a:noFill/>
          <a:ln w="9525" cap="flat" cmpd="sng">
            <a:solidFill>
              <a:schemeClr val="dk2"/>
            </a:solidFill>
            <a:prstDash val="solid"/>
            <a:round/>
            <a:headEnd type="none" w="sm" len="sm"/>
            <a:tailEnd type="none" w="sm" len="sm"/>
          </a:ln>
        </p:spPr>
      </p:cxnSp>
      <p:cxnSp>
        <p:nvCxnSpPr>
          <p:cNvPr id="602" name="Google Shape;602;p7"/>
          <p:cNvCxnSpPr>
            <a:stCxn id="600" idx="1"/>
            <a:endCxn id="600" idx="3"/>
          </p:cNvCxnSpPr>
          <p:nvPr/>
        </p:nvCxnSpPr>
        <p:spPr>
          <a:xfrm>
            <a:off x="7317694" y="3941513"/>
            <a:ext cx="1249650" cy="0"/>
          </a:xfrm>
          <a:prstGeom prst="straightConnector1">
            <a:avLst/>
          </a:prstGeom>
          <a:noFill/>
          <a:ln w="9525" cap="flat" cmpd="sng">
            <a:solidFill>
              <a:schemeClr val="dk2"/>
            </a:solidFill>
            <a:prstDash val="solid"/>
            <a:round/>
            <a:headEnd type="none" w="sm" len="sm"/>
            <a:tailEnd type="none" w="sm" len="sm"/>
          </a:ln>
        </p:spPr>
      </p:cxnSp>
      <p:sp>
        <p:nvSpPr>
          <p:cNvPr id="603" name="Google Shape;603;p7"/>
          <p:cNvSpPr txBox="1"/>
          <p:nvPr/>
        </p:nvSpPr>
        <p:spPr>
          <a:xfrm>
            <a:off x="751444" y="2493000"/>
            <a:ext cx="4220325" cy="369310"/>
          </a:xfrm>
          <a:prstGeom prst="rect">
            <a:avLst/>
          </a:prstGeom>
          <a:noFill/>
          <a:ln>
            <a:noFill/>
          </a:ln>
        </p:spPr>
        <p:txBody>
          <a:bodyPr spcFirstLastPara="1" wrap="square" lIns="68569" tIns="68569" rIns="68569" bIns="68569" anchor="t" anchorCtr="0">
            <a:spAutoFit/>
          </a:bodyPr>
          <a:lstStyle/>
          <a:p>
            <a:pPr>
              <a:buSzPts val="2000"/>
            </a:pPr>
            <a:r>
              <a:rPr lang="en-US" sz="1500">
                <a:latin typeface="Calibri"/>
                <a:ea typeface="Calibri"/>
                <a:cs typeface="Calibri"/>
                <a:sym typeface="Calibri"/>
              </a:rPr>
              <a:t>// 2. Initialize (Cross Out) Allocated Bytes Of Object</a:t>
            </a:r>
            <a:endParaRPr sz="1500">
              <a:latin typeface="Calibri"/>
              <a:ea typeface="Calibri"/>
              <a:cs typeface="Calibri"/>
              <a:sym typeface="Calibri"/>
            </a:endParaRPr>
          </a:p>
        </p:txBody>
      </p:sp>
      <p:sp>
        <p:nvSpPr>
          <p:cNvPr id="604" name="Google Shape;604;p7"/>
          <p:cNvSpPr txBox="1"/>
          <p:nvPr/>
        </p:nvSpPr>
        <p:spPr>
          <a:xfrm>
            <a:off x="8567344" y="3664425"/>
            <a:ext cx="685800" cy="553976"/>
          </a:xfrm>
          <a:prstGeom prst="rect">
            <a:avLst/>
          </a:prstGeom>
          <a:noFill/>
          <a:ln>
            <a:noFill/>
          </a:ln>
        </p:spPr>
        <p:txBody>
          <a:bodyPr spcFirstLastPara="1" wrap="square" lIns="68569" tIns="68569" rIns="68569" bIns="68569" anchor="t" anchorCtr="0">
            <a:spAutoFit/>
          </a:bodyPr>
          <a:lstStyle/>
          <a:p>
            <a:pPr algn="ctr">
              <a:buSzPts val="1800"/>
            </a:pPr>
            <a:r>
              <a:rPr lang="en-US" sz="1350">
                <a:latin typeface="Calibri"/>
                <a:ea typeface="Calibri"/>
                <a:cs typeface="Calibri"/>
                <a:sym typeface="Calibri"/>
              </a:rPr>
              <a:t>8 </a:t>
            </a:r>
            <a:endParaRPr sz="1350">
              <a:latin typeface="Calibri"/>
              <a:ea typeface="Calibri"/>
              <a:cs typeface="Calibri"/>
              <a:sym typeface="Calibri"/>
            </a:endParaRPr>
          </a:p>
          <a:p>
            <a:pPr algn="ctr">
              <a:buSzPts val="1800"/>
            </a:pPr>
            <a:r>
              <a:rPr lang="en-US" sz="1350">
                <a:latin typeface="Calibri"/>
                <a:ea typeface="Calibri"/>
                <a:cs typeface="Calibri"/>
                <a:sym typeface="Calibri"/>
              </a:rPr>
              <a:t>Bytes</a:t>
            </a:r>
            <a:endParaRPr sz="1350">
              <a:latin typeface="Calibri"/>
              <a:ea typeface="Calibri"/>
              <a:cs typeface="Calibri"/>
              <a:sym typeface="Calibri"/>
            </a:endParaRPr>
          </a:p>
        </p:txBody>
      </p:sp>
      <p:sp>
        <p:nvSpPr>
          <p:cNvPr id="605" name="Google Shape;605;p7"/>
          <p:cNvSpPr txBox="1"/>
          <p:nvPr/>
        </p:nvSpPr>
        <p:spPr>
          <a:xfrm>
            <a:off x="8059050" y="3542700"/>
            <a:ext cx="370125" cy="969474"/>
          </a:xfrm>
          <a:prstGeom prst="rect">
            <a:avLst/>
          </a:prstGeom>
          <a:noFill/>
          <a:ln>
            <a:noFill/>
          </a:ln>
        </p:spPr>
        <p:txBody>
          <a:bodyPr spcFirstLastPara="1" wrap="square" lIns="68569" tIns="68569" rIns="68569" bIns="68569" anchor="t" anchorCtr="0">
            <a:spAutoFit/>
          </a:bodyPr>
          <a:lstStyle/>
          <a:p>
            <a:pPr>
              <a:lnSpc>
                <a:spcPct val="200000"/>
              </a:lnSpc>
              <a:buSzPts val="1800"/>
            </a:pPr>
            <a:r>
              <a:rPr lang="en-US" sz="1350">
                <a:latin typeface="Calibri"/>
                <a:ea typeface="Calibri"/>
                <a:cs typeface="Calibri"/>
                <a:sym typeface="Calibri"/>
              </a:rPr>
              <a:t>0</a:t>
            </a:r>
            <a:endParaRPr sz="1350">
              <a:latin typeface="Calibri"/>
              <a:ea typeface="Calibri"/>
              <a:cs typeface="Calibri"/>
              <a:sym typeface="Calibri"/>
            </a:endParaRPr>
          </a:p>
          <a:p>
            <a:pPr>
              <a:lnSpc>
                <a:spcPct val="200000"/>
              </a:lnSpc>
              <a:buSzPts val="1800"/>
            </a:pPr>
            <a:r>
              <a:rPr lang="en-US" sz="1350">
                <a:latin typeface="Calibri"/>
                <a:ea typeface="Calibri"/>
                <a:cs typeface="Calibri"/>
                <a:sym typeface="Calibri"/>
              </a:rPr>
              <a:t>0</a:t>
            </a:r>
            <a:endParaRPr sz="1350">
              <a:latin typeface="Calibri"/>
              <a:ea typeface="Calibri"/>
              <a:cs typeface="Calibri"/>
              <a:sym typeface="Calibri"/>
            </a:endParaRPr>
          </a:p>
        </p:txBody>
      </p:sp>
      <p:sp>
        <p:nvSpPr>
          <p:cNvPr id="606" name="Google Shape;606;p7"/>
          <p:cNvSpPr txBox="1"/>
          <p:nvPr/>
        </p:nvSpPr>
        <p:spPr>
          <a:xfrm>
            <a:off x="746850" y="2805300"/>
            <a:ext cx="4220325" cy="369310"/>
          </a:xfrm>
          <a:prstGeom prst="rect">
            <a:avLst/>
          </a:prstGeom>
          <a:noFill/>
          <a:ln>
            <a:noFill/>
          </a:ln>
        </p:spPr>
        <p:txBody>
          <a:bodyPr spcFirstLastPara="1" wrap="square" lIns="68569" tIns="68569" rIns="68569" bIns="68569" anchor="t" anchorCtr="0">
            <a:spAutoFit/>
          </a:bodyPr>
          <a:lstStyle/>
          <a:p>
            <a:pPr>
              <a:buSzPts val="2000"/>
            </a:pPr>
            <a:r>
              <a:rPr lang="en-US" sz="1500">
                <a:latin typeface="Calibri"/>
                <a:ea typeface="Calibri"/>
                <a:cs typeface="Calibri"/>
                <a:sym typeface="Calibri"/>
              </a:rPr>
              <a:t>// 3. Call User Defined Constructor If Exist</a:t>
            </a:r>
            <a:endParaRPr sz="1500">
              <a:latin typeface="Calibri"/>
              <a:ea typeface="Calibri"/>
              <a:cs typeface="Calibri"/>
              <a:sym typeface="Calibri"/>
            </a:endParaRPr>
          </a:p>
        </p:txBody>
      </p:sp>
      <p:sp>
        <p:nvSpPr>
          <p:cNvPr id="607" name="Google Shape;607;p7"/>
          <p:cNvSpPr txBox="1"/>
          <p:nvPr/>
        </p:nvSpPr>
        <p:spPr>
          <a:xfrm>
            <a:off x="746850" y="3091050"/>
            <a:ext cx="4220325" cy="369310"/>
          </a:xfrm>
          <a:prstGeom prst="rect">
            <a:avLst/>
          </a:prstGeom>
          <a:noFill/>
          <a:ln>
            <a:noFill/>
          </a:ln>
        </p:spPr>
        <p:txBody>
          <a:bodyPr spcFirstLastPara="1" wrap="square" lIns="68569" tIns="68569" rIns="68569" bIns="68569" anchor="t" anchorCtr="0">
            <a:spAutoFit/>
          </a:bodyPr>
          <a:lstStyle/>
          <a:p>
            <a:pPr>
              <a:buSzPts val="2000"/>
            </a:pPr>
            <a:r>
              <a:rPr lang="en-US" sz="1500">
                <a:latin typeface="Calibri"/>
                <a:ea typeface="Calibri"/>
                <a:cs typeface="Calibri"/>
                <a:sym typeface="Calibri"/>
              </a:rPr>
              <a:t>// 4. Assign Reference (P1) To Allocated Object</a:t>
            </a:r>
            <a:endParaRPr sz="1500">
              <a:latin typeface="Calibri"/>
              <a:ea typeface="Calibri"/>
              <a:cs typeface="Calibri"/>
              <a:sym typeface="Calibri"/>
            </a:endParaRPr>
          </a:p>
        </p:txBody>
      </p:sp>
      <p:cxnSp>
        <p:nvCxnSpPr>
          <p:cNvPr id="608" name="Google Shape;608;p7"/>
          <p:cNvCxnSpPr>
            <a:stCxn id="597" idx="6"/>
            <a:endCxn id="600" idx="1"/>
          </p:cNvCxnSpPr>
          <p:nvPr/>
        </p:nvCxnSpPr>
        <p:spPr>
          <a:xfrm>
            <a:off x="6520894" y="3732975"/>
            <a:ext cx="796725" cy="208575"/>
          </a:xfrm>
          <a:prstGeom prst="straightConnector1">
            <a:avLst/>
          </a:prstGeom>
          <a:noFill/>
          <a:ln w="38100" cap="flat" cmpd="sng">
            <a:solidFill>
              <a:schemeClr val="dk2"/>
            </a:solidFill>
            <a:prstDash val="solid"/>
            <a:round/>
            <a:headEnd type="none" w="sm" len="sm"/>
            <a:tailEnd type="triangle" w="med" len="med"/>
          </a:ln>
        </p:spPr>
      </p:cxnSp>
      <p:sp>
        <p:nvSpPr>
          <p:cNvPr id="609" name="Google Shape;609;p7"/>
          <p:cNvSpPr txBox="1"/>
          <p:nvPr/>
        </p:nvSpPr>
        <p:spPr>
          <a:xfrm>
            <a:off x="514294" y="3461063"/>
            <a:ext cx="3584025" cy="427018"/>
          </a:xfrm>
          <a:prstGeom prst="rect">
            <a:avLst/>
          </a:prstGeom>
          <a:noFill/>
          <a:ln>
            <a:noFill/>
          </a:ln>
        </p:spPr>
        <p:txBody>
          <a:bodyPr spcFirstLastPara="1" wrap="square" lIns="68569" tIns="68569" rIns="68569" bIns="68569" anchor="t" anchorCtr="0">
            <a:spAutoFit/>
          </a:bodyPr>
          <a:lstStyle/>
          <a:p>
            <a:pPr>
              <a:buSzPts val="2500"/>
            </a:pPr>
            <a:r>
              <a:rPr lang="en-US" sz="1875" b="1">
                <a:solidFill>
                  <a:srgbClr val="C00000"/>
                </a:solidFill>
              </a:rPr>
              <a:t>Point P2 = new point ( ) ;</a:t>
            </a:r>
            <a:endParaRPr sz="1875" b="1">
              <a:solidFill>
                <a:srgbClr val="C00000"/>
              </a:solidFill>
            </a:endParaRPr>
          </a:p>
        </p:txBody>
      </p:sp>
      <p:sp>
        <p:nvSpPr>
          <p:cNvPr id="610" name="Google Shape;610;p7"/>
          <p:cNvSpPr/>
          <p:nvPr/>
        </p:nvSpPr>
        <p:spPr>
          <a:xfrm>
            <a:off x="6027188" y="2667656"/>
            <a:ext cx="540450" cy="484875"/>
          </a:xfrm>
          <a:prstGeom prst="ellipse">
            <a:avLst/>
          </a:prstGeom>
          <a:noFill/>
          <a:ln w="19050" cap="flat" cmpd="sng">
            <a:solidFill>
              <a:srgbClr val="C00000"/>
            </a:solidFill>
            <a:prstDash val="solid"/>
            <a:round/>
            <a:headEnd type="none" w="sm" len="sm"/>
            <a:tailEnd type="none" w="sm" len="sm"/>
          </a:ln>
        </p:spPr>
        <p:txBody>
          <a:bodyPr spcFirstLastPara="1" wrap="square" lIns="68569" tIns="68569" rIns="68569" bIns="68569" anchor="ctr" anchorCtr="0">
            <a:noAutofit/>
          </a:bodyPr>
          <a:lstStyle/>
          <a:p>
            <a:pPr>
              <a:buSzPts val="2000"/>
            </a:pPr>
            <a:r>
              <a:rPr lang="en-US" sz="1500" b="1">
                <a:solidFill>
                  <a:srgbClr val="C00000"/>
                </a:solidFill>
              </a:rPr>
              <a:t>P2</a:t>
            </a:r>
            <a:endParaRPr sz="1500" b="1">
              <a:solidFill>
                <a:srgbClr val="C00000"/>
              </a:solidFill>
            </a:endParaRPr>
          </a:p>
        </p:txBody>
      </p:sp>
      <p:sp>
        <p:nvSpPr>
          <p:cNvPr id="611" name="Google Shape;611;p7"/>
          <p:cNvSpPr/>
          <p:nvPr/>
        </p:nvSpPr>
        <p:spPr>
          <a:xfrm>
            <a:off x="7317694" y="2756879"/>
            <a:ext cx="1249650" cy="726075"/>
          </a:xfrm>
          <a:prstGeom prst="rect">
            <a:avLst/>
          </a:prstGeom>
          <a:noFill/>
          <a:ln w="9525" cap="flat" cmpd="sng">
            <a:solidFill>
              <a:srgbClr val="C00000"/>
            </a:solidFill>
            <a:prstDash val="solid"/>
            <a:round/>
            <a:headEnd type="none" w="sm" len="sm"/>
            <a:tailEnd type="none" w="sm" len="sm"/>
          </a:ln>
        </p:spPr>
        <p:txBody>
          <a:bodyPr spcFirstLastPara="1" wrap="square" lIns="68569" tIns="68569" rIns="68569" bIns="68569" anchor="t" anchorCtr="0">
            <a:noAutofit/>
          </a:bodyPr>
          <a:lstStyle/>
          <a:p>
            <a:pPr>
              <a:lnSpc>
                <a:spcPct val="115000"/>
              </a:lnSpc>
              <a:buSzPts val="1400"/>
            </a:pPr>
            <a:r>
              <a:rPr lang="en-US" sz="1050">
                <a:solidFill>
                  <a:srgbClr val="C00000"/>
                </a:solidFill>
              </a:rPr>
              <a:t>    X</a:t>
            </a:r>
            <a:endParaRPr sz="1050">
              <a:solidFill>
                <a:srgbClr val="C00000"/>
              </a:solidFill>
            </a:endParaRPr>
          </a:p>
          <a:p>
            <a:pPr>
              <a:lnSpc>
                <a:spcPct val="115000"/>
              </a:lnSpc>
              <a:buSzPts val="1400"/>
            </a:pPr>
            <a:endParaRPr sz="1050">
              <a:solidFill>
                <a:srgbClr val="C00000"/>
              </a:solidFill>
            </a:endParaRPr>
          </a:p>
          <a:p>
            <a:pPr>
              <a:lnSpc>
                <a:spcPct val="115000"/>
              </a:lnSpc>
              <a:buSzPts val="1400"/>
            </a:pPr>
            <a:r>
              <a:rPr lang="en-US" sz="1050">
                <a:solidFill>
                  <a:srgbClr val="C00000"/>
                </a:solidFill>
              </a:rPr>
              <a:t>    Y</a:t>
            </a:r>
            <a:endParaRPr sz="1050">
              <a:solidFill>
                <a:srgbClr val="C00000"/>
              </a:solidFill>
            </a:endParaRPr>
          </a:p>
        </p:txBody>
      </p:sp>
      <p:cxnSp>
        <p:nvCxnSpPr>
          <p:cNvPr id="612" name="Google Shape;612;p7"/>
          <p:cNvCxnSpPr>
            <a:stCxn id="611" idx="0"/>
            <a:endCxn id="611" idx="2"/>
          </p:cNvCxnSpPr>
          <p:nvPr/>
        </p:nvCxnSpPr>
        <p:spPr>
          <a:xfrm>
            <a:off x="7942519" y="2756879"/>
            <a:ext cx="0" cy="726075"/>
          </a:xfrm>
          <a:prstGeom prst="straightConnector1">
            <a:avLst/>
          </a:prstGeom>
          <a:noFill/>
          <a:ln w="9525" cap="flat" cmpd="sng">
            <a:solidFill>
              <a:srgbClr val="C00000"/>
            </a:solidFill>
            <a:prstDash val="solid"/>
            <a:round/>
            <a:headEnd type="none" w="sm" len="sm"/>
            <a:tailEnd type="none" w="sm" len="sm"/>
          </a:ln>
        </p:spPr>
      </p:cxnSp>
      <p:cxnSp>
        <p:nvCxnSpPr>
          <p:cNvPr id="613" name="Google Shape;613;p7"/>
          <p:cNvCxnSpPr>
            <a:stCxn id="611" idx="1"/>
            <a:endCxn id="611" idx="3"/>
          </p:cNvCxnSpPr>
          <p:nvPr/>
        </p:nvCxnSpPr>
        <p:spPr>
          <a:xfrm>
            <a:off x="7317694" y="3119916"/>
            <a:ext cx="1249650" cy="0"/>
          </a:xfrm>
          <a:prstGeom prst="straightConnector1">
            <a:avLst/>
          </a:prstGeom>
          <a:noFill/>
          <a:ln w="9525" cap="flat" cmpd="sng">
            <a:solidFill>
              <a:srgbClr val="C00000"/>
            </a:solidFill>
            <a:prstDash val="solid"/>
            <a:round/>
            <a:headEnd type="none" w="sm" len="sm"/>
            <a:tailEnd type="none" w="sm" len="sm"/>
          </a:ln>
        </p:spPr>
      </p:cxnSp>
      <p:sp>
        <p:nvSpPr>
          <p:cNvPr id="614" name="Google Shape;614;p7"/>
          <p:cNvSpPr txBox="1"/>
          <p:nvPr/>
        </p:nvSpPr>
        <p:spPr>
          <a:xfrm>
            <a:off x="8059050" y="2721104"/>
            <a:ext cx="1027800" cy="969474"/>
          </a:xfrm>
          <a:prstGeom prst="rect">
            <a:avLst/>
          </a:prstGeom>
          <a:noFill/>
          <a:ln>
            <a:noFill/>
          </a:ln>
        </p:spPr>
        <p:txBody>
          <a:bodyPr spcFirstLastPara="1" wrap="square" lIns="68569" tIns="68569" rIns="68569" bIns="68569" anchor="t" anchorCtr="0">
            <a:spAutoFit/>
          </a:bodyPr>
          <a:lstStyle/>
          <a:p>
            <a:pPr>
              <a:lnSpc>
                <a:spcPct val="200000"/>
              </a:lnSpc>
              <a:buSzPts val="1800"/>
            </a:pPr>
            <a:r>
              <a:rPr lang="en-US" sz="1350">
                <a:solidFill>
                  <a:srgbClr val="C00000"/>
                </a:solidFill>
                <a:latin typeface="Calibri"/>
                <a:ea typeface="Calibri"/>
                <a:cs typeface="Calibri"/>
                <a:sym typeface="Calibri"/>
              </a:rPr>
              <a:t>0</a:t>
            </a:r>
            <a:endParaRPr sz="1350">
              <a:solidFill>
                <a:srgbClr val="C00000"/>
              </a:solidFill>
              <a:latin typeface="Calibri"/>
              <a:ea typeface="Calibri"/>
              <a:cs typeface="Calibri"/>
              <a:sym typeface="Calibri"/>
            </a:endParaRPr>
          </a:p>
          <a:p>
            <a:pPr>
              <a:lnSpc>
                <a:spcPct val="200000"/>
              </a:lnSpc>
              <a:buSzPts val="1800"/>
            </a:pPr>
            <a:r>
              <a:rPr lang="en-US" sz="1350">
                <a:solidFill>
                  <a:srgbClr val="C00000"/>
                </a:solidFill>
                <a:latin typeface="Calibri"/>
                <a:ea typeface="Calibri"/>
                <a:cs typeface="Calibri"/>
                <a:sym typeface="Calibri"/>
              </a:rPr>
              <a:t>0</a:t>
            </a:r>
            <a:endParaRPr sz="1350">
              <a:solidFill>
                <a:srgbClr val="C00000"/>
              </a:solidFill>
              <a:latin typeface="Calibri"/>
              <a:ea typeface="Calibri"/>
              <a:cs typeface="Calibri"/>
              <a:sym typeface="Calibri"/>
            </a:endParaRPr>
          </a:p>
        </p:txBody>
      </p:sp>
      <p:sp>
        <p:nvSpPr>
          <p:cNvPr id="615" name="Google Shape;615;p7"/>
          <p:cNvSpPr txBox="1"/>
          <p:nvPr/>
        </p:nvSpPr>
        <p:spPr>
          <a:xfrm>
            <a:off x="8556956" y="2823206"/>
            <a:ext cx="685800" cy="553976"/>
          </a:xfrm>
          <a:prstGeom prst="rect">
            <a:avLst/>
          </a:prstGeom>
          <a:noFill/>
          <a:ln>
            <a:noFill/>
          </a:ln>
        </p:spPr>
        <p:txBody>
          <a:bodyPr spcFirstLastPara="1" wrap="square" lIns="68569" tIns="68569" rIns="68569" bIns="68569" anchor="t" anchorCtr="0">
            <a:spAutoFit/>
          </a:bodyPr>
          <a:lstStyle/>
          <a:p>
            <a:pPr algn="ctr">
              <a:buSzPts val="1800"/>
            </a:pPr>
            <a:r>
              <a:rPr lang="en-US" sz="1350">
                <a:solidFill>
                  <a:srgbClr val="C00000"/>
                </a:solidFill>
                <a:latin typeface="Calibri"/>
                <a:ea typeface="Calibri"/>
                <a:cs typeface="Calibri"/>
                <a:sym typeface="Calibri"/>
              </a:rPr>
              <a:t>8 </a:t>
            </a:r>
            <a:endParaRPr sz="1350">
              <a:solidFill>
                <a:srgbClr val="C00000"/>
              </a:solidFill>
              <a:latin typeface="Calibri"/>
              <a:ea typeface="Calibri"/>
              <a:cs typeface="Calibri"/>
              <a:sym typeface="Calibri"/>
            </a:endParaRPr>
          </a:p>
          <a:p>
            <a:pPr algn="ctr">
              <a:buSzPts val="1800"/>
            </a:pPr>
            <a:r>
              <a:rPr lang="en-US" sz="1350">
                <a:solidFill>
                  <a:srgbClr val="C00000"/>
                </a:solidFill>
                <a:latin typeface="Calibri"/>
                <a:ea typeface="Calibri"/>
                <a:cs typeface="Calibri"/>
                <a:sym typeface="Calibri"/>
              </a:rPr>
              <a:t>Bytes</a:t>
            </a:r>
            <a:endParaRPr sz="1350">
              <a:solidFill>
                <a:srgbClr val="C00000"/>
              </a:solidFill>
              <a:latin typeface="Calibri"/>
              <a:ea typeface="Calibri"/>
              <a:cs typeface="Calibri"/>
              <a:sym typeface="Calibri"/>
            </a:endParaRPr>
          </a:p>
        </p:txBody>
      </p:sp>
      <p:sp>
        <p:nvSpPr>
          <p:cNvPr id="616" name="Google Shape;616;p7"/>
          <p:cNvSpPr txBox="1"/>
          <p:nvPr/>
        </p:nvSpPr>
        <p:spPr>
          <a:xfrm>
            <a:off x="514294" y="3831525"/>
            <a:ext cx="3584025" cy="427018"/>
          </a:xfrm>
          <a:prstGeom prst="rect">
            <a:avLst/>
          </a:prstGeom>
          <a:noFill/>
          <a:ln>
            <a:noFill/>
          </a:ln>
        </p:spPr>
        <p:txBody>
          <a:bodyPr spcFirstLastPara="1" wrap="square" lIns="68569" tIns="68569" rIns="68569" bIns="68569" anchor="t" anchorCtr="0">
            <a:spAutoFit/>
          </a:bodyPr>
          <a:lstStyle/>
          <a:p>
            <a:pPr>
              <a:buSzPts val="2500"/>
            </a:pPr>
            <a:r>
              <a:rPr lang="en-US" sz="1875" b="1">
                <a:solidFill>
                  <a:srgbClr val="C00000"/>
                </a:solidFill>
              </a:rPr>
              <a:t>P2 = P1 ;</a:t>
            </a:r>
            <a:endParaRPr sz="1875" b="1">
              <a:solidFill>
                <a:srgbClr val="C00000"/>
              </a:solidFill>
            </a:endParaRPr>
          </a:p>
        </p:txBody>
      </p:sp>
      <p:cxnSp>
        <p:nvCxnSpPr>
          <p:cNvPr id="617" name="Google Shape;617;p7"/>
          <p:cNvCxnSpPr>
            <a:stCxn id="610" idx="6"/>
            <a:endCxn id="611" idx="1"/>
          </p:cNvCxnSpPr>
          <p:nvPr/>
        </p:nvCxnSpPr>
        <p:spPr>
          <a:xfrm>
            <a:off x="6567638" y="2910094"/>
            <a:ext cx="750150" cy="209925"/>
          </a:xfrm>
          <a:prstGeom prst="straightConnector1">
            <a:avLst/>
          </a:prstGeom>
          <a:noFill/>
          <a:ln w="38100" cap="flat" cmpd="sng">
            <a:solidFill>
              <a:srgbClr val="C00000"/>
            </a:solidFill>
            <a:prstDash val="solid"/>
            <a:round/>
            <a:headEnd type="none" w="sm" len="sm"/>
            <a:tailEnd type="triangle" w="med" len="med"/>
          </a:ln>
        </p:spPr>
      </p:cxnSp>
      <p:cxnSp>
        <p:nvCxnSpPr>
          <p:cNvPr id="618" name="Google Shape;618;p7"/>
          <p:cNvCxnSpPr>
            <a:stCxn id="610" idx="5"/>
          </p:cNvCxnSpPr>
          <p:nvPr/>
        </p:nvCxnSpPr>
        <p:spPr>
          <a:xfrm>
            <a:off x="6488491" y="3081523"/>
            <a:ext cx="825750" cy="648000"/>
          </a:xfrm>
          <a:prstGeom prst="straightConnector1">
            <a:avLst/>
          </a:prstGeom>
          <a:noFill/>
          <a:ln w="38100" cap="flat" cmpd="sng">
            <a:solidFill>
              <a:srgbClr val="C00000"/>
            </a:solidFill>
            <a:prstDash val="solid"/>
            <a:round/>
            <a:headEnd type="none" w="sm" len="sm"/>
            <a:tailEnd type="triangle" w="med" len="med"/>
          </a:ln>
        </p:spPr>
      </p:cxnSp>
      <p:sp>
        <p:nvSpPr>
          <p:cNvPr id="619" name="Google Shape;619;p7"/>
          <p:cNvSpPr txBox="1"/>
          <p:nvPr/>
        </p:nvSpPr>
        <p:spPr>
          <a:xfrm>
            <a:off x="7368975" y="2199235"/>
            <a:ext cx="1072350" cy="530892"/>
          </a:xfrm>
          <a:prstGeom prst="rect">
            <a:avLst/>
          </a:prstGeom>
          <a:noFill/>
          <a:ln>
            <a:noFill/>
          </a:ln>
        </p:spPr>
        <p:txBody>
          <a:bodyPr spcFirstLastPara="1" wrap="square" lIns="68569" tIns="68569" rIns="68569" bIns="68569" anchor="t" anchorCtr="0">
            <a:spAutoFit/>
          </a:bodyPr>
          <a:lstStyle/>
          <a:p>
            <a:pPr algn="ctr">
              <a:buSzPts val="1700"/>
            </a:pPr>
            <a:r>
              <a:rPr lang="en-US" sz="1275">
                <a:solidFill>
                  <a:srgbClr val="C00000"/>
                </a:solidFill>
                <a:latin typeface="Calibri"/>
                <a:ea typeface="Calibri"/>
                <a:cs typeface="Calibri"/>
                <a:sym typeface="Calibri"/>
              </a:rPr>
              <a:t>Unreachable </a:t>
            </a:r>
            <a:endParaRPr sz="1275">
              <a:solidFill>
                <a:srgbClr val="C00000"/>
              </a:solidFill>
              <a:latin typeface="Calibri"/>
              <a:ea typeface="Calibri"/>
              <a:cs typeface="Calibri"/>
              <a:sym typeface="Calibri"/>
            </a:endParaRPr>
          </a:p>
          <a:p>
            <a:pPr algn="ctr">
              <a:buSzPts val="1700"/>
            </a:pPr>
            <a:r>
              <a:rPr lang="en-US" sz="1275">
                <a:solidFill>
                  <a:srgbClr val="C00000"/>
                </a:solidFill>
                <a:latin typeface="Calibri"/>
                <a:ea typeface="Calibri"/>
                <a:cs typeface="Calibri"/>
                <a:sym typeface="Calibri"/>
              </a:rPr>
              <a:t>Object</a:t>
            </a:r>
            <a:endParaRPr sz="1275">
              <a:solidFill>
                <a:srgbClr val="C00000"/>
              </a:solidFill>
              <a:latin typeface="Calibri"/>
              <a:ea typeface="Calibri"/>
              <a:cs typeface="Calibri"/>
              <a:sym typeface="Calibri"/>
            </a:endParaRPr>
          </a:p>
        </p:txBody>
      </p:sp>
      <p:sp>
        <p:nvSpPr>
          <p:cNvPr id="620" name="Google Shape;620;p7"/>
          <p:cNvSpPr txBox="1"/>
          <p:nvPr/>
        </p:nvSpPr>
        <p:spPr>
          <a:xfrm>
            <a:off x="514294" y="4218600"/>
            <a:ext cx="3584025" cy="427018"/>
          </a:xfrm>
          <a:prstGeom prst="rect">
            <a:avLst/>
          </a:prstGeom>
          <a:noFill/>
          <a:ln>
            <a:noFill/>
          </a:ln>
        </p:spPr>
        <p:txBody>
          <a:bodyPr spcFirstLastPara="1" wrap="square" lIns="68569" tIns="68569" rIns="68569" bIns="68569" anchor="t" anchorCtr="0">
            <a:spAutoFit/>
          </a:bodyPr>
          <a:lstStyle/>
          <a:p>
            <a:pPr>
              <a:buSzPts val="2500"/>
            </a:pPr>
            <a:r>
              <a:rPr lang="en-US" sz="1875" b="1">
                <a:solidFill>
                  <a:srgbClr val="C00000"/>
                </a:solidFill>
              </a:rPr>
              <a:t>P1.X = 9 ;</a:t>
            </a:r>
            <a:endParaRPr sz="1875" b="1">
              <a:solidFill>
                <a:srgbClr val="C00000"/>
              </a:solidFill>
            </a:endParaRPr>
          </a:p>
        </p:txBody>
      </p:sp>
      <p:sp>
        <p:nvSpPr>
          <p:cNvPr id="621" name="Google Shape;621;p7"/>
          <p:cNvSpPr txBox="1"/>
          <p:nvPr/>
        </p:nvSpPr>
        <p:spPr>
          <a:xfrm>
            <a:off x="514294" y="4629600"/>
            <a:ext cx="2877975" cy="427018"/>
          </a:xfrm>
          <a:prstGeom prst="rect">
            <a:avLst/>
          </a:prstGeom>
          <a:noFill/>
          <a:ln>
            <a:noFill/>
          </a:ln>
        </p:spPr>
        <p:txBody>
          <a:bodyPr spcFirstLastPara="1" wrap="square" lIns="68569" tIns="68569" rIns="68569" bIns="68569" anchor="t" anchorCtr="0">
            <a:spAutoFit/>
          </a:bodyPr>
          <a:lstStyle/>
          <a:p>
            <a:pPr>
              <a:buSzPts val="2500"/>
            </a:pPr>
            <a:r>
              <a:rPr lang="en-US" sz="1875" b="1">
                <a:solidFill>
                  <a:srgbClr val="C00000"/>
                </a:solidFill>
              </a:rPr>
              <a:t>Console.writeline(P2.X); </a:t>
            </a:r>
            <a:endParaRPr sz="1875" b="1">
              <a:solidFill>
                <a:srgbClr val="C00000"/>
              </a:solidFill>
            </a:endParaRPr>
          </a:p>
        </p:txBody>
      </p:sp>
      <p:sp>
        <p:nvSpPr>
          <p:cNvPr id="622" name="Google Shape;622;p7"/>
          <p:cNvSpPr txBox="1"/>
          <p:nvPr/>
        </p:nvSpPr>
        <p:spPr>
          <a:xfrm>
            <a:off x="8069869" y="3557813"/>
            <a:ext cx="370125" cy="969474"/>
          </a:xfrm>
          <a:prstGeom prst="rect">
            <a:avLst/>
          </a:prstGeom>
          <a:noFill/>
          <a:ln>
            <a:noFill/>
          </a:ln>
        </p:spPr>
        <p:txBody>
          <a:bodyPr spcFirstLastPara="1" wrap="square" lIns="68569" tIns="68569" rIns="68569" bIns="68569" anchor="t" anchorCtr="0">
            <a:spAutoFit/>
          </a:bodyPr>
          <a:lstStyle/>
          <a:p>
            <a:pPr>
              <a:lnSpc>
                <a:spcPct val="200000"/>
              </a:lnSpc>
              <a:buSzPts val="1800"/>
            </a:pPr>
            <a:r>
              <a:rPr lang="en-US" sz="1350">
                <a:latin typeface="Calibri"/>
                <a:ea typeface="Calibri"/>
                <a:cs typeface="Calibri"/>
                <a:sym typeface="Calibri"/>
              </a:rPr>
              <a:t>9</a:t>
            </a:r>
            <a:endParaRPr sz="1350">
              <a:latin typeface="Calibri"/>
              <a:ea typeface="Calibri"/>
              <a:cs typeface="Calibri"/>
              <a:sym typeface="Calibri"/>
            </a:endParaRPr>
          </a:p>
          <a:p>
            <a:pPr>
              <a:lnSpc>
                <a:spcPct val="200000"/>
              </a:lnSpc>
              <a:buSzPts val="1800"/>
            </a:pPr>
            <a:r>
              <a:rPr lang="en-US" sz="1350">
                <a:latin typeface="Calibri"/>
                <a:ea typeface="Calibri"/>
                <a:cs typeface="Calibri"/>
                <a:sym typeface="Calibri"/>
              </a:rPr>
              <a:t>0</a:t>
            </a:r>
            <a:endParaRPr sz="1350">
              <a:latin typeface="Calibri"/>
              <a:ea typeface="Calibri"/>
              <a:cs typeface="Calibri"/>
              <a:sym typeface="Calibri"/>
            </a:endParaRPr>
          </a:p>
        </p:txBody>
      </p:sp>
      <p:sp>
        <p:nvSpPr>
          <p:cNvPr id="623" name="Google Shape;623;p7"/>
          <p:cNvSpPr txBox="1"/>
          <p:nvPr/>
        </p:nvSpPr>
        <p:spPr>
          <a:xfrm>
            <a:off x="3392269" y="4629600"/>
            <a:ext cx="540450" cy="427018"/>
          </a:xfrm>
          <a:prstGeom prst="rect">
            <a:avLst/>
          </a:prstGeom>
          <a:noFill/>
          <a:ln>
            <a:noFill/>
          </a:ln>
        </p:spPr>
        <p:txBody>
          <a:bodyPr spcFirstLastPara="1" wrap="square" lIns="68569" tIns="68569" rIns="68569" bIns="68569" anchor="t" anchorCtr="0">
            <a:spAutoFit/>
          </a:bodyPr>
          <a:lstStyle/>
          <a:p>
            <a:pPr>
              <a:buSzPts val="2500"/>
            </a:pPr>
            <a:r>
              <a:rPr lang="en-US" sz="1875" b="1">
                <a:solidFill>
                  <a:srgbClr val="C00000"/>
                </a:solidFill>
              </a:rPr>
              <a:t>// 9</a:t>
            </a:r>
            <a:endParaRPr sz="1875" b="1">
              <a:solidFill>
                <a:srgbClr val="C00000"/>
              </a:solidFill>
            </a:endParaRPr>
          </a:p>
        </p:txBody>
      </p:sp>
    </p:spTree>
    <p:extLst>
      <p:ext uri="{BB962C8B-B14F-4D97-AF65-F5344CB8AC3E}">
        <p14:creationId xmlns:p14="http://schemas.microsoft.com/office/powerpoint/2010/main" val="64796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8"/>
                                        </p:tgtEl>
                                        <p:attrNameLst>
                                          <p:attrName>style.visibility</p:attrName>
                                        </p:attrNameLst>
                                      </p:cBhvr>
                                      <p:to>
                                        <p:strVal val="visible"/>
                                      </p:to>
                                    </p:set>
                                    <p:animEffect transition="in" filter="fade">
                                      <p:cBhvr>
                                        <p:cTn id="7" dur="1000"/>
                                        <p:tgtEl>
                                          <p:spTgt spid="5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0"/>
                                        </p:tgtEl>
                                        <p:attrNameLst>
                                          <p:attrName>style.visibility</p:attrName>
                                        </p:attrNameLst>
                                      </p:cBhvr>
                                      <p:to>
                                        <p:strVal val="visible"/>
                                      </p:to>
                                    </p:set>
                                    <p:animEffect transition="in" filter="fade">
                                      <p:cBhvr>
                                        <p:cTn id="12" dur="1000"/>
                                        <p:tgtEl>
                                          <p:spTgt spid="5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1"/>
                                        </p:tgtEl>
                                        <p:attrNameLst>
                                          <p:attrName>style.visibility</p:attrName>
                                        </p:attrNameLst>
                                      </p:cBhvr>
                                      <p:to>
                                        <p:strVal val="visible"/>
                                      </p:to>
                                    </p:set>
                                    <p:animEffect transition="in" filter="fade">
                                      <p:cBhvr>
                                        <p:cTn id="17" dur="1000"/>
                                        <p:tgtEl>
                                          <p:spTgt spid="59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3"/>
                                        </p:tgtEl>
                                        <p:attrNameLst>
                                          <p:attrName>style.visibility</p:attrName>
                                        </p:attrNameLst>
                                      </p:cBhvr>
                                      <p:to>
                                        <p:strVal val="visible"/>
                                      </p:to>
                                    </p:set>
                                    <p:animEffect transition="in" filter="fade">
                                      <p:cBhvr>
                                        <p:cTn id="22" dur="1000"/>
                                        <p:tgtEl>
                                          <p:spTgt spid="593"/>
                                        </p:tgtEl>
                                      </p:cBhvr>
                                    </p:animEffect>
                                  </p:childTnLst>
                                </p:cTn>
                              </p:par>
                              <p:par>
                                <p:cTn id="23" presetID="10" presetClass="entr" presetSubtype="0" fill="hold" nodeType="withEffect">
                                  <p:stCondLst>
                                    <p:cond delay="0"/>
                                  </p:stCondLst>
                                  <p:childTnLst>
                                    <p:set>
                                      <p:cBhvr>
                                        <p:cTn id="24" dur="1" fill="hold">
                                          <p:stCondLst>
                                            <p:cond delay="0"/>
                                          </p:stCondLst>
                                        </p:cTn>
                                        <p:tgtEl>
                                          <p:spTgt spid="594"/>
                                        </p:tgtEl>
                                        <p:attrNameLst>
                                          <p:attrName>style.visibility</p:attrName>
                                        </p:attrNameLst>
                                      </p:cBhvr>
                                      <p:to>
                                        <p:strVal val="visible"/>
                                      </p:to>
                                    </p:set>
                                    <p:animEffect transition="in" filter="fade">
                                      <p:cBhvr>
                                        <p:cTn id="25" dur="1000"/>
                                        <p:tgtEl>
                                          <p:spTgt spid="594"/>
                                        </p:tgtEl>
                                      </p:cBhvr>
                                    </p:animEffect>
                                  </p:childTnLst>
                                </p:cTn>
                              </p:par>
                              <p:par>
                                <p:cTn id="26" presetID="10" presetClass="entr" presetSubtype="0" fill="hold" nodeType="withEffect">
                                  <p:stCondLst>
                                    <p:cond delay="0"/>
                                  </p:stCondLst>
                                  <p:childTnLst>
                                    <p:set>
                                      <p:cBhvr>
                                        <p:cTn id="27" dur="1" fill="hold">
                                          <p:stCondLst>
                                            <p:cond delay="0"/>
                                          </p:stCondLst>
                                        </p:cTn>
                                        <p:tgtEl>
                                          <p:spTgt spid="595"/>
                                        </p:tgtEl>
                                        <p:attrNameLst>
                                          <p:attrName>style.visibility</p:attrName>
                                        </p:attrNameLst>
                                      </p:cBhvr>
                                      <p:to>
                                        <p:strVal val="visible"/>
                                      </p:to>
                                    </p:set>
                                    <p:animEffect transition="in" filter="fade">
                                      <p:cBhvr>
                                        <p:cTn id="28" dur="1000"/>
                                        <p:tgtEl>
                                          <p:spTgt spid="595"/>
                                        </p:tgtEl>
                                      </p:cBhvr>
                                    </p:animEffect>
                                  </p:childTnLst>
                                </p:cTn>
                              </p:par>
                              <p:par>
                                <p:cTn id="29" presetID="10" presetClass="entr" presetSubtype="0" fill="hold" nodeType="withEffect">
                                  <p:stCondLst>
                                    <p:cond delay="0"/>
                                  </p:stCondLst>
                                  <p:childTnLst>
                                    <p:set>
                                      <p:cBhvr>
                                        <p:cTn id="30" dur="1" fill="hold">
                                          <p:stCondLst>
                                            <p:cond delay="0"/>
                                          </p:stCondLst>
                                        </p:cTn>
                                        <p:tgtEl>
                                          <p:spTgt spid="596"/>
                                        </p:tgtEl>
                                        <p:attrNameLst>
                                          <p:attrName>style.visibility</p:attrName>
                                        </p:attrNameLst>
                                      </p:cBhvr>
                                      <p:to>
                                        <p:strVal val="visible"/>
                                      </p:to>
                                    </p:set>
                                    <p:animEffect transition="in" filter="fade">
                                      <p:cBhvr>
                                        <p:cTn id="31" dur="1000"/>
                                        <p:tgtEl>
                                          <p:spTgt spid="59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97"/>
                                        </p:tgtEl>
                                        <p:attrNameLst>
                                          <p:attrName>style.visibility</p:attrName>
                                        </p:attrNameLst>
                                      </p:cBhvr>
                                      <p:to>
                                        <p:strVal val="visible"/>
                                      </p:to>
                                    </p:set>
                                    <p:animEffect transition="in" filter="fade">
                                      <p:cBhvr>
                                        <p:cTn id="36" dur="1000"/>
                                        <p:tgtEl>
                                          <p:spTgt spid="59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92"/>
                                        </p:tgtEl>
                                        <p:attrNameLst>
                                          <p:attrName>style.visibility</p:attrName>
                                        </p:attrNameLst>
                                      </p:cBhvr>
                                      <p:to>
                                        <p:strVal val="visible"/>
                                      </p:to>
                                    </p:set>
                                    <p:animEffect transition="in" filter="fade">
                                      <p:cBhvr>
                                        <p:cTn id="41" dur="1000"/>
                                        <p:tgtEl>
                                          <p:spTgt spid="59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98"/>
                                        </p:tgtEl>
                                        <p:attrNameLst>
                                          <p:attrName>style.visibility</p:attrName>
                                        </p:attrNameLst>
                                      </p:cBhvr>
                                      <p:to>
                                        <p:strVal val="visible"/>
                                      </p:to>
                                    </p:set>
                                    <p:animEffect transition="in" filter="fade">
                                      <p:cBhvr>
                                        <p:cTn id="46" dur="1000"/>
                                        <p:tgtEl>
                                          <p:spTgt spid="59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99"/>
                                        </p:tgtEl>
                                        <p:attrNameLst>
                                          <p:attrName>style.visibility</p:attrName>
                                        </p:attrNameLst>
                                      </p:cBhvr>
                                      <p:to>
                                        <p:strVal val="visible"/>
                                      </p:to>
                                    </p:set>
                                    <p:animEffect transition="in" filter="fade">
                                      <p:cBhvr>
                                        <p:cTn id="51" dur="1000"/>
                                        <p:tgtEl>
                                          <p:spTgt spid="59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02"/>
                                        </p:tgtEl>
                                        <p:attrNameLst>
                                          <p:attrName>style.visibility</p:attrName>
                                        </p:attrNameLst>
                                      </p:cBhvr>
                                      <p:to>
                                        <p:strVal val="visible"/>
                                      </p:to>
                                    </p:set>
                                    <p:animEffect transition="in" filter="fade">
                                      <p:cBhvr>
                                        <p:cTn id="56" dur="1000"/>
                                        <p:tgtEl>
                                          <p:spTgt spid="602"/>
                                        </p:tgtEl>
                                      </p:cBhvr>
                                    </p:animEffect>
                                  </p:childTnLst>
                                </p:cTn>
                              </p:par>
                              <p:par>
                                <p:cTn id="57" presetID="10" presetClass="entr" presetSubtype="0" fill="hold" nodeType="withEffect">
                                  <p:stCondLst>
                                    <p:cond delay="0"/>
                                  </p:stCondLst>
                                  <p:childTnLst>
                                    <p:set>
                                      <p:cBhvr>
                                        <p:cTn id="58" dur="1" fill="hold">
                                          <p:stCondLst>
                                            <p:cond delay="0"/>
                                          </p:stCondLst>
                                        </p:cTn>
                                        <p:tgtEl>
                                          <p:spTgt spid="601"/>
                                        </p:tgtEl>
                                        <p:attrNameLst>
                                          <p:attrName>style.visibility</p:attrName>
                                        </p:attrNameLst>
                                      </p:cBhvr>
                                      <p:to>
                                        <p:strVal val="visible"/>
                                      </p:to>
                                    </p:set>
                                    <p:animEffect transition="in" filter="fade">
                                      <p:cBhvr>
                                        <p:cTn id="59" dur="1000"/>
                                        <p:tgtEl>
                                          <p:spTgt spid="601"/>
                                        </p:tgtEl>
                                      </p:cBhvr>
                                    </p:animEffect>
                                  </p:childTnLst>
                                </p:cTn>
                              </p:par>
                              <p:par>
                                <p:cTn id="60" presetID="10" presetClass="entr" presetSubtype="0" fill="hold" nodeType="withEffect">
                                  <p:stCondLst>
                                    <p:cond delay="0"/>
                                  </p:stCondLst>
                                  <p:childTnLst>
                                    <p:set>
                                      <p:cBhvr>
                                        <p:cTn id="61" dur="1" fill="hold">
                                          <p:stCondLst>
                                            <p:cond delay="0"/>
                                          </p:stCondLst>
                                        </p:cTn>
                                        <p:tgtEl>
                                          <p:spTgt spid="600"/>
                                        </p:tgtEl>
                                        <p:attrNameLst>
                                          <p:attrName>style.visibility</p:attrName>
                                        </p:attrNameLst>
                                      </p:cBhvr>
                                      <p:to>
                                        <p:strVal val="visible"/>
                                      </p:to>
                                    </p:set>
                                    <p:animEffect transition="in" filter="fade">
                                      <p:cBhvr>
                                        <p:cTn id="62" dur="1000"/>
                                        <p:tgtEl>
                                          <p:spTgt spid="600"/>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04"/>
                                        </p:tgtEl>
                                        <p:attrNameLst>
                                          <p:attrName>style.visibility</p:attrName>
                                        </p:attrNameLst>
                                      </p:cBhvr>
                                      <p:to>
                                        <p:strVal val="visible"/>
                                      </p:to>
                                    </p:set>
                                    <p:animEffect transition="in" filter="fade">
                                      <p:cBhvr>
                                        <p:cTn id="67" dur="1000"/>
                                        <p:tgtEl>
                                          <p:spTgt spid="60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03"/>
                                        </p:tgtEl>
                                        <p:attrNameLst>
                                          <p:attrName>style.visibility</p:attrName>
                                        </p:attrNameLst>
                                      </p:cBhvr>
                                      <p:to>
                                        <p:strVal val="visible"/>
                                      </p:to>
                                    </p:set>
                                    <p:animEffect transition="in" filter="fade">
                                      <p:cBhvr>
                                        <p:cTn id="72" dur="1000"/>
                                        <p:tgtEl>
                                          <p:spTgt spid="60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05"/>
                                        </p:tgtEl>
                                        <p:attrNameLst>
                                          <p:attrName>style.visibility</p:attrName>
                                        </p:attrNameLst>
                                      </p:cBhvr>
                                      <p:to>
                                        <p:strVal val="visible"/>
                                      </p:to>
                                    </p:set>
                                    <p:animEffect transition="in" filter="fade">
                                      <p:cBhvr>
                                        <p:cTn id="77" dur="1000"/>
                                        <p:tgtEl>
                                          <p:spTgt spid="60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606"/>
                                        </p:tgtEl>
                                        <p:attrNameLst>
                                          <p:attrName>style.visibility</p:attrName>
                                        </p:attrNameLst>
                                      </p:cBhvr>
                                      <p:to>
                                        <p:strVal val="visible"/>
                                      </p:to>
                                    </p:set>
                                    <p:animEffect transition="in" filter="fade">
                                      <p:cBhvr>
                                        <p:cTn id="82" dur="1000"/>
                                        <p:tgtEl>
                                          <p:spTgt spid="60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07"/>
                                        </p:tgtEl>
                                        <p:attrNameLst>
                                          <p:attrName>style.visibility</p:attrName>
                                        </p:attrNameLst>
                                      </p:cBhvr>
                                      <p:to>
                                        <p:strVal val="visible"/>
                                      </p:to>
                                    </p:set>
                                    <p:animEffect transition="in" filter="fade">
                                      <p:cBhvr>
                                        <p:cTn id="87" dur="1000"/>
                                        <p:tgtEl>
                                          <p:spTgt spid="60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608"/>
                                        </p:tgtEl>
                                        <p:attrNameLst>
                                          <p:attrName>style.visibility</p:attrName>
                                        </p:attrNameLst>
                                      </p:cBhvr>
                                      <p:to>
                                        <p:strVal val="visible"/>
                                      </p:to>
                                    </p:set>
                                    <p:animEffect transition="in" filter="fade">
                                      <p:cBhvr>
                                        <p:cTn id="92" dur="1000"/>
                                        <p:tgtEl>
                                          <p:spTgt spid="60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609"/>
                                        </p:tgtEl>
                                        <p:attrNameLst>
                                          <p:attrName>style.visibility</p:attrName>
                                        </p:attrNameLst>
                                      </p:cBhvr>
                                      <p:to>
                                        <p:strVal val="visible"/>
                                      </p:to>
                                    </p:set>
                                    <p:animEffect transition="in" filter="fade">
                                      <p:cBhvr>
                                        <p:cTn id="97" dur="1000"/>
                                        <p:tgtEl>
                                          <p:spTgt spid="60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610"/>
                                        </p:tgtEl>
                                        <p:attrNameLst>
                                          <p:attrName>style.visibility</p:attrName>
                                        </p:attrNameLst>
                                      </p:cBhvr>
                                      <p:to>
                                        <p:strVal val="visible"/>
                                      </p:to>
                                    </p:set>
                                    <p:animEffect transition="in" filter="fade">
                                      <p:cBhvr>
                                        <p:cTn id="102" dur="1000"/>
                                        <p:tgtEl>
                                          <p:spTgt spid="610"/>
                                        </p:tgtEl>
                                      </p:cBhvr>
                                    </p:animEffect>
                                  </p:childTnLst>
                                </p:cTn>
                              </p:par>
                              <p:par>
                                <p:cTn id="103" presetID="10" presetClass="entr" presetSubtype="0" fill="hold" nodeType="withEffect">
                                  <p:stCondLst>
                                    <p:cond delay="0"/>
                                  </p:stCondLst>
                                  <p:childTnLst>
                                    <p:set>
                                      <p:cBhvr>
                                        <p:cTn id="104" dur="1" fill="hold">
                                          <p:stCondLst>
                                            <p:cond delay="0"/>
                                          </p:stCondLst>
                                        </p:cTn>
                                        <p:tgtEl>
                                          <p:spTgt spid="611"/>
                                        </p:tgtEl>
                                        <p:attrNameLst>
                                          <p:attrName>style.visibility</p:attrName>
                                        </p:attrNameLst>
                                      </p:cBhvr>
                                      <p:to>
                                        <p:strVal val="visible"/>
                                      </p:to>
                                    </p:set>
                                    <p:animEffect transition="in" filter="fade">
                                      <p:cBhvr>
                                        <p:cTn id="105" dur="1000"/>
                                        <p:tgtEl>
                                          <p:spTgt spid="611"/>
                                        </p:tgtEl>
                                      </p:cBhvr>
                                    </p:animEffect>
                                  </p:childTnLst>
                                </p:cTn>
                              </p:par>
                              <p:par>
                                <p:cTn id="106" presetID="10" presetClass="entr" presetSubtype="0" fill="hold" nodeType="withEffect">
                                  <p:stCondLst>
                                    <p:cond delay="0"/>
                                  </p:stCondLst>
                                  <p:childTnLst>
                                    <p:set>
                                      <p:cBhvr>
                                        <p:cTn id="107" dur="1" fill="hold">
                                          <p:stCondLst>
                                            <p:cond delay="0"/>
                                          </p:stCondLst>
                                        </p:cTn>
                                        <p:tgtEl>
                                          <p:spTgt spid="612"/>
                                        </p:tgtEl>
                                        <p:attrNameLst>
                                          <p:attrName>style.visibility</p:attrName>
                                        </p:attrNameLst>
                                      </p:cBhvr>
                                      <p:to>
                                        <p:strVal val="visible"/>
                                      </p:to>
                                    </p:set>
                                    <p:animEffect transition="in" filter="fade">
                                      <p:cBhvr>
                                        <p:cTn id="108" dur="1000"/>
                                        <p:tgtEl>
                                          <p:spTgt spid="612"/>
                                        </p:tgtEl>
                                      </p:cBhvr>
                                    </p:animEffect>
                                  </p:childTnLst>
                                </p:cTn>
                              </p:par>
                              <p:par>
                                <p:cTn id="109" presetID="10" presetClass="entr" presetSubtype="0" fill="hold" nodeType="withEffect">
                                  <p:stCondLst>
                                    <p:cond delay="0"/>
                                  </p:stCondLst>
                                  <p:childTnLst>
                                    <p:set>
                                      <p:cBhvr>
                                        <p:cTn id="110" dur="1" fill="hold">
                                          <p:stCondLst>
                                            <p:cond delay="0"/>
                                          </p:stCondLst>
                                        </p:cTn>
                                        <p:tgtEl>
                                          <p:spTgt spid="613"/>
                                        </p:tgtEl>
                                        <p:attrNameLst>
                                          <p:attrName>style.visibility</p:attrName>
                                        </p:attrNameLst>
                                      </p:cBhvr>
                                      <p:to>
                                        <p:strVal val="visible"/>
                                      </p:to>
                                    </p:set>
                                    <p:animEffect transition="in" filter="fade">
                                      <p:cBhvr>
                                        <p:cTn id="111" dur="1000"/>
                                        <p:tgtEl>
                                          <p:spTgt spid="613"/>
                                        </p:tgtEl>
                                      </p:cBhvr>
                                    </p:animEffect>
                                  </p:childTnLst>
                                </p:cTn>
                              </p:par>
                              <p:par>
                                <p:cTn id="112" presetID="10" presetClass="entr" presetSubtype="0" fill="hold" nodeType="withEffect">
                                  <p:stCondLst>
                                    <p:cond delay="0"/>
                                  </p:stCondLst>
                                  <p:childTnLst>
                                    <p:set>
                                      <p:cBhvr>
                                        <p:cTn id="113" dur="1" fill="hold">
                                          <p:stCondLst>
                                            <p:cond delay="0"/>
                                          </p:stCondLst>
                                        </p:cTn>
                                        <p:tgtEl>
                                          <p:spTgt spid="614"/>
                                        </p:tgtEl>
                                        <p:attrNameLst>
                                          <p:attrName>style.visibility</p:attrName>
                                        </p:attrNameLst>
                                      </p:cBhvr>
                                      <p:to>
                                        <p:strVal val="visible"/>
                                      </p:to>
                                    </p:set>
                                    <p:animEffect transition="in" filter="fade">
                                      <p:cBhvr>
                                        <p:cTn id="114" dur="1000"/>
                                        <p:tgtEl>
                                          <p:spTgt spid="614"/>
                                        </p:tgtEl>
                                      </p:cBhvr>
                                    </p:animEffect>
                                  </p:childTnLst>
                                </p:cTn>
                              </p:par>
                              <p:par>
                                <p:cTn id="115" presetID="10" presetClass="entr" presetSubtype="0" fill="hold" nodeType="withEffect">
                                  <p:stCondLst>
                                    <p:cond delay="0"/>
                                  </p:stCondLst>
                                  <p:childTnLst>
                                    <p:set>
                                      <p:cBhvr>
                                        <p:cTn id="116" dur="1" fill="hold">
                                          <p:stCondLst>
                                            <p:cond delay="0"/>
                                          </p:stCondLst>
                                        </p:cTn>
                                        <p:tgtEl>
                                          <p:spTgt spid="617"/>
                                        </p:tgtEl>
                                        <p:attrNameLst>
                                          <p:attrName>style.visibility</p:attrName>
                                        </p:attrNameLst>
                                      </p:cBhvr>
                                      <p:to>
                                        <p:strVal val="visible"/>
                                      </p:to>
                                    </p:set>
                                    <p:animEffect transition="in" filter="fade">
                                      <p:cBhvr>
                                        <p:cTn id="117" dur="1000"/>
                                        <p:tgtEl>
                                          <p:spTgt spid="617"/>
                                        </p:tgtEl>
                                      </p:cBhvr>
                                    </p:animEffect>
                                  </p:childTnLst>
                                </p:cTn>
                              </p:par>
                              <p:par>
                                <p:cTn id="118" presetID="10" presetClass="entr" presetSubtype="0" fill="hold" nodeType="withEffect">
                                  <p:stCondLst>
                                    <p:cond delay="0"/>
                                  </p:stCondLst>
                                  <p:childTnLst>
                                    <p:set>
                                      <p:cBhvr>
                                        <p:cTn id="119" dur="1" fill="hold">
                                          <p:stCondLst>
                                            <p:cond delay="0"/>
                                          </p:stCondLst>
                                        </p:cTn>
                                        <p:tgtEl>
                                          <p:spTgt spid="615"/>
                                        </p:tgtEl>
                                        <p:attrNameLst>
                                          <p:attrName>style.visibility</p:attrName>
                                        </p:attrNameLst>
                                      </p:cBhvr>
                                      <p:to>
                                        <p:strVal val="visible"/>
                                      </p:to>
                                    </p:set>
                                    <p:animEffect transition="in" filter="fade">
                                      <p:cBhvr>
                                        <p:cTn id="120" dur="1000"/>
                                        <p:tgtEl>
                                          <p:spTgt spid="615"/>
                                        </p:tgtEl>
                                      </p:cBhvr>
                                    </p:animEffec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616"/>
                                        </p:tgtEl>
                                        <p:attrNameLst>
                                          <p:attrName>style.visibility</p:attrName>
                                        </p:attrNameLst>
                                      </p:cBhvr>
                                      <p:to>
                                        <p:strVal val="visible"/>
                                      </p:to>
                                    </p:set>
                                    <p:animEffect transition="in" filter="fade">
                                      <p:cBhvr>
                                        <p:cTn id="125" dur="1000"/>
                                        <p:tgtEl>
                                          <p:spTgt spid="616"/>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xit" presetSubtype="0" fill="hold" nodeType="clickEffect">
                                  <p:stCondLst>
                                    <p:cond delay="0"/>
                                  </p:stCondLst>
                                  <p:childTnLst>
                                    <p:animEffect transition="out" filter="fade">
                                      <p:cBhvr>
                                        <p:cTn id="129" dur="1000"/>
                                        <p:tgtEl>
                                          <p:spTgt spid="617"/>
                                        </p:tgtEl>
                                      </p:cBhvr>
                                    </p:animEffect>
                                    <p:set>
                                      <p:cBhvr>
                                        <p:cTn id="130" dur="1" fill="hold">
                                          <p:stCondLst>
                                            <p:cond delay="1000"/>
                                          </p:stCondLst>
                                        </p:cTn>
                                        <p:tgtEl>
                                          <p:spTgt spid="617"/>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618"/>
                                        </p:tgtEl>
                                        <p:attrNameLst>
                                          <p:attrName>style.visibility</p:attrName>
                                        </p:attrNameLst>
                                      </p:cBhvr>
                                      <p:to>
                                        <p:strVal val="visible"/>
                                      </p:to>
                                    </p:set>
                                    <p:animEffect transition="in" filter="fade">
                                      <p:cBhvr>
                                        <p:cTn id="135" dur="1000"/>
                                        <p:tgtEl>
                                          <p:spTgt spid="618"/>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619"/>
                                        </p:tgtEl>
                                        <p:attrNameLst>
                                          <p:attrName>style.visibility</p:attrName>
                                        </p:attrNameLst>
                                      </p:cBhvr>
                                      <p:to>
                                        <p:strVal val="visible"/>
                                      </p:to>
                                    </p:set>
                                    <p:animEffect transition="in" filter="fade">
                                      <p:cBhvr>
                                        <p:cTn id="140" dur="1000"/>
                                        <p:tgtEl>
                                          <p:spTgt spid="619"/>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620"/>
                                        </p:tgtEl>
                                        <p:attrNameLst>
                                          <p:attrName>style.visibility</p:attrName>
                                        </p:attrNameLst>
                                      </p:cBhvr>
                                      <p:to>
                                        <p:strVal val="visible"/>
                                      </p:to>
                                    </p:set>
                                    <p:animEffect transition="in" filter="fade">
                                      <p:cBhvr>
                                        <p:cTn id="145" dur="1000"/>
                                        <p:tgtEl>
                                          <p:spTgt spid="620"/>
                                        </p:tgtEl>
                                      </p:cBhvr>
                                    </p:animEffect>
                                  </p:childTnLst>
                                </p:cTn>
                              </p:par>
                            </p:childTnLst>
                          </p:cTn>
                        </p:par>
                      </p:childTnLst>
                    </p:cTn>
                  </p:par>
                  <p:par>
                    <p:cTn id="146" fill="hold">
                      <p:stCondLst>
                        <p:cond delay="indefinite"/>
                      </p:stCondLst>
                      <p:childTnLst>
                        <p:par>
                          <p:cTn id="147" fill="hold">
                            <p:stCondLst>
                              <p:cond delay="0"/>
                            </p:stCondLst>
                            <p:childTnLst>
                              <p:par>
                                <p:cTn id="148" presetID="10" presetClass="exit" presetSubtype="0" fill="hold" nodeType="clickEffect">
                                  <p:stCondLst>
                                    <p:cond delay="0"/>
                                  </p:stCondLst>
                                  <p:childTnLst>
                                    <p:animEffect transition="out" filter="fade">
                                      <p:cBhvr>
                                        <p:cTn id="149" dur="1000"/>
                                        <p:tgtEl>
                                          <p:spTgt spid="605"/>
                                        </p:tgtEl>
                                      </p:cBhvr>
                                    </p:animEffect>
                                    <p:set>
                                      <p:cBhvr>
                                        <p:cTn id="150" dur="1" fill="hold">
                                          <p:stCondLst>
                                            <p:cond delay="1000"/>
                                          </p:stCondLst>
                                        </p:cTn>
                                        <p:tgtEl>
                                          <p:spTgt spid="605"/>
                                        </p:tgtEl>
                                        <p:attrNameLst>
                                          <p:attrName>style.visibility</p:attrName>
                                        </p:attrNameLst>
                                      </p:cBhvr>
                                      <p:to>
                                        <p:strVal val="hidden"/>
                                      </p:to>
                                    </p:set>
                                  </p:childTnLst>
                                </p:cTn>
                              </p:par>
                              <p:par>
                                <p:cTn id="151" presetID="10" presetClass="entr" presetSubtype="0" fill="hold" nodeType="withEffect">
                                  <p:stCondLst>
                                    <p:cond delay="0"/>
                                  </p:stCondLst>
                                  <p:childTnLst>
                                    <p:set>
                                      <p:cBhvr>
                                        <p:cTn id="152" dur="1" fill="hold">
                                          <p:stCondLst>
                                            <p:cond delay="0"/>
                                          </p:stCondLst>
                                        </p:cTn>
                                        <p:tgtEl>
                                          <p:spTgt spid="622"/>
                                        </p:tgtEl>
                                        <p:attrNameLst>
                                          <p:attrName>style.visibility</p:attrName>
                                        </p:attrNameLst>
                                      </p:cBhvr>
                                      <p:to>
                                        <p:strVal val="visible"/>
                                      </p:to>
                                    </p:set>
                                    <p:animEffect transition="in" filter="fade">
                                      <p:cBhvr>
                                        <p:cTn id="153" dur="1000"/>
                                        <p:tgtEl>
                                          <p:spTgt spid="622"/>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621"/>
                                        </p:tgtEl>
                                        <p:attrNameLst>
                                          <p:attrName>style.visibility</p:attrName>
                                        </p:attrNameLst>
                                      </p:cBhvr>
                                      <p:to>
                                        <p:strVal val="visible"/>
                                      </p:to>
                                    </p:set>
                                    <p:animEffect transition="in" filter="fade">
                                      <p:cBhvr>
                                        <p:cTn id="158" dur="1000"/>
                                        <p:tgtEl>
                                          <p:spTgt spid="621"/>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nodeType="clickEffect">
                                  <p:stCondLst>
                                    <p:cond delay="0"/>
                                  </p:stCondLst>
                                  <p:childTnLst>
                                    <p:set>
                                      <p:cBhvr>
                                        <p:cTn id="162" dur="1" fill="hold">
                                          <p:stCondLst>
                                            <p:cond delay="0"/>
                                          </p:stCondLst>
                                        </p:cTn>
                                        <p:tgtEl>
                                          <p:spTgt spid="623"/>
                                        </p:tgtEl>
                                        <p:attrNameLst>
                                          <p:attrName>style.visibility</p:attrName>
                                        </p:attrNameLst>
                                      </p:cBhvr>
                                      <p:to>
                                        <p:strVal val="visible"/>
                                      </p:to>
                                    </p:set>
                                    <p:animEffect transition="in" filter="fade">
                                      <p:cBhvr>
                                        <p:cTn id="163" dur="1000"/>
                                        <p:tgtEl>
                                          <p:spTgt spid="623"/>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nodeType="clickEffect">
                                  <p:stCondLst>
                                    <p:cond delay="0"/>
                                  </p:stCondLst>
                                  <p:childTnLst>
                                    <p:set>
                                      <p:cBhvr>
                                        <p:cTn id="167" dur="1" fill="hold">
                                          <p:stCondLst>
                                            <p:cond delay="0"/>
                                          </p:stCondLst>
                                        </p:cTn>
                                        <p:tgtEl>
                                          <p:spTgt spid="615"/>
                                        </p:tgtEl>
                                        <p:attrNameLst>
                                          <p:attrName>style.visibility</p:attrName>
                                        </p:attrNameLst>
                                      </p:cBhvr>
                                      <p:to>
                                        <p:strVal val="visible"/>
                                      </p:to>
                                    </p:set>
                                    <p:animEffect transition="in" filter="fade">
                                      <p:cBhvr>
                                        <p:cTn id="168" dur="1000"/>
                                        <p:tgtEl>
                                          <p:spTgt spid="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4" name="Google Shape;474;p3"/>
          <p:cNvSpPr txBox="1">
            <a:spLocks noGrp="1"/>
          </p:cNvSpPr>
          <p:nvPr>
            <p:ph type="title"/>
          </p:nvPr>
        </p:nvSpPr>
        <p:spPr>
          <a:xfrm>
            <a:off x="3799175" y="1679450"/>
            <a:ext cx="1647600" cy="3660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55307"/>
              <a:buNone/>
            </a:pPr>
            <a:r>
              <a:rPr lang="en-GB" sz="1790"/>
              <a:t>2 . Structure</a:t>
            </a:r>
            <a:endParaRPr sz="1700"/>
          </a:p>
        </p:txBody>
      </p:sp>
      <p:sp>
        <p:nvSpPr>
          <p:cNvPr id="475" name="Google Shape;475;p3"/>
          <p:cNvSpPr txBox="1">
            <a:spLocks noGrp="1"/>
          </p:cNvSpPr>
          <p:nvPr>
            <p:ph type="title" idx="4294967295"/>
          </p:nvPr>
        </p:nvSpPr>
        <p:spPr>
          <a:xfrm>
            <a:off x="7496175" y="1679575"/>
            <a:ext cx="1647825" cy="365125"/>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55307"/>
              <a:buNone/>
            </a:pPr>
            <a:r>
              <a:rPr lang="en-GB" sz="1790"/>
              <a:t>3 .  OOP</a:t>
            </a:r>
            <a:endParaRPr sz="1700"/>
          </a:p>
        </p:txBody>
      </p:sp>
      <p:sp>
        <p:nvSpPr>
          <p:cNvPr id="472" name="Google Shape;472;p3"/>
          <p:cNvSpPr txBox="1">
            <a:spLocks noGrp="1"/>
          </p:cNvSpPr>
          <p:nvPr>
            <p:ph type="title" idx="4294967295"/>
          </p:nvPr>
        </p:nvSpPr>
        <p:spPr>
          <a:xfrm>
            <a:off x="2112963" y="598488"/>
            <a:ext cx="7031037" cy="1000125"/>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100"/>
              <a:t>Programming Paradigms : </a:t>
            </a:r>
            <a:endParaRPr/>
          </a:p>
        </p:txBody>
      </p:sp>
      <p:sp>
        <p:nvSpPr>
          <p:cNvPr id="473" name="Google Shape;473;p3"/>
          <p:cNvSpPr txBox="1">
            <a:spLocks noGrp="1"/>
          </p:cNvSpPr>
          <p:nvPr>
            <p:ph type="title" idx="4294967295"/>
          </p:nvPr>
        </p:nvSpPr>
        <p:spPr>
          <a:xfrm>
            <a:off x="0" y="1649413"/>
            <a:ext cx="2716213" cy="42545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55307"/>
              <a:buNone/>
            </a:pPr>
            <a:r>
              <a:rPr lang="en-GB" sz="1790"/>
              <a:t>1 . Linear/Sequential</a:t>
            </a:r>
            <a:endParaRPr sz="1700"/>
          </a:p>
        </p:txBody>
      </p:sp>
      <p:sp>
        <p:nvSpPr>
          <p:cNvPr id="476" name="Google Shape;476;p3"/>
          <p:cNvSpPr/>
          <p:nvPr/>
        </p:nvSpPr>
        <p:spPr>
          <a:xfrm>
            <a:off x="519925" y="2503150"/>
            <a:ext cx="1942500" cy="2092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cxnSp>
        <p:nvCxnSpPr>
          <p:cNvPr id="477" name="Google Shape;477;p3"/>
          <p:cNvCxnSpPr/>
          <p:nvPr/>
        </p:nvCxnSpPr>
        <p:spPr>
          <a:xfrm>
            <a:off x="252050" y="2505675"/>
            <a:ext cx="6300" cy="2107800"/>
          </a:xfrm>
          <a:prstGeom prst="straightConnector1">
            <a:avLst/>
          </a:prstGeom>
          <a:noFill/>
          <a:ln w="28575" cap="flat" cmpd="sng">
            <a:solidFill>
              <a:schemeClr val="dk2"/>
            </a:solidFill>
            <a:prstDash val="solid"/>
            <a:round/>
            <a:headEnd type="none" w="sm" len="sm"/>
            <a:tailEnd type="triangle" w="med" len="med"/>
          </a:ln>
        </p:spPr>
      </p:cxnSp>
      <p:sp>
        <p:nvSpPr>
          <p:cNvPr id="478" name="Google Shape;478;p3"/>
          <p:cNvSpPr/>
          <p:nvPr/>
        </p:nvSpPr>
        <p:spPr>
          <a:xfrm>
            <a:off x="3994450" y="2401200"/>
            <a:ext cx="1050900" cy="3993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3"/>
          <p:cNvSpPr/>
          <p:nvPr/>
        </p:nvSpPr>
        <p:spPr>
          <a:xfrm>
            <a:off x="4370600" y="3080850"/>
            <a:ext cx="1050900" cy="3993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3"/>
          <p:cNvSpPr/>
          <p:nvPr/>
        </p:nvSpPr>
        <p:spPr>
          <a:xfrm>
            <a:off x="2943550" y="3080850"/>
            <a:ext cx="1050900" cy="3993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3"/>
          <p:cNvSpPr/>
          <p:nvPr/>
        </p:nvSpPr>
        <p:spPr>
          <a:xfrm>
            <a:off x="5487800" y="3080850"/>
            <a:ext cx="1050900" cy="3993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82" name="Google Shape;482;p3"/>
          <p:cNvCxnSpPr/>
          <p:nvPr/>
        </p:nvCxnSpPr>
        <p:spPr>
          <a:xfrm>
            <a:off x="4892875" y="2898950"/>
            <a:ext cx="1135500" cy="0"/>
          </a:xfrm>
          <a:prstGeom prst="straightConnector1">
            <a:avLst/>
          </a:prstGeom>
          <a:noFill/>
          <a:ln w="9525" cap="flat" cmpd="sng">
            <a:solidFill>
              <a:schemeClr val="dk2"/>
            </a:solidFill>
            <a:prstDash val="solid"/>
            <a:round/>
            <a:headEnd type="none" w="sm" len="sm"/>
            <a:tailEnd type="none" w="sm" len="sm"/>
          </a:ln>
        </p:spPr>
      </p:cxnSp>
      <p:cxnSp>
        <p:nvCxnSpPr>
          <p:cNvPr id="483" name="Google Shape;483;p3"/>
          <p:cNvCxnSpPr>
            <a:stCxn id="479" idx="0"/>
          </p:cNvCxnSpPr>
          <p:nvPr/>
        </p:nvCxnSpPr>
        <p:spPr>
          <a:xfrm rot="10800000" flipH="1">
            <a:off x="4896050" y="2899050"/>
            <a:ext cx="7800" cy="181800"/>
          </a:xfrm>
          <a:prstGeom prst="straightConnector1">
            <a:avLst/>
          </a:prstGeom>
          <a:noFill/>
          <a:ln w="9525" cap="flat" cmpd="sng">
            <a:solidFill>
              <a:schemeClr val="dk2"/>
            </a:solidFill>
            <a:prstDash val="solid"/>
            <a:round/>
            <a:headEnd type="none" w="sm" len="sm"/>
            <a:tailEnd type="none" w="sm" len="sm"/>
          </a:ln>
        </p:spPr>
      </p:cxnSp>
      <p:cxnSp>
        <p:nvCxnSpPr>
          <p:cNvPr id="484" name="Google Shape;484;p3"/>
          <p:cNvCxnSpPr>
            <a:stCxn id="481" idx="0"/>
          </p:cNvCxnSpPr>
          <p:nvPr/>
        </p:nvCxnSpPr>
        <p:spPr>
          <a:xfrm rot="10800000">
            <a:off x="6009950" y="2899050"/>
            <a:ext cx="3300" cy="181800"/>
          </a:xfrm>
          <a:prstGeom prst="straightConnector1">
            <a:avLst/>
          </a:prstGeom>
          <a:noFill/>
          <a:ln w="9525" cap="flat" cmpd="sng">
            <a:solidFill>
              <a:schemeClr val="dk2"/>
            </a:solidFill>
            <a:prstDash val="solid"/>
            <a:round/>
            <a:headEnd type="none" w="sm" len="sm"/>
            <a:tailEnd type="none" w="sm" len="sm"/>
          </a:ln>
        </p:spPr>
      </p:cxnSp>
      <p:cxnSp>
        <p:nvCxnSpPr>
          <p:cNvPr id="485" name="Google Shape;485;p3"/>
          <p:cNvCxnSpPr>
            <a:stCxn id="478" idx="3"/>
          </p:cNvCxnSpPr>
          <p:nvPr/>
        </p:nvCxnSpPr>
        <p:spPr>
          <a:xfrm>
            <a:off x="5045350" y="2600850"/>
            <a:ext cx="829500" cy="298200"/>
          </a:xfrm>
          <a:prstGeom prst="bentConnector3">
            <a:avLst>
              <a:gd name="adj1" fmla="val 50000"/>
            </a:avLst>
          </a:prstGeom>
          <a:noFill/>
          <a:ln w="9525" cap="flat" cmpd="sng">
            <a:solidFill>
              <a:schemeClr val="dk2"/>
            </a:solidFill>
            <a:prstDash val="solid"/>
            <a:round/>
            <a:headEnd type="none" w="sm" len="sm"/>
            <a:tailEnd type="none" w="sm" len="sm"/>
          </a:ln>
        </p:spPr>
      </p:cxnSp>
      <p:cxnSp>
        <p:nvCxnSpPr>
          <p:cNvPr id="486" name="Google Shape;486;p3"/>
          <p:cNvCxnSpPr>
            <a:stCxn id="481" idx="2"/>
            <a:endCxn id="480" idx="2"/>
          </p:cNvCxnSpPr>
          <p:nvPr/>
        </p:nvCxnSpPr>
        <p:spPr>
          <a:xfrm rot="5400000">
            <a:off x="4740800" y="2208300"/>
            <a:ext cx="600" cy="2544300"/>
          </a:xfrm>
          <a:prstGeom prst="bentConnector3">
            <a:avLst>
              <a:gd name="adj1" fmla="val 39687500"/>
            </a:avLst>
          </a:prstGeom>
          <a:noFill/>
          <a:ln w="9525" cap="flat" cmpd="sng">
            <a:solidFill>
              <a:schemeClr val="dk2"/>
            </a:solidFill>
            <a:prstDash val="solid"/>
            <a:round/>
            <a:headEnd type="none" w="sm" len="sm"/>
            <a:tailEnd type="stealth" w="med" len="med"/>
          </a:ln>
        </p:spPr>
      </p:cxnSp>
      <p:sp>
        <p:nvSpPr>
          <p:cNvPr id="487" name="Google Shape;487;p3"/>
          <p:cNvSpPr/>
          <p:nvPr/>
        </p:nvSpPr>
        <p:spPr>
          <a:xfrm>
            <a:off x="6759775" y="2382775"/>
            <a:ext cx="2144700" cy="1769700"/>
          </a:xfrm>
          <a:prstGeom prst="ellipse">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Methods</a:t>
            </a:r>
            <a:endParaRPr sz="1400" b="0" i="0" u="none" strike="noStrike" cap="none">
              <a:solidFill>
                <a:srgbClr val="000000"/>
              </a:solidFill>
              <a:latin typeface="Arial"/>
              <a:ea typeface="Arial"/>
              <a:cs typeface="Arial"/>
              <a:sym typeface="Arial"/>
            </a:endParaRPr>
          </a:p>
        </p:txBody>
      </p:sp>
      <p:sp>
        <p:nvSpPr>
          <p:cNvPr id="488" name="Google Shape;488;p3"/>
          <p:cNvSpPr/>
          <p:nvPr/>
        </p:nvSpPr>
        <p:spPr>
          <a:xfrm>
            <a:off x="7318975" y="2616275"/>
            <a:ext cx="1050900" cy="964800"/>
          </a:xfrm>
          <a:prstGeom prst="ellipse">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Data</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3"/>
                                        </p:tgtEl>
                                        <p:attrNameLst>
                                          <p:attrName>style.visibility</p:attrName>
                                        </p:attrNameLst>
                                      </p:cBhvr>
                                      <p:to>
                                        <p:strVal val="visible"/>
                                      </p:to>
                                    </p:set>
                                    <p:animEffect transition="in" filter="fade">
                                      <p:cBhvr>
                                        <p:cTn id="7" dur="1000"/>
                                        <p:tgtEl>
                                          <p:spTgt spid="473"/>
                                        </p:tgtEl>
                                      </p:cBhvr>
                                    </p:animEffect>
                                  </p:childTnLst>
                                </p:cTn>
                              </p:par>
                              <p:par>
                                <p:cTn id="8" presetID="10" presetClass="entr" presetSubtype="0" fill="hold" nodeType="withEffect">
                                  <p:stCondLst>
                                    <p:cond delay="0"/>
                                  </p:stCondLst>
                                  <p:childTnLst>
                                    <p:set>
                                      <p:cBhvr>
                                        <p:cTn id="9" dur="1" fill="hold">
                                          <p:stCondLst>
                                            <p:cond delay="0"/>
                                          </p:stCondLst>
                                        </p:cTn>
                                        <p:tgtEl>
                                          <p:spTgt spid="474"/>
                                        </p:tgtEl>
                                        <p:attrNameLst>
                                          <p:attrName>style.visibility</p:attrName>
                                        </p:attrNameLst>
                                      </p:cBhvr>
                                      <p:to>
                                        <p:strVal val="visible"/>
                                      </p:to>
                                    </p:set>
                                    <p:animEffect transition="in" filter="fade">
                                      <p:cBhvr>
                                        <p:cTn id="10" dur="1000"/>
                                        <p:tgtEl>
                                          <p:spTgt spid="474"/>
                                        </p:tgtEl>
                                      </p:cBhvr>
                                    </p:animEffect>
                                  </p:childTnLst>
                                </p:cTn>
                              </p:par>
                              <p:par>
                                <p:cTn id="11" presetID="10" presetClass="entr" presetSubtype="0" fill="hold" nodeType="withEffect">
                                  <p:stCondLst>
                                    <p:cond delay="0"/>
                                  </p:stCondLst>
                                  <p:childTnLst>
                                    <p:set>
                                      <p:cBhvr>
                                        <p:cTn id="12" dur="1" fill="hold">
                                          <p:stCondLst>
                                            <p:cond delay="0"/>
                                          </p:stCondLst>
                                        </p:cTn>
                                        <p:tgtEl>
                                          <p:spTgt spid="475"/>
                                        </p:tgtEl>
                                        <p:attrNameLst>
                                          <p:attrName>style.visibility</p:attrName>
                                        </p:attrNameLst>
                                      </p:cBhvr>
                                      <p:to>
                                        <p:strVal val="visible"/>
                                      </p:to>
                                    </p:set>
                                    <p:animEffect transition="in" filter="fade">
                                      <p:cBhvr>
                                        <p:cTn id="13" dur="1000"/>
                                        <p:tgtEl>
                                          <p:spTgt spid="47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76"/>
                                        </p:tgtEl>
                                        <p:attrNameLst>
                                          <p:attrName>style.visibility</p:attrName>
                                        </p:attrNameLst>
                                      </p:cBhvr>
                                      <p:to>
                                        <p:strVal val="visible"/>
                                      </p:to>
                                    </p:set>
                                    <p:animEffect transition="in" filter="fade">
                                      <p:cBhvr>
                                        <p:cTn id="18" dur="1000"/>
                                        <p:tgtEl>
                                          <p:spTgt spid="476"/>
                                        </p:tgtEl>
                                      </p:cBhvr>
                                    </p:animEffect>
                                  </p:childTnLst>
                                </p:cTn>
                              </p:par>
                              <p:par>
                                <p:cTn id="19" presetID="10" presetClass="entr" presetSubtype="0" fill="hold" nodeType="withEffect">
                                  <p:stCondLst>
                                    <p:cond delay="0"/>
                                  </p:stCondLst>
                                  <p:childTnLst>
                                    <p:set>
                                      <p:cBhvr>
                                        <p:cTn id="20" dur="1" fill="hold">
                                          <p:stCondLst>
                                            <p:cond delay="0"/>
                                          </p:stCondLst>
                                        </p:cTn>
                                        <p:tgtEl>
                                          <p:spTgt spid="477"/>
                                        </p:tgtEl>
                                        <p:attrNameLst>
                                          <p:attrName>style.visibility</p:attrName>
                                        </p:attrNameLst>
                                      </p:cBhvr>
                                      <p:to>
                                        <p:strVal val="visible"/>
                                      </p:to>
                                    </p:set>
                                    <p:animEffect transition="in" filter="fade">
                                      <p:cBhvr>
                                        <p:cTn id="21" dur="1000"/>
                                        <p:tgtEl>
                                          <p:spTgt spid="47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87"/>
                                        </p:tgtEl>
                                        <p:attrNameLst>
                                          <p:attrName>style.visibility</p:attrName>
                                        </p:attrNameLst>
                                      </p:cBhvr>
                                      <p:to>
                                        <p:strVal val="visible"/>
                                      </p:to>
                                    </p:set>
                                    <p:animEffect transition="in" filter="fade">
                                      <p:cBhvr>
                                        <p:cTn id="26" dur="1000"/>
                                        <p:tgtEl>
                                          <p:spTgt spid="487"/>
                                        </p:tgtEl>
                                      </p:cBhvr>
                                    </p:animEffect>
                                  </p:childTnLst>
                                </p:cTn>
                              </p:par>
                              <p:par>
                                <p:cTn id="27" presetID="10" presetClass="entr" presetSubtype="0" fill="hold" nodeType="withEffect">
                                  <p:stCondLst>
                                    <p:cond delay="0"/>
                                  </p:stCondLst>
                                  <p:childTnLst>
                                    <p:set>
                                      <p:cBhvr>
                                        <p:cTn id="28" dur="1" fill="hold">
                                          <p:stCondLst>
                                            <p:cond delay="0"/>
                                          </p:stCondLst>
                                        </p:cTn>
                                        <p:tgtEl>
                                          <p:spTgt spid="488"/>
                                        </p:tgtEl>
                                        <p:attrNameLst>
                                          <p:attrName>style.visibility</p:attrName>
                                        </p:attrNameLst>
                                      </p:cBhvr>
                                      <p:to>
                                        <p:strVal val="visible"/>
                                      </p:to>
                                    </p:set>
                                    <p:animEffect transition="in" filter="fade">
                                      <p:cBhvr>
                                        <p:cTn id="29" dur="1000"/>
                                        <p:tgtEl>
                                          <p:spTgt spid="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10"/>
          <p:cNvSpPr txBox="1"/>
          <p:nvPr/>
        </p:nvSpPr>
        <p:spPr>
          <a:xfrm>
            <a:off x="696861" y="553064"/>
            <a:ext cx="6031940" cy="761717"/>
          </a:xfrm>
          <a:prstGeom prst="rect">
            <a:avLst/>
          </a:prstGeom>
          <a:solidFill>
            <a:srgbClr val="92D050"/>
          </a:solidFill>
          <a:ln>
            <a:noFill/>
          </a:ln>
        </p:spPr>
        <p:txBody>
          <a:bodyPr spcFirstLastPara="1" wrap="square" lIns="68569" tIns="34275" rIns="68569" bIns="34275" anchor="t" anchorCtr="0">
            <a:spAutoFit/>
          </a:bodyPr>
          <a:lstStyle/>
          <a:p>
            <a:pPr>
              <a:buSzPts val="6000"/>
            </a:pPr>
            <a:r>
              <a:rPr lang="en-US" sz="4500" b="1">
                <a:solidFill>
                  <a:schemeClr val="lt1"/>
                </a:solidFill>
                <a:latin typeface="Open Sans"/>
                <a:ea typeface="Open Sans"/>
                <a:cs typeface="Open Sans"/>
                <a:sym typeface="Open Sans"/>
              </a:rPr>
              <a:t>Value Types Casting</a:t>
            </a:r>
            <a:endParaRPr sz="3600" b="1">
              <a:solidFill>
                <a:schemeClr val="lt1"/>
              </a:solidFill>
              <a:latin typeface="Open Sans"/>
              <a:ea typeface="Open Sans"/>
              <a:cs typeface="Open Sans"/>
              <a:sym typeface="Open Sans"/>
            </a:endParaRPr>
          </a:p>
        </p:txBody>
      </p:sp>
      <p:grpSp>
        <p:nvGrpSpPr>
          <p:cNvPr id="661" name="Google Shape;661;p10"/>
          <p:cNvGrpSpPr/>
          <p:nvPr/>
        </p:nvGrpSpPr>
        <p:grpSpPr>
          <a:xfrm>
            <a:off x="963457" y="1605130"/>
            <a:ext cx="4062870" cy="2784959"/>
            <a:chOff x="355461" y="1657"/>
            <a:chExt cx="5417160" cy="3713278"/>
          </a:xfrm>
        </p:grpSpPr>
        <p:sp>
          <p:nvSpPr>
            <p:cNvPr id="662" name="Google Shape;662;p10"/>
            <p:cNvSpPr/>
            <p:nvPr/>
          </p:nvSpPr>
          <p:spPr>
            <a:xfrm>
              <a:off x="355461" y="1657"/>
              <a:ext cx="928319" cy="928319"/>
            </a:xfrm>
            <a:prstGeom prst="ellipse">
              <a:avLst/>
            </a:prstGeom>
            <a:solidFill>
              <a:schemeClr val="accent2">
                <a:alpha val="48235"/>
              </a:schemeClr>
            </a:solidFill>
            <a:ln w="12700" cap="flat" cmpd="sng">
              <a:solidFill>
                <a:schemeClr val="lt1"/>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663" name="Google Shape;663;p10"/>
            <p:cNvSpPr/>
            <p:nvPr/>
          </p:nvSpPr>
          <p:spPr>
            <a:xfrm>
              <a:off x="819621" y="1657"/>
              <a:ext cx="4952924" cy="928319"/>
            </a:xfrm>
            <a:prstGeom prst="rect">
              <a:avLst/>
            </a:prstGeom>
            <a:noFill/>
            <a:ln>
              <a:noFill/>
            </a:ln>
          </p:spPr>
          <p:txBody>
            <a:bodyPr spcFirstLastPara="1" wrap="square" lIns="68569" tIns="68569" rIns="68569" bIns="68569" anchor="ctr" anchorCtr="0">
              <a:noAutofit/>
            </a:bodyPr>
            <a:lstStyle/>
            <a:p>
              <a:pPr>
                <a:buSzPts val="1400"/>
              </a:pPr>
              <a:endParaRPr sz="1050"/>
            </a:p>
          </p:txBody>
        </p:sp>
        <p:sp>
          <p:nvSpPr>
            <p:cNvPr id="664" name="Google Shape;664;p10"/>
            <p:cNvSpPr txBox="1"/>
            <p:nvPr/>
          </p:nvSpPr>
          <p:spPr>
            <a:xfrm>
              <a:off x="819621" y="1657"/>
              <a:ext cx="4952924" cy="928319"/>
            </a:xfrm>
            <a:prstGeom prst="rect">
              <a:avLst/>
            </a:prstGeom>
            <a:noFill/>
            <a:ln>
              <a:noFill/>
            </a:ln>
          </p:spPr>
          <p:txBody>
            <a:bodyPr spcFirstLastPara="1" wrap="square" lIns="0" tIns="53325" rIns="0" bIns="53325" anchor="ctr" anchorCtr="0">
              <a:noAutofit/>
            </a:bodyPr>
            <a:lstStyle/>
            <a:p>
              <a:pPr>
                <a:lnSpc>
                  <a:spcPct val="90000"/>
                </a:lnSpc>
                <a:buClr>
                  <a:schemeClr val="dk1"/>
                </a:buClr>
                <a:buSzPts val="5600"/>
              </a:pPr>
              <a:r>
                <a:rPr lang="en-US" sz="4200">
                  <a:solidFill>
                    <a:schemeClr val="dk1"/>
                  </a:solidFill>
                  <a:latin typeface="Calibri"/>
                  <a:ea typeface="Calibri"/>
                  <a:cs typeface="Calibri"/>
                  <a:sym typeface="Calibri"/>
                </a:rPr>
                <a:t>Implicit Casting</a:t>
              </a:r>
              <a:endParaRPr sz="1050"/>
            </a:p>
          </p:txBody>
        </p:sp>
        <p:sp>
          <p:nvSpPr>
            <p:cNvPr id="665" name="Google Shape;665;p10"/>
            <p:cNvSpPr/>
            <p:nvPr/>
          </p:nvSpPr>
          <p:spPr>
            <a:xfrm>
              <a:off x="355461" y="929976"/>
              <a:ext cx="928319" cy="928319"/>
            </a:xfrm>
            <a:prstGeom prst="ellipse">
              <a:avLst/>
            </a:prstGeom>
            <a:solidFill>
              <a:schemeClr val="accent3">
                <a:alpha val="48235"/>
              </a:schemeClr>
            </a:solidFill>
            <a:ln w="12700" cap="flat" cmpd="sng">
              <a:solidFill>
                <a:schemeClr val="lt1"/>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666" name="Google Shape;666;p10"/>
            <p:cNvSpPr/>
            <p:nvPr/>
          </p:nvSpPr>
          <p:spPr>
            <a:xfrm>
              <a:off x="819621" y="929976"/>
              <a:ext cx="4952924" cy="928319"/>
            </a:xfrm>
            <a:prstGeom prst="rect">
              <a:avLst/>
            </a:prstGeom>
            <a:noFill/>
            <a:ln>
              <a:noFill/>
            </a:ln>
          </p:spPr>
          <p:txBody>
            <a:bodyPr spcFirstLastPara="1" wrap="square" lIns="68569" tIns="68569" rIns="68569" bIns="68569" anchor="ctr" anchorCtr="0">
              <a:noAutofit/>
            </a:bodyPr>
            <a:lstStyle/>
            <a:p>
              <a:pPr>
                <a:buSzPts val="1400"/>
              </a:pPr>
              <a:endParaRPr sz="1050"/>
            </a:p>
          </p:txBody>
        </p:sp>
        <p:sp>
          <p:nvSpPr>
            <p:cNvPr id="667" name="Google Shape;667;p10"/>
            <p:cNvSpPr txBox="1"/>
            <p:nvPr/>
          </p:nvSpPr>
          <p:spPr>
            <a:xfrm>
              <a:off x="819621" y="929976"/>
              <a:ext cx="4952924" cy="928319"/>
            </a:xfrm>
            <a:prstGeom prst="rect">
              <a:avLst/>
            </a:prstGeom>
            <a:noFill/>
            <a:ln>
              <a:noFill/>
            </a:ln>
          </p:spPr>
          <p:txBody>
            <a:bodyPr spcFirstLastPara="1" wrap="square" lIns="0" tIns="53325" rIns="0" bIns="53325" anchor="ctr" anchorCtr="0">
              <a:noAutofit/>
            </a:bodyPr>
            <a:lstStyle/>
            <a:p>
              <a:pPr>
                <a:lnSpc>
                  <a:spcPct val="90000"/>
                </a:lnSpc>
                <a:buClr>
                  <a:schemeClr val="dk1"/>
                </a:buClr>
                <a:buSzPts val="5600"/>
              </a:pPr>
              <a:r>
                <a:rPr lang="en-US" sz="4200">
                  <a:solidFill>
                    <a:schemeClr val="dk1"/>
                  </a:solidFill>
                  <a:latin typeface="Calibri"/>
                  <a:ea typeface="Calibri"/>
                  <a:cs typeface="Calibri"/>
                  <a:sym typeface="Calibri"/>
                </a:rPr>
                <a:t>Explicit Casting</a:t>
              </a:r>
              <a:endParaRPr sz="1050"/>
            </a:p>
          </p:txBody>
        </p:sp>
        <p:sp>
          <p:nvSpPr>
            <p:cNvPr id="668" name="Google Shape;668;p10"/>
            <p:cNvSpPr/>
            <p:nvPr/>
          </p:nvSpPr>
          <p:spPr>
            <a:xfrm>
              <a:off x="819621" y="1858296"/>
              <a:ext cx="4952924" cy="928319"/>
            </a:xfrm>
            <a:prstGeom prst="rect">
              <a:avLst/>
            </a:prstGeom>
            <a:noFill/>
            <a:ln>
              <a:noFill/>
            </a:ln>
          </p:spPr>
          <p:txBody>
            <a:bodyPr spcFirstLastPara="1" wrap="square" lIns="68569" tIns="68569" rIns="68569" bIns="68569" anchor="ctr" anchorCtr="0">
              <a:noAutofit/>
            </a:bodyPr>
            <a:lstStyle/>
            <a:p>
              <a:pPr>
                <a:buSzPts val="1400"/>
              </a:pPr>
              <a:endParaRPr sz="1050"/>
            </a:p>
          </p:txBody>
        </p:sp>
        <p:sp>
          <p:nvSpPr>
            <p:cNvPr id="669" name="Google Shape;669;p10"/>
            <p:cNvSpPr/>
            <p:nvPr/>
          </p:nvSpPr>
          <p:spPr>
            <a:xfrm>
              <a:off x="355461" y="1948416"/>
              <a:ext cx="928200" cy="928200"/>
            </a:xfrm>
            <a:prstGeom prst="ellipse">
              <a:avLst/>
            </a:prstGeom>
            <a:solidFill>
              <a:srgbClr val="4372C3">
                <a:alpha val="48235"/>
              </a:srgbClr>
            </a:solidFill>
            <a:ln w="12700" cap="flat" cmpd="sng">
              <a:solidFill>
                <a:schemeClr val="lt1"/>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670" name="Google Shape;670;p10"/>
            <p:cNvSpPr/>
            <p:nvPr/>
          </p:nvSpPr>
          <p:spPr>
            <a:xfrm>
              <a:off x="819621" y="2786616"/>
              <a:ext cx="4952924" cy="928319"/>
            </a:xfrm>
            <a:prstGeom prst="rect">
              <a:avLst/>
            </a:prstGeom>
            <a:noFill/>
            <a:ln>
              <a:noFill/>
            </a:ln>
          </p:spPr>
          <p:txBody>
            <a:bodyPr spcFirstLastPara="1" wrap="square" lIns="68569" tIns="68569" rIns="68569" bIns="68569" anchor="ctr" anchorCtr="0">
              <a:noAutofit/>
            </a:bodyPr>
            <a:lstStyle/>
            <a:p>
              <a:pPr>
                <a:buSzPts val="1400"/>
              </a:pPr>
              <a:endParaRPr sz="1050"/>
            </a:p>
          </p:txBody>
        </p:sp>
        <p:sp>
          <p:nvSpPr>
            <p:cNvPr id="671" name="Google Shape;671;p10"/>
            <p:cNvSpPr txBox="1"/>
            <p:nvPr/>
          </p:nvSpPr>
          <p:spPr>
            <a:xfrm>
              <a:off x="819621" y="1948416"/>
              <a:ext cx="4953000" cy="928200"/>
            </a:xfrm>
            <a:prstGeom prst="rect">
              <a:avLst/>
            </a:prstGeom>
            <a:noFill/>
            <a:ln>
              <a:noFill/>
            </a:ln>
          </p:spPr>
          <p:txBody>
            <a:bodyPr spcFirstLastPara="1" wrap="square" lIns="0" tIns="53325" rIns="0" bIns="53325" anchor="ctr" anchorCtr="0">
              <a:noAutofit/>
            </a:bodyPr>
            <a:lstStyle/>
            <a:p>
              <a:pPr>
                <a:lnSpc>
                  <a:spcPct val="90000"/>
                </a:lnSpc>
                <a:buClr>
                  <a:schemeClr val="dk1"/>
                </a:buClr>
                <a:buSzPts val="5600"/>
              </a:pPr>
              <a:r>
                <a:rPr lang="en-US" sz="4200">
                  <a:solidFill>
                    <a:schemeClr val="dk1"/>
                  </a:solidFill>
                  <a:latin typeface="Calibri"/>
                  <a:ea typeface="Calibri"/>
                  <a:cs typeface="Calibri"/>
                  <a:sym typeface="Calibri"/>
                </a:rPr>
                <a:t>Parse</a:t>
              </a:r>
              <a:endParaRPr sz="1050"/>
            </a:p>
          </p:txBody>
        </p:sp>
      </p:grpSp>
      <p:grpSp>
        <p:nvGrpSpPr>
          <p:cNvPr id="672" name="Google Shape;672;p10"/>
          <p:cNvGrpSpPr/>
          <p:nvPr/>
        </p:nvGrpSpPr>
        <p:grpSpPr>
          <a:xfrm>
            <a:off x="963457" y="3797710"/>
            <a:ext cx="4062870" cy="696150"/>
            <a:chOff x="355461" y="1858296"/>
            <a:chExt cx="5417160" cy="928200"/>
          </a:xfrm>
        </p:grpSpPr>
        <p:sp>
          <p:nvSpPr>
            <p:cNvPr id="673" name="Google Shape;673;p10"/>
            <p:cNvSpPr/>
            <p:nvPr/>
          </p:nvSpPr>
          <p:spPr>
            <a:xfrm>
              <a:off x="355461" y="1858296"/>
              <a:ext cx="928200" cy="928200"/>
            </a:xfrm>
            <a:prstGeom prst="ellipse">
              <a:avLst/>
            </a:prstGeom>
            <a:solidFill>
              <a:schemeClr val="accent4">
                <a:alpha val="48627"/>
              </a:schemeClr>
            </a:solidFill>
            <a:ln w="12700" cap="flat" cmpd="sng">
              <a:solidFill>
                <a:schemeClr val="lt1"/>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674" name="Google Shape;674;p10"/>
            <p:cNvSpPr txBox="1"/>
            <p:nvPr/>
          </p:nvSpPr>
          <p:spPr>
            <a:xfrm>
              <a:off x="819621" y="1858296"/>
              <a:ext cx="4953000" cy="928200"/>
            </a:xfrm>
            <a:prstGeom prst="rect">
              <a:avLst/>
            </a:prstGeom>
            <a:noFill/>
            <a:ln>
              <a:noFill/>
            </a:ln>
          </p:spPr>
          <p:txBody>
            <a:bodyPr spcFirstLastPara="1" wrap="square" lIns="0" tIns="53325" rIns="0" bIns="53325" anchor="ctr" anchorCtr="0">
              <a:noAutofit/>
            </a:bodyPr>
            <a:lstStyle/>
            <a:p>
              <a:pPr>
                <a:lnSpc>
                  <a:spcPct val="90000"/>
                </a:lnSpc>
                <a:buClr>
                  <a:schemeClr val="dk1"/>
                </a:buClr>
                <a:buSzPts val="5600"/>
              </a:pPr>
              <a:r>
                <a:rPr lang="en-US" sz="4200">
                  <a:solidFill>
                    <a:schemeClr val="dk1"/>
                  </a:solidFill>
                  <a:latin typeface="Calibri"/>
                  <a:ea typeface="Calibri"/>
                  <a:cs typeface="Calibri"/>
                  <a:sym typeface="Calibri"/>
                </a:rPr>
                <a:t>Convert</a:t>
              </a:r>
              <a:endParaRPr sz="1050"/>
            </a:p>
          </p:txBody>
        </p:sp>
      </p:grpSp>
    </p:spTree>
    <p:extLst>
      <p:ext uri="{BB962C8B-B14F-4D97-AF65-F5344CB8AC3E}">
        <p14:creationId xmlns:p14="http://schemas.microsoft.com/office/powerpoint/2010/main" val="2414408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11"/>
          <p:cNvSpPr txBox="1">
            <a:spLocks noGrp="1"/>
          </p:cNvSpPr>
          <p:nvPr>
            <p:ph type="title"/>
          </p:nvPr>
        </p:nvSpPr>
        <p:spPr>
          <a:xfrm>
            <a:off x="1201857" y="511790"/>
            <a:ext cx="6802650" cy="603900"/>
          </a:xfrm>
          <a:prstGeom prst="rect">
            <a:avLst/>
          </a:prstGeom>
          <a:solidFill>
            <a:srgbClr val="92D050"/>
          </a:solidFill>
          <a:ln>
            <a:noFill/>
          </a:ln>
        </p:spPr>
        <p:txBody>
          <a:bodyPr spcFirstLastPara="1" wrap="square" lIns="68569" tIns="34275" rIns="68569" bIns="34275" anchor="ctr" anchorCtr="0">
            <a:noAutofit/>
          </a:bodyPr>
          <a:lstStyle/>
          <a:p>
            <a:pPr algn="ctr">
              <a:buClr>
                <a:schemeClr val="lt1"/>
              </a:buClr>
              <a:buSzPts val="4400"/>
            </a:pPr>
            <a:r>
              <a:rPr lang="en-US">
                <a:solidFill>
                  <a:schemeClr val="lt1"/>
                </a:solidFill>
                <a:latin typeface="Erica One"/>
                <a:ea typeface="Erica One"/>
                <a:cs typeface="Erica One"/>
                <a:sym typeface="Erica One"/>
              </a:rPr>
              <a:t>Operators</a:t>
            </a:r>
            <a:endParaRPr/>
          </a:p>
        </p:txBody>
      </p:sp>
      <p:grpSp>
        <p:nvGrpSpPr>
          <p:cNvPr id="680" name="Google Shape;680;p11"/>
          <p:cNvGrpSpPr/>
          <p:nvPr/>
        </p:nvGrpSpPr>
        <p:grpSpPr>
          <a:xfrm>
            <a:off x="1298811" y="1341815"/>
            <a:ext cx="6536990" cy="3268495"/>
            <a:chOff x="129271" y="1230"/>
            <a:chExt cx="8715987" cy="4357993"/>
          </a:xfrm>
        </p:grpSpPr>
        <p:sp>
          <p:nvSpPr>
            <p:cNvPr id="681" name="Google Shape;681;p11"/>
            <p:cNvSpPr/>
            <p:nvPr/>
          </p:nvSpPr>
          <p:spPr>
            <a:xfrm>
              <a:off x="129271" y="1230"/>
              <a:ext cx="1025400" cy="512700"/>
            </a:xfrm>
            <a:prstGeom prst="roundRect">
              <a:avLst>
                <a:gd name="adj" fmla="val 10000"/>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682" name="Google Shape;682;p11"/>
            <p:cNvSpPr txBox="1"/>
            <p:nvPr/>
          </p:nvSpPr>
          <p:spPr>
            <a:xfrm>
              <a:off x="144288" y="16247"/>
              <a:ext cx="995400" cy="482700"/>
            </a:xfrm>
            <a:prstGeom prst="rect">
              <a:avLst/>
            </a:prstGeom>
            <a:noFill/>
            <a:ln>
              <a:noFill/>
            </a:ln>
          </p:spPr>
          <p:txBody>
            <a:bodyPr spcFirstLastPara="1" wrap="square" lIns="21431" tIns="14288" rIns="21431" bIns="14288" anchor="ctr" anchorCtr="0">
              <a:noAutofit/>
            </a:bodyPr>
            <a:lstStyle/>
            <a:p>
              <a:pPr algn="ctr">
                <a:lnSpc>
                  <a:spcPct val="90000"/>
                </a:lnSpc>
                <a:buClr>
                  <a:schemeClr val="lt1"/>
                </a:buClr>
                <a:buSzPts val="1500"/>
              </a:pPr>
              <a:r>
                <a:rPr lang="en-US" sz="1125" b="1">
                  <a:solidFill>
                    <a:schemeClr val="lt1"/>
                  </a:solidFill>
                  <a:latin typeface="Calibri"/>
                  <a:ea typeface="Calibri"/>
                  <a:cs typeface="Calibri"/>
                  <a:sym typeface="Calibri"/>
                </a:rPr>
                <a:t>Unary </a:t>
              </a:r>
              <a:endParaRPr sz="1125">
                <a:solidFill>
                  <a:schemeClr val="lt1"/>
                </a:solidFill>
                <a:latin typeface="Calibri"/>
                <a:ea typeface="Calibri"/>
                <a:cs typeface="Calibri"/>
                <a:sym typeface="Calibri"/>
              </a:endParaRPr>
            </a:p>
          </p:txBody>
        </p:sp>
        <p:sp>
          <p:nvSpPr>
            <p:cNvPr id="683" name="Google Shape;683;p11"/>
            <p:cNvSpPr/>
            <p:nvPr/>
          </p:nvSpPr>
          <p:spPr>
            <a:xfrm>
              <a:off x="231813" y="513936"/>
              <a:ext cx="102600" cy="3846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684" name="Google Shape;684;p11"/>
            <p:cNvSpPr/>
            <p:nvPr/>
          </p:nvSpPr>
          <p:spPr>
            <a:xfrm>
              <a:off x="334354" y="642112"/>
              <a:ext cx="820200" cy="512700"/>
            </a:xfrm>
            <a:prstGeom prst="roundRect">
              <a:avLst>
                <a:gd name="adj" fmla="val 10000"/>
              </a:avLst>
            </a:prstGeom>
            <a:solidFill>
              <a:schemeClr val="lt1">
                <a:alpha val="89019"/>
              </a:schemeClr>
            </a:solidFill>
            <a:ln w="12700" cap="flat" cmpd="sng">
              <a:solidFill>
                <a:schemeClr val="accent2"/>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685" name="Google Shape;685;p11"/>
            <p:cNvSpPr txBox="1"/>
            <p:nvPr/>
          </p:nvSpPr>
          <p:spPr>
            <a:xfrm>
              <a:off x="349371" y="657129"/>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a:t>
              </a:r>
              <a:endParaRPr sz="1050"/>
            </a:p>
          </p:txBody>
        </p:sp>
        <p:sp>
          <p:nvSpPr>
            <p:cNvPr id="686" name="Google Shape;686;p11"/>
            <p:cNvSpPr/>
            <p:nvPr/>
          </p:nvSpPr>
          <p:spPr>
            <a:xfrm>
              <a:off x="231813" y="513936"/>
              <a:ext cx="102600" cy="10254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687" name="Google Shape;687;p11"/>
            <p:cNvSpPr/>
            <p:nvPr/>
          </p:nvSpPr>
          <p:spPr>
            <a:xfrm>
              <a:off x="334354" y="1282994"/>
              <a:ext cx="820200" cy="512700"/>
            </a:xfrm>
            <a:prstGeom prst="roundRect">
              <a:avLst>
                <a:gd name="adj" fmla="val 10000"/>
              </a:avLst>
            </a:prstGeom>
            <a:solidFill>
              <a:schemeClr val="lt1">
                <a:alpha val="89019"/>
              </a:schemeClr>
            </a:solidFill>
            <a:ln w="12700" cap="flat" cmpd="sng">
              <a:solidFill>
                <a:schemeClr val="accent3"/>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688" name="Google Shape;688;p11"/>
            <p:cNvSpPr txBox="1"/>
            <p:nvPr/>
          </p:nvSpPr>
          <p:spPr>
            <a:xfrm>
              <a:off x="349371" y="1298011"/>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a:t>
              </a:r>
              <a:endParaRPr sz="1050"/>
            </a:p>
          </p:txBody>
        </p:sp>
        <p:sp>
          <p:nvSpPr>
            <p:cNvPr id="689" name="Google Shape;689;p11"/>
            <p:cNvSpPr/>
            <p:nvPr/>
          </p:nvSpPr>
          <p:spPr>
            <a:xfrm>
              <a:off x="1411036" y="1230"/>
              <a:ext cx="1025400" cy="512700"/>
            </a:xfrm>
            <a:prstGeom prst="roundRect">
              <a:avLst>
                <a:gd name="adj" fmla="val 10000"/>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690" name="Google Shape;690;p11"/>
            <p:cNvSpPr txBox="1"/>
            <p:nvPr/>
          </p:nvSpPr>
          <p:spPr>
            <a:xfrm>
              <a:off x="1426053" y="16247"/>
              <a:ext cx="995400" cy="482700"/>
            </a:xfrm>
            <a:prstGeom prst="rect">
              <a:avLst/>
            </a:prstGeom>
            <a:noFill/>
            <a:ln>
              <a:noFill/>
            </a:ln>
          </p:spPr>
          <p:txBody>
            <a:bodyPr spcFirstLastPara="1" wrap="square" lIns="21431" tIns="14288" rIns="21431" bIns="14288" anchor="ctr" anchorCtr="0">
              <a:noAutofit/>
            </a:bodyPr>
            <a:lstStyle/>
            <a:p>
              <a:pPr algn="ctr">
                <a:lnSpc>
                  <a:spcPct val="90000"/>
                </a:lnSpc>
                <a:buClr>
                  <a:schemeClr val="lt1"/>
                </a:buClr>
                <a:buSzPts val="1500"/>
              </a:pPr>
              <a:r>
                <a:rPr lang="en-US" sz="1125" b="1">
                  <a:solidFill>
                    <a:schemeClr val="lt1"/>
                  </a:solidFill>
                  <a:latin typeface="Calibri"/>
                  <a:ea typeface="Calibri"/>
                  <a:cs typeface="Calibri"/>
                  <a:sym typeface="Calibri"/>
                </a:rPr>
                <a:t>Binary </a:t>
              </a:r>
              <a:endParaRPr sz="1125">
                <a:solidFill>
                  <a:schemeClr val="lt1"/>
                </a:solidFill>
                <a:latin typeface="Calibri"/>
                <a:ea typeface="Calibri"/>
                <a:cs typeface="Calibri"/>
                <a:sym typeface="Calibri"/>
              </a:endParaRPr>
            </a:p>
          </p:txBody>
        </p:sp>
        <p:sp>
          <p:nvSpPr>
            <p:cNvPr id="691" name="Google Shape;691;p11"/>
            <p:cNvSpPr/>
            <p:nvPr/>
          </p:nvSpPr>
          <p:spPr>
            <a:xfrm>
              <a:off x="1513577" y="513936"/>
              <a:ext cx="102600" cy="3846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692" name="Google Shape;692;p11"/>
            <p:cNvSpPr/>
            <p:nvPr/>
          </p:nvSpPr>
          <p:spPr>
            <a:xfrm>
              <a:off x="1616118" y="642112"/>
              <a:ext cx="820200" cy="512700"/>
            </a:xfrm>
            <a:prstGeom prst="roundRect">
              <a:avLst>
                <a:gd name="adj" fmla="val 10000"/>
              </a:avLst>
            </a:prstGeom>
            <a:solidFill>
              <a:schemeClr val="lt1">
                <a:alpha val="89019"/>
              </a:schemeClr>
            </a:solidFill>
            <a:ln w="12700" cap="flat" cmpd="sng">
              <a:solidFill>
                <a:schemeClr val="accent4"/>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693" name="Google Shape;693;p11"/>
            <p:cNvSpPr txBox="1"/>
            <p:nvPr/>
          </p:nvSpPr>
          <p:spPr>
            <a:xfrm>
              <a:off x="1631135" y="657129"/>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a:t>
              </a:r>
              <a:endParaRPr sz="1050"/>
            </a:p>
          </p:txBody>
        </p:sp>
        <p:sp>
          <p:nvSpPr>
            <p:cNvPr id="694" name="Google Shape;694;p11"/>
            <p:cNvSpPr/>
            <p:nvPr/>
          </p:nvSpPr>
          <p:spPr>
            <a:xfrm>
              <a:off x="1513577" y="513936"/>
              <a:ext cx="102600" cy="10254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695" name="Google Shape;695;p11"/>
            <p:cNvSpPr/>
            <p:nvPr/>
          </p:nvSpPr>
          <p:spPr>
            <a:xfrm>
              <a:off x="1616118" y="1282994"/>
              <a:ext cx="820200" cy="512700"/>
            </a:xfrm>
            <a:prstGeom prst="roundRect">
              <a:avLst>
                <a:gd name="adj" fmla="val 10000"/>
              </a:avLst>
            </a:prstGeom>
            <a:solidFill>
              <a:schemeClr val="lt1">
                <a:alpha val="89019"/>
              </a:schemeClr>
            </a:solidFill>
            <a:ln w="12700" cap="flat" cmpd="sng">
              <a:solidFill>
                <a:srgbClr val="4372C3"/>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696" name="Google Shape;696;p11"/>
            <p:cNvSpPr txBox="1"/>
            <p:nvPr/>
          </p:nvSpPr>
          <p:spPr>
            <a:xfrm>
              <a:off x="1631135" y="1298011"/>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a:t>
              </a:r>
              <a:endParaRPr sz="1050"/>
            </a:p>
          </p:txBody>
        </p:sp>
        <p:sp>
          <p:nvSpPr>
            <p:cNvPr id="697" name="Google Shape;697;p11"/>
            <p:cNvSpPr/>
            <p:nvPr/>
          </p:nvSpPr>
          <p:spPr>
            <a:xfrm>
              <a:off x="1513577" y="513936"/>
              <a:ext cx="102600" cy="16662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698" name="Google Shape;698;p11"/>
            <p:cNvSpPr/>
            <p:nvPr/>
          </p:nvSpPr>
          <p:spPr>
            <a:xfrm>
              <a:off x="1616118" y="1923877"/>
              <a:ext cx="820200" cy="512700"/>
            </a:xfrm>
            <a:prstGeom prst="roundRect">
              <a:avLst>
                <a:gd name="adj" fmla="val 10000"/>
              </a:avLst>
            </a:prstGeom>
            <a:solidFill>
              <a:schemeClr val="lt1">
                <a:alpha val="89019"/>
              </a:schemeClr>
            </a:solidFill>
            <a:ln w="12700" cap="flat" cmpd="sng">
              <a:solidFill>
                <a:schemeClr val="accent6"/>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699" name="Google Shape;699;p11"/>
            <p:cNvSpPr txBox="1"/>
            <p:nvPr/>
          </p:nvSpPr>
          <p:spPr>
            <a:xfrm>
              <a:off x="1631135" y="1938894"/>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a:t>
              </a:r>
              <a:endParaRPr sz="1050"/>
            </a:p>
          </p:txBody>
        </p:sp>
        <p:sp>
          <p:nvSpPr>
            <p:cNvPr id="700" name="Google Shape;700;p11"/>
            <p:cNvSpPr/>
            <p:nvPr/>
          </p:nvSpPr>
          <p:spPr>
            <a:xfrm>
              <a:off x="1513577" y="513936"/>
              <a:ext cx="102600" cy="23073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01" name="Google Shape;701;p11"/>
            <p:cNvSpPr/>
            <p:nvPr/>
          </p:nvSpPr>
          <p:spPr>
            <a:xfrm>
              <a:off x="1616118" y="2564759"/>
              <a:ext cx="820200" cy="512700"/>
            </a:xfrm>
            <a:prstGeom prst="roundRect">
              <a:avLst>
                <a:gd name="adj" fmla="val 10000"/>
              </a:avLst>
            </a:prstGeom>
            <a:solidFill>
              <a:schemeClr val="lt1">
                <a:alpha val="89019"/>
              </a:schemeClr>
            </a:solidFill>
            <a:ln w="12700" cap="flat" cmpd="sng">
              <a:solidFill>
                <a:schemeClr val="accent2"/>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02" name="Google Shape;702;p11"/>
            <p:cNvSpPr txBox="1"/>
            <p:nvPr/>
          </p:nvSpPr>
          <p:spPr>
            <a:xfrm>
              <a:off x="1631135" y="2579776"/>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a:t>
              </a:r>
              <a:endParaRPr sz="1050"/>
            </a:p>
          </p:txBody>
        </p:sp>
        <p:sp>
          <p:nvSpPr>
            <p:cNvPr id="703" name="Google Shape;703;p11"/>
            <p:cNvSpPr/>
            <p:nvPr/>
          </p:nvSpPr>
          <p:spPr>
            <a:xfrm>
              <a:off x="1513577" y="513936"/>
              <a:ext cx="102600" cy="29481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04" name="Google Shape;704;p11"/>
            <p:cNvSpPr/>
            <p:nvPr/>
          </p:nvSpPr>
          <p:spPr>
            <a:xfrm>
              <a:off x="1616118" y="3205641"/>
              <a:ext cx="820200" cy="512700"/>
            </a:xfrm>
            <a:prstGeom prst="roundRect">
              <a:avLst>
                <a:gd name="adj" fmla="val 10000"/>
              </a:avLst>
            </a:prstGeom>
            <a:solidFill>
              <a:schemeClr val="lt1">
                <a:alpha val="89019"/>
              </a:schemeClr>
            </a:solidFill>
            <a:ln w="12700" cap="flat" cmpd="sng">
              <a:solidFill>
                <a:schemeClr val="accent3"/>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05" name="Google Shape;705;p11"/>
            <p:cNvSpPr txBox="1"/>
            <p:nvPr/>
          </p:nvSpPr>
          <p:spPr>
            <a:xfrm>
              <a:off x="1631135" y="3220658"/>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a:t>
              </a:r>
              <a:endParaRPr sz="1050"/>
            </a:p>
          </p:txBody>
        </p:sp>
        <p:sp>
          <p:nvSpPr>
            <p:cNvPr id="706" name="Google Shape;706;p11"/>
            <p:cNvSpPr/>
            <p:nvPr/>
          </p:nvSpPr>
          <p:spPr>
            <a:xfrm>
              <a:off x="2692800" y="1230"/>
              <a:ext cx="1025400" cy="512700"/>
            </a:xfrm>
            <a:prstGeom prst="roundRect">
              <a:avLst>
                <a:gd name="adj" fmla="val 10000"/>
              </a:avLst>
            </a:prstGeom>
            <a:solidFill>
              <a:schemeClr val="accent4"/>
            </a:solidFill>
            <a:ln w="12700" cap="flat" cmpd="sng">
              <a:solidFill>
                <a:schemeClr val="lt1"/>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07" name="Google Shape;707;p11"/>
            <p:cNvSpPr txBox="1"/>
            <p:nvPr/>
          </p:nvSpPr>
          <p:spPr>
            <a:xfrm>
              <a:off x="2707817" y="16247"/>
              <a:ext cx="995400" cy="482700"/>
            </a:xfrm>
            <a:prstGeom prst="rect">
              <a:avLst/>
            </a:prstGeom>
            <a:noFill/>
            <a:ln>
              <a:noFill/>
            </a:ln>
          </p:spPr>
          <p:txBody>
            <a:bodyPr spcFirstLastPara="1" wrap="square" lIns="21431" tIns="14288" rIns="21431" bIns="14288" anchor="ctr" anchorCtr="0">
              <a:noAutofit/>
            </a:bodyPr>
            <a:lstStyle/>
            <a:p>
              <a:pPr algn="ctr">
                <a:lnSpc>
                  <a:spcPct val="90000"/>
                </a:lnSpc>
                <a:buClr>
                  <a:schemeClr val="lt1"/>
                </a:buClr>
                <a:buSzPts val="1500"/>
              </a:pPr>
              <a:r>
                <a:rPr lang="en-US" sz="1125" b="1">
                  <a:solidFill>
                    <a:schemeClr val="lt1"/>
                  </a:solidFill>
                  <a:latin typeface="Calibri"/>
                  <a:ea typeface="Calibri"/>
                  <a:cs typeface="Calibri"/>
                  <a:sym typeface="Calibri"/>
                </a:rPr>
                <a:t>Assignment </a:t>
              </a:r>
              <a:endParaRPr sz="1125">
                <a:solidFill>
                  <a:schemeClr val="lt1"/>
                </a:solidFill>
                <a:latin typeface="Calibri"/>
                <a:ea typeface="Calibri"/>
                <a:cs typeface="Calibri"/>
                <a:sym typeface="Calibri"/>
              </a:endParaRPr>
            </a:p>
          </p:txBody>
        </p:sp>
        <p:sp>
          <p:nvSpPr>
            <p:cNvPr id="708" name="Google Shape;708;p11"/>
            <p:cNvSpPr/>
            <p:nvPr/>
          </p:nvSpPr>
          <p:spPr>
            <a:xfrm>
              <a:off x="2795341" y="513936"/>
              <a:ext cx="102600" cy="3846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09" name="Google Shape;709;p11"/>
            <p:cNvSpPr/>
            <p:nvPr/>
          </p:nvSpPr>
          <p:spPr>
            <a:xfrm>
              <a:off x="2897883" y="642112"/>
              <a:ext cx="820200" cy="512700"/>
            </a:xfrm>
            <a:prstGeom prst="roundRect">
              <a:avLst>
                <a:gd name="adj" fmla="val 10000"/>
              </a:avLst>
            </a:prstGeom>
            <a:solidFill>
              <a:schemeClr val="lt1">
                <a:alpha val="89019"/>
              </a:schemeClr>
            </a:solidFill>
            <a:ln w="12700" cap="flat" cmpd="sng">
              <a:solidFill>
                <a:schemeClr val="accent4"/>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10" name="Google Shape;710;p11"/>
            <p:cNvSpPr txBox="1"/>
            <p:nvPr/>
          </p:nvSpPr>
          <p:spPr>
            <a:xfrm>
              <a:off x="2912900" y="657129"/>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a:t>
              </a:r>
              <a:endParaRPr sz="1050"/>
            </a:p>
          </p:txBody>
        </p:sp>
        <p:sp>
          <p:nvSpPr>
            <p:cNvPr id="711" name="Google Shape;711;p11"/>
            <p:cNvSpPr/>
            <p:nvPr/>
          </p:nvSpPr>
          <p:spPr>
            <a:xfrm>
              <a:off x="2795341" y="513936"/>
              <a:ext cx="102600" cy="10254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12" name="Google Shape;712;p11"/>
            <p:cNvSpPr/>
            <p:nvPr/>
          </p:nvSpPr>
          <p:spPr>
            <a:xfrm>
              <a:off x="2897883" y="1282994"/>
              <a:ext cx="820200" cy="512700"/>
            </a:xfrm>
            <a:prstGeom prst="roundRect">
              <a:avLst>
                <a:gd name="adj" fmla="val 10000"/>
              </a:avLst>
            </a:prstGeom>
            <a:solidFill>
              <a:schemeClr val="lt1">
                <a:alpha val="89019"/>
              </a:schemeClr>
            </a:solidFill>
            <a:ln w="12700" cap="flat" cmpd="sng">
              <a:solidFill>
                <a:srgbClr val="4372C3"/>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13" name="Google Shape;713;p11"/>
            <p:cNvSpPr txBox="1"/>
            <p:nvPr/>
          </p:nvSpPr>
          <p:spPr>
            <a:xfrm>
              <a:off x="2912900" y="1298011"/>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a:t>
              </a:r>
              <a:endParaRPr sz="1050"/>
            </a:p>
          </p:txBody>
        </p:sp>
        <p:sp>
          <p:nvSpPr>
            <p:cNvPr id="714" name="Google Shape;714;p11"/>
            <p:cNvSpPr/>
            <p:nvPr/>
          </p:nvSpPr>
          <p:spPr>
            <a:xfrm>
              <a:off x="2795341" y="513936"/>
              <a:ext cx="102600" cy="16662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15" name="Google Shape;715;p11"/>
            <p:cNvSpPr/>
            <p:nvPr/>
          </p:nvSpPr>
          <p:spPr>
            <a:xfrm>
              <a:off x="2897883" y="1923877"/>
              <a:ext cx="820200" cy="512700"/>
            </a:xfrm>
            <a:prstGeom prst="roundRect">
              <a:avLst>
                <a:gd name="adj" fmla="val 10000"/>
              </a:avLst>
            </a:prstGeom>
            <a:solidFill>
              <a:schemeClr val="lt1">
                <a:alpha val="89019"/>
              </a:schemeClr>
            </a:solidFill>
            <a:ln w="12700" cap="flat" cmpd="sng">
              <a:solidFill>
                <a:schemeClr val="accent6"/>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16" name="Google Shape;716;p11"/>
            <p:cNvSpPr txBox="1"/>
            <p:nvPr/>
          </p:nvSpPr>
          <p:spPr>
            <a:xfrm>
              <a:off x="2912900" y="1938894"/>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a:t>
              </a:r>
              <a:endParaRPr sz="1050"/>
            </a:p>
          </p:txBody>
        </p:sp>
        <p:sp>
          <p:nvSpPr>
            <p:cNvPr id="717" name="Google Shape;717;p11"/>
            <p:cNvSpPr/>
            <p:nvPr/>
          </p:nvSpPr>
          <p:spPr>
            <a:xfrm>
              <a:off x="2795341" y="513936"/>
              <a:ext cx="102600" cy="23073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18" name="Google Shape;718;p11"/>
            <p:cNvSpPr/>
            <p:nvPr/>
          </p:nvSpPr>
          <p:spPr>
            <a:xfrm>
              <a:off x="2897883" y="2564759"/>
              <a:ext cx="820200" cy="512700"/>
            </a:xfrm>
            <a:prstGeom prst="roundRect">
              <a:avLst>
                <a:gd name="adj" fmla="val 10000"/>
              </a:avLst>
            </a:prstGeom>
            <a:solidFill>
              <a:schemeClr val="lt1">
                <a:alpha val="89019"/>
              </a:schemeClr>
            </a:solidFill>
            <a:ln w="12700" cap="flat" cmpd="sng">
              <a:solidFill>
                <a:schemeClr val="accent2"/>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19" name="Google Shape;719;p11"/>
            <p:cNvSpPr txBox="1"/>
            <p:nvPr/>
          </p:nvSpPr>
          <p:spPr>
            <a:xfrm>
              <a:off x="2912900" y="2579776"/>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a:t>
              </a:r>
              <a:endParaRPr sz="1050"/>
            </a:p>
          </p:txBody>
        </p:sp>
        <p:sp>
          <p:nvSpPr>
            <p:cNvPr id="720" name="Google Shape;720;p11"/>
            <p:cNvSpPr/>
            <p:nvPr/>
          </p:nvSpPr>
          <p:spPr>
            <a:xfrm>
              <a:off x="2795341" y="513936"/>
              <a:ext cx="102600" cy="29481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21" name="Google Shape;721;p11"/>
            <p:cNvSpPr/>
            <p:nvPr/>
          </p:nvSpPr>
          <p:spPr>
            <a:xfrm>
              <a:off x="2897883" y="3205641"/>
              <a:ext cx="820200" cy="512700"/>
            </a:xfrm>
            <a:prstGeom prst="roundRect">
              <a:avLst>
                <a:gd name="adj" fmla="val 10000"/>
              </a:avLst>
            </a:prstGeom>
            <a:solidFill>
              <a:schemeClr val="lt1">
                <a:alpha val="89019"/>
              </a:schemeClr>
            </a:solidFill>
            <a:ln w="12700" cap="flat" cmpd="sng">
              <a:solidFill>
                <a:schemeClr val="accent3"/>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22" name="Google Shape;722;p11"/>
            <p:cNvSpPr txBox="1"/>
            <p:nvPr/>
          </p:nvSpPr>
          <p:spPr>
            <a:xfrm>
              <a:off x="2912900" y="3220658"/>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a:t>
              </a:r>
              <a:endParaRPr sz="1050"/>
            </a:p>
          </p:txBody>
        </p:sp>
        <p:sp>
          <p:nvSpPr>
            <p:cNvPr id="723" name="Google Shape;723;p11"/>
            <p:cNvSpPr/>
            <p:nvPr/>
          </p:nvSpPr>
          <p:spPr>
            <a:xfrm>
              <a:off x="2795341" y="513936"/>
              <a:ext cx="102600" cy="35889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24" name="Google Shape;724;p11"/>
            <p:cNvSpPr/>
            <p:nvPr/>
          </p:nvSpPr>
          <p:spPr>
            <a:xfrm>
              <a:off x="2897883" y="3846523"/>
              <a:ext cx="820200" cy="512700"/>
            </a:xfrm>
            <a:prstGeom prst="roundRect">
              <a:avLst>
                <a:gd name="adj" fmla="val 10000"/>
              </a:avLst>
            </a:prstGeom>
            <a:solidFill>
              <a:schemeClr val="lt1">
                <a:alpha val="89019"/>
              </a:schemeClr>
            </a:solidFill>
            <a:ln w="12700" cap="flat" cmpd="sng">
              <a:solidFill>
                <a:schemeClr val="accent4"/>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25" name="Google Shape;725;p11"/>
            <p:cNvSpPr txBox="1"/>
            <p:nvPr/>
          </p:nvSpPr>
          <p:spPr>
            <a:xfrm>
              <a:off x="2912900" y="3861540"/>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a:t>
              </a:r>
              <a:endParaRPr sz="1050"/>
            </a:p>
          </p:txBody>
        </p:sp>
        <p:sp>
          <p:nvSpPr>
            <p:cNvPr id="726" name="Google Shape;726;p11"/>
            <p:cNvSpPr/>
            <p:nvPr/>
          </p:nvSpPr>
          <p:spPr>
            <a:xfrm>
              <a:off x="3974565" y="1230"/>
              <a:ext cx="1025400" cy="512700"/>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27" name="Google Shape;727;p11"/>
            <p:cNvSpPr txBox="1"/>
            <p:nvPr/>
          </p:nvSpPr>
          <p:spPr>
            <a:xfrm>
              <a:off x="3989582" y="16247"/>
              <a:ext cx="995400" cy="482700"/>
            </a:xfrm>
            <a:prstGeom prst="rect">
              <a:avLst/>
            </a:prstGeom>
            <a:noFill/>
            <a:ln>
              <a:noFill/>
            </a:ln>
          </p:spPr>
          <p:txBody>
            <a:bodyPr spcFirstLastPara="1" wrap="square" lIns="21431" tIns="14288" rIns="21431" bIns="14288" anchor="ctr" anchorCtr="0">
              <a:noAutofit/>
            </a:bodyPr>
            <a:lstStyle/>
            <a:p>
              <a:pPr algn="ctr">
                <a:lnSpc>
                  <a:spcPct val="90000"/>
                </a:lnSpc>
                <a:buClr>
                  <a:schemeClr val="lt1"/>
                </a:buClr>
                <a:buSzPts val="1500"/>
              </a:pPr>
              <a:r>
                <a:rPr lang="en-US" sz="1125" b="1">
                  <a:solidFill>
                    <a:schemeClr val="lt1"/>
                  </a:solidFill>
                  <a:latin typeface="Calibri"/>
                  <a:ea typeface="Calibri"/>
                  <a:cs typeface="Calibri"/>
                  <a:sym typeface="Calibri"/>
                </a:rPr>
                <a:t>Relational </a:t>
              </a:r>
              <a:endParaRPr sz="1125">
                <a:solidFill>
                  <a:schemeClr val="lt1"/>
                </a:solidFill>
                <a:latin typeface="Calibri"/>
                <a:ea typeface="Calibri"/>
                <a:cs typeface="Calibri"/>
                <a:sym typeface="Calibri"/>
              </a:endParaRPr>
            </a:p>
          </p:txBody>
        </p:sp>
        <p:sp>
          <p:nvSpPr>
            <p:cNvPr id="728" name="Google Shape;728;p11"/>
            <p:cNvSpPr/>
            <p:nvPr/>
          </p:nvSpPr>
          <p:spPr>
            <a:xfrm>
              <a:off x="4077106" y="513936"/>
              <a:ext cx="102600" cy="3846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29" name="Google Shape;729;p11"/>
            <p:cNvSpPr/>
            <p:nvPr/>
          </p:nvSpPr>
          <p:spPr>
            <a:xfrm>
              <a:off x="4179647" y="642112"/>
              <a:ext cx="820200" cy="512700"/>
            </a:xfrm>
            <a:prstGeom prst="roundRect">
              <a:avLst>
                <a:gd name="adj" fmla="val 10000"/>
              </a:avLst>
            </a:prstGeom>
            <a:solidFill>
              <a:schemeClr val="lt1">
                <a:alpha val="89019"/>
              </a:schemeClr>
            </a:solidFill>
            <a:ln w="12700" cap="flat" cmpd="sng">
              <a:solidFill>
                <a:srgbClr val="4372C3"/>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30" name="Google Shape;730;p11"/>
            <p:cNvSpPr txBox="1"/>
            <p:nvPr/>
          </p:nvSpPr>
          <p:spPr>
            <a:xfrm>
              <a:off x="4194664" y="657129"/>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a:t>
              </a:r>
              <a:endParaRPr sz="1050"/>
            </a:p>
          </p:txBody>
        </p:sp>
        <p:sp>
          <p:nvSpPr>
            <p:cNvPr id="731" name="Google Shape;731;p11"/>
            <p:cNvSpPr/>
            <p:nvPr/>
          </p:nvSpPr>
          <p:spPr>
            <a:xfrm>
              <a:off x="4077106" y="513936"/>
              <a:ext cx="102600" cy="10254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32" name="Google Shape;732;p11"/>
            <p:cNvSpPr/>
            <p:nvPr/>
          </p:nvSpPr>
          <p:spPr>
            <a:xfrm>
              <a:off x="4179647" y="1282994"/>
              <a:ext cx="820200" cy="512700"/>
            </a:xfrm>
            <a:prstGeom prst="roundRect">
              <a:avLst>
                <a:gd name="adj" fmla="val 10000"/>
              </a:avLst>
            </a:prstGeom>
            <a:solidFill>
              <a:schemeClr val="lt1">
                <a:alpha val="89019"/>
              </a:schemeClr>
            </a:solidFill>
            <a:ln w="12700" cap="flat" cmpd="sng">
              <a:solidFill>
                <a:schemeClr val="accent6"/>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33" name="Google Shape;733;p11"/>
            <p:cNvSpPr txBox="1"/>
            <p:nvPr/>
          </p:nvSpPr>
          <p:spPr>
            <a:xfrm>
              <a:off x="4194664" y="1298011"/>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a:t>
              </a:r>
              <a:endParaRPr sz="1050"/>
            </a:p>
          </p:txBody>
        </p:sp>
        <p:sp>
          <p:nvSpPr>
            <p:cNvPr id="734" name="Google Shape;734;p11"/>
            <p:cNvSpPr/>
            <p:nvPr/>
          </p:nvSpPr>
          <p:spPr>
            <a:xfrm>
              <a:off x="4077106" y="513936"/>
              <a:ext cx="102600" cy="16662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35" name="Google Shape;735;p11"/>
            <p:cNvSpPr/>
            <p:nvPr/>
          </p:nvSpPr>
          <p:spPr>
            <a:xfrm>
              <a:off x="4179647" y="1923877"/>
              <a:ext cx="820200" cy="512700"/>
            </a:xfrm>
            <a:prstGeom prst="roundRect">
              <a:avLst>
                <a:gd name="adj" fmla="val 10000"/>
              </a:avLst>
            </a:prstGeom>
            <a:solidFill>
              <a:schemeClr val="lt1">
                <a:alpha val="89019"/>
              </a:schemeClr>
            </a:solidFill>
            <a:ln w="12700" cap="flat" cmpd="sng">
              <a:solidFill>
                <a:schemeClr val="accent2"/>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36" name="Google Shape;736;p11"/>
            <p:cNvSpPr txBox="1"/>
            <p:nvPr/>
          </p:nvSpPr>
          <p:spPr>
            <a:xfrm>
              <a:off x="4194664" y="1938894"/>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&gt;=</a:t>
              </a:r>
              <a:endParaRPr sz="1050"/>
            </a:p>
          </p:txBody>
        </p:sp>
        <p:sp>
          <p:nvSpPr>
            <p:cNvPr id="737" name="Google Shape;737;p11"/>
            <p:cNvSpPr/>
            <p:nvPr/>
          </p:nvSpPr>
          <p:spPr>
            <a:xfrm>
              <a:off x="4077106" y="513936"/>
              <a:ext cx="102600" cy="23073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38" name="Google Shape;738;p11"/>
            <p:cNvSpPr/>
            <p:nvPr/>
          </p:nvSpPr>
          <p:spPr>
            <a:xfrm>
              <a:off x="4179647" y="2564759"/>
              <a:ext cx="820200" cy="512700"/>
            </a:xfrm>
            <a:prstGeom prst="roundRect">
              <a:avLst>
                <a:gd name="adj" fmla="val 10000"/>
              </a:avLst>
            </a:prstGeom>
            <a:solidFill>
              <a:schemeClr val="lt1">
                <a:alpha val="89019"/>
              </a:schemeClr>
            </a:solidFill>
            <a:ln w="12700" cap="flat" cmpd="sng">
              <a:solidFill>
                <a:schemeClr val="accent3"/>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39" name="Google Shape;739;p11"/>
            <p:cNvSpPr txBox="1"/>
            <p:nvPr/>
          </p:nvSpPr>
          <p:spPr>
            <a:xfrm>
              <a:off x="4194664" y="2579776"/>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&lt;=</a:t>
              </a:r>
              <a:endParaRPr sz="1050"/>
            </a:p>
          </p:txBody>
        </p:sp>
        <p:sp>
          <p:nvSpPr>
            <p:cNvPr id="740" name="Google Shape;740;p11"/>
            <p:cNvSpPr/>
            <p:nvPr/>
          </p:nvSpPr>
          <p:spPr>
            <a:xfrm>
              <a:off x="4077106" y="513936"/>
              <a:ext cx="102600" cy="29481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41" name="Google Shape;741;p11"/>
            <p:cNvSpPr/>
            <p:nvPr/>
          </p:nvSpPr>
          <p:spPr>
            <a:xfrm>
              <a:off x="4179647" y="3205641"/>
              <a:ext cx="820200" cy="512700"/>
            </a:xfrm>
            <a:prstGeom prst="roundRect">
              <a:avLst>
                <a:gd name="adj" fmla="val 10000"/>
              </a:avLst>
            </a:prstGeom>
            <a:solidFill>
              <a:schemeClr val="lt1">
                <a:alpha val="89019"/>
              </a:schemeClr>
            </a:solidFill>
            <a:ln w="12700" cap="flat" cmpd="sng">
              <a:solidFill>
                <a:schemeClr val="accent4"/>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42" name="Google Shape;742;p11"/>
            <p:cNvSpPr txBox="1"/>
            <p:nvPr/>
          </p:nvSpPr>
          <p:spPr>
            <a:xfrm>
              <a:off x="4194664" y="3220658"/>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&gt;</a:t>
              </a:r>
              <a:endParaRPr sz="1050"/>
            </a:p>
          </p:txBody>
        </p:sp>
        <p:sp>
          <p:nvSpPr>
            <p:cNvPr id="743" name="Google Shape;743;p11"/>
            <p:cNvSpPr/>
            <p:nvPr/>
          </p:nvSpPr>
          <p:spPr>
            <a:xfrm>
              <a:off x="4077106" y="513936"/>
              <a:ext cx="102600" cy="35889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44" name="Google Shape;744;p11"/>
            <p:cNvSpPr/>
            <p:nvPr/>
          </p:nvSpPr>
          <p:spPr>
            <a:xfrm>
              <a:off x="4179647" y="3846523"/>
              <a:ext cx="820200" cy="512700"/>
            </a:xfrm>
            <a:prstGeom prst="roundRect">
              <a:avLst>
                <a:gd name="adj" fmla="val 10000"/>
              </a:avLst>
            </a:prstGeom>
            <a:solidFill>
              <a:schemeClr val="lt1">
                <a:alpha val="89019"/>
              </a:schemeClr>
            </a:solidFill>
            <a:ln w="12700" cap="flat" cmpd="sng">
              <a:solidFill>
                <a:srgbClr val="4372C3"/>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45" name="Google Shape;745;p11"/>
            <p:cNvSpPr txBox="1"/>
            <p:nvPr/>
          </p:nvSpPr>
          <p:spPr>
            <a:xfrm>
              <a:off x="4194664" y="3861540"/>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&lt;</a:t>
              </a:r>
              <a:endParaRPr sz="1050"/>
            </a:p>
          </p:txBody>
        </p:sp>
        <p:sp>
          <p:nvSpPr>
            <p:cNvPr id="746" name="Google Shape;746;p11"/>
            <p:cNvSpPr/>
            <p:nvPr/>
          </p:nvSpPr>
          <p:spPr>
            <a:xfrm>
              <a:off x="5256329" y="1230"/>
              <a:ext cx="1025400" cy="512700"/>
            </a:xfrm>
            <a:prstGeom prst="roundRect">
              <a:avLst>
                <a:gd name="adj" fmla="val 10000"/>
              </a:avLst>
            </a:prstGeom>
            <a:solidFill>
              <a:schemeClr val="accent6"/>
            </a:solidFill>
            <a:ln w="12700" cap="flat" cmpd="sng">
              <a:solidFill>
                <a:schemeClr val="lt1"/>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47" name="Google Shape;747;p11"/>
            <p:cNvSpPr txBox="1"/>
            <p:nvPr/>
          </p:nvSpPr>
          <p:spPr>
            <a:xfrm>
              <a:off x="5271346" y="16247"/>
              <a:ext cx="995400" cy="482700"/>
            </a:xfrm>
            <a:prstGeom prst="rect">
              <a:avLst/>
            </a:prstGeom>
            <a:noFill/>
            <a:ln>
              <a:noFill/>
            </a:ln>
          </p:spPr>
          <p:txBody>
            <a:bodyPr spcFirstLastPara="1" wrap="square" lIns="21431" tIns="14288" rIns="21431" bIns="14288" anchor="ctr" anchorCtr="0">
              <a:noAutofit/>
            </a:bodyPr>
            <a:lstStyle/>
            <a:p>
              <a:pPr algn="ctr">
                <a:lnSpc>
                  <a:spcPct val="90000"/>
                </a:lnSpc>
                <a:buClr>
                  <a:schemeClr val="lt1"/>
                </a:buClr>
                <a:buSzPts val="1500"/>
              </a:pPr>
              <a:r>
                <a:rPr lang="en-US" sz="1125" b="1">
                  <a:solidFill>
                    <a:schemeClr val="lt1"/>
                  </a:solidFill>
                  <a:latin typeface="Calibri"/>
                  <a:ea typeface="Calibri"/>
                  <a:cs typeface="Calibri"/>
                  <a:sym typeface="Calibri"/>
                </a:rPr>
                <a:t>Logical </a:t>
              </a:r>
              <a:endParaRPr sz="1125">
                <a:solidFill>
                  <a:schemeClr val="lt1"/>
                </a:solidFill>
                <a:latin typeface="Calibri"/>
                <a:ea typeface="Calibri"/>
                <a:cs typeface="Calibri"/>
                <a:sym typeface="Calibri"/>
              </a:endParaRPr>
            </a:p>
          </p:txBody>
        </p:sp>
        <p:sp>
          <p:nvSpPr>
            <p:cNvPr id="748" name="Google Shape;748;p11"/>
            <p:cNvSpPr/>
            <p:nvPr/>
          </p:nvSpPr>
          <p:spPr>
            <a:xfrm>
              <a:off x="5358870" y="513936"/>
              <a:ext cx="102600" cy="3846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49" name="Google Shape;749;p11"/>
            <p:cNvSpPr/>
            <p:nvPr/>
          </p:nvSpPr>
          <p:spPr>
            <a:xfrm>
              <a:off x="5461411" y="642112"/>
              <a:ext cx="820200" cy="512700"/>
            </a:xfrm>
            <a:prstGeom prst="roundRect">
              <a:avLst>
                <a:gd name="adj" fmla="val 10000"/>
              </a:avLst>
            </a:prstGeom>
            <a:solidFill>
              <a:schemeClr val="lt1">
                <a:alpha val="89019"/>
              </a:schemeClr>
            </a:solidFill>
            <a:ln w="12700" cap="flat" cmpd="sng">
              <a:solidFill>
                <a:schemeClr val="accent6"/>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50" name="Google Shape;750;p11"/>
            <p:cNvSpPr txBox="1"/>
            <p:nvPr/>
          </p:nvSpPr>
          <p:spPr>
            <a:xfrm>
              <a:off x="5476428" y="657129"/>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a:t>
              </a:r>
              <a:endParaRPr sz="1050"/>
            </a:p>
          </p:txBody>
        </p:sp>
        <p:sp>
          <p:nvSpPr>
            <p:cNvPr id="751" name="Google Shape;751;p11"/>
            <p:cNvSpPr/>
            <p:nvPr/>
          </p:nvSpPr>
          <p:spPr>
            <a:xfrm>
              <a:off x="5358870" y="513936"/>
              <a:ext cx="102600" cy="10254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52" name="Google Shape;752;p11"/>
            <p:cNvSpPr/>
            <p:nvPr/>
          </p:nvSpPr>
          <p:spPr>
            <a:xfrm>
              <a:off x="5461411" y="1282994"/>
              <a:ext cx="820200" cy="512700"/>
            </a:xfrm>
            <a:prstGeom prst="roundRect">
              <a:avLst>
                <a:gd name="adj" fmla="val 10000"/>
              </a:avLst>
            </a:prstGeom>
            <a:solidFill>
              <a:schemeClr val="lt1">
                <a:alpha val="89019"/>
              </a:schemeClr>
            </a:solidFill>
            <a:ln w="12700" cap="flat" cmpd="sng">
              <a:solidFill>
                <a:schemeClr val="accent2"/>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53" name="Google Shape;753;p11"/>
            <p:cNvSpPr txBox="1"/>
            <p:nvPr/>
          </p:nvSpPr>
          <p:spPr>
            <a:xfrm>
              <a:off x="5476428" y="1298011"/>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&amp;&amp;</a:t>
              </a:r>
              <a:endParaRPr sz="1050"/>
            </a:p>
          </p:txBody>
        </p:sp>
        <p:sp>
          <p:nvSpPr>
            <p:cNvPr id="754" name="Google Shape;754;p11"/>
            <p:cNvSpPr/>
            <p:nvPr/>
          </p:nvSpPr>
          <p:spPr>
            <a:xfrm>
              <a:off x="5358870" y="513936"/>
              <a:ext cx="102600" cy="16662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55" name="Google Shape;755;p11"/>
            <p:cNvSpPr/>
            <p:nvPr/>
          </p:nvSpPr>
          <p:spPr>
            <a:xfrm>
              <a:off x="5461411" y="1923877"/>
              <a:ext cx="820200" cy="512700"/>
            </a:xfrm>
            <a:prstGeom prst="roundRect">
              <a:avLst>
                <a:gd name="adj" fmla="val 10000"/>
              </a:avLst>
            </a:prstGeom>
            <a:solidFill>
              <a:schemeClr val="lt1">
                <a:alpha val="89019"/>
              </a:schemeClr>
            </a:solidFill>
            <a:ln w="12700" cap="flat" cmpd="sng">
              <a:solidFill>
                <a:schemeClr val="accent3"/>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56" name="Google Shape;756;p11"/>
            <p:cNvSpPr txBox="1"/>
            <p:nvPr/>
          </p:nvSpPr>
          <p:spPr>
            <a:xfrm>
              <a:off x="5476428" y="1938894"/>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a:t>
              </a:r>
              <a:endParaRPr sz="1050"/>
            </a:p>
          </p:txBody>
        </p:sp>
        <p:sp>
          <p:nvSpPr>
            <p:cNvPr id="757" name="Google Shape;757;p11"/>
            <p:cNvSpPr/>
            <p:nvPr/>
          </p:nvSpPr>
          <p:spPr>
            <a:xfrm>
              <a:off x="6538094" y="1230"/>
              <a:ext cx="1025400" cy="512700"/>
            </a:xfrm>
            <a:prstGeom prst="roundRect">
              <a:avLst>
                <a:gd name="adj" fmla="val 10000"/>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58" name="Google Shape;758;p11"/>
            <p:cNvSpPr txBox="1"/>
            <p:nvPr/>
          </p:nvSpPr>
          <p:spPr>
            <a:xfrm>
              <a:off x="6553111" y="16247"/>
              <a:ext cx="995400" cy="482700"/>
            </a:xfrm>
            <a:prstGeom prst="rect">
              <a:avLst/>
            </a:prstGeom>
            <a:noFill/>
            <a:ln>
              <a:noFill/>
            </a:ln>
          </p:spPr>
          <p:txBody>
            <a:bodyPr spcFirstLastPara="1" wrap="square" lIns="21431" tIns="14288" rIns="21431" bIns="14288" anchor="ctr" anchorCtr="0">
              <a:noAutofit/>
            </a:bodyPr>
            <a:lstStyle/>
            <a:p>
              <a:pPr algn="ctr">
                <a:lnSpc>
                  <a:spcPct val="90000"/>
                </a:lnSpc>
                <a:buClr>
                  <a:schemeClr val="lt1"/>
                </a:buClr>
                <a:buSzPts val="1500"/>
              </a:pPr>
              <a:r>
                <a:rPr lang="en-US" sz="1125" b="1">
                  <a:solidFill>
                    <a:schemeClr val="lt1"/>
                  </a:solidFill>
                  <a:latin typeface="Calibri"/>
                  <a:ea typeface="Calibri"/>
                  <a:cs typeface="Calibri"/>
                  <a:sym typeface="Calibri"/>
                </a:rPr>
                <a:t>Bitwise </a:t>
              </a:r>
              <a:endParaRPr sz="1125">
                <a:solidFill>
                  <a:schemeClr val="lt1"/>
                </a:solidFill>
                <a:latin typeface="Calibri"/>
                <a:ea typeface="Calibri"/>
                <a:cs typeface="Calibri"/>
                <a:sym typeface="Calibri"/>
              </a:endParaRPr>
            </a:p>
          </p:txBody>
        </p:sp>
        <p:sp>
          <p:nvSpPr>
            <p:cNvPr id="759" name="Google Shape;759;p11"/>
            <p:cNvSpPr/>
            <p:nvPr/>
          </p:nvSpPr>
          <p:spPr>
            <a:xfrm>
              <a:off x="6640635" y="513936"/>
              <a:ext cx="102600" cy="3846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60" name="Google Shape;760;p11"/>
            <p:cNvSpPr/>
            <p:nvPr/>
          </p:nvSpPr>
          <p:spPr>
            <a:xfrm>
              <a:off x="6743176" y="642112"/>
              <a:ext cx="820200" cy="512700"/>
            </a:xfrm>
            <a:prstGeom prst="roundRect">
              <a:avLst>
                <a:gd name="adj" fmla="val 10000"/>
              </a:avLst>
            </a:prstGeom>
            <a:solidFill>
              <a:schemeClr val="lt1">
                <a:alpha val="89019"/>
              </a:schemeClr>
            </a:solidFill>
            <a:ln w="12700" cap="flat" cmpd="sng">
              <a:solidFill>
                <a:schemeClr val="accent4"/>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61" name="Google Shape;761;p11"/>
            <p:cNvSpPr txBox="1"/>
            <p:nvPr/>
          </p:nvSpPr>
          <p:spPr>
            <a:xfrm>
              <a:off x="6758193" y="657129"/>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a:t>
              </a:r>
              <a:endParaRPr sz="1050"/>
            </a:p>
          </p:txBody>
        </p:sp>
        <p:sp>
          <p:nvSpPr>
            <p:cNvPr id="762" name="Google Shape;762;p11"/>
            <p:cNvSpPr/>
            <p:nvPr/>
          </p:nvSpPr>
          <p:spPr>
            <a:xfrm>
              <a:off x="6640635" y="513936"/>
              <a:ext cx="102600" cy="10254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63" name="Google Shape;763;p11"/>
            <p:cNvSpPr/>
            <p:nvPr/>
          </p:nvSpPr>
          <p:spPr>
            <a:xfrm>
              <a:off x="6743176" y="1282994"/>
              <a:ext cx="820200" cy="512700"/>
            </a:xfrm>
            <a:prstGeom prst="roundRect">
              <a:avLst>
                <a:gd name="adj" fmla="val 10000"/>
              </a:avLst>
            </a:prstGeom>
            <a:solidFill>
              <a:schemeClr val="lt1">
                <a:alpha val="89019"/>
              </a:schemeClr>
            </a:solidFill>
            <a:ln w="12700" cap="flat" cmpd="sng">
              <a:solidFill>
                <a:srgbClr val="4372C3"/>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64" name="Google Shape;764;p11"/>
            <p:cNvSpPr txBox="1"/>
            <p:nvPr/>
          </p:nvSpPr>
          <p:spPr>
            <a:xfrm>
              <a:off x="6758193" y="1298011"/>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&amp;</a:t>
              </a:r>
              <a:endParaRPr sz="1050"/>
            </a:p>
          </p:txBody>
        </p:sp>
        <p:sp>
          <p:nvSpPr>
            <p:cNvPr id="765" name="Google Shape;765;p11"/>
            <p:cNvSpPr/>
            <p:nvPr/>
          </p:nvSpPr>
          <p:spPr>
            <a:xfrm>
              <a:off x="6640635" y="513936"/>
              <a:ext cx="102600" cy="16662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66" name="Google Shape;766;p11"/>
            <p:cNvSpPr/>
            <p:nvPr/>
          </p:nvSpPr>
          <p:spPr>
            <a:xfrm>
              <a:off x="6743176" y="1923877"/>
              <a:ext cx="820200" cy="512700"/>
            </a:xfrm>
            <a:prstGeom prst="roundRect">
              <a:avLst>
                <a:gd name="adj" fmla="val 10000"/>
              </a:avLst>
            </a:prstGeom>
            <a:solidFill>
              <a:schemeClr val="lt1">
                <a:alpha val="89019"/>
              </a:schemeClr>
            </a:solidFill>
            <a:ln w="12700" cap="flat" cmpd="sng">
              <a:solidFill>
                <a:schemeClr val="accent6"/>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67" name="Google Shape;767;p11"/>
            <p:cNvSpPr txBox="1"/>
            <p:nvPr/>
          </p:nvSpPr>
          <p:spPr>
            <a:xfrm>
              <a:off x="6758193" y="1938894"/>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a:t>
              </a:r>
              <a:endParaRPr sz="1050"/>
            </a:p>
          </p:txBody>
        </p:sp>
        <p:sp>
          <p:nvSpPr>
            <p:cNvPr id="768" name="Google Shape;768;p11"/>
            <p:cNvSpPr/>
            <p:nvPr/>
          </p:nvSpPr>
          <p:spPr>
            <a:xfrm>
              <a:off x="6640635" y="513936"/>
              <a:ext cx="102600" cy="23073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69" name="Google Shape;769;p11"/>
            <p:cNvSpPr/>
            <p:nvPr/>
          </p:nvSpPr>
          <p:spPr>
            <a:xfrm>
              <a:off x="6743176" y="2564759"/>
              <a:ext cx="820200" cy="512700"/>
            </a:xfrm>
            <a:prstGeom prst="roundRect">
              <a:avLst>
                <a:gd name="adj" fmla="val 10000"/>
              </a:avLst>
            </a:prstGeom>
            <a:solidFill>
              <a:schemeClr val="lt1">
                <a:alpha val="89019"/>
              </a:schemeClr>
            </a:solidFill>
            <a:ln w="12700" cap="flat" cmpd="sng">
              <a:solidFill>
                <a:schemeClr val="accent2"/>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70" name="Google Shape;770;p11"/>
            <p:cNvSpPr txBox="1"/>
            <p:nvPr/>
          </p:nvSpPr>
          <p:spPr>
            <a:xfrm>
              <a:off x="6758193" y="2579776"/>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&lt;&lt;</a:t>
              </a:r>
              <a:endParaRPr sz="1050"/>
            </a:p>
          </p:txBody>
        </p:sp>
        <p:sp>
          <p:nvSpPr>
            <p:cNvPr id="771" name="Google Shape;771;p11"/>
            <p:cNvSpPr/>
            <p:nvPr/>
          </p:nvSpPr>
          <p:spPr>
            <a:xfrm>
              <a:off x="6640635" y="513936"/>
              <a:ext cx="102600" cy="29481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72" name="Google Shape;772;p11"/>
            <p:cNvSpPr/>
            <p:nvPr/>
          </p:nvSpPr>
          <p:spPr>
            <a:xfrm>
              <a:off x="6743176" y="3205641"/>
              <a:ext cx="820200" cy="512700"/>
            </a:xfrm>
            <a:prstGeom prst="roundRect">
              <a:avLst>
                <a:gd name="adj" fmla="val 10000"/>
              </a:avLst>
            </a:prstGeom>
            <a:solidFill>
              <a:schemeClr val="lt1">
                <a:alpha val="89019"/>
              </a:schemeClr>
            </a:solidFill>
            <a:ln w="12700" cap="flat" cmpd="sng">
              <a:solidFill>
                <a:schemeClr val="accent3"/>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73" name="Google Shape;773;p11"/>
            <p:cNvSpPr txBox="1"/>
            <p:nvPr/>
          </p:nvSpPr>
          <p:spPr>
            <a:xfrm>
              <a:off x="6758193" y="3220658"/>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&gt;&gt;</a:t>
              </a:r>
              <a:endParaRPr sz="1050"/>
            </a:p>
          </p:txBody>
        </p:sp>
        <p:sp>
          <p:nvSpPr>
            <p:cNvPr id="774" name="Google Shape;774;p11"/>
            <p:cNvSpPr/>
            <p:nvPr/>
          </p:nvSpPr>
          <p:spPr>
            <a:xfrm>
              <a:off x="7819858" y="1230"/>
              <a:ext cx="1025400" cy="512700"/>
            </a:xfrm>
            <a:prstGeom prst="roundRect">
              <a:avLst>
                <a:gd name="adj" fmla="val 10000"/>
              </a:avLst>
            </a:prstGeom>
            <a:solidFill>
              <a:schemeClr val="accent3"/>
            </a:solidFill>
            <a:ln w="12700" cap="flat" cmpd="sng">
              <a:solidFill>
                <a:schemeClr val="lt1"/>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75" name="Google Shape;775;p11"/>
            <p:cNvSpPr txBox="1"/>
            <p:nvPr/>
          </p:nvSpPr>
          <p:spPr>
            <a:xfrm>
              <a:off x="7834875" y="16247"/>
              <a:ext cx="995400" cy="482700"/>
            </a:xfrm>
            <a:prstGeom prst="rect">
              <a:avLst/>
            </a:prstGeom>
            <a:noFill/>
            <a:ln>
              <a:noFill/>
            </a:ln>
          </p:spPr>
          <p:txBody>
            <a:bodyPr spcFirstLastPara="1" wrap="square" lIns="21431" tIns="14288" rIns="21431" bIns="14288" anchor="ctr" anchorCtr="0">
              <a:noAutofit/>
            </a:bodyPr>
            <a:lstStyle/>
            <a:p>
              <a:pPr algn="ctr">
                <a:lnSpc>
                  <a:spcPct val="90000"/>
                </a:lnSpc>
                <a:buClr>
                  <a:schemeClr val="lt1"/>
                </a:buClr>
                <a:buSzPts val="1500"/>
              </a:pPr>
              <a:r>
                <a:rPr lang="en-US" sz="1125" b="1">
                  <a:solidFill>
                    <a:schemeClr val="lt1"/>
                  </a:solidFill>
                  <a:latin typeface="Calibri"/>
                  <a:ea typeface="Calibri"/>
                  <a:cs typeface="Calibri"/>
                  <a:sym typeface="Calibri"/>
                </a:rPr>
                <a:t>Ternary </a:t>
              </a:r>
              <a:endParaRPr sz="1125">
                <a:solidFill>
                  <a:schemeClr val="lt1"/>
                </a:solidFill>
                <a:latin typeface="Calibri"/>
                <a:ea typeface="Calibri"/>
                <a:cs typeface="Calibri"/>
                <a:sym typeface="Calibri"/>
              </a:endParaRPr>
            </a:p>
          </p:txBody>
        </p:sp>
        <p:sp>
          <p:nvSpPr>
            <p:cNvPr id="776" name="Google Shape;776;p11"/>
            <p:cNvSpPr/>
            <p:nvPr/>
          </p:nvSpPr>
          <p:spPr>
            <a:xfrm>
              <a:off x="7922399" y="513936"/>
              <a:ext cx="102600" cy="384600"/>
            </a:xfrm>
            <a:custGeom>
              <a:avLst/>
              <a:gdLst/>
              <a:ahLst/>
              <a:cxnLst/>
              <a:rect l="l" t="t" r="r" b="b"/>
              <a:pathLst>
                <a:path w="120000" h="120000" extrusionOk="0">
                  <a:moveTo>
                    <a:pt x="0" y="0"/>
                  </a:moveTo>
                  <a:lnTo>
                    <a:pt x="0" y="120000"/>
                  </a:lnTo>
                  <a:lnTo>
                    <a:pt x="120000" y="120000"/>
                  </a:lnTo>
                </a:path>
              </a:pathLst>
            </a:custGeom>
            <a:noFill/>
            <a:ln w="12700" cap="flat" cmpd="sng">
              <a:solidFill>
                <a:schemeClr val="accent2"/>
              </a:solidFill>
              <a:prstDash val="solid"/>
              <a:miter lim="800000"/>
              <a:headEnd type="none" w="sm" len="sm"/>
              <a:tailEnd type="none" w="sm" len="sm"/>
            </a:ln>
          </p:spPr>
        </p:sp>
        <p:sp>
          <p:nvSpPr>
            <p:cNvPr id="777" name="Google Shape;777;p11"/>
            <p:cNvSpPr/>
            <p:nvPr/>
          </p:nvSpPr>
          <p:spPr>
            <a:xfrm>
              <a:off x="8024940" y="642112"/>
              <a:ext cx="820200" cy="512700"/>
            </a:xfrm>
            <a:prstGeom prst="roundRect">
              <a:avLst>
                <a:gd name="adj" fmla="val 10000"/>
              </a:avLst>
            </a:prstGeom>
            <a:solidFill>
              <a:schemeClr val="lt1">
                <a:alpha val="89019"/>
              </a:schemeClr>
            </a:solidFill>
            <a:ln w="12700" cap="flat" cmpd="sng">
              <a:solidFill>
                <a:schemeClr val="accent4"/>
              </a:solidFill>
              <a:prstDash val="solid"/>
              <a:miter lim="800000"/>
              <a:headEnd type="none" w="sm" len="sm"/>
              <a:tailEnd type="none" w="sm" len="sm"/>
            </a:ln>
          </p:spPr>
          <p:txBody>
            <a:bodyPr spcFirstLastPara="1" wrap="square" lIns="68569" tIns="68569" rIns="68569" bIns="68569" anchor="ctr" anchorCtr="0">
              <a:noAutofit/>
            </a:bodyPr>
            <a:lstStyle/>
            <a:p>
              <a:pPr>
                <a:buSzPts val="1400"/>
              </a:pPr>
              <a:endParaRPr sz="1050"/>
            </a:p>
          </p:txBody>
        </p:sp>
        <p:sp>
          <p:nvSpPr>
            <p:cNvPr id="778" name="Google Shape;778;p11"/>
            <p:cNvSpPr txBox="1"/>
            <p:nvPr/>
          </p:nvSpPr>
          <p:spPr>
            <a:xfrm>
              <a:off x="8039957" y="657129"/>
              <a:ext cx="790200" cy="482700"/>
            </a:xfrm>
            <a:prstGeom prst="rect">
              <a:avLst/>
            </a:prstGeom>
            <a:noFill/>
            <a:ln>
              <a:noFill/>
            </a:ln>
          </p:spPr>
          <p:txBody>
            <a:bodyPr spcFirstLastPara="1" wrap="square" lIns="41419" tIns="27619" rIns="41419" bIns="27619" anchor="ctr" anchorCtr="0">
              <a:noAutofit/>
            </a:bodyPr>
            <a:lstStyle/>
            <a:p>
              <a:pPr algn="ctr">
                <a:lnSpc>
                  <a:spcPct val="90000"/>
                </a:lnSpc>
                <a:buClr>
                  <a:schemeClr val="dk1"/>
                </a:buClr>
                <a:buSzPts val="2900"/>
              </a:pPr>
              <a:r>
                <a:rPr lang="en-US" sz="2175">
                  <a:solidFill>
                    <a:schemeClr val="dk1"/>
                  </a:solidFill>
                  <a:latin typeface="Calibri"/>
                  <a:ea typeface="Calibri"/>
                  <a:cs typeface="Calibri"/>
                  <a:sym typeface="Calibri"/>
                </a:rPr>
                <a:t>= ? : </a:t>
              </a:r>
              <a:endParaRPr sz="1050"/>
            </a:p>
          </p:txBody>
        </p:sp>
      </p:grpSp>
    </p:spTree>
    <p:extLst>
      <p:ext uri="{BB962C8B-B14F-4D97-AF65-F5344CB8AC3E}">
        <p14:creationId xmlns:p14="http://schemas.microsoft.com/office/powerpoint/2010/main" val="1968479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pic>
        <p:nvPicPr>
          <p:cNvPr id="783" name="Google Shape;783;p12"/>
          <p:cNvPicPr preferRelativeResize="0"/>
          <p:nvPr/>
        </p:nvPicPr>
        <p:blipFill rotWithShape="1">
          <a:blip r:embed="rId3">
            <a:alphaModFix/>
          </a:blip>
          <a:srcRect l="1090" r="2373" b="5828"/>
          <a:stretch/>
        </p:blipFill>
        <p:spPr>
          <a:xfrm>
            <a:off x="299625" y="139557"/>
            <a:ext cx="8388712" cy="4765069"/>
          </a:xfrm>
          <a:prstGeom prst="rect">
            <a:avLst/>
          </a:prstGeom>
          <a:noFill/>
          <a:ln>
            <a:noFill/>
          </a:ln>
        </p:spPr>
      </p:pic>
    </p:spTree>
    <p:extLst>
      <p:ext uri="{BB962C8B-B14F-4D97-AF65-F5344CB8AC3E}">
        <p14:creationId xmlns:p14="http://schemas.microsoft.com/office/powerpoint/2010/main" val="913563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pic>
        <p:nvPicPr>
          <p:cNvPr id="788" name="Google Shape;788;p13"/>
          <p:cNvPicPr preferRelativeResize="0"/>
          <p:nvPr/>
        </p:nvPicPr>
        <p:blipFill rotWithShape="1">
          <a:blip r:embed="rId3">
            <a:alphaModFix/>
          </a:blip>
          <a:srcRect t="3325"/>
          <a:stretch/>
        </p:blipFill>
        <p:spPr>
          <a:xfrm>
            <a:off x="228056" y="207506"/>
            <a:ext cx="8655713" cy="4739963"/>
          </a:xfrm>
          <a:prstGeom prst="rect">
            <a:avLst/>
          </a:prstGeom>
          <a:noFill/>
          <a:ln>
            <a:noFill/>
          </a:ln>
        </p:spPr>
      </p:pic>
    </p:spTree>
    <p:extLst>
      <p:ext uri="{BB962C8B-B14F-4D97-AF65-F5344CB8AC3E}">
        <p14:creationId xmlns:p14="http://schemas.microsoft.com/office/powerpoint/2010/main" val="575915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6"/>
          <p:cNvSpPr txBox="1"/>
          <p:nvPr/>
        </p:nvSpPr>
        <p:spPr>
          <a:xfrm>
            <a:off x="997076" y="1365509"/>
            <a:ext cx="442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a:solidFill>
                  <a:srgbClr val="000000"/>
                </a:solidFill>
                <a:latin typeface="Nunito"/>
                <a:ea typeface="Nunito"/>
                <a:cs typeface="Nunito"/>
                <a:sym typeface="Nunito"/>
              </a:rPr>
              <a:t>C</a:t>
            </a:r>
            <a:endParaRPr sz="2000" b="1" i="0" u="none" strike="noStrike" cap="none">
              <a:solidFill>
                <a:srgbClr val="000000"/>
              </a:solidFill>
              <a:latin typeface="Nunito"/>
              <a:ea typeface="Nunito"/>
              <a:cs typeface="Nunito"/>
              <a:sym typeface="Nunito"/>
            </a:endParaRPr>
          </a:p>
        </p:txBody>
      </p:sp>
      <p:sp>
        <p:nvSpPr>
          <p:cNvPr id="556" name="Google Shape;556;p6"/>
          <p:cNvSpPr txBox="1"/>
          <p:nvPr/>
        </p:nvSpPr>
        <p:spPr>
          <a:xfrm>
            <a:off x="997076" y="1979259"/>
            <a:ext cx="890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a:solidFill>
                  <a:srgbClr val="000000"/>
                </a:solidFill>
                <a:latin typeface="Nunito"/>
                <a:ea typeface="Nunito"/>
                <a:cs typeface="Nunito"/>
                <a:sym typeface="Nunito"/>
              </a:rPr>
              <a:t>C++</a:t>
            </a:r>
            <a:endParaRPr sz="2000" b="1" i="0" u="none" strike="noStrike" cap="none">
              <a:solidFill>
                <a:srgbClr val="000000"/>
              </a:solidFill>
              <a:latin typeface="Nunito"/>
              <a:ea typeface="Nunito"/>
              <a:cs typeface="Nunito"/>
              <a:sym typeface="Nunito"/>
            </a:endParaRPr>
          </a:p>
        </p:txBody>
      </p:sp>
      <p:sp>
        <p:nvSpPr>
          <p:cNvPr id="559" name="Google Shape;559;p6"/>
          <p:cNvSpPr txBox="1"/>
          <p:nvPr/>
        </p:nvSpPr>
        <p:spPr>
          <a:xfrm>
            <a:off x="1887776" y="1365509"/>
            <a:ext cx="53205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rgbClr val="000000"/>
                </a:solidFill>
                <a:latin typeface="Nunito"/>
                <a:ea typeface="Nunito"/>
                <a:cs typeface="Nunito"/>
                <a:sym typeface="Nunito"/>
              </a:rPr>
              <a:t>Structure / Functional Programming</a:t>
            </a:r>
            <a:endParaRPr sz="2000" b="0" i="0" u="none" strike="noStrike" cap="none" dirty="0">
              <a:solidFill>
                <a:srgbClr val="000000"/>
              </a:solidFill>
              <a:latin typeface="Nunito"/>
              <a:ea typeface="Nunito"/>
              <a:cs typeface="Nunito"/>
              <a:sym typeface="Nunito"/>
            </a:endParaRPr>
          </a:p>
        </p:txBody>
      </p:sp>
      <p:sp>
        <p:nvSpPr>
          <p:cNvPr id="560" name="Google Shape;560;p6"/>
          <p:cNvSpPr txBox="1"/>
          <p:nvPr/>
        </p:nvSpPr>
        <p:spPr>
          <a:xfrm>
            <a:off x="1887776" y="1979259"/>
            <a:ext cx="53205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rgbClr val="000000"/>
                </a:solidFill>
                <a:latin typeface="Nunito"/>
                <a:ea typeface="Nunito"/>
                <a:cs typeface="Nunito"/>
                <a:sym typeface="Nunito"/>
              </a:rPr>
              <a:t>Not Pure OOP</a:t>
            </a:r>
            <a:endParaRPr sz="2000" b="0" i="0" u="none" strike="noStrike" cap="none" dirty="0">
              <a:solidFill>
                <a:srgbClr val="000000"/>
              </a:solidFill>
              <a:latin typeface="Nunito"/>
              <a:ea typeface="Nunito"/>
              <a:cs typeface="Nunito"/>
              <a:sym typeface="Nunito"/>
            </a:endParaRPr>
          </a:p>
        </p:txBody>
      </p:sp>
      <p:sp>
        <p:nvSpPr>
          <p:cNvPr id="561" name="Google Shape;561;p6"/>
          <p:cNvSpPr txBox="1"/>
          <p:nvPr/>
        </p:nvSpPr>
        <p:spPr>
          <a:xfrm>
            <a:off x="1887776" y="2640259"/>
            <a:ext cx="53205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dirty="0">
                <a:solidFill>
                  <a:srgbClr val="000000"/>
                </a:solidFill>
                <a:latin typeface="Nunito"/>
                <a:ea typeface="Nunito"/>
                <a:cs typeface="Nunito"/>
                <a:sym typeface="Nunito"/>
              </a:rPr>
              <a:t>Pure OOP</a:t>
            </a:r>
            <a:endParaRPr sz="2000" b="0" i="0" u="none" strike="noStrike" cap="none" dirty="0">
              <a:solidFill>
                <a:srgbClr val="000000"/>
              </a:solidFill>
              <a:latin typeface="Nunito"/>
              <a:ea typeface="Nunito"/>
              <a:cs typeface="Nunito"/>
              <a:sym typeface="Nunito"/>
            </a:endParaRPr>
          </a:p>
        </p:txBody>
      </p:sp>
      <p:sp>
        <p:nvSpPr>
          <p:cNvPr id="569" name="Google Shape;569;p6"/>
          <p:cNvSpPr txBox="1"/>
          <p:nvPr/>
        </p:nvSpPr>
        <p:spPr>
          <a:xfrm>
            <a:off x="997076" y="2640259"/>
            <a:ext cx="12558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dirty="0">
                <a:solidFill>
                  <a:srgbClr val="000000"/>
                </a:solidFill>
                <a:latin typeface="Nunito"/>
                <a:ea typeface="Nunito"/>
                <a:cs typeface="Nunito"/>
                <a:sym typeface="Nunito"/>
              </a:rPr>
              <a:t>C#</a:t>
            </a:r>
            <a:endParaRPr sz="2000" b="1" i="0" u="none" strike="noStrike" cap="none" dirty="0">
              <a:solidFill>
                <a:srgbClr val="000000"/>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5"/>
                                        </p:tgtEl>
                                        <p:attrNameLst>
                                          <p:attrName>style.visibility</p:attrName>
                                        </p:attrNameLst>
                                      </p:cBhvr>
                                      <p:to>
                                        <p:strVal val="visible"/>
                                      </p:to>
                                    </p:set>
                                    <p:animEffect transition="in" filter="fade">
                                      <p:cBhvr>
                                        <p:cTn id="7" dur="1000"/>
                                        <p:tgtEl>
                                          <p:spTgt spid="555"/>
                                        </p:tgtEl>
                                      </p:cBhvr>
                                    </p:animEffect>
                                  </p:childTnLst>
                                </p:cTn>
                              </p:par>
                              <p:par>
                                <p:cTn id="8" presetID="10" presetClass="entr" presetSubtype="0" fill="hold" nodeType="withEffect">
                                  <p:stCondLst>
                                    <p:cond delay="0"/>
                                  </p:stCondLst>
                                  <p:childTnLst>
                                    <p:set>
                                      <p:cBhvr>
                                        <p:cTn id="9" dur="1" fill="hold">
                                          <p:stCondLst>
                                            <p:cond delay="0"/>
                                          </p:stCondLst>
                                        </p:cTn>
                                        <p:tgtEl>
                                          <p:spTgt spid="559"/>
                                        </p:tgtEl>
                                        <p:attrNameLst>
                                          <p:attrName>style.visibility</p:attrName>
                                        </p:attrNameLst>
                                      </p:cBhvr>
                                      <p:to>
                                        <p:strVal val="visible"/>
                                      </p:to>
                                    </p:set>
                                    <p:animEffect transition="in" filter="fade">
                                      <p:cBhvr>
                                        <p:cTn id="10" dur="1000"/>
                                        <p:tgtEl>
                                          <p:spTgt spid="55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6"/>
                                        </p:tgtEl>
                                        <p:attrNameLst>
                                          <p:attrName>style.visibility</p:attrName>
                                        </p:attrNameLst>
                                      </p:cBhvr>
                                      <p:to>
                                        <p:strVal val="visible"/>
                                      </p:to>
                                    </p:set>
                                    <p:animEffect transition="in" filter="fade">
                                      <p:cBhvr>
                                        <p:cTn id="15" dur="1000"/>
                                        <p:tgtEl>
                                          <p:spTgt spid="556"/>
                                        </p:tgtEl>
                                      </p:cBhvr>
                                    </p:animEffect>
                                  </p:childTnLst>
                                </p:cTn>
                              </p:par>
                              <p:par>
                                <p:cTn id="16" presetID="10" presetClass="entr" presetSubtype="0" fill="hold" nodeType="withEffect">
                                  <p:stCondLst>
                                    <p:cond delay="0"/>
                                  </p:stCondLst>
                                  <p:childTnLst>
                                    <p:set>
                                      <p:cBhvr>
                                        <p:cTn id="17" dur="1" fill="hold">
                                          <p:stCondLst>
                                            <p:cond delay="0"/>
                                          </p:stCondLst>
                                        </p:cTn>
                                        <p:tgtEl>
                                          <p:spTgt spid="560"/>
                                        </p:tgtEl>
                                        <p:attrNameLst>
                                          <p:attrName>style.visibility</p:attrName>
                                        </p:attrNameLst>
                                      </p:cBhvr>
                                      <p:to>
                                        <p:strVal val="visible"/>
                                      </p:to>
                                    </p:set>
                                    <p:animEffect transition="in" filter="fade">
                                      <p:cBhvr>
                                        <p:cTn id="18" dur="1000"/>
                                        <p:tgtEl>
                                          <p:spTgt spid="560"/>
                                        </p:tgtEl>
                                      </p:cBhvr>
                                    </p:animEffect>
                                  </p:childTnLst>
                                </p:cTn>
                              </p:par>
                              <p:par>
                                <p:cTn id="19" presetID="10" presetClass="entr" presetSubtype="0" fill="hold" nodeType="withEffect">
                                  <p:stCondLst>
                                    <p:cond delay="0"/>
                                  </p:stCondLst>
                                  <p:childTnLst>
                                    <p:set>
                                      <p:cBhvr>
                                        <p:cTn id="20" dur="1" fill="hold">
                                          <p:stCondLst>
                                            <p:cond delay="0"/>
                                          </p:stCondLst>
                                        </p:cTn>
                                        <p:tgtEl>
                                          <p:spTgt spid="561"/>
                                        </p:tgtEl>
                                        <p:attrNameLst>
                                          <p:attrName>style.visibility</p:attrName>
                                        </p:attrNameLst>
                                      </p:cBhvr>
                                      <p:to>
                                        <p:strVal val="visible"/>
                                      </p:to>
                                    </p:set>
                                    <p:animEffect transition="in" filter="fade">
                                      <p:cBhvr>
                                        <p:cTn id="21" dur="1000"/>
                                        <p:tgtEl>
                                          <p:spTgt spid="561"/>
                                        </p:tgtEl>
                                      </p:cBhvr>
                                    </p:animEffect>
                                  </p:childTnLst>
                                </p:cTn>
                              </p:par>
                              <p:par>
                                <p:cTn id="22" presetID="10" presetClass="entr" presetSubtype="0" fill="hold" nodeType="withEffect">
                                  <p:stCondLst>
                                    <p:cond delay="0"/>
                                  </p:stCondLst>
                                  <p:childTnLst>
                                    <p:set>
                                      <p:cBhvr>
                                        <p:cTn id="23" dur="1" fill="hold">
                                          <p:stCondLst>
                                            <p:cond delay="0"/>
                                          </p:stCondLst>
                                        </p:cTn>
                                        <p:tgtEl>
                                          <p:spTgt spid="569"/>
                                        </p:tgtEl>
                                        <p:attrNameLst>
                                          <p:attrName>style.visibility</p:attrName>
                                        </p:attrNameLst>
                                      </p:cBhvr>
                                      <p:to>
                                        <p:strVal val="visible"/>
                                      </p:to>
                                    </p:set>
                                    <p:animEffect transition="in" filter="fade">
                                      <p:cBhvr>
                                        <p:cTn id="24" dur="1000"/>
                                        <p:tgtEl>
                                          <p:spTgt spid="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
          <p:cNvSpPr txBox="1">
            <a:spLocks noGrp="1"/>
          </p:cNvSpPr>
          <p:nvPr>
            <p:ph type="title"/>
          </p:nvPr>
        </p:nvSpPr>
        <p:spPr>
          <a:xfrm>
            <a:off x="888521" y="70572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100" dirty="0"/>
              <a:t>Pre Dot Net </a:t>
            </a:r>
            <a:endParaRPr sz="3100" dirty="0"/>
          </a:p>
        </p:txBody>
      </p:sp>
      <p:sp>
        <p:nvSpPr>
          <p:cNvPr id="575" name="Google Shape;575;p7"/>
          <p:cNvSpPr/>
          <p:nvPr/>
        </p:nvSpPr>
        <p:spPr>
          <a:xfrm>
            <a:off x="1976975" y="2853725"/>
            <a:ext cx="1140600" cy="11661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GB" sz="1500" b="1" i="0" u="none" strike="noStrike" cap="none">
                <a:solidFill>
                  <a:srgbClr val="000000"/>
                </a:solidFill>
                <a:latin typeface="Arial"/>
                <a:ea typeface="Arial"/>
                <a:cs typeface="Arial"/>
                <a:sym typeface="Arial"/>
              </a:rPr>
              <a:t>C++</a:t>
            </a:r>
            <a:endParaRPr sz="1500" b="1" i="0" u="none" strike="noStrike" cap="none">
              <a:solidFill>
                <a:srgbClr val="000000"/>
              </a:solidFill>
              <a:latin typeface="Arial"/>
              <a:ea typeface="Arial"/>
              <a:cs typeface="Arial"/>
              <a:sym typeface="Arial"/>
            </a:endParaRPr>
          </a:p>
        </p:txBody>
      </p:sp>
      <p:sp>
        <p:nvSpPr>
          <p:cNvPr id="576" name="Google Shape;576;p7"/>
          <p:cNvSpPr/>
          <p:nvPr/>
        </p:nvSpPr>
        <p:spPr>
          <a:xfrm>
            <a:off x="3840250" y="3058775"/>
            <a:ext cx="1962300" cy="7881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GB" sz="1500" b="1" i="0" u="none" strike="noStrike" cap="none">
                <a:solidFill>
                  <a:srgbClr val="000000"/>
                </a:solidFill>
                <a:latin typeface="Arial"/>
                <a:ea typeface="Arial"/>
                <a:cs typeface="Arial"/>
                <a:sym typeface="Arial"/>
              </a:rPr>
              <a:t>Compiler</a:t>
            </a:r>
            <a:endParaRPr sz="1500" b="1" i="0" u="none" strike="noStrike" cap="none">
              <a:solidFill>
                <a:srgbClr val="000000"/>
              </a:solidFill>
              <a:latin typeface="Arial"/>
              <a:ea typeface="Arial"/>
              <a:cs typeface="Arial"/>
              <a:sym typeface="Arial"/>
            </a:endParaRPr>
          </a:p>
        </p:txBody>
      </p:sp>
      <p:sp>
        <p:nvSpPr>
          <p:cNvPr id="577" name="Google Shape;577;p7"/>
          <p:cNvSpPr/>
          <p:nvPr/>
        </p:nvSpPr>
        <p:spPr>
          <a:xfrm>
            <a:off x="6475375" y="2869775"/>
            <a:ext cx="1666200" cy="11661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Arial"/>
                <a:ea typeface="Arial"/>
                <a:cs typeface="Arial"/>
                <a:sym typeface="Arial"/>
              </a:rPr>
              <a:t>Native Code</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Arial"/>
                <a:ea typeface="Arial"/>
                <a:cs typeface="Arial"/>
                <a:sym typeface="Arial"/>
              </a:rPr>
              <a:t>Machine Language</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Arial"/>
                <a:ea typeface="Arial"/>
                <a:cs typeface="Arial"/>
                <a:sym typeface="Arial"/>
              </a:rPr>
              <a:t>00101010101010101010101001101010101010 </a:t>
            </a:r>
            <a:endParaRPr sz="1100" b="0" i="0" u="none" strike="noStrike" cap="none">
              <a:solidFill>
                <a:srgbClr val="000000"/>
              </a:solidFill>
              <a:latin typeface="Arial"/>
              <a:ea typeface="Arial"/>
              <a:cs typeface="Arial"/>
              <a:sym typeface="Arial"/>
            </a:endParaRPr>
          </a:p>
        </p:txBody>
      </p:sp>
      <p:sp>
        <p:nvSpPr>
          <p:cNvPr id="578" name="Google Shape;578;p7"/>
          <p:cNvSpPr txBox="1"/>
          <p:nvPr/>
        </p:nvSpPr>
        <p:spPr>
          <a:xfrm>
            <a:off x="1976975" y="4035875"/>
            <a:ext cx="11406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Nunito"/>
                <a:ea typeface="Nunito"/>
                <a:cs typeface="Nunito"/>
                <a:sym typeface="Nunito"/>
              </a:rPr>
              <a:t>Helloworld.CPP</a:t>
            </a:r>
            <a:endParaRPr sz="1000" b="0" i="0" u="none" strike="noStrike" cap="none">
              <a:solidFill>
                <a:srgbClr val="000000"/>
              </a:solidFill>
              <a:latin typeface="Nunito"/>
              <a:ea typeface="Nunito"/>
              <a:cs typeface="Nunito"/>
              <a:sym typeface="Nunito"/>
            </a:endParaRPr>
          </a:p>
        </p:txBody>
      </p:sp>
      <p:sp>
        <p:nvSpPr>
          <p:cNvPr id="579" name="Google Shape;579;p7"/>
          <p:cNvSpPr txBox="1"/>
          <p:nvPr/>
        </p:nvSpPr>
        <p:spPr>
          <a:xfrm>
            <a:off x="4460050" y="3846875"/>
            <a:ext cx="7227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Nunito"/>
                <a:ea typeface="Nunito"/>
                <a:cs typeface="Nunito"/>
                <a:sym typeface="Nunito"/>
              </a:rPr>
              <a:t>GCC.exe</a:t>
            </a:r>
            <a:endParaRPr sz="1000" b="0" i="0" u="none" strike="noStrike" cap="none">
              <a:solidFill>
                <a:srgbClr val="000000"/>
              </a:solidFill>
              <a:latin typeface="Nunito"/>
              <a:ea typeface="Nunito"/>
              <a:cs typeface="Nunito"/>
              <a:sym typeface="Nunito"/>
            </a:endParaRPr>
          </a:p>
        </p:txBody>
      </p:sp>
      <p:sp>
        <p:nvSpPr>
          <p:cNvPr id="580" name="Google Shape;580;p7"/>
          <p:cNvSpPr txBox="1"/>
          <p:nvPr/>
        </p:nvSpPr>
        <p:spPr>
          <a:xfrm>
            <a:off x="6854450" y="4096200"/>
            <a:ext cx="105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Nunito"/>
                <a:ea typeface="Nunito"/>
                <a:cs typeface="Nunito"/>
                <a:sym typeface="Nunito"/>
              </a:rPr>
              <a:t>Helloworld.exe</a:t>
            </a:r>
            <a:endParaRPr sz="1000" b="0" i="0" u="none" strike="noStrike" cap="none">
              <a:solidFill>
                <a:srgbClr val="000000"/>
              </a:solidFill>
              <a:latin typeface="Nunito"/>
              <a:ea typeface="Nunito"/>
              <a:cs typeface="Nunito"/>
              <a:sym typeface="Nunito"/>
            </a:endParaRPr>
          </a:p>
        </p:txBody>
      </p:sp>
      <p:cxnSp>
        <p:nvCxnSpPr>
          <p:cNvPr id="581" name="Google Shape;581;p7"/>
          <p:cNvCxnSpPr>
            <a:stCxn id="575" idx="3"/>
            <a:endCxn id="576" idx="1"/>
          </p:cNvCxnSpPr>
          <p:nvPr/>
        </p:nvCxnSpPr>
        <p:spPr>
          <a:xfrm>
            <a:off x="3117575" y="3436775"/>
            <a:ext cx="722700" cy="16200"/>
          </a:xfrm>
          <a:prstGeom prst="straightConnector1">
            <a:avLst/>
          </a:prstGeom>
          <a:noFill/>
          <a:ln w="38100" cap="flat" cmpd="sng">
            <a:solidFill>
              <a:schemeClr val="dk2"/>
            </a:solidFill>
            <a:prstDash val="solid"/>
            <a:round/>
            <a:headEnd type="none" w="sm" len="sm"/>
            <a:tailEnd type="triangle" w="med" len="med"/>
          </a:ln>
        </p:spPr>
      </p:cxnSp>
      <p:cxnSp>
        <p:nvCxnSpPr>
          <p:cNvPr id="582" name="Google Shape;582;p7"/>
          <p:cNvCxnSpPr>
            <a:stCxn id="576" idx="3"/>
            <a:endCxn id="577" idx="1"/>
          </p:cNvCxnSpPr>
          <p:nvPr/>
        </p:nvCxnSpPr>
        <p:spPr>
          <a:xfrm>
            <a:off x="5802550" y="3452825"/>
            <a:ext cx="672900" cy="0"/>
          </a:xfrm>
          <a:prstGeom prst="straightConnector1">
            <a:avLst/>
          </a:prstGeom>
          <a:noFill/>
          <a:ln w="38100" cap="flat" cmpd="sng">
            <a:solidFill>
              <a:schemeClr val="dk2"/>
            </a:solidFill>
            <a:prstDash val="solid"/>
            <a:round/>
            <a:headEnd type="none" w="sm" len="sm"/>
            <a:tailEnd type="triangle" w="med" len="med"/>
          </a:ln>
        </p:spPr>
      </p:cxnSp>
      <p:sp>
        <p:nvSpPr>
          <p:cNvPr id="583" name="Google Shape;583;p7"/>
          <p:cNvSpPr/>
          <p:nvPr/>
        </p:nvSpPr>
        <p:spPr>
          <a:xfrm>
            <a:off x="6447075" y="2006975"/>
            <a:ext cx="2578800" cy="369300"/>
          </a:xfrm>
          <a:prstGeom prst="ellipse">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Platform dependent</a:t>
            </a:r>
            <a:endParaRPr sz="1400" b="0" i="0" u="none" strike="noStrike" cap="none">
              <a:solidFill>
                <a:srgbClr val="000000"/>
              </a:solidFill>
              <a:latin typeface="Arial"/>
              <a:ea typeface="Arial"/>
              <a:cs typeface="Arial"/>
              <a:sym typeface="Arial"/>
            </a:endParaRPr>
          </a:p>
        </p:txBody>
      </p:sp>
      <p:cxnSp>
        <p:nvCxnSpPr>
          <p:cNvPr id="584" name="Google Shape;584;p7"/>
          <p:cNvCxnSpPr>
            <a:stCxn id="577" idx="0"/>
            <a:endCxn id="583" idx="4"/>
          </p:cNvCxnSpPr>
          <p:nvPr/>
        </p:nvCxnSpPr>
        <p:spPr>
          <a:xfrm rot="10800000" flipH="1">
            <a:off x="7308475" y="2376275"/>
            <a:ext cx="428100" cy="493500"/>
          </a:xfrm>
          <a:prstGeom prst="straightConnector1">
            <a:avLst/>
          </a:prstGeom>
          <a:noFill/>
          <a:ln w="9525" cap="flat" cmpd="sng">
            <a:solidFill>
              <a:schemeClr val="dk2"/>
            </a:solidFill>
            <a:prstDash val="solid"/>
            <a:round/>
            <a:headEnd type="none" w="sm" len="sm"/>
            <a:tailEnd type="triangle" w="med" len="med"/>
          </a:ln>
        </p:spPr>
      </p:cxnSp>
      <p:sp>
        <p:nvSpPr>
          <p:cNvPr id="585" name="Google Shape;585;p7"/>
          <p:cNvSpPr txBox="1"/>
          <p:nvPr/>
        </p:nvSpPr>
        <p:spPr>
          <a:xfrm>
            <a:off x="888521" y="1440350"/>
            <a:ext cx="1832700" cy="831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Nunito"/>
              <a:buAutoNum type="arabicPeriod"/>
            </a:pPr>
            <a:r>
              <a:rPr lang="en-GB" sz="1400" b="0" i="0" u="none" strike="noStrike" cap="none">
                <a:solidFill>
                  <a:srgbClr val="000000"/>
                </a:solidFill>
                <a:latin typeface="Nunito"/>
                <a:ea typeface="Nunito"/>
                <a:cs typeface="Nunito"/>
                <a:sym typeface="Nunito"/>
              </a:rPr>
              <a:t>Visual C++</a:t>
            </a:r>
            <a:endParaRPr sz="1400" b="0" i="0" u="none" strike="noStrike" cap="none">
              <a:solidFill>
                <a:srgbClr val="000000"/>
              </a:solidFill>
              <a:latin typeface="Nunito"/>
              <a:ea typeface="Nunito"/>
              <a:cs typeface="Nunito"/>
              <a:sym typeface="Nunito"/>
            </a:endParaRPr>
          </a:p>
          <a:p>
            <a:pPr marL="457200" marR="0" lvl="0" indent="-317500" algn="l" rtl="0">
              <a:lnSpc>
                <a:spcPct val="100000"/>
              </a:lnSpc>
              <a:spcBef>
                <a:spcPts val="0"/>
              </a:spcBef>
              <a:spcAft>
                <a:spcPts val="0"/>
              </a:spcAft>
              <a:buClr>
                <a:srgbClr val="000000"/>
              </a:buClr>
              <a:buSzPts val="1400"/>
              <a:buFont typeface="Nunito"/>
              <a:buAutoNum type="arabicPeriod"/>
            </a:pPr>
            <a:r>
              <a:rPr lang="en-GB" sz="1400" b="0" i="0" u="none" strike="noStrike" cap="none">
                <a:solidFill>
                  <a:srgbClr val="000000"/>
                </a:solidFill>
                <a:latin typeface="Nunito"/>
                <a:ea typeface="Nunito"/>
                <a:cs typeface="Nunito"/>
                <a:sym typeface="Nunito"/>
              </a:rPr>
              <a:t>Visual Basic </a:t>
            </a:r>
            <a:endParaRPr sz="1400" b="0" i="0" u="none" strike="noStrike" cap="none">
              <a:solidFill>
                <a:srgbClr val="000000"/>
              </a:solidFill>
              <a:latin typeface="Nunito"/>
              <a:ea typeface="Nunito"/>
              <a:cs typeface="Nunito"/>
              <a:sym typeface="Nunito"/>
            </a:endParaRPr>
          </a:p>
          <a:p>
            <a:pPr marL="457200" marR="0" lvl="0" indent="-317500" algn="l" rtl="0">
              <a:lnSpc>
                <a:spcPct val="100000"/>
              </a:lnSpc>
              <a:spcBef>
                <a:spcPts val="0"/>
              </a:spcBef>
              <a:spcAft>
                <a:spcPts val="0"/>
              </a:spcAft>
              <a:buClr>
                <a:srgbClr val="000000"/>
              </a:buClr>
              <a:buSzPts val="1400"/>
              <a:buFont typeface="Nunito"/>
              <a:buAutoNum type="arabicPeriod"/>
            </a:pPr>
            <a:r>
              <a:rPr lang="en-GB" sz="1400" b="0" i="0" u="none" strike="noStrike" cap="none">
                <a:solidFill>
                  <a:srgbClr val="000000"/>
                </a:solidFill>
                <a:latin typeface="Nunito"/>
                <a:ea typeface="Nunito"/>
                <a:cs typeface="Nunito"/>
                <a:sym typeface="Nunito"/>
              </a:rPr>
              <a:t>Delphi</a:t>
            </a:r>
            <a:endParaRPr sz="1400" b="0" i="0" u="none" strike="noStrike" cap="none">
              <a:solidFill>
                <a:srgbClr val="000000"/>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5"/>
                                        </p:tgtEl>
                                        <p:attrNameLst>
                                          <p:attrName>style.visibility</p:attrName>
                                        </p:attrNameLst>
                                      </p:cBhvr>
                                      <p:to>
                                        <p:strVal val="visible"/>
                                      </p:to>
                                    </p:set>
                                    <p:animEffect transition="in" filter="fade">
                                      <p:cBhvr>
                                        <p:cTn id="7" dur="1000"/>
                                        <p:tgtEl>
                                          <p:spTgt spid="5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5"/>
                                        </p:tgtEl>
                                        <p:attrNameLst>
                                          <p:attrName>style.visibility</p:attrName>
                                        </p:attrNameLst>
                                      </p:cBhvr>
                                      <p:to>
                                        <p:strVal val="visible"/>
                                      </p:to>
                                    </p:set>
                                    <p:animEffect transition="in" filter="fade">
                                      <p:cBhvr>
                                        <p:cTn id="12" dur="1000"/>
                                        <p:tgtEl>
                                          <p:spTgt spid="575"/>
                                        </p:tgtEl>
                                      </p:cBhvr>
                                    </p:animEffect>
                                  </p:childTnLst>
                                </p:cTn>
                              </p:par>
                              <p:par>
                                <p:cTn id="13" presetID="10" presetClass="entr" presetSubtype="0" fill="hold" nodeType="withEffect">
                                  <p:stCondLst>
                                    <p:cond delay="0"/>
                                  </p:stCondLst>
                                  <p:childTnLst>
                                    <p:set>
                                      <p:cBhvr>
                                        <p:cTn id="14" dur="1" fill="hold">
                                          <p:stCondLst>
                                            <p:cond delay="0"/>
                                          </p:stCondLst>
                                        </p:cTn>
                                        <p:tgtEl>
                                          <p:spTgt spid="576"/>
                                        </p:tgtEl>
                                        <p:attrNameLst>
                                          <p:attrName>style.visibility</p:attrName>
                                        </p:attrNameLst>
                                      </p:cBhvr>
                                      <p:to>
                                        <p:strVal val="visible"/>
                                      </p:to>
                                    </p:set>
                                    <p:animEffect transition="in" filter="fade">
                                      <p:cBhvr>
                                        <p:cTn id="15" dur="1000"/>
                                        <p:tgtEl>
                                          <p:spTgt spid="576"/>
                                        </p:tgtEl>
                                      </p:cBhvr>
                                    </p:animEffect>
                                  </p:childTnLst>
                                </p:cTn>
                              </p:par>
                              <p:par>
                                <p:cTn id="16" presetID="10" presetClass="entr" presetSubtype="0" fill="hold" nodeType="withEffect">
                                  <p:stCondLst>
                                    <p:cond delay="0"/>
                                  </p:stCondLst>
                                  <p:childTnLst>
                                    <p:set>
                                      <p:cBhvr>
                                        <p:cTn id="17" dur="1" fill="hold">
                                          <p:stCondLst>
                                            <p:cond delay="0"/>
                                          </p:stCondLst>
                                        </p:cTn>
                                        <p:tgtEl>
                                          <p:spTgt spid="577"/>
                                        </p:tgtEl>
                                        <p:attrNameLst>
                                          <p:attrName>style.visibility</p:attrName>
                                        </p:attrNameLst>
                                      </p:cBhvr>
                                      <p:to>
                                        <p:strVal val="visible"/>
                                      </p:to>
                                    </p:set>
                                    <p:animEffect transition="in" filter="fade">
                                      <p:cBhvr>
                                        <p:cTn id="18" dur="1000"/>
                                        <p:tgtEl>
                                          <p:spTgt spid="577"/>
                                        </p:tgtEl>
                                      </p:cBhvr>
                                    </p:animEffect>
                                  </p:childTnLst>
                                </p:cTn>
                              </p:par>
                              <p:par>
                                <p:cTn id="19" presetID="10" presetClass="entr" presetSubtype="0" fill="hold" nodeType="withEffect">
                                  <p:stCondLst>
                                    <p:cond delay="0"/>
                                  </p:stCondLst>
                                  <p:childTnLst>
                                    <p:set>
                                      <p:cBhvr>
                                        <p:cTn id="20" dur="1" fill="hold">
                                          <p:stCondLst>
                                            <p:cond delay="0"/>
                                          </p:stCondLst>
                                        </p:cTn>
                                        <p:tgtEl>
                                          <p:spTgt spid="578"/>
                                        </p:tgtEl>
                                        <p:attrNameLst>
                                          <p:attrName>style.visibility</p:attrName>
                                        </p:attrNameLst>
                                      </p:cBhvr>
                                      <p:to>
                                        <p:strVal val="visible"/>
                                      </p:to>
                                    </p:set>
                                    <p:animEffect transition="in" filter="fade">
                                      <p:cBhvr>
                                        <p:cTn id="21" dur="1000"/>
                                        <p:tgtEl>
                                          <p:spTgt spid="578"/>
                                        </p:tgtEl>
                                      </p:cBhvr>
                                    </p:animEffect>
                                  </p:childTnLst>
                                </p:cTn>
                              </p:par>
                              <p:par>
                                <p:cTn id="22" presetID="10" presetClass="entr" presetSubtype="0" fill="hold" nodeType="withEffect">
                                  <p:stCondLst>
                                    <p:cond delay="0"/>
                                  </p:stCondLst>
                                  <p:childTnLst>
                                    <p:set>
                                      <p:cBhvr>
                                        <p:cTn id="23" dur="1" fill="hold">
                                          <p:stCondLst>
                                            <p:cond delay="0"/>
                                          </p:stCondLst>
                                        </p:cTn>
                                        <p:tgtEl>
                                          <p:spTgt spid="579"/>
                                        </p:tgtEl>
                                        <p:attrNameLst>
                                          <p:attrName>style.visibility</p:attrName>
                                        </p:attrNameLst>
                                      </p:cBhvr>
                                      <p:to>
                                        <p:strVal val="visible"/>
                                      </p:to>
                                    </p:set>
                                    <p:animEffect transition="in" filter="fade">
                                      <p:cBhvr>
                                        <p:cTn id="24" dur="1000"/>
                                        <p:tgtEl>
                                          <p:spTgt spid="579"/>
                                        </p:tgtEl>
                                      </p:cBhvr>
                                    </p:animEffect>
                                  </p:childTnLst>
                                </p:cTn>
                              </p:par>
                              <p:par>
                                <p:cTn id="25" presetID="10" presetClass="entr" presetSubtype="0" fill="hold" nodeType="withEffect">
                                  <p:stCondLst>
                                    <p:cond delay="0"/>
                                  </p:stCondLst>
                                  <p:childTnLst>
                                    <p:set>
                                      <p:cBhvr>
                                        <p:cTn id="26" dur="1" fill="hold">
                                          <p:stCondLst>
                                            <p:cond delay="0"/>
                                          </p:stCondLst>
                                        </p:cTn>
                                        <p:tgtEl>
                                          <p:spTgt spid="580"/>
                                        </p:tgtEl>
                                        <p:attrNameLst>
                                          <p:attrName>style.visibility</p:attrName>
                                        </p:attrNameLst>
                                      </p:cBhvr>
                                      <p:to>
                                        <p:strVal val="visible"/>
                                      </p:to>
                                    </p:set>
                                    <p:animEffect transition="in" filter="fade">
                                      <p:cBhvr>
                                        <p:cTn id="27" dur="1000"/>
                                        <p:tgtEl>
                                          <p:spTgt spid="580"/>
                                        </p:tgtEl>
                                      </p:cBhvr>
                                    </p:animEffect>
                                  </p:childTnLst>
                                </p:cTn>
                              </p:par>
                              <p:par>
                                <p:cTn id="28" presetID="10" presetClass="entr" presetSubtype="0" fill="hold" nodeType="withEffect">
                                  <p:stCondLst>
                                    <p:cond delay="0"/>
                                  </p:stCondLst>
                                  <p:childTnLst>
                                    <p:set>
                                      <p:cBhvr>
                                        <p:cTn id="29" dur="1" fill="hold">
                                          <p:stCondLst>
                                            <p:cond delay="0"/>
                                          </p:stCondLst>
                                        </p:cTn>
                                        <p:tgtEl>
                                          <p:spTgt spid="581"/>
                                        </p:tgtEl>
                                        <p:attrNameLst>
                                          <p:attrName>style.visibility</p:attrName>
                                        </p:attrNameLst>
                                      </p:cBhvr>
                                      <p:to>
                                        <p:strVal val="visible"/>
                                      </p:to>
                                    </p:set>
                                    <p:animEffect transition="in" filter="fade">
                                      <p:cBhvr>
                                        <p:cTn id="30" dur="1000"/>
                                        <p:tgtEl>
                                          <p:spTgt spid="581"/>
                                        </p:tgtEl>
                                      </p:cBhvr>
                                    </p:animEffect>
                                  </p:childTnLst>
                                </p:cTn>
                              </p:par>
                              <p:par>
                                <p:cTn id="31" presetID="10" presetClass="entr" presetSubtype="0" fill="hold" nodeType="withEffect">
                                  <p:stCondLst>
                                    <p:cond delay="0"/>
                                  </p:stCondLst>
                                  <p:childTnLst>
                                    <p:set>
                                      <p:cBhvr>
                                        <p:cTn id="32" dur="1" fill="hold">
                                          <p:stCondLst>
                                            <p:cond delay="0"/>
                                          </p:stCondLst>
                                        </p:cTn>
                                        <p:tgtEl>
                                          <p:spTgt spid="582"/>
                                        </p:tgtEl>
                                        <p:attrNameLst>
                                          <p:attrName>style.visibility</p:attrName>
                                        </p:attrNameLst>
                                      </p:cBhvr>
                                      <p:to>
                                        <p:strVal val="visible"/>
                                      </p:to>
                                    </p:set>
                                    <p:animEffect transition="in" filter="fade">
                                      <p:cBhvr>
                                        <p:cTn id="33" dur="1000"/>
                                        <p:tgtEl>
                                          <p:spTgt spid="58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584"/>
                                        </p:tgtEl>
                                        <p:attrNameLst>
                                          <p:attrName>style.visibility</p:attrName>
                                        </p:attrNameLst>
                                      </p:cBhvr>
                                      <p:to>
                                        <p:strVal val="visible"/>
                                      </p:to>
                                    </p:set>
                                    <p:animEffect transition="in" filter="fade">
                                      <p:cBhvr>
                                        <p:cTn id="38" dur="1000"/>
                                        <p:tgtEl>
                                          <p:spTgt spid="584"/>
                                        </p:tgtEl>
                                      </p:cBhvr>
                                    </p:animEffect>
                                  </p:childTnLst>
                                </p:cTn>
                              </p:par>
                              <p:par>
                                <p:cTn id="39" presetID="10" presetClass="entr" presetSubtype="0" fill="hold" nodeType="withEffect">
                                  <p:stCondLst>
                                    <p:cond delay="0"/>
                                  </p:stCondLst>
                                  <p:childTnLst>
                                    <p:set>
                                      <p:cBhvr>
                                        <p:cTn id="40" dur="1" fill="hold">
                                          <p:stCondLst>
                                            <p:cond delay="0"/>
                                          </p:stCondLst>
                                        </p:cTn>
                                        <p:tgtEl>
                                          <p:spTgt spid="583"/>
                                        </p:tgtEl>
                                        <p:attrNameLst>
                                          <p:attrName>style.visibility</p:attrName>
                                        </p:attrNameLst>
                                      </p:cBhvr>
                                      <p:to>
                                        <p:strVal val="visible"/>
                                      </p:to>
                                    </p:set>
                                    <p:animEffect transition="in" filter="fade">
                                      <p:cBhvr>
                                        <p:cTn id="41" dur="1000"/>
                                        <p:tgtEl>
                                          <p:spTgt spid="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8"/>
          <p:cNvSpPr txBox="1">
            <a:spLocks noGrp="1"/>
          </p:cNvSpPr>
          <p:nvPr>
            <p:ph type="title"/>
          </p:nvPr>
        </p:nvSpPr>
        <p:spPr>
          <a:xfrm>
            <a:off x="839700" y="54062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100" dirty="0"/>
              <a:t>With Dot Net 2002 :</a:t>
            </a:r>
            <a:endParaRPr sz="3100" dirty="0"/>
          </a:p>
        </p:txBody>
      </p:sp>
      <p:sp>
        <p:nvSpPr>
          <p:cNvPr id="598" name="Google Shape;598;p8"/>
          <p:cNvSpPr txBox="1"/>
          <p:nvPr/>
        </p:nvSpPr>
        <p:spPr>
          <a:xfrm>
            <a:off x="770043" y="1404925"/>
            <a:ext cx="29442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1" i="0" u="none" strike="noStrike" cap="none" dirty="0">
                <a:solidFill>
                  <a:srgbClr val="000000"/>
                </a:solidFill>
                <a:latin typeface="Nunito"/>
                <a:ea typeface="Nunito"/>
                <a:cs typeface="Nunito"/>
                <a:sym typeface="Nunito"/>
              </a:rPr>
              <a:t>Dot Net Framework:</a:t>
            </a:r>
            <a:endParaRPr sz="2000" b="1" i="0" u="none" strike="noStrike" cap="none" dirty="0">
              <a:solidFill>
                <a:srgbClr val="000000"/>
              </a:solidFill>
              <a:latin typeface="Nunito"/>
              <a:ea typeface="Nunito"/>
              <a:cs typeface="Nunito"/>
              <a:sym typeface="Nunito"/>
            </a:endParaRPr>
          </a:p>
        </p:txBody>
      </p:sp>
      <p:sp>
        <p:nvSpPr>
          <p:cNvPr id="599" name="Google Shape;599;p8"/>
          <p:cNvSpPr txBox="1"/>
          <p:nvPr/>
        </p:nvSpPr>
        <p:spPr>
          <a:xfrm>
            <a:off x="3324677" y="1439402"/>
            <a:ext cx="6037200" cy="105154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1600" b="0" i="0" u="none" strike="noStrike" cap="none" dirty="0">
                <a:solidFill>
                  <a:srgbClr val="000000"/>
                </a:solidFill>
                <a:latin typeface="Nunito"/>
                <a:ea typeface="Nunito"/>
                <a:cs typeface="Nunito"/>
                <a:sym typeface="Nunito"/>
              </a:rPr>
              <a:t>Is a big container for software technologies like Web (ASP) , Mobile (</a:t>
            </a:r>
            <a:r>
              <a:rPr lang="en-GB" sz="1600" b="0" i="0" u="none" strike="noStrike" cap="none" dirty="0" err="1">
                <a:solidFill>
                  <a:srgbClr val="000000"/>
                </a:solidFill>
                <a:latin typeface="Nunito"/>
                <a:ea typeface="Nunito"/>
                <a:cs typeface="Nunito"/>
                <a:sym typeface="Nunito"/>
              </a:rPr>
              <a:t>Xamarin</a:t>
            </a:r>
            <a:r>
              <a:rPr lang="en-GB" sz="1600" b="0" i="0" u="none" strike="noStrike" cap="none" dirty="0">
                <a:solidFill>
                  <a:srgbClr val="000000"/>
                </a:solidFill>
                <a:latin typeface="Nunito"/>
                <a:ea typeface="Nunito"/>
                <a:cs typeface="Nunito"/>
                <a:sym typeface="Nunito"/>
              </a:rPr>
              <a:t>) , Desktop (WPF).</a:t>
            </a:r>
            <a:endParaRPr sz="1600" b="0" i="0" u="none" strike="noStrike" cap="none" dirty="0">
              <a:solidFill>
                <a:srgbClr val="000000"/>
              </a:solidFill>
              <a:latin typeface="Nunito"/>
              <a:ea typeface="Nunito"/>
              <a:cs typeface="Nunito"/>
              <a:sym typeface="Nunito"/>
            </a:endParaRPr>
          </a:p>
          <a:p>
            <a:pPr marL="0" marR="0" lvl="0" indent="0" algn="l" rtl="0">
              <a:lnSpc>
                <a:spcPct val="100000"/>
              </a:lnSpc>
              <a:spcBef>
                <a:spcPts val="1000"/>
              </a:spcBef>
              <a:spcAft>
                <a:spcPts val="0"/>
              </a:spcAft>
              <a:buClr>
                <a:srgbClr val="000000"/>
              </a:buClr>
              <a:buSzPts val="2000"/>
              <a:buFont typeface="Arial"/>
              <a:buNone/>
            </a:pPr>
            <a:r>
              <a:rPr lang="en-GB" sz="1600" b="0" i="0" u="none" strike="noStrike" cap="none" dirty="0">
                <a:solidFill>
                  <a:srgbClr val="000000"/>
                </a:solidFill>
                <a:latin typeface="Nunito"/>
                <a:ea typeface="Nunito"/>
                <a:cs typeface="Nunito"/>
                <a:sym typeface="Nunito"/>
              </a:rPr>
              <a:t>Consisting of 2 Components :</a:t>
            </a:r>
            <a:endParaRPr sz="1600" b="0" i="0" u="none" strike="noStrike" cap="none" dirty="0">
              <a:solidFill>
                <a:srgbClr val="000000"/>
              </a:solidFill>
              <a:latin typeface="Nunito"/>
              <a:ea typeface="Nunito"/>
              <a:cs typeface="Nunito"/>
              <a:sym typeface="Nunito"/>
            </a:endParaRPr>
          </a:p>
        </p:txBody>
      </p:sp>
      <p:sp>
        <p:nvSpPr>
          <p:cNvPr id="600" name="Google Shape;600;p8"/>
          <p:cNvSpPr txBox="1"/>
          <p:nvPr/>
        </p:nvSpPr>
        <p:spPr>
          <a:xfrm>
            <a:off x="452050" y="2632198"/>
            <a:ext cx="3774300" cy="615600"/>
          </a:xfrm>
          <a:prstGeom prst="rect">
            <a:avLst/>
          </a:prstGeom>
          <a:noFill/>
          <a:ln>
            <a:noFill/>
          </a:ln>
        </p:spPr>
        <p:txBody>
          <a:bodyPr spcFirstLastPara="1" wrap="square" lIns="91425" tIns="91425" rIns="91425" bIns="91425" anchor="t" anchorCtr="0">
            <a:spAutoFit/>
          </a:bodyPr>
          <a:lstStyle/>
          <a:p>
            <a:pPr marL="457200" marR="0" lvl="0" indent="-317500" algn="l" rtl="0">
              <a:lnSpc>
                <a:spcPct val="100000"/>
              </a:lnSpc>
              <a:spcBef>
                <a:spcPts val="0"/>
              </a:spcBef>
              <a:spcAft>
                <a:spcPts val="0"/>
              </a:spcAft>
              <a:buClr>
                <a:srgbClr val="000000"/>
              </a:buClr>
              <a:buSzPts val="1400"/>
              <a:buFont typeface="Nunito"/>
              <a:buAutoNum type="arabicPeriod"/>
            </a:pPr>
            <a:r>
              <a:rPr lang="en-GB" sz="1400" b="0" i="0" u="none" strike="noStrike" cap="none" dirty="0">
                <a:solidFill>
                  <a:srgbClr val="000000"/>
                </a:solidFill>
                <a:latin typeface="Nunito"/>
                <a:ea typeface="Nunito"/>
                <a:cs typeface="Nunito"/>
                <a:sym typeface="Nunito"/>
              </a:rPr>
              <a:t>Base Class Library(BCL) of Technology </a:t>
            </a:r>
            <a:endParaRPr sz="1400" b="0" i="0" u="none" strike="noStrike" cap="none" dirty="0">
              <a:solidFill>
                <a:srgbClr val="000000"/>
              </a:solidFill>
              <a:latin typeface="Nunito"/>
              <a:ea typeface="Nunito"/>
              <a:cs typeface="Nunito"/>
              <a:sym typeface="Nunito"/>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Nunito"/>
              <a:ea typeface="Nunito"/>
              <a:cs typeface="Nunito"/>
              <a:sym typeface="Nunito"/>
            </a:endParaRPr>
          </a:p>
        </p:txBody>
      </p:sp>
      <p:sp>
        <p:nvSpPr>
          <p:cNvPr id="601" name="Google Shape;601;p8"/>
          <p:cNvSpPr txBox="1"/>
          <p:nvPr/>
        </p:nvSpPr>
        <p:spPr>
          <a:xfrm>
            <a:off x="4495400" y="2660823"/>
            <a:ext cx="4190700" cy="400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Nunito"/>
                <a:ea typeface="Nunito"/>
                <a:cs typeface="Nunito"/>
                <a:sym typeface="Nunito"/>
              </a:rPr>
              <a:t>2.     Common Language Runtime (CLR)</a:t>
            </a:r>
            <a:endParaRPr sz="1400" b="0" i="0" u="none" strike="noStrike" cap="none">
              <a:solidFill>
                <a:srgbClr val="000000"/>
              </a:solidFill>
              <a:latin typeface="Nunito"/>
              <a:ea typeface="Nunito"/>
              <a:cs typeface="Nunito"/>
              <a:sym typeface="Nunito"/>
            </a:endParaRPr>
          </a:p>
        </p:txBody>
      </p:sp>
      <p:sp>
        <p:nvSpPr>
          <p:cNvPr id="602" name="Google Shape;602;p8"/>
          <p:cNvSpPr txBox="1"/>
          <p:nvPr/>
        </p:nvSpPr>
        <p:spPr>
          <a:xfrm>
            <a:off x="793327" y="3109879"/>
            <a:ext cx="2196300" cy="615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Nunito"/>
                <a:ea typeface="Nunito"/>
                <a:cs typeface="Nunito"/>
                <a:sym typeface="Nunito"/>
              </a:rPr>
              <a:t>Dot Net Programming</a:t>
            </a:r>
            <a:endParaRPr sz="1400" b="0" i="0" u="none" strike="noStrike" cap="none" dirty="0">
              <a:solidFill>
                <a:srgbClr val="00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Nunito"/>
                <a:ea typeface="Nunito"/>
                <a:cs typeface="Nunito"/>
                <a:sym typeface="Nunito"/>
              </a:rPr>
              <a:t>Languages    </a:t>
            </a:r>
            <a:endParaRPr sz="1400" b="0" i="0" u="none" strike="noStrike" cap="none" dirty="0">
              <a:solidFill>
                <a:srgbClr val="000000"/>
              </a:solidFill>
              <a:latin typeface="Nunito"/>
              <a:ea typeface="Nunito"/>
              <a:cs typeface="Nunito"/>
              <a:sym typeface="Nunito"/>
            </a:endParaRPr>
          </a:p>
        </p:txBody>
      </p:sp>
      <p:sp>
        <p:nvSpPr>
          <p:cNvPr id="603" name="Google Shape;603;p8"/>
          <p:cNvSpPr txBox="1"/>
          <p:nvPr/>
        </p:nvSpPr>
        <p:spPr>
          <a:xfrm>
            <a:off x="3488869" y="3109879"/>
            <a:ext cx="1099200" cy="6156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Nunito"/>
                <a:ea typeface="Nunito"/>
                <a:cs typeface="Nunito"/>
                <a:sym typeface="Nunito"/>
              </a:rPr>
              <a:t>Language Compilers</a:t>
            </a:r>
            <a:endParaRPr sz="1400" b="0" i="0" u="none" strike="noStrike" cap="none">
              <a:solidFill>
                <a:srgbClr val="000000"/>
              </a:solidFill>
              <a:latin typeface="Nunito"/>
              <a:ea typeface="Nunito"/>
              <a:cs typeface="Nunito"/>
              <a:sym typeface="Nunito"/>
            </a:endParaRPr>
          </a:p>
        </p:txBody>
      </p:sp>
      <p:sp>
        <p:nvSpPr>
          <p:cNvPr id="604" name="Google Shape;604;p8"/>
          <p:cNvSpPr txBox="1"/>
          <p:nvPr/>
        </p:nvSpPr>
        <p:spPr>
          <a:xfrm>
            <a:off x="5087311" y="3123267"/>
            <a:ext cx="1273800" cy="615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dirty="0" err="1">
                <a:solidFill>
                  <a:srgbClr val="000000"/>
                </a:solidFill>
                <a:latin typeface="Nunito"/>
                <a:ea typeface="Nunito"/>
                <a:cs typeface="Nunito"/>
                <a:sym typeface="Nunito"/>
              </a:rPr>
              <a:t>RunTime</a:t>
            </a:r>
            <a:endParaRPr sz="1400" b="0" i="0" u="none" strike="noStrike" cap="none" dirty="0">
              <a:solidFill>
                <a:srgbClr val="000000"/>
              </a:solidFill>
              <a:latin typeface="Nunito"/>
              <a:ea typeface="Nunito"/>
              <a:cs typeface="Nunito"/>
              <a:sym typeface="Nunito"/>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Nunito"/>
                <a:ea typeface="Nunito"/>
                <a:cs typeface="Nunito"/>
                <a:sym typeface="Nunito"/>
              </a:rPr>
              <a:t>Components</a:t>
            </a:r>
            <a:endParaRPr sz="1400" b="0" i="0" u="none" strike="noStrike" cap="none" dirty="0">
              <a:solidFill>
                <a:srgbClr val="000000"/>
              </a:solidFill>
              <a:latin typeface="Nunito"/>
              <a:ea typeface="Nunito"/>
              <a:cs typeface="Nunito"/>
              <a:sym typeface="Nunito"/>
            </a:endParaRPr>
          </a:p>
        </p:txBody>
      </p:sp>
      <p:sp>
        <p:nvSpPr>
          <p:cNvPr id="605" name="Google Shape;605;p8"/>
          <p:cNvSpPr txBox="1"/>
          <p:nvPr/>
        </p:nvSpPr>
        <p:spPr>
          <a:xfrm>
            <a:off x="863119" y="3948079"/>
            <a:ext cx="2196300" cy="615600"/>
          </a:xfrm>
          <a:prstGeom prst="rect">
            <a:avLst/>
          </a:prstGeom>
          <a:noFill/>
          <a:ln>
            <a:noFill/>
          </a:ln>
        </p:spPr>
        <p:txBody>
          <a:bodyPr spcFirstLastPara="1" wrap="square" lIns="91425" tIns="91425" rIns="91425" bIns="91425" anchor="ctr" anchorCtr="0">
            <a:noAutofit/>
          </a:bodyPr>
          <a:lstStyle/>
          <a:p>
            <a:pPr marL="457200" marR="0" lvl="0" indent="-304800" algn="l" rtl="0">
              <a:lnSpc>
                <a:spcPct val="100000"/>
              </a:lnSpc>
              <a:spcBef>
                <a:spcPts val="0"/>
              </a:spcBef>
              <a:spcAft>
                <a:spcPts val="0"/>
              </a:spcAft>
              <a:buClr>
                <a:srgbClr val="000000"/>
              </a:buClr>
              <a:buSzPts val="1200"/>
              <a:buFont typeface="Nunito"/>
              <a:buAutoNum type="arabicPeriod"/>
            </a:pPr>
            <a:r>
              <a:rPr lang="en-GB" sz="1200" b="0" i="0" u="none" strike="noStrike" cap="none">
                <a:solidFill>
                  <a:srgbClr val="000000"/>
                </a:solidFill>
                <a:latin typeface="Nunito"/>
                <a:ea typeface="Nunito"/>
                <a:cs typeface="Nunito"/>
                <a:sym typeface="Nunito"/>
              </a:rPr>
              <a:t>Visual Basic</a:t>
            </a:r>
            <a:endParaRPr sz="1200" b="0" i="0" u="none" strike="noStrike" cap="none">
              <a:solidFill>
                <a:srgbClr val="000000"/>
              </a:solidFill>
              <a:latin typeface="Nunito"/>
              <a:ea typeface="Nunito"/>
              <a:cs typeface="Nunito"/>
              <a:sym typeface="Nunito"/>
            </a:endParaRPr>
          </a:p>
          <a:p>
            <a:pPr marL="457200" marR="0" lvl="0" indent="-304800" algn="l" rtl="0">
              <a:lnSpc>
                <a:spcPct val="100000"/>
              </a:lnSpc>
              <a:spcBef>
                <a:spcPts val="0"/>
              </a:spcBef>
              <a:spcAft>
                <a:spcPts val="0"/>
              </a:spcAft>
              <a:buClr>
                <a:srgbClr val="000000"/>
              </a:buClr>
              <a:buSzPts val="1200"/>
              <a:buFont typeface="Nunito"/>
              <a:buAutoNum type="arabicPeriod"/>
            </a:pPr>
            <a:r>
              <a:rPr lang="en-GB" sz="1200" b="0" i="0" u="none" strike="noStrike" cap="none">
                <a:solidFill>
                  <a:srgbClr val="000000"/>
                </a:solidFill>
                <a:latin typeface="Nunito"/>
                <a:ea typeface="Nunito"/>
                <a:cs typeface="Nunito"/>
                <a:sym typeface="Nunito"/>
              </a:rPr>
              <a:t>Visual C++ </a:t>
            </a:r>
            <a:endParaRPr sz="1200" b="0" i="0" u="none" strike="noStrike" cap="none">
              <a:solidFill>
                <a:srgbClr val="000000"/>
              </a:solidFill>
              <a:latin typeface="Nunito"/>
              <a:ea typeface="Nunito"/>
              <a:cs typeface="Nunito"/>
              <a:sym typeface="Nunito"/>
            </a:endParaRPr>
          </a:p>
          <a:p>
            <a:pPr marL="457200" marR="0" lvl="0" indent="-304800" algn="l" rtl="0">
              <a:lnSpc>
                <a:spcPct val="100000"/>
              </a:lnSpc>
              <a:spcBef>
                <a:spcPts val="0"/>
              </a:spcBef>
              <a:spcAft>
                <a:spcPts val="0"/>
              </a:spcAft>
              <a:buClr>
                <a:srgbClr val="000000"/>
              </a:buClr>
              <a:buSzPts val="1200"/>
              <a:buFont typeface="Nunito"/>
              <a:buAutoNum type="arabicPeriod"/>
            </a:pPr>
            <a:r>
              <a:rPr lang="en-GB" sz="1200" b="0" i="0" u="none" strike="noStrike" cap="none">
                <a:solidFill>
                  <a:srgbClr val="000000"/>
                </a:solidFill>
                <a:latin typeface="Nunito"/>
                <a:ea typeface="Nunito"/>
                <a:cs typeface="Nunito"/>
                <a:sym typeface="Nunito"/>
              </a:rPr>
              <a:t>C#</a:t>
            </a:r>
            <a:endParaRPr sz="1200" b="0" i="0" u="none" strike="noStrike" cap="none">
              <a:solidFill>
                <a:srgbClr val="000000"/>
              </a:solidFill>
              <a:latin typeface="Nunito"/>
              <a:ea typeface="Nunito"/>
              <a:cs typeface="Nunito"/>
              <a:sym typeface="Nunito"/>
            </a:endParaRPr>
          </a:p>
          <a:p>
            <a:pPr marL="457200" marR="0" lvl="0" indent="-304800" algn="l" rtl="0">
              <a:lnSpc>
                <a:spcPct val="100000"/>
              </a:lnSpc>
              <a:spcBef>
                <a:spcPts val="0"/>
              </a:spcBef>
              <a:spcAft>
                <a:spcPts val="0"/>
              </a:spcAft>
              <a:buClr>
                <a:schemeClr val="accent2"/>
              </a:buClr>
              <a:buSzPts val="1200"/>
              <a:buFont typeface="Nunito"/>
              <a:buAutoNum type="arabicPeriod"/>
            </a:pPr>
            <a:r>
              <a:rPr lang="en-GB" sz="1200" b="0" i="0" u="none" strike="noStrike" cap="none">
                <a:solidFill>
                  <a:schemeClr val="accent2"/>
                </a:solidFill>
                <a:latin typeface="Nunito"/>
                <a:ea typeface="Nunito"/>
                <a:cs typeface="Nunito"/>
                <a:sym typeface="Nunito"/>
              </a:rPr>
              <a:t>J# (Discontinued)</a:t>
            </a:r>
            <a:endParaRPr sz="1200" b="0" i="0" u="none" strike="noStrike" cap="none">
              <a:solidFill>
                <a:schemeClr val="accent2"/>
              </a:solidFill>
              <a:latin typeface="Nunito"/>
              <a:ea typeface="Nunito"/>
              <a:cs typeface="Nunito"/>
              <a:sym typeface="Nunito"/>
            </a:endParaRPr>
          </a:p>
          <a:p>
            <a:pPr marL="457200" marR="0" lvl="0" indent="-304800" algn="l" rtl="0">
              <a:lnSpc>
                <a:spcPct val="100000"/>
              </a:lnSpc>
              <a:spcBef>
                <a:spcPts val="0"/>
              </a:spcBef>
              <a:spcAft>
                <a:spcPts val="0"/>
              </a:spcAft>
              <a:buClr>
                <a:srgbClr val="000000"/>
              </a:buClr>
              <a:buSzPts val="1200"/>
              <a:buFont typeface="Nunito"/>
              <a:buAutoNum type="arabicPeriod"/>
            </a:pPr>
            <a:r>
              <a:rPr lang="en-GB" sz="1200" b="0" i="0" u="none" strike="noStrike" cap="none">
                <a:solidFill>
                  <a:srgbClr val="000000"/>
                </a:solidFill>
                <a:latin typeface="Nunito"/>
                <a:ea typeface="Nunito"/>
                <a:cs typeface="Nunito"/>
                <a:sym typeface="Nunito"/>
              </a:rPr>
              <a:t>F#</a:t>
            </a:r>
            <a:endParaRPr sz="1200" b="0" i="0" u="none" strike="noStrike" cap="none">
              <a:solidFill>
                <a:srgbClr val="000000"/>
              </a:solidFill>
              <a:latin typeface="Nunito"/>
              <a:ea typeface="Nunito"/>
              <a:cs typeface="Nunito"/>
              <a:sym typeface="Nunito"/>
            </a:endParaRPr>
          </a:p>
        </p:txBody>
      </p:sp>
      <p:sp>
        <p:nvSpPr>
          <p:cNvPr id="606" name="Google Shape;606;p8"/>
          <p:cNvSpPr txBox="1"/>
          <p:nvPr/>
        </p:nvSpPr>
        <p:spPr>
          <a:xfrm>
            <a:off x="3297719" y="3712379"/>
            <a:ext cx="1343700" cy="400200"/>
          </a:xfrm>
          <a:prstGeom prst="rect">
            <a:avLst/>
          </a:prstGeom>
          <a:noFill/>
          <a:ln>
            <a:noFill/>
          </a:ln>
        </p:spPr>
        <p:txBody>
          <a:bodyPr spcFirstLastPara="1" wrap="square" lIns="91425" tIns="91425" rIns="91425" bIns="91425" anchor="ctr" anchorCtr="0">
            <a:noAutofit/>
          </a:bodyPr>
          <a:lstStyle/>
          <a:p>
            <a:pPr marL="45720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Nunito"/>
                <a:ea typeface="Nunito"/>
                <a:cs typeface="Nunito"/>
                <a:sym typeface="Nunito"/>
              </a:rPr>
              <a:t>Roslyn</a:t>
            </a:r>
            <a:endParaRPr sz="1200" b="0" i="0" u="none" strike="noStrike" cap="none">
              <a:solidFill>
                <a:srgbClr val="000000"/>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0"/>
                                        </p:tgtEl>
                                        <p:attrNameLst>
                                          <p:attrName>style.visibility</p:attrName>
                                        </p:attrNameLst>
                                      </p:cBhvr>
                                      <p:to>
                                        <p:strVal val="visible"/>
                                      </p:to>
                                    </p:set>
                                    <p:animEffect transition="in" filter="fade">
                                      <p:cBhvr>
                                        <p:cTn id="7" dur="1000"/>
                                        <p:tgtEl>
                                          <p:spTgt spid="600"/>
                                        </p:tgtEl>
                                      </p:cBhvr>
                                    </p:animEffect>
                                  </p:childTnLst>
                                </p:cTn>
                              </p:par>
                              <p:par>
                                <p:cTn id="8" presetID="10" presetClass="entr" presetSubtype="0" fill="hold" nodeType="withEffect">
                                  <p:stCondLst>
                                    <p:cond delay="0"/>
                                  </p:stCondLst>
                                  <p:childTnLst>
                                    <p:set>
                                      <p:cBhvr>
                                        <p:cTn id="9" dur="1" fill="hold">
                                          <p:stCondLst>
                                            <p:cond delay="0"/>
                                          </p:stCondLst>
                                        </p:cTn>
                                        <p:tgtEl>
                                          <p:spTgt spid="601"/>
                                        </p:tgtEl>
                                        <p:attrNameLst>
                                          <p:attrName>style.visibility</p:attrName>
                                        </p:attrNameLst>
                                      </p:cBhvr>
                                      <p:to>
                                        <p:strVal val="visible"/>
                                      </p:to>
                                    </p:set>
                                    <p:animEffect transition="in" filter="fade">
                                      <p:cBhvr>
                                        <p:cTn id="10" dur="1000"/>
                                        <p:tgtEl>
                                          <p:spTgt spid="60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2"/>
                                        </p:tgtEl>
                                        <p:attrNameLst>
                                          <p:attrName>style.visibility</p:attrName>
                                        </p:attrNameLst>
                                      </p:cBhvr>
                                      <p:to>
                                        <p:strVal val="visible"/>
                                      </p:to>
                                    </p:set>
                                    <p:animEffect transition="in" filter="fade">
                                      <p:cBhvr>
                                        <p:cTn id="15" dur="1000"/>
                                        <p:tgtEl>
                                          <p:spTgt spid="602"/>
                                        </p:tgtEl>
                                      </p:cBhvr>
                                    </p:animEffect>
                                  </p:childTnLst>
                                </p:cTn>
                              </p:par>
                              <p:par>
                                <p:cTn id="16" presetID="10" presetClass="entr" presetSubtype="0" fill="hold" nodeType="withEffect">
                                  <p:stCondLst>
                                    <p:cond delay="0"/>
                                  </p:stCondLst>
                                  <p:childTnLst>
                                    <p:set>
                                      <p:cBhvr>
                                        <p:cTn id="17" dur="1" fill="hold">
                                          <p:stCondLst>
                                            <p:cond delay="0"/>
                                          </p:stCondLst>
                                        </p:cTn>
                                        <p:tgtEl>
                                          <p:spTgt spid="603"/>
                                        </p:tgtEl>
                                        <p:attrNameLst>
                                          <p:attrName>style.visibility</p:attrName>
                                        </p:attrNameLst>
                                      </p:cBhvr>
                                      <p:to>
                                        <p:strVal val="visible"/>
                                      </p:to>
                                    </p:set>
                                    <p:animEffect transition="in" filter="fade">
                                      <p:cBhvr>
                                        <p:cTn id="18" dur="1000"/>
                                        <p:tgtEl>
                                          <p:spTgt spid="603"/>
                                        </p:tgtEl>
                                      </p:cBhvr>
                                    </p:animEffect>
                                  </p:childTnLst>
                                </p:cTn>
                              </p:par>
                              <p:par>
                                <p:cTn id="19" presetID="10" presetClass="entr" presetSubtype="0" fill="hold" nodeType="withEffect">
                                  <p:stCondLst>
                                    <p:cond delay="0"/>
                                  </p:stCondLst>
                                  <p:childTnLst>
                                    <p:set>
                                      <p:cBhvr>
                                        <p:cTn id="20" dur="1" fill="hold">
                                          <p:stCondLst>
                                            <p:cond delay="0"/>
                                          </p:stCondLst>
                                        </p:cTn>
                                        <p:tgtEl>
                                          <p:spTgt spid="604"/>
                                        </p:tgtEl>
                                        <p:attrNameLst>
                                          <p:attrName>style.visibility</p:attrName>
                                        </p:attrNameLst>
                                      </p:cBhvr>
                                      <p:to>
                                        <p:strVal val="visible"/>
                                      </p:to>
                                    </p:set>
                                    <p:animEffect transition="in" filter="fade">
                                      <p:cBhvr>
                                        <p:cTn id="21" dur="1000"/>
                                        <p:tgtEl>
                                          <p:spTgt spid="60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05"/>
                                        </p:tgtEl>
                                        <p:attrNameLst>
                                          <p:attrName>style.visibility</p:attrName>
                                        </p:attrNameLst>
                                      </p:cBhvr>
                                      <p:to>
                                        <p:strVal val="visible"/>
                                      </p:to>
                                    </p:set>
                                    <p:animEffect transition="in" filter="fade">
                                      <p:cBhvr>
                                        <p:cTn id="26" dur="1000"/>
                                        <p:tgtEl>
                                          <p:spTgt spid="605"/>
                                        </p:tgtEl>
                                      </p:cBhvr>
                                    </p:animEffect>
                                  </p:childTnLst>
                                </p:cTn>
                              </p:par>
                              <p:par>
                                <p:cTn id="27" presetID="10" presetClass="entr" presetSubtype="0" fill="hold" nodeType="withEffect">
                                  <p:stCondLst>
                                    <p:cond delay="0"/>
                                  </p:stCondLst>
                                  <p:childTnLst>
                                    <p:set>
                                      <p:cBhvr>
                                        <p:cTn id="28" dur="1" fill="hold">
                                          <p:stCondLst>
                                            <p:cond delay="0"/>
                                          </p:stCondLst>
                                        </p:cTn>
                                        <p:tgtEl>
                                          <p:spTgt spid="606"/>
                                        </p:tgtEl>
                                        <p:attrNameLst>
                                          <p:attrName>style.visibility</p:attrName>
                                        </p:attrNameLst>
                                      </p:cBhvr>
                                      <p:to>
                                        <p:strVal val="visible"/>
                                      </p:to>
                                    </p:set>
                                    <p:animEffect transition="in" filter="fade">
                                      <p:cBhvr>
                                        <p:cTn id="29" dur="1000"/>
                                        <p:tgtEl>
                                          <p:spTgt spid="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9"/>
          <p:cNvSpPr/>
          <p:nvPr/>
        </p:nvSpPr>
        <p:spPr>
          <a:xfrm>
            <a:off x="5987877" y="192389"/>
            <a:ext cx="2180100" cy="999300"/>
          </a:xfrm>
          <a:prstGeom prst="roundRect">
            <a:avLst>
              <a:gd name="adj" fmla="val 16667"/>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Nunito"/>
              <a:ea typeface="Nunito"/>
              <a:cs typeface="Nunito"/>
              <a:sym typeface="Nunito"/>
            </a:endParaRPr>
          </a:p>
        </p:txBody>
      </p:sp>
      <p:sp>
        <p:nvSpPr>
          <p:cNvPr id="612" name="Google Shape;612;p9"/>
          <p:cNvSpPr txBox="1">
            <a:spLocks noGrp="1"/>
          </p:cNvSpPr>
          <p:nvPr>
            <p:ph type="title"/>
          </p:nvPr>
        </p:nvSpPr>
        <p:spPr>
          <a:xfrm>
            <a:off x="438350" y="109213"/>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100" dirty="0" err="1"/>
              <a:t>.Net</a:t>
            </a:r>
            <a:r>
              <a:rPr lang="en-GB" sz="3100" dirty="0"/>
              <a:t> Code Compilation Steps </a:t>
            </a:r>
            <a:endParaRPr sz="3100" dirty="0"/>
          </a:p>
        </p:txBody>
      </p:sp>
      <p:sp>
        <p:nvSpPr>
          <p:cNvPr id="613" name="Google Shape;613;p9"/>
          <p:cNvSpPr/>
          <p:nvPr/>
        </p:nvSpPr>
        <p:spPr>
          <a:xfrm>
            <a:off x="148806" y="1962305"/>
            <a:ext cx="1140600" cy="11661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GB" sz="1500" b="1" i="0" u="none" strike="noStrike" cap="none">
                <a:solidFill>
                  <a:srgbClr val="000000"/>
                </a:solidFill>
                <a:latin typeface="Arial"/>
                <a:ea typeface="Arial"/>
                <a:cs typeface="Arial"/>
                <a:sym typeface="Arial"/>
              </a:rPr>
              <a:t>C# Code</a:t>
            </a:r>
            <a:endParaRPr sz="1500" b="1" i="0" u="none" strike="noStrike" cap="none">
              <a:solidFill>
                <a:srgbClr val="000000"/>
              </a:solidFill>
              <a:latin typeface="Arial"/>
              <a:ea typeface="Arial"/>
              <a:cs typeface="Arial"/>
              <a:sym typeface="Arial"/>
            </a:endParaRPr>
          </a:p>
        </p:txBody>
      </p:sp>
      <p:sp>
        <p:nvSpPr>
          <p:cNvPr id="614" name="Google Shape;614;p9"/>
          <p:cNvSpPr/>
          <p:nvPr/>
        </p:nvSpPr>
        <p:spPr>
          <a:xfrm>
            <a:off x="2012081" y="2167355"/>
            <a:ext cx="1962300" cy="7881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500"/>
              <a:buFont typeface="Arial"/>
              <a:buNone/>
            </a:pPr>
            <a:endParaRPr lang="en-GB" sz="1500" b="1" i="0" u="none" strike="noStrike" cap="none" dirty="0" smtClean="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500"/>
              <a:buFont typeface="Arial"/>
              <a:buNone/>
            </a:pPr>
            <a:r>
              <a:rPr lang="en-GB" sz="1500" b="1" i="0" u="none" strike="noStrike" cap="none" dirty="0" smtClean="0">
                <a:solidFill>
                  <a:srgbClr val="000000"/>
                </a:solidFill>
                <a:latin typeface="Arial"/>
                <a:ea typeface="Arial"/>
                <a:cs typeface="Arial"/>
                <a:sym typeface="Arial"/>
              </a:rPr>
              <a:t>Compiler</a:t>
            </a:r>
            <a:endParaRPr sz="1500" b="1" i="0" u="none" strike="noStrike" cap="none" dirty="0">
              <a:solidFill>
                <a:srgbClr val="000000"/>
              </a:solidFill>
              <a:latin typeface="Arial"/>
              <a:ea typeface="Arial"/>
              <a:cs typeface="Arial"/>
              <a:sym typeface="Arial"/>
            </a:endParaRPr>
          </a:p>
        </p:txBody>
      </p:sp>
      <p:sp>
        <p:nvSpPr>
          <p:cNvPr id="616" name="Google Shape;616;p9"/>
          <p:cNvSpPr/>
          <p:nvPr/>
        </p:nvSpPr>
        <p:spPr>
          <a:xfrm>
            <a:off x="4647206" y="1978355"/>
            <a:ext cx="1140600" cy="11661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100"/>
              <a:buFont typeface="Arial"/>
              <a:buNone/>
            </a:pPr>
            <a:r>
              <a:rPr lang="en-GB" sz="1100" b="0" i="0" u="none" strike="noStrike" cap="none">
                <a:solidFill>
                  <a:srgbClr val="000000"/>
                </a:solidFill>
                <a:latin typeface="Arial"/>
                <a:ea typeface="Arial"/>
                <a:cs typeface="Arial"/>
                <a:sym typeface="Arial"/>
              </a:rPr>
              <a:t>Managed Code</a:t>
            </a:r>
            <a:endParaRPr sz="1100" b="0" i="0" u="none" strike="noStrike" cap="none">
              <a:solidFill>
                <a:srgbClr val="000000"/>
              </a:solidFill>
              <a:latin typeface="Arial"/>
              <a:ea typeface="Arial"/>
              <a:cs typeface="Arial"/>
              <a:sym typeface="Arial"/>
            </a:endParaRPr>
          </a:p>
        </p:txBody>
      </p:sp>
      <p:sp>
        <p:nvSpPr>
          <p:cNvPr id="617" name="Google Shape;617;p9"/>
          <p:cNvSpPr/>
          <p:nvPr/>
        </p:nvSpPr>
        <p:spPr>
          <a:xfrm>
            <a:off x="4820131" y="2071230"/>
            <a:ext cx="794700" cy="730500"/>
          </a:xfrm>
          <a:prstGeom prst="roundRect">
            <a:avLst>
              <a:gd name="adj" fmla="val 16667"/>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CIL</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IL</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MSIL</a:t>
            </a:r>
            <a:endParaRPr sz="1400" b="0" i="0" u="none" strike="noStrike" cap="none">
              <a:solidFill>
                <a:srgbClr val="000000"/>
              </a:solidFill>
              <a:latin typeface="Arial"/>
              <a:ea typeface="Arial"/>
              <a:cs typeface="Arial"/>
              <a:sym typeface="Arial"/>
            </a:endParaRPr>
          </a:p>
        </p:txBody>
      </p:sp>
      <p:sp>
        <p:nvSpPr>
          <p:cNvPr id="618" name="Google Shape;618;p9"/>
          <p:cNvSpPr/>
          <p:nvPr/>
        </p:nvSpPr>
        <p:spPr>
          <a:xfrm>
            <a:off x="6335981" y="2316455"/>
            <a:ext cx="938400" cy="4578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GB" sz="1500" b="1" i="0" u="none" strike="noStrike" cap="none">
                <a:solidFill>
                  <a:srgbClr val="000000"/>
                </a:solidFill>
                <a:latin typeface="Arial"/>
                <a:ea typeface="Arial"/>
                <a:cs typeface="Arial"/>
                <a:sym typeface="Arial"/>
              </a:rPr>
              <a:t>JIT </a:t>
            </a:r>
            <a:endParaRPr sz="15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Compiler</a:t>
            </a:r>
            <a:endParaRPr sz="1200" b="0" i="0" u="none" strike="noStrike" cap="none">
              <a:solidFill>
                <a:srgbClr val="000000"/>
              </a:solidFill>
              <a:latin typeface="Arial"/>
              <a:ea typeface="Arial"/>
              <a:cs typeface="Arial"/>
              <a:sym typeface="Arial"/>
            </a:endParaRPr>
          </a:p>
        </p:txBody>
      </p:sp>
      <p:sp>
        <p:nvSpPr>
          <p:cNvPr id="619" name="Google Shape;619;p9"/>
          <p:cNvSpPr/>
          <p:nvPr/>
        </p:nvSpPr>
        <p:spPr>
          <a:xfrm>
            <a:off x="7822556" y="1981868"/>
            <a:ext cx="1140600" cy="1166100"/>
          </a:xfrm>
          <a:prstGeom prst="rect">
            <a:avLst/>
          </a:prstGeom>
          <a:solidFill>
            <a:srgbClr val="D9D9D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GB" sz="1500" b="1" i="0" u="none" strike="noStrike" cap="none">
                <a:solidFill>
                  <a:srgbClr val="000000"/>
                </a:solidFill>
                <a:latin typeface="Arial"/>
                <a:ea typeface="Arial"/>
                <a:cs typeface="Arial"/>
                <a:sym typeface="Arial"/>
              </a:rPr>
              <a:t>Native</a:t>
            </a:r>
            <a:endParaRPr sz="1500" b="1" i="0" u="none" strike="noStrike" cap="none">
              <a:solidFill>
                <a:srgbClr val="000000"/>
              </a:solidFill>
              <a:latin typeface="Arial"/>
              <a:ea typeface="Arial"/>
              <a:cs typeface="Arial"/>
              <a:sym typeface="Arial"/>
            </a:endParaRPr>
          </a:p>
        </p:txBody>
      </p:sp>
      <p:sp>
        <p:nvSpPr>
          <p:cNvPr id="631" name="Google Shape;631;p9"/>
          <p:cNvSpPr txBox="1"/>
          <p:nvPr/>
        </p:nvSpPr>
        <p:spPr>
          <a:xfrm>
            <a:off x="148806" y="3144455"/>
            <a:ext cx="11406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Nunito"/>
                <a:ea typeface="Nunito"/>
                <a:cs typeface="Nunito"/>
                <a:sym typeface="Nunito"/>
              </a:rPr>
              <a:t>Helloworld.CS</a:t>
            </a:r>
            <a:endParaRPr sz="1000" b="0" i="0" u="none" strike="noStrike" cap="none">
              <a:solidFill>
                <a:srgbClr val="000000"/>
              </a:solidFill>
              <a:latin typeface="Nunito"/>
              <a:ea typeface="Nunito"/>
              <a:cs typeface="Nunito"/>
              <a:sym typeface="Nunito"/>
            </a:endParaRPr>
          </a:p>
        </p:txBody>
      </p:sp>
      <p:sp>
        <p:nvSpPr>
          <p:cNvPr id="632" name="Google Shape;632;p9"/>
          <p:cNvSpPr txBox="1"/>
          <p:nvPr/>
        </p:nvSpPr>
        <p:spPr>
          <a:xfrm>
            <a:off x="2631881" y="2955455"/>
            <a:ext cx="7227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Nunito"/>
                <a:ea typeface="Nunito"/>
                <a:cs typeface="Nunito"/>
                <a:sym typeface="Nunito"/>
              </a:rPr>
              <a:t>CSC.exe</a:t>
            </a:r>
            <a:endParaRPr sz="1000" b="0" i="0" u="none" strike="noStrike" cap="none">
              <a:solidFill>
                <a:srgbClr val="000000"/>
              </a:solidFill>
              <a:latin typeface="Nunito"/>
              <a:ea typeface="Nunito"/>
              <a:cs typeface="Nunito"/>
              <a:sym typeface="Nunito"/>
            </a:endParaRPr>
          </a:p>
        </p:txBody>
      </p:sp>
      <p:sp>
        <p:nvSpPr>
          <p:cNvPr id="633" name="Google Shape;633;p9"/>
          <p:cNvSpPr txBox="1"/>
          <p:nvPr/>
        </p:nvSpPr>
        <p:spPr>
          <a:xfrm>
            <a:off x="4689031" y="3146130"/>
            <a:ext cx="105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Nunito"/>
                <a:ea typeface="Nunito"/>
                <a:cs typeface="Nunito"/>
                <a:sym typeface="Nunito"/>
              </a:rPr>
              <a:t>Helloworld.dll</a:t>
            </a:r>
            <a:endParaRPr sz="1000" b="0" i="0" u="none" strike="noStrike" cap="none">
              <a:solidFill>
                <a:srgbClr val="000000"/>
              </a:solidFill>
              <a:latin typeface="Nunito"/>
              <a:ea typeface="Nunito"/>
              <a:cs typeface="Nunito"/>
              <a:sym typeface="Nunito"/>
            </a:endParaRPr>
          </a:p>
        </p:txBody>
      </p:sp>
      <p:sp>
        <p:nvSpPr>
          <p:cNvPr id="634" name="Google Shape;634;p9"/>
          <p:cNvSpPr txBox="1"/>
          <p:nvPr/>
        </p:nvSpPr>
        <p:spPr>
          <a:xfrm>
            <a:off x="6387931" y="1916855"/>
            <a:ext cx="10176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GB" sz="1500" b="0" i="0" u="sng" strike="noStrike" cap="none">
                <a:solidFill>
                  <a:srgbClr val="000000"/>
                </a:solidFill>
                <a:latin typeface="Nunito"/>
                <a:ea typeface="Nunito"/>
                <a:cs typeface="Nunito"/>
                <a:sym typeface="Nunito"/>
              </a:rPr>
              <a:t>Runtime</a:t>
            </a:r>
            <a:endParaRPr sz="1500" b="0" i="0" u="sng" strike="noStrike" cap="none">
              <a:solidFill>
                <a:srgbClr val="000000"/>
              </a:solidFill>
              <a:latin typeface="Nunito"/>
              <a:ea typeface="Nunito"/>
              <a:cs typeface="Nunito"/>
              <a:sym typeface="Nunito"/>
            </a:endParaRPr>
          </a:p>
        </p:txBody>
      </p:sp>
      <p:sp>
        <p:nvSpPr>
          <p:cNvPr id="635" name="Google Shape;635;p9"/>
          <p:cNvSpPr txBox="1"/>
          <p:nvPr/>
        </p:nvSpPr>
        <p:spPr>
          <a:xfrm>
            <a:off x="2125306" y="3294155"/>
            <a:ext cx="18078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GB" sz="1500" b="0" i="0" u="sng" strike="noStrike" cap="none">
                <a:solidFill>
                  <a:srgbClr val="000000"/>
                </a:solidFill>
                <a:latin typeface="Nunito"/>
                <a:ea typeface="Nunito"/>
                <a:cs typeface="Nunito"/>
                <a:sym typeface="Nunito"/>
              </a:rPr>
              <a:t>Compilation Time</a:t>
            </a:r>
            <a:endParaRPr sz="1500" b="0" i="0" u="sng" strike="noStrike" cap="none">
              <a:solidFill>
                <a:srgbClr val="000000"/>
              </a:solidFill>
              <a:latin typeface="Nunito"/>
              <a:ea typeface="Nunito"/>
              <a:cs typeface="Nunito"/>
              <a:sym typeface="Nunito"/>
            </a:endParaRPr>
          </a:p>
        </p:txBody>
      </p:sp>
      <p:sp>
        <p:nvSpPr>
          <p:cNvPr id="636" name="Google Shape;636;p9"/>
          <p:cNvSpPr txBox="1"/>
          <p:nvPr/>
        </p:nvSpPr>
        <p:spPr>
          <a:xfrm>
            <a:off x="4689056" y="1553805"/>
            <a:ext cx="105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Nunito"/>
                <a:ea typeface="Nunito"/>
                <a:cs typeface="Nunito"/>
                <a:sym typeface="Nunito"/>
              </a:rPr>
              <a:t>Assembly File</a:t>
            </a:r>
            <a:endParaRPr sz="1000" b="0" i="0" u="none" strike="noStrike" cap="none">
              <a:solidFill>
                <a:srgbClr val="000000"/>
              </a:solidFill>
              <a:latin typeface="Nunito"/>
              <a:ea typeface="Nunito"/>
              <a:cs typeface="Nunito"/>
              <a:sym typeface="Nunito"/>
            </a:endParaRPr>
          </a:p>
        </p:txBody>
      </p:sp>
      <p:sp>
        <p:nvSpPr>
          <p:cNvPr id="637" name="Google Shape;637;p9"/>
          <p:cNvSpPr/>
          <p:nvPr/>
        </p:nvSpPr>
        <p:spPr>
          <a:xfrm>
            <a:off x="1565656" y="1538505"/>
            <a:ext cx="2927100" cy="369300"/>
          </a:xfrm>
          <a:prstGeom prst="ellipse">
            <a:avLst/>
          </a:prstGeom>
          <a:solidFill>
            <a:srgbClr val="EFEFE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Platform Independent</a:t>
            </a:r>
            <a:endParaRPr sz="1400" b="0" i="0" u="none" strike="noStrike" cap="none">
              <a:solidFill>
                <a:srgbClr val="000000"/>
              </a:solidFill>
              <a:latin typeface="Arial"/>
              <a:ea typeface="Arial"/>
              <a:cs typeface="Arial"/>
              <a:sym typeface="Arial"/>
            </a:endParaRPr>
          </a:p>
        </p:txBody>
      </p:sp>
      <p:cxnSp>
        <p:nvCxnSpPr>
          <p:cNvPr id="638" name="Google Shape;638;p9"/>
          <p:cNvCxnSpPr>
            <a:endCxn id="637" idx="5"/>
          </p:cNvCxnSpPr>
          <p:nvPr/>
        </p:nvCxnSpPr>
        <p:spPr>
          <a:xfrm rot="10800000">
            <a:off x="4064092" y="1853722"/>
            <a:ext cx="586800" cy="193500"/>
          </a:xfrm>
          <a:prstGeom prst="straightConnector1">
            <a:avLst/>
          </a:prstGeom>
          <a:noFill/>
          <a:ln w="9525" cap="flat" cmpd="sng">
            <a:solidFill>
              <a:schemeClr val="dk2"/>
            </a:solidFill>
            <a:prstDash val="solid"/>
            <a:round/>
            <a:headEnd type="none" w="sm" len="sm"/>
            <a:tailEnd type="triangle" w="med" len="med"/>
          </a:ln>
        </p:spPr>
      </p:cxnSp>
      <p:sp>
        <p:nvSpPr>
          <p:cNvPr id="639" name="Google Shape;639;p9"/>
          <p:cNvSpPr txBox="1"/>
          <p:nvPr/>
        </p:nvSpPr>
        <p:spPr>
          <a:xfrm>
            <a:off x="7893181" y="3237330"/>
            <a:ext cx="105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GB" sz="1000" b="0" i="0" u="none" strike="noStrike" cap="none">
                <a:solidFill>
                  <a:srgbClr val="000000"/>
                </a:solidFill>
                <a:latin typeface="Nunito"/>
                <a:ea typeface="Nunito"/>
                <a:cs typeface="Nunito"/>
                <a:sym typeface="Nunito"/>
              </a:rPr>
              <a:t>Helloworld.exe</a:t>
            </a:r>
            <a:endParaRPr sz="1000" b="0" i="0" u="none" strike="noStrike" cap="none">
              <a:solidFill>
                <a:srgbClr val="000000"/>
              </a:solidFill>
              <a:latin typeface="Nunito"/>
              <a:ea typeface="Nunito"/>
              <a:cs typeface="Nunito"/>
              <a:sym typeface="Nunito"/>
            </a:endParaRPr>
          </a:p>
        </p:txBody>
      </p:sp>
      <p:cxnSp>
        <p:nvCxnSpPr>
          <p:cNvPr id="640" name="Google Shape;640;p9"/>
          <p:cNvCxnSpPr>
            <a:stCxn id="613" idx="3"/>
            <a:endCxn id="614" idx="1"/>
          </p:cNvCxnSpPr>
          <p:nvPr/>
        </p:nvCxnSpPr>
        <p:spPr>
          <a:xfrm>
            <a:off x="1289406" y="2545355"/>
            <a:ext cx="722700" cy="16200"/>
          </a:xfrm>
          <a:prstGeom prst="straightConnector1">
            <a:avLst/>
          </a:prstGeom>
          <a:noFill/>
          <a:ln w="38100" cap="flat" cmpd="sng">
            <a:solidFill>
              <a:schemeClr val="dk2"/>
            </a:solidFill>
            <a:prstDash val="solid"/>
            <a:round/>
            <a:headEnd type="none" w="sm" len="sm"/>
            <a:tailEnd type="triangle" w="med" len="med"/>
          </a:ln>
        </p:spPr>
      </p:cxnSp>
      <p:cxnSp>
        <p:nvCxnSpPr>
          <p:cNvPr id="641" name="Google Shape;641;p9"/>
          <p:cNvCxnSpPr>
            <a:stCxn id="614" idx="3"/>
            <a:endCxn id="616" idx="1"/>
          </p:cNvCxnSpPr>
          <p:nvPr/>
        </p:nvCxnSpPr>
        <p:spPr>
          <a:xfrm>
            <a:off x="3974381" y="2561405"/>
            <a:ext cx="672900" cy="0"/>
          </a:xfrm>
          <a:prstGeom prst="straightConnector1">
            <a:avLst/>
          </a:prstGeom>
          <a:noFill/>
          <a:ln w="38100" cap="flat" cmpd="sng">
            <a:solidFill>
              <a:schemeClr val="dk2"/>
            </a:solidFill>
            <a:prstDash val="solid"/>
            <a:round/>
            <a:headEnd type="none" w="sm" len="sm"/>
            <a:tailEnd type="triangle" w="med" len="med"/>
          </a:ln>
        </p:spPr>
      </p:cxnSp>
      <p:cxnSp>
        <p:nvCxnSpPr>
          <p:cNvPr id="642" name="Google Shape;642;p9"/>
          <p:cNvCxnSpPr>
            <a:stCxn id="616" idx="3"/>
            <a:endCxn id="618" idx="1"/>
          </p:cNvCxnSpPr>
          <p:nvPr/>
        </p:nvCxnSpPr>
        <p:spPr>
          <a:xfrm rot="10800000" flipH="1">
            <a:off x="5787806" y="2545205"/>
            <a:ext cx="548100" cy="16200"/>
          </a:xfrm>
          <a:prstGeom prst="straightConnector1">
            <a:avLst/>
          </a:prstGeom>
          <a:noFill/>
          <a:ln w="38100" cap="flat" cmpd="sng">
            <a:solidFill>
              <a:schemeClr val="dk2"/>
            </a:solidFill>
            <a:prstDash val="solid"/>
            <a:round/>
            <a:headEnd type="none" w="sm" len="sm"/>
            <a:tailEnd type="triangle" w="med" len="med"/>
          </a:ln>
        </p:spPr>
      </p:cxnSp>
      <p:cxnSp>
        <p:nvCxnSpPr>
          <p:cNvPr id="643" name="Google Shape;643;p9"/>
          <p:cNvCxnSpPr>
            <a:stCxn id="618" idx="3"/>
            <a:endCxn id="619" idx="1"/>
          </p:cNvCxnSpPr>
          <p:nvPr/>
        </p:nvCxnSpPr>
        <p:spPr>
          <a:xfrm>
            <a:off x="7274381" y="2545355"/>
            <a:ext cx="548100" cy="19500"/>
          </a:xfrm>
          <a:prstGeom prst="straightConnector1">
            <a:avLst/>
          </a:prstGeom>
          <a:noFill/>
          <a:ln w="38100" cap="flat" cmpd="sng">
            <a:solidFill>
              <a:schemeClr val="dk2"/>
            </a:solidFill>
            <a:prstDash val="solid"/>
            <a:round/>
            <a:headEnd type="none" w="sm" len="sm"/>
            <a:tailEnd type="triangle" w="med" len="med"/>
          </a:ln>
        </p:spPr>
      </p:cxnSp>
      <p:sp>
        <p:nvSpPr>
          <p:cNvPr id="645" name="Google Shape;645;p9"/>
          <p:cNvSpPr txBox="1"/>
          <p:nvPr/>
        </p:nvSpPr>
        <p:spPr>
          <a:xfrm>
            <a:off x="6053950" y="215709"/>
            <a:ext cx="2180100" cy="985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GB" sz="1300" b="0" i="0" u="none" strike="noStrike" cap="none">
                <a:solidFill>
                  <a:schemeClr val="dk2"/>
                </a:solidFill>
                <a:latin typeface="Nunito"/>
                <a:ea typeface="Nunito"/>
                <a:cs typeface="Nunito"/>
                <a:sym typeface="Nunito"/>
              </a:rPr>
              <a:t>.Net Cross Languages :</a:t>
            </a:r>
            <a:endParaRPr sz="1300" b="0" i="0" u="none" strike="noStrike" cap="none">
              <a:solidFill>
                <a:schemeClr val="dk2"/>
              </a:solidFill>
              <a:latin typeface="Nunito"/>
              <a:ea typeface="Nunito"/>
              <a:cs typeface="Nunito"/>
              <a:sym typeface="Nunito"/>
            </a:endParaRPr>
          </a:p>
          <a:p>
            <a:pPr marL="457200" marR="0" lvl="0" indent="-311150" algn="l" rtl="0">
              <a:lnSpc>
                <a:spcPct val="100000"/>
              </a:lnSpc>
              <a:spcBef>
                <a:spcPts val="0"/>
              </a:spcBef>
              <a:spcAft>
                <a:spcPts val="0"/>
              </a:spcAft>
              <a:buClr>
                <a:schemeClr val="dk2"/>
              </a:buClr>
              <a:buSzPts val="1300"/>
              <a:buFont typeface="Nunito"/>
              <a:buAutoNum type="arabicPeriod"/>
            </a:pPr>
            <a:r>
              <a:rPr lang="en-GB" sz="1300" b="0" i="0" u="none" strike="noStrike" cap="none">
                <a:solidFill>
                  <a:schemeClr val="dk2"/>
                </a:solidFill>
                <a:latin typeface="Nunito"/>
                <a:ea typeface="Nunito"/>
                <a:cs typeface="Nunito"/>
                <a:sym typeface="Nunito"/>
              </a:rPr>
              <a:t>VB </a:t>
            </a:r>
            <a:endParaRPr sz="1300" b="0" i="0" u="none" strike="noStrike" cap="none">
              <a:solidFill>
                <a:schemeClr val="dk2"/>
              </a:solidFill>
              <a:latin typeface="Nunito"/>
              <a:ea typeface="Nunito"/>
              <a:cs typeface="Nunito"/>
              <a:sym typeface="Nunito"/>
            </a:endParaRPr>
          </a:p>
          <a:p>
            <a:pPr marL="457200" marR="0" lvl="0" indent="-311150" algn="l" rtl="0">
              <a:lnSpc>
                <a:spcPct val="100000"/>
              </a:lnSpc>
              <a:spcBef>
                <a:spcPts val="0"/>
              </a:spcBef>
              <a:spcAft>
                <a:spcPts val="0"/>
              </a:spcAft>
              <a:buClr>
                <a:schemeClr val="dk2"/>
              </a:buClr>
              <a:buSzPts val="1300"/>
              <a:buFont typeface="Nunito"/>
              <a:buAutoNum type="arabicPeriod"/>
            </a:pPr>
            <a:r>
              <a:rPr lang="en-GB" sz="1300" b="1" i="0" u="none" strike="noStrike" cap="none">
                <a:solidFill>
                  <a:schemeClr val="dk2"/>
                </a:solidFill>
                <a:latin typeface="Nunito"/>
                <a:ea typeface="Nunito"/>
                <a:cs typeface="Nunito"/>
                <a:sym typeface="Nunito"/>
              </a:rPr>
              <a:t>C#</a:t>
            </a:r>
            <a:endParaRPr sz="1300" b="1" i="0" u="none" strike="noStrike" cap="none">
              <a:solidFill>
                <a:schemeClr val="dk2"/>
              </a:solidFill>
              <a:latin typeface="Nunito"/>
              <a:ea typeface="Nunito"/>
              <a:cs typeface="Nunito"/>
              <a:sym typeface="Nunito"/>
            </a:endParaRPr>
          </a:p>
          <a:p>
            <a:pPr marL="457200" marR="0" lvl="0" indent="-311150" algn="l" rtl="0">
              <a:lnSpc>
                <a:spcPct val="100000"/>
              </a:lnSpc>
              <a:spcBef>
                <a:spcPts val="0"/>
              </a:spcBef>
              <a:spcAft>
                <a:spcPts val="0"/>
              </a:spcAft>
              <a:buClr>
                <a:schemeClr val="dk2"/>
              </a:buClr>
              <a:buSzPts val="1300"/>
              <a:buFont typeface="Nunito"/>
              <a:buAutoNum type="arabicPeriod"/>
            </a:pPr>
            <a:r>
              <a:rPr lang="en-GB" sz="1300" b="0" i="0" u="none" strike="noStrike" cap="none">
                <a:solidFill>
                  <a:schemeClr val="dk2"/>
                </a:solidFill>
                <a:latin typeface="Nunito"/>
                <a:ea typeface="Nunito"/>
                <a:cs typeface="Nunito"/>
                <a:sym typeface="Nunito"/>
              </a:rPr>
              <a:t>F# </a:t>
            </a:r>
            <a:endParaRPr sz="1300" b="0" i="0" u="none" strike="noStrike" cap="none">
              <a:solidFill>
                <a:schemeClr val="dk2"/>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1"/>
                                        </p:tgtEl>
                                        <p:attrNameLst>
                                          <p:attrName>style.visibility</p:attrName>
                                        </p:attrNameLst>
                                      </p:cBhvr>
                                      <p:to>
                                        <p:strVal val="visible"/>
                                      </p:to>
                                    </p:set>
                                    <p:animEffect transition="in" filter="fade">
                                      <p:cBhvr>
                                        <p:cTn id="7" dur="1000"/>
                                        <p:tgtEl>
                                          <p:spTgt spid="631"/>
                                        </p:tgtEl>
                                      </p:cBhvr>
                                    </p:animEffect>
                                  </p:childTnLst>
                                </p:cTn>
                              </p:par>
                              <p:par>
                                <p:cTn id="8" presetID="10" presetClass="entr" presetSubtype="0" fill="hold" nodeType="withEffect">
                                  <p:stCondLst>
                                    <p:cond delay="0"/>
                                  </p:stCondLst>
                                  <p:childTnLst>
                                    <p:set>
                                      <p:cBhvr>
                                        <p:cTn id="9" dur="1" fill="hold">
                                          <p:stCondLst>
                                            <p:cond delay="0"/>
                                          </p:stCondLst>
                                        </p:cTn>
                                        <p:tgtEl>
                                          <p:spTgt spid="613"/>
                                        </p:tgtEl>
                                        <p:attrNameLst>
                                          <p:attrName>style.visibility</p:attrName>
                                        </p:attrNameLst>
                                      </p:cBhvr>
                                      <p:to>
                                        <p:strVal val="visible"/>
                                      </p:to>
                                    </p:set>
                                    <p:animEffect transition="in" filter="fade">
                                      <p:cBhvr>
                                        <p:cTn id="10" dur="1000"/>
                                        <p:tgtEl>
                                          <p:spTgt spid="6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14"/>
                                        </p:tgtEl>
                                        <p:attrNameLst>
                                          <p:attrName>style.visibility</p:attrName>
                                        </p:attrNameLst>
                                      </p:cBhvr>
                                      <p:to>
                                        <p:strVal val="visible"/>
                                      </p:to>
                                    </p:set>
                                    <p:animEffect transition="in" filter="fade">
                                      <p:cBhvr>
                                        <p:cTn id="15" dur="1000"/>
                                        <p:tgtEl>
                                          <p:spTgt spid="614"/>
                                        </p:tgtEl>
                                      </p:cBhvr>
                                    </p:animEffect>
                                  </p:childTnLst>
                                </p:cTn>
                              </p:par>
                              <p:par>
                                <p:cTn id="16" presetID="10" presetClass="entr" presetSubtype="0" fill="hold" nodeType="withEffect">
                                  <p:stCondLst>
                                    <p:cond delay="0"/>
                                  </p:stCondLst>
                                  <p:childTnLst>
                                    <p:set>
                                      <p:cBhvr>
                                        <p:cTn id="17" dur="1" fill="hold">
                                          <p:stCondLst>
                                            <p:cond delay="0"/>
                                          </p:stCondLst>
                                        </p:cTn>
                                        <p:tgtEl>
                                          <p:spTgt spid="640"/>
                                        </p:tgtEl>
                                        <p:attrNameLst>
                                          <p:attrName>style.visibility</p:attrName>
                                        </p:attrNameLst>
                                      </p:cBhvr>
                                      <p:to>
                                        <p:strVal val="visible"/>
                                      </p:to>
                                    </p:set>
                                    <p:animEffect transition="in" filter="fade">
                                      <p:cBhvr>
                                        <p:cTn id="18" dur="1000"/>
                                        <p:tgtEl>
                                          <p:spTgt spid="640"/>
                                        </p:tgtEl>
                                      </p:cBhvr>
                                    </p:animEffect>
                                  </p:childTnLst>
                                </p:cTn>
                              </p:par>
                              <p:par>
                                <p:cTn id="19" presetID="10" presetClass="entr" presetSubtype="0" fill="hold" nodeType="withEffect">
                                  <p:stCondLst>
                                    <p:cond delay="0"/>
                                  </p:stCondLst>
                                  <p:childTnLst>
                                    <p:set>
                                      <p:cBhvr>
                                        <p:cTn id="20" dur="1" fill="hold">
                                          <p:stCondLst>
                                            <p:cond delay="0"/>
                                          </p:stCondLst>
                                        </p:cTn>
                                        <p:tgtEl>
                                          <p:spTgt spid="632"/>
                                        </p:tgtEl>
                                        <p:attrNameLst>
                                          <p:attrName>style.visibility</p:attrName>
                                        </p:attrNameLst>
                                      </p:cBhvr>
                                      <p:to>
                                        <p:strVal val="visible"/>
                                      </p:to>
                                    </p:set>
                                    <p:animEffect transition="in" filter="fade">
                                      <p:cBhvr>
                                        <p:cTn id="21" dur="1000"/>
                                        <p:tgtEl>
                                          <p:spTgt spid="63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16"/>
                                        </p:tgtEl>
                                        <p:attrNameLst>
                                          <p:attrName>style.visibility</p:attrName>
                                        </p:attrNameLst>
                                      </p:cBhvr>
                                      <p:to>
                                        <p:strVal val="visible"/>
                                      </p:to>
                                    </p:set>
                                    <p:animEffect transition="in" filter="fade">
                                      <p:cBhvr>
                                        <p:cTn id="26" dur="1000"/>
                                        <p:tgtEl>
                                          <p:spTgt spid="616"/>
                                        </p:tgtEl>
                                      </p:cBhvr>
                                    </p:animEffect>
                                  </p:childTnLst>
                                </p:cTn>
                              </p:par>
                              <p:par>
                                <p:cTn id="27" presetID="10" presetClass="entr" presetSubtype="0" fill="hold" nodeType="withEffect">
                                  <p:stCondLst>
                                    <p:cond delay="0"/>
                                  </p:stCondLst>
                                  <p:childTnLst>
                                    <p:set>
                                      <p:cBhvr>
                                        <p:cTn id="28" dur="1" fill="hold">
                                          <p:stCondLst>
                                            <p:cond delay="0"/>
                                          </p:stCondLst>
                                        </p:cTn>
                                        <p:tgtEl>
                                          <p:spTgt spid="617"/>
                                        </p:tgtEl>
                                        <p:attrNameLst>
                                          <p:attrName>style.visibility</p:attrName>
                                        </p:attrNameLst>
                                      </p:cBhvr>
                                      <p:to>
                                        <p:strVal val="visible"/>
                                      </p:to>
                                    </p:set>
                                    <p:animEffect transition="in" filter="fade">
                                      <p:cBhvr>
                                        <p:cTn id="29" dur="1000"/>
                                        <p:tgtEl>
                                          <p:spTgt spid="617"/>
                                        </p:tgtEl>
                                      </p:cBhvr>
                                    </p:animEffect>
                                  </p:childTnLst>
                                </p:cTn>
                              </p:par>
                              <p:par>
                                <p:cTn id="30" presetID="10" presetClass="entr" presetSubtype="0" fill="hold" nodeType="withEffect">
                                  <p:stCondLst>
                                    <p:cond delay="0"/>
                                  </p:stCondLst>
                                  <p:childTnLst>
                                    <p:set>
                                      <p:cBhvr>
                                        <p:cTn id="31" dur="1" fill="hold">
                                          <p:stCondLst>
                                            <p:cond delay="0"/>
                                          </p:stCondLst>
                                        </p:cTn>
                                        <p:tgtEl>
                                          <p:spTgt spid="641"/>
                                        </p:tgtEl>
                                        <p:attrNameLst>
                                          <p:attrName>style.visibility</p:attrName>
                                        </p:attrNameLst>
                                      </p:cBhvr>
                                      <p:to>
                                        <p:strVal val="visible"/>
                                      </p:to>
                                    </p:set>
                                    <p:animEffect transition="in" filter="fade">
                                      <p:cBhvr>
                                        <p:cTn id="32" dur="1000"/>
                                        <p:tgtEl>
                                          <p:spTgt spid="641"/>
                                        </p:tgtEl>
                                      </p:cBhvr>
                                    </p:animEffect>
                                  </p:childTnLst>
                                </p:cTn>
                              </p:par>
                              <p:par>
                                <p:cTn id="33" presetID="10" presetClass="entr" presetSubtype="0" fill="hold" nodeType="withEffect">
                                  <p:stCondLst>
                                    <p:cond delay="0"/>
                                  </p:stCondLst>
                                  <p:childTnLst>
                                    <p:set>
                                      <p:cBhvr>
                                        <p:cTn id="34" dur="1" fill="hold">
                                          <p:stCondLst>
                                            <p:cond delay="0"/>
                                          </p:stCondLst>
                                        </p:cTn>
                                        <p:tgtEl>
                                          <p:spTgt spid="633"/>
                                        </p:tgtEl>
                                        <p:attrNameLst>
                                          <p:attrName>style.visibility</p:attrName>
                                        </p:attrNameLst>
                                      </p:cBhvr>
                                      <p:to>
                                        <p:strVal val="visible"/>
                                      </p:to>
                                    </p:set>
                                    <p:animEffect transition="in" filter="fade">
                                      <p:cBhvr>
                                        <p:cTn id="35" dur="1000"/>
                                        <p:tgtEl>
                                          <p:spTgt spid="633"/>
                                        </p:tgtEl>
                                      </p:cBhvr>
                                    </p:animEffect>
                                  </p:childTnLst>
                                </p:cTn>
                              </p:par>
                              <p:par>
                                <p:cTn id="36" presetID="10" presetClass="entr" presetSubtype="0" fill="hold" nodeType="withEffect">
                                  <p:stCondLst>
                                    <p:cond delay="0"/>
                                  </p:stCondLst>
                                  <p:childTnLst>
                                    <p:set>
                                      <p:cBhvr>
                                        <p:cTn id="37" dur="1" fill="hold">
                                          <p:stCondLst>
                                            <p:cond delay="0"/>
                                          </p:stCondLst>
                                        </p:cTn>
                                        <p:tgtEl>
                                          <p:spTgt spid="636"/>
                                        </p:tgtEl>
                                        <p:attrNameLst>
                                          <p:attrName>style.visibility</p:attrName>
                                        </p:attrNameLst>
                                      </p:cBhvr>
                                      <p:to>
                                        <p:strVal val="visible"/>
                                      </p:to>
                                    </p:set>
                                    <p:animEffect transition="in" filter="fade">
                                      <p:cBhvr>
                                        <p:cTn id="38" dur="1000"/>
                                        <p:tgtEl>
                                          <p:spTgt spid="63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38"/>
                                        </p:tgtEl>
                                        <p:attrNameLst>
                                          <p:attrName>style.visibility</p:attrName>
                                        </p:attrNameLst>
                                      </p:cBhvr>
                                      <p:to>
                                        <p:strVal val="visible"/>
                                      </p:to>
                                    </p:set>
                                    <p:animEffect transition="in" filter="fade">
                                      <p:cBhvr>
                                        <p:cTn id="43" dur="1000"/>
                                        <p:tgtEl>
                                          <p:spTgt spid="638"/>
                                        </p:tgtEl>
                                      </p:cBhvr>
                                    </p:animEffect>
                                  </p:childTnLst>
                                </p:cTn>
                              </p:par>
                              <p:par>
                                <p:cTn id="44" presetID="10" presetClass="entr" presetSubtype="0" fill="hold" nodeType="withEffect">
                                  <p:stCondLst>
                                    <p:cond delay="0"/>
                                  </p:stCondLst>
                                  <p:childTnLst>
                                    <p:set>
                                      <p:cBhvr>
                                        <p:cTn id="45" dur="1" fill="hold">
                                          <p:stCondLst>
                                            <p:cond delay="0"/>
                                          </p:stCondLst>
                                        </p:cTn>
                                        <p:tgtEl>
                                          <p:spTgt spid="637"/>
                                        </p:tgtEl>
                                        <p:attrNameLst>
                                          <p:attrName>style.visibility</p:attrName>
                                        </p:attrNameLst>
                                      </p:cBhvr>
                                      <p:to>
                                        <p:strVal val="visible"/>
                                      </p:to>
                                    </p:set>
                                    <p:animEffect transition="in" filter="fade">
                                      <p:cBhvr>
                                        <p:cTn id="46" dur="1000"/>
                                        <p:tgtEl>
                                          <p:spTgt spid="63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18"/>
                                        </p:tgtEl>
                                        <p:attrNameLst>
                                          <p:attrName>style.visibility</p:attrName>
                                        </p:attrNameLst>
                                      </p:cBhvr>
                                      <p:to>
                                        <p:strVal val="visible"/>
                                      </p:to>
                                    </p:set>
                                    <p:animEffect transition="in" filter="fade">
                                      <p:cBhvr>
                                        <p:cTn id="51" dur="1000"/>
                                        <p:tgtEl>
                                          <p:spTgt spid="618"/>
                                        </p:tgtEl>
                                      </p:cBhvr>
                                    </p:animEffect>
                                  </p:childTnLst>
                                </p:cTn>
                              </p:par>
                              <p:par>
                                <p:cTn id="52" presetID="10" presetClass="entr" presetSubtype="0" fill="hold" nodeType="withEffect">
                                  <p:stCondLst>
                                    <p:cond delay="0"/>
                                  </p:stCondLst>
                                  <p:childTnLst>
                                    <p:set>
                                      <p:cBhvr>
                                        <p:cTn id="53" dur="1" fill="hold">
                                          <p:stCondLst>
                                            <p:cond delay="0"/>
                                          </p:stCondLst>
                                        </p:cTn>
                                        <p:tgtEl>
                                          <p:spTgt spid="619"/>
                                        </p:tgtEl>
                                        <p:attrNameLst>
                                          <p:attrName>style.visibility</p:attrName>
                                        </p:attrNameLst>
                                      </p:cBhvr>
                                      <p:to>
                                        <p:strVal val="visible"/>
                                      </p:to>
                                    </p:set>
                                    <p:animEffect transition="in" filter="fade">
                                      <p:cBhvr>
                                        <p:cTn id="54" dur="1000"/>
                                        <p:tgtEl>
                                          <p:spTgt spid="619"/>
                                        </p:tgtEl>
                                      </p:cBhvr>
                                    </p:animEffect>
                                  </p:childTnLst>
                                </p:cTn>
                              </p:par>
                              <p:par>
                                <p:cTn id="55" presetID="10" presetClass="entr" presetSubtype="0" fill="hold" nodeType="withEffect">
                                  <p:stCondLst>
                                    <p:cond delay="0"/>
                                  </p:stCondLst>
                                  <p:childTnLst>
                                    <p:set>
                                      <p:cBhvr>
                                        <p:cTn id="56" dur="1" fill="hold">
                                          <p:stCondLst>
                                            <p:cond delay="0"/>
                                          </p:stCondLst>
                                        </p:cTn>
                                        <p:tgtEl>
                                          <p:spTgt spid="642"/>
                                        </p:tgtEl>
                                        <p:attrNameLst>
                                          <p:attrName>style.visibility</p:attrName>
                                        </p:attrNameLst>
                                      </p:cBhvr>
                                      <p:to>
                                        <p:strVal val="visible"/>
                                      </p:to>
                                    </p:set>
                                    <p:animEffect transition="in" filter="fade">
                                      <p:cBhvr>
                                        <p:cTn id="57" dur="1000"/>
                                        <p:tgtEl>
                                          <p:spTgt spid="642"/>
                                        </p:tgtEl>
                                      </p:cBhvr>
                                    </p:animEffect>
                                  </p:childTnLst>
                                </p:cTn>
                              </p:par>
                              <p:par>
                                <p:cTn id="58" presetID="10" presetClass="entr" presetSubtype="0" fill="hold" nodeType="withEffect">
                                  <p:stCondLst>
                                    <p:cond delay="0"/>
                                  </p:stCondLst>
                                  <p:childTnLst>
                                    <p:set>
                                      <p:cBhvr>
                                        <p:cTn id="59" dur="1" fill="hold">
                                          <p:stCondLst>
                                            <p:cond delay="0"/>
                                          </p:stCondLst>
                                        </p:cTn>
                                        <p:tgtEl>
                                          <p:spTgt spid="643"/>
                                        </p:tgtEl>
                                        <p:attrNameLst>
                                          <p:attrName>style.visibility</p:attrName>
                                        </p:attrNameLst>
                                      </p:cBhvr>
                                      <p:to>
                                        <p:strVal val="visible"/>
                                      </p:to>
                                    </p:set>
                                    <p:animEffect transition="in" filter="fade">
                                      <p:cBhvr>
                                        <p:cTn id="60" dur="1000"/>
                                        <p:tgtEl>
                                          <p:spTgt spid="643"/>
                                        </p:tgtEl>
                                      </p:cBhvr>
                                    </p:animEffect>
                                  </p:childTnLst>
                                </p:cTn>
                              </p:par>
                              <p:par>
                                <p:cTn id="61" presetID="10" presetClass="entr" presetSubtype="0" fill="hold" nodeType="withEffect">
                                  <p:stCondLst>
                                    <p:cond delay="0"/>
                                  </p:stCondLst>
                                  <p:childTnLst>
                                    <p:set>
                                      <p:cBhvr>
                                        <p:cTn id="62" dur="1" fill="hold">
                                          <p:stCondLst>
                                            <p:cond delay="0"/>
                                          </p:stCondLst>
                                        </p:cTn>
                                        <p:tgtEl>
                                          <p:spTgt spid="639"/>
                                        </p:tgtEl>
                                        <p:attrNameLst>
                                          <p:attrName>style.visibility</p:attrName>
                                        </p:attrNameLst>
                                      </p:cBhvr>
                                      <p:to>
                                        <p:strVal val="visible"/>
                                      </p:to>
                                    </p:set>
                                    <p:animEffect transition="in" filter="fade">
                                      <p:cBhvr>
                                        <p:cTn id="63" dur="1000"/>
                                        <p:tgtEl>
                                          <p:spTgt spid="63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34"/>
                                        </p:tgtEl>
                                        <p:attrNameLst>
                                          <p:attrName>style.visibility</p:attrName>
                                        </p:attrNameLst>
                                      </p:cBhvr>
                                      <p:to>
                                        <p:strVal val="visible"/>
                                      </p:to>
                                    </p:set>
                                    <p:animEffect transition="in" filter="fade">
                                      <p:cBhvr>
                                        <p:cTn id="68" dur="1000"/>
                                        <p:tgtEl>
                                          <p:spTgt spid="63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635"/>
                                        </p:tgtEl>
                                        <p:attrNameLst>
                                          <p:attrName>style.visibility</p:attrName>
                                        </p:attrNameLst>
                                      </p:cBhvr>
                                      <p:to>
                                        <p:strVal val="visible"/>
                                      </p:to>
                                    </p:set>
                                    <p:animEffect transition="in" filter="fade">
                                      <p:cBhvr>
                                        <p:cTn id="73" dur="1000"/>
                                        <p:tgtEl>
                                          <p:spTgt spid="635"/>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645"/>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10"/>
          <p:cNvSpPr txBox="1">
            <a:spLocks noGrp="1"/>
          </p:cNvSpPr>
          <p:nvPr>
            <p:ph type="title"/>
          </p:nvPr>
        </p:nvSpPr>
        <p:spPr>
          <a:xfrm>
            <a:off x="962125" y="665682"/>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100" dirty="0"/>
              <a:t>Beginning of </a:t>
            </a:r>
            <a:r>
              <a:rPr lang="en-GB" sz="3100" dirty="0" err="1"/>
              <a:t>.Net</a:t>
            </a:r>
            <a:r>
              <a:rPr lang="en-GB" sz="3100" dirty="0"/>
              <a:t> Core </a:t>
            </a:r>
            <a:endParaRPr sz="3100" dirty="0"/>
          </a:p>
        </p:txBody>
      </p:sp>
      <p:sp>
        <p:nvSpPr>
          <p:cNvPr id="651" name="Google Shape;651;p10"/>
          <p:cNvSpPr txBox="1"/>
          <p:nvPr/>
        </p:nvSpPr>
        <p:spPr>
          <a:xfrm>
            <a:off x="871264" y="2450586"/>
            <a:ext cx="6944100" cy="1431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dirty="0" err="1">
                <a:solidFill>
                  <a:srgbClr val="000000"/>
                </a:solidFill>
                <a:latin typeface="Nunito"/>
                <a:ea typeface="Nunito"/>
                <a:cs typeface="Nunito"/>
                <a:sym typeface="Nunito"/>
              </a:rPr>
              <a:t>.Net</a:t>
            </a:r>
            <a:r>
              <a:rPr lang="en-GB" sz="1400" b="0" i="0" u="none" strike="noStrike" cap="none" dirty="0">
                <a:solidFill>
                  <a:srgbClr val="000000"/>
                </a:solidFill>
                <a:latin typeface="Nunito"/>
                <a:ea typeface="Nunito"/>
                <a:cs typeface="Nunito"/>
                <a:sym typeface="Nunito"/>
              </a:rPr>
              <a:t> Core (Announced 2014 - Released 2016):</a:t>
            </a:r>
            <a:endParaRPr sz="1400" b="0" i="0" u="none" strike="noStrike" cap="none" dirty="0">
              <a:solidFill>
                <a:srgbClr val="000000"/>
              </a:solidFill>
              <a:latin typeface="Nunito"/>
              <a:ea typeface="Nunito"/>
              <a:cs typeface="Nunito"/>
              <a:sym typeface="Nunito"/>
            </a:endParaRPr>
          </a:p>
          <a:p>
            <a:pPr marL="1371600" marR="0" lvl="0" indent="-317500" algn="l" rtl="0">
              <a:lnSpc>
                <a:spcPct val="100000"/>
              </a:lnSpc>
              <a:spcBef>
                <a:spcPts val="1000"/>
              </a:spcBef>
              <a:spcAft>
                <a:spcPts val="0"/>
              </a:spcAft>
              <a:buClr>
                <a:srgbClr val="000000"/>
              </a:buClr>
              <a:buSzPts val="1400"/>
              <a:buFont typeface="Nunito"/>
              <a:buAutoNum type="arabicPeriod"/>
            </a:pPr>
            <a:r>
              <a:rPr lang="en-GB" sz="1400" b="0" i="0" u="sng" strike="noStrike" cap="none" dirty="0">
                <a:solidFill>
                  <a:schemeClr val="hlink"/>
                </a:solidFill>
                <a:latin typeface="Nunito"/>
                <a:ea typeface="Nunito"/>
                <a:cs typeface="Nunito"/>
                <a:sym typeface="Nunito"/>
                <a:hlinkClick r:id="rId3"/>
              </a:rPr>
              <a:t>Cross Platform</a:t>
            </a:r>
            <a:endParaRPr sz="1400" b="0" i="0" u="none" strike="noStrike" cap="none" dirty="0">
              <a:solidFill>
                <a:srgbClr val="000000"/>
              </a:solidFill>
              <a:latin typeface="Nunito"/>
              <a:ea typeface="Nunito"/>
              <a:cs typeface="Nunito"/>
              <a:sym typeface="Nunito"/>
            </a:endParaRPr>
          </a:p>
          <a:p>
            <a:pPr marL="1371600" marR="0" lvl="0" indent="-317500" algn="l" rtl="0">
              <a:lnSpc>
                <a:spcPct val="100000"/>
              </a:lnSpc>
              <a:spcBef>
                <a:spcPts val="1000"/>
              </a:spcBef>
              <a:spcAft>
                <a:spcPts val="0"/>
              </a:spcAft>
              <a:buClr>
                <a:srgbClr val="000000"/>
              </a:buClr>
              <a:buSzPts val="1400"/>
              <a:buFont typeface="Nunito"/>
              <a:buAutoNum type="arabicPeriod"/>
            </a:pPr>
            <a:r>
              <a:rPr lang="en-GB" sz="1400" b="0" i="0" u="sng" strike="noStrike" cap="none" dirty="0">
                <a:solidFill>
                  <a:schemeClr val="hlink"/>
                </a:solidFill>
                <a:latin typeface="Nunito"/>
                <a:ea typeface="Nunito"/>
                <a:cs typeface="Nunito"/>
                <a:sym typeface="Nunito"/>
                <a:hlinkClick r:id="rId4"/>
              </a:rPr>
              <a:t>Open Source</a:t>
            </a:r>
            <a:endParaRPr sz="1400" b="0" i="0" u="none" strike="noStrike" cap="none" dirty="0">
              <a:solidFill>
                <a:srgbClr val="000000"/>
              </a:solidFill>
              <a:latin typeface="Nunito"/>
              <a:ea typeface="Nunito"/>
              <a:cs typeface="Nunito"/>
              <a:sym typeface="Nunito"/>
            </a:endParaRPr>
          </a:p>
          <a:p>
            <a:pPr marL="1371600" marR="0" lvl="0" indent="-317500" algn="l" rtl="0">
              <a:lnSpc>
                <a:spcPct val="100000"/>
              </a:lnSpc>
              <a:spcBef>
                <a:spcPts val="1000"/>
              </a:spcBef>
              <a:spcAft>
                <a:spcPts val="0"/>
              </a:spcAft>
              <a:buClr>
                <a:srgbClr val="000000"/>
              </a:buClr>
              <a:buSzPts val="1400"/>
              <a:buFont typeface="Nunito"/>
              <a:buAutoNum type="arabicPeriod"/>
            </a:pPr>
            <a:r>
              <a:rPr lang="en-GB" sz="1400" b="0" i="0" u="none" strike="noStrike" cap="none" dirty="0">
                <a:solidFill>
                  <a:srgbClr val="000000"/>
                </a:solidFill>
                <a:latin typeface="Nunito"/>
                <a:ea typeface="Nunito"/>
                <a:cs typeface="Nunito"/>
                <a:sym typeface="Nunito"/>
              </a:rPr>
              <a:t>Component Based (</a:t>
            </a:r>
            <a:r>
              <a:rPr lang="en-GB" sz="1400" b="0" i="0" u="none" strike="noStrike" cap="none" dirty="0" err="1">
                <a:solidFill>
                  <a:srgbClr val="000000"/>
                </a:solidFill>
                <a:latin typeface="Nunito"/>
                <a:ea typeface="Nunito"/>
                <a:cs typeface="Nunito"/>
                <a:sym typeface="Nunito"/>
              </a:rPr>
              <a:t>Nuget.Org</a:t>
            </a:r>
            <a:r>
              <a:rPr lang="en-GB" sz="1400" b="0" i="0" u="none" strike="noStrike" cap="none" dirty="0">
                <a:solidFill>
                  <a:srgbClr val="000000"/>
                </a:solidFill>
                <a:latin typeface="Nunito"/>
                <a:ea typeface="Nunito"/>
                <a:cs typeface="Nunito"/>
                <a:sym typeface="Nunito"/>
              </a:rPr>
              <a:t> Package Manager [</a:t>
            </a:r>
            <a:r>
              <a:rPr lang="en-GB" sz="1400" b="0" i="0" u="none" strike="noStrike" cap="none" dirty="0" err="1">
                <a:solidFill>
                  <a:srgbClr val="000000"/>
                </a:solidFill>
                <a:latin typeface="Nunito"/>
                <a:ea typeface="Nunito"/>
                <a:cs typeface="Nunito"/>
                <a:sym typeface="Nunito"/>
              </a:rPr>
              <a:t>npm</a:t>
            </a:r>
            <a:r>
              <a:rPr lang="en-GB" sz="1400" b="0" i="0" u="none" strike="noStrike" cap="none" dirty="0">
                <a:solidFill>
                  <a:srgbClr val="000000"/>
                </a:solidFill>
                <a:latin typeface="Nunito"/>
                <a:ea typeface="Nunito"/>
                <a:cs typeface="Nunito"/>
                <a:sym typeface="Nunito"/>
              </a:rPr>
              <a:t>] ) </a:t>
            </a:r>
            <a:endParaRPr sz="1400" b="0" i="0" u="none" strike="noStrike" cap="none" dirty="0">
              <a:solidFill>
                <a:srgbClr val="000000"/>
              </a:solidFill>
              <a:latin typeface="Nunito"/>
              <a:ea typeface="Nunito"/>
              <a:cs typeface="Nunito"/>
              <a:sym typeface="Nunito"/>
            </a:endParaRPr>
          </a:p>
        </p:txBody>
      </p:sp>
      <p:sp>
        <p:nvSpPr>
          <p:cNvPr id="652" name="Google Shape;652;p10"/>
          <p:cNvSpPr txBox="1"/>
          <p:nvPr/>
        </p:nvSpPr>
        <p:spPr>
          <a:xfrm>
            <a:off x="871264" y="1531261"/>
            <a:ext cx="6225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Nunito"/>
                <a:ea typeface="Nunito"/>
                <a:cs typeface="Nunito"/>
                <a:sym typeface="Nunito"/>
              </a:rPr>
              <a:t>Mono Project - Mono Framework :</a:t>
            </a:r>
            <a:endParaRPr sz="1400" b="0" i="0"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Nunito"/>
                <a:ea typeface="Nunito"/>
                <a:cs typeface="Nunito"/>
                <a:sym typeface="Nunito"/>
              </a:rPr>
              <a:t>                       Parallel implementation for .net Framework [Mac , Linux]</a:t>
            </a:r>
            <a:endParaRPr sz="1400" b="0" i="0" u="none" strike="noStrike" cap="none">
              <a:solidFill>
                <a:srgbClr val="000000"/>
              </a:solidFill>
              <a:latin typeface="Nunito"/>
              <a:ea typeface="Nunito"/>
              <a:cs typeface="Nunito"/>
              <a:sym typeface="Nunito"/>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2"/>
                                        </p:tgtEl>
                                        <p:attrNameLst>
                                          <p:attrName>style.visibility</p:attrName>
                                        </p:attrNameLst>
                                      </p:cBhvr>
                                      <p:to>
                                        <p:strVal val="visible"/>
                                      </p:to>
                                    </p:set>
                                    <p:animEffect transition="in" filter="fade">
                                      <p:cBhvr>
                                        <p:cTn id="7" dur="1000"/>
                                        <p:tgtEl>
                                          <p:spTgt spid="6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1"/>
                                        </p:tgtEl>
                                        <p:attrNameLst>
                                          <p:attrName>style.visibility</p:attrName>
                                        </p:attrNameLst>
                                      </p:cBhvr>
                                      <p:to>
                                        <p:strVal val="visible"/>
                                      </p:to>
                                    </p:set>
                                    <p:animEffect transition="in" filter="fade">
                                      <p:cBhvr>
                                        <p:cTn id="12" dur="1000"/>
                                        <p:tgtEl>
                                          <p:spTgt spid="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11"/>
          <p:cNvSpPr txBox="1">
            <a:spLocks noGrp="1"/>
          </p:cNvSpPr>
          <p:nvPr>
            <p:ph type="title"/>
          </p:nvPr>
        </p:nvSpPr>
        <p:spPr>
          <a:xfrm>
            <a:off x="1114525" y="721100"/>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100"/>
              <a:t>Dot Net And C# Versions:</a:t>
            </a:r>
            <a:endParaRPr sz="3100"/>
          </a:p>
        </p:txBody>
      </p:sp>
      <p:sp>
        <p:nvSpPr>
          <p:cNvPr id="658" name="Google Shape;658;p11"/>
          <p:cNvSpPr txBox="1"/>
          <p:nvPr/>
        </p:nvSpPr>
        <p:spPr>
          <a:xfrm>
            <a:off x="829850" y="1950325"/>
            <a:ext cx="4750200" cy="1046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Nunito"/>
                <a:ea typeface="Nunito"/>
                <a:cs typeface="Nunito"/>
                <a:sym typeface="Nunito"/>
              </a:rPr>
              <a:t>Started : </a:t>
            </a:r>
            <a:endParaRPr sz="1400" b="0" i="0" u="none" strike="noStrike" cap="none">
              <a:solidFill>
                <a:srgbClr val="000000"/>
              </a:solidFill>
              <a:latin typeface="Nunito"/>
              <a:ea typeface="Nunito"/>
              <a:cs typeface="Nunito"/>
              <a:sym typeface="Nunito"/>
            </a:endParaRPr>
          </a:p>
          <a:p>
            <a:pPr marL="45720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Nunito"/>
                <a:ea typeface="Nunito"/>
                <a:cs typeface="Nunito"/>
                <a:sym typeface="Nunito"/>
              </a:rPr>
              <a:t>.Net Framework 1.0 [2002]     C# 1.0</a:t>
            </a:r>
            <a:endParaRPr sz="1400" b="0" i="0"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Nunito"/>
                <a:ea typeface="Nunito"/>
                <a:cs typeface="Nunito"/>
                <a:sym typeface="Nunito"/>
              </a:rPr>
              <a:t>Ended :</a:t>
            </a:r>
            <a:endParaRPr sz="1400" b="0" i="0" u="none" strike="noStrike" cap="none">
              <a:solidFill>
                <a:srgbClr val="000000"/>
              </a:solidFill>
              <a:latin typeface="Nunito"/>
              <a:ea typeface="Nunito"/>
              <a:cs typeface="Nunito"/>
              <a:sym typeface="Nunito"/>
            </a:endParaRPr>
          </a:p>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rgbClr val="000000"/>
                </a:solidFill>
                <a:latin typeface="Nunito"/>
                <a:ea typeface="Nunito"/>
                <a:cs typeface="Nunito"/>
                <a:sym typeface="Nunito"/>
              </a:rPr>
              <a:t>          .Net Framework 4.8 [2019]     C# 7.0 </a:t>
            </a:r>
            <a:endParaRPr sz="1400" b="0" i="0" u="none" strike="noStrike" cap="none">
              <a:solidFill>
                <a:srgbClr val="000000"/>
              </a:solidFill>
              <a:latin typeface="Nunito"/>
              <a:ea typeface="Nunito"/>
              <a:cs typeface="Nunito"/>
              <a:sym typeface="Nunito"/>
            </a:endParaRPr>
          </a:p>
        </p:txBody>
      </p:sp>
      <p:sp>
        <p:nvSpPr>
          <p:cNvPr id="659" name="Google Shape;659;p11"/>
          <p:cNvSpPr txBox="1"/>
          <p:nvPr/>
        </p:nvSpPr>
        <p:spPr>
          <a:xfrm>
            <a:off x="4828975" y="2166450"/>
            <a:ext cx="4750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rgbClr val="000000"/>
                </a:solidFill>
                <a:latin typeface="Nunito"/>
                <a:ea typeface="Nunito"/>
                <a:cs typeface="Nunito"/>
                <a:sym typeface="Nunito"/>
              </a:rPr>
              <a:t>.Net Core 1.0 [2016] </a:t>
            </a:r>
            <a:endParaRPr sz="1400" b="0" i="0" u="none" strike="noStrike" cap="none">
              <a:solidFill>
                <a:srgbClr val="000000"/>
              </a:solidFill>
              <a:latin typeface="Nunito"/>
              <a:ea typeface="Nunito"/>
              <a:cs typeface="Nunito"/>
              <a:sym typeface="Nunito"/>
            </a:endParaRPr>
          </a:p>
        </p:txBody>
      </p:sp>
      <p:sp>
        <p:nvSpPr>
          <p:cNvPr id="660" name="Google Shape;660;p11"/>
          <p:cNvSpPr txBox="1"/>
          <p:nvPr/>
        </p:nvSpPr>
        <p:spPr>
          <a:xfrm>
            <a:off x="4829125" y="2786775"/>
            <a:ext cx="1961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rgbClr val="000000"/>
                </a:solidFill>
                <a:latin typeface="Nunito"/>
                <a:ea typeface="Nunito"/>
                <a:cs typeface="Nunito"/>
                <a:sym typeface="Nunito"/>
              </a:rPr>
              <a:t>.Net Core 4.0 [2020]    </a:t>
            </a:r>
            <a:endParaRPr sz="1400" b="0" i="0" u="none" strike="noStrike" cap="none">
              <a:solidFill>
                <a:srgbClr val="000000"/>
              </a:solidFill>
              <a:latin typeface="Nunito"/>
              <a:ea typeface="Nunito"/>
              <a:cs typeface="Nunito"/>
              <a:sym typeface="Nunito"/>
            </a:endParaRPr>
          </a:p>
        </p:txBody>
      </p:sp>
      <p:sp>
        <p:nvSpPr>
          <p:cNvPr id="661" name="Google Shape;661;p11"/>
          <p:cNvSpPr txBox="1"/>
          <p:nvPr/>
        </p:nvSpPr>
        <p:spPr>
          <a:xfrm>
            <a:off x="4829125" y="3213250"/>
            <a:ext cx="3250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rgbClr val="000000"/>
                </a:solidFill>
                <a:latin typeface="Nunito"/>
                <a:ea typeface="Nunito"/>
                <a:cs typeface="Nunito"/>
                <a:sym typeface="Nunito"/>
              </a:rPr>
              <a:t>.Net 5 [ Nov 2020]    C# 9.0</a:t>
            </a:r>
            <a:endParaRPr sz="1400" b="0" i="0" u="none" strike="noStrike" cap="none">
              <a:solidFill>
                <a:srgbClr val="000000"/>
              </a:solidFill>
              <a:latin typeface="Nunito"/>
              <a:ea typeface="Nunito"/>
              <a:cs typeface="Nunito"/>
              <a:sym typeface="Nunito"/>
            </a:endParaRPr>
          </a:p>
        </p:txBody>
      </p:sp>
      <p:sp>
        <p:nvSpPr>
          <p:cNvPr id="662" name="Google Shape;662;p11"/>
          <p:cNvSpPr txBox="1"/>
          <p:nvPr/>
        </p:nvSpPr>
        <p:spPr>
          <a:xfrm>
            <a:off x="6686075" y="2785825"/>
            <a:ext cx="895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GB" sz="1400" b="0" i="0" u="sng" strike="noStrike" cap="none">
                <a:solidFill>
                  <a:schemeClr val="hlink"/>
                </a:solidFill>
                <a:latin typeface="Nunito"/>
                <a:ea typeface="Nunito"/>
                <a:cs typeface="Nunito"/>
                <a:sym typeface="Nunito"/>
                <a:hlinkClick r:id="rId3"/>
              </a:rPr>
              <a:t>XXX  </a:t>
            </a:r>
            <a:endParaRPr sz="1400" b="0" i="0" u="none" strike="noStrike" cap="none">
              <a:solidFill>
                <a:srgbClr val="000000"/>
              </a:solidFill>
              <a:latin typeface="Arial"/>
              <a:ea typeface="Arial"/>
              <a:cs typeface="Arial"/>
              <a:sym typeface="Arial"/>
            </a:endParaRPr>
          </a:p>
        </p:txBody>
      </p:sp>
      <p:sp>
        <p:nvSpPr>
          <p:cNvPr id="663" name="Google Shape;663;p11"/>
          <p:cNvSpPr txBox="1"/>
          <p:nvPr/>
        </p:nvSpPr>
        <p:spPr>
          <a:xfrm>
            <a:off x="4829125" y="3691325"/>
            <a:ext cx="2916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rgbClr val="000000"/>
                </a:solidFill>
                <a:latin typeface="Nunito"/>
                <a:ea typeface="Nunito"/>
                <a:cs typeface="Nunito"/>
                <a:sym typeface="Nunito"/>
              </a:rPr>
              <a:t>.Net 6 [ Nov 2021]    C# 10.0</a:t>
            </a:r>
            <a:endParaRPr sz="1400" b="0" i="0" u="none" strike="noStrike" cap="none">
              <a:solidFill>
                <a:srgbClr val="000000"/>
              </a:solidFill>
              <a:latin typeface="Nunito"/>
              <a:ea typeface="Nunito"/>
              <a:cs typeface="Nunito"/>
              <a:sym typeface="Nunito"/>
            </a:endParaRPr>
          </a:p>
        </p:txBody>
      </p:sp>
      <p:sp>
        <p:nvSpPr>
          <p:cNvPr id="664" name="Google Shape;664;p11"/>
          <p:cNvSpPr txBox="1"/>
          <p:nvPr/>
        </p:nvSpPr>
        <p:spPr>
          <a:xfrm>
            <a:off x="4829125" y="4169400"/>
            <a:ext cx="2808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rgbClr val="000000"/>
                </a:solidFill>
                <a:latin typeface="Nunito"/>
                <a:ea typeface="Nunito"/>
                <a:cs typeface="Nunito"/>
                <a:sym typeface="Nunito"/>
              </a:rPr>
              <a:t>.Net 7 [ Nov 2022]    C# 11.0</a:t>
            </a:r>
            <a:endParaRPr sz="1400" b="0" i="0" u="none" strike="noStrike" cap="none">
              <a:solidFill>
                <a:srgbClr val="000000"/>
              </a:solidFill>
              <a:latin typeface="Nunito"/>
              <a:ea typeface="Nunito"/>
              <a:cs typeface="Nunito"/>
              <a:sym typeface="Nunito"/>
            </a:endParaRPr>
          </a:p>
        </p:txBody>
      </p:sp>
      <p:sp>
        <p:nvSpPr>
          <p:cNvPr id="665" name="Google Shape;665;p11"/>
          <p:cNvSpPr/>
          <p:nvPr/>
        </p:nvSpPr>
        <p:spPr>
          <a:xfrm>
            <a:off x="4842625" y="3653775"/>
            <a:ext cx="3302400" cy="442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p11"/>
          <p:cNvSpPr/>
          <p:nvPr/>
        </p:nvSpPr>
        <p:spPr>
          <a:xfrm>
            <a:off x="4842625" y="4148525"/>
            <a:ext cx="2808300" cy="442500"/>
          </a:xfrm>
          <a:prstGeom prst="rect">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11"/>
          <p:cNvSpPr txBox="1"/>
          <p:nvPr/>
        </p:nvSpPr>
        <p:spPr>
          <a:xfrm>
            <a:off x="4842475" y="2538038"/>
            <a:ext cx="3998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GB" sz="1400" b="0" i="0" u="none" strike="noStrike" cap="none">
                <a:solidFill>
                  <a:srgbClr val="000000"/>
                </a:solidFill>
                <a:latin typeface="Nunito"/>
                <a:ea typeface="Nunito"/>
                <a:cs typeface="Nunito"/>
                <a:sym typeface="Nunito"/>
              </a:rPr>
              <a:t>.Net Core 3.1 [2019]   C# 8.0   </a:t>
            </a:r>
            <a:endParaRPr sz="1400" b="0" i="0" u="none" strike="noStrike" cap="none">
              <a:solidFill>
                <a:srgbClr val="000000"/>
              </a:solidFill>
              <a:latin typeface="Nunito"/>
              <a:ea typeface="Nunito"/>
              <a:cs typeface="Nunito"/>
              <a:sym typeface="Nunito"/>
            </a:endParaRPr>
          </a:p>
        </p:txBody>
      </p:sp>
      <p:sp>
        <p:nvSpPr>
          <p:cNvPr id="668" name="Google Shape;668;p11"/>
          <p:cNvSpPr txBox="1"/>
          <p:nvPr/>
        </p:nvSpPr>
        <p:spPr>
          <a:xfrm>
            <a:off x="829850" y="1489550"/>
            <a:ext cx="2047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1" i="0" u="sng" strike="noStrike" cap="none" dirty="0" err="1">
                <a:solidFill>
                  <a:schemeClr val="hlink"/>
                </a:solidFill>
                <a:latin typeface="Nunito"/>
                <a:ea typeface="Nunito"/>
                <a:cs typeface="Nunito"/>
                <a:sym typeface="Nunito"/>
                <a:hlinkClick r:id="rId4"/>
              </a:rPr>
              <a:t>.Net</a:t>
            </a:r>
            <a:r>
              <a:rPr lang="en-GB" sz="1800" b="1" i="0" u="sng" strike="noStrike" cap="none" dirty="0">
                <a:solidFill>
                  <a:schemeClr val="hlink"/>
                </a:solidFill>
                <a:latin typeface="Nunito"/>
                <a:ea typeface="Nunito"/>
                <a:cs typeface="Nunito"/>
                <a:sym typeface="Nunito"/>
                <a:hlinkClick r:id="rId4"/>
              </a:rPr>
              <a:t> Framework</a:t>
            </a:r>
            <a:endParaRPr sz="1800" b="1" i="0" u="none" strike="noStrike" cap="none" dirty="0">
              <a:solidFill>
                <a:schemeClr val="dk2"/>
              </a:solidFill>
              <a:latin typeface="Nunito"/>
              <a:ea typeface="Nunito"/>
              <a:cs typeface="Nunito"/>
              <a:sym typeface="Nunito"/>
            </a:endParaRPr>
          </a:p>
        </p:txBody>
      </p:sp>
      <p:sp>
        <p:nvSpPr>
          <p:cNvPr id="669" name="Google Shape;669;p11"/>
          <p:cNvSpPr txBox="1"/>
          <p:nvPr/>
        </p:nvSpPr>
        <p:spPr>
          <a:xfrm>
            <a:off x="4872475" y="1489550"/>
            <a:ext cx="2047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1" i="0" u="sng" strike="noStrike" cap="none" dirty="0" err="1">
                <a:solidFill>
                  <a:schemeClr val="hlink"/>
                </a:solidFill>
                <a:latin typeface="Nunito"/>
                <a:ea typeface="Nunito"/>
                <a:cs typeface="Nunito"/>
                <a:sym typeface="Nunito"/>
                <a:hlinkClick r:id="rId5"/>
              </a:rPr>
              <a:t>.Net</a:t>
            </a:r>
            <a:r>
              <a:rPr lang="en-GB" sz="1800" b="1" i="0" u="sng" strike="noStrike" cap="none" dirty="0">
                <a:solidFill>
                  <a:schemeClr val="hlink"/>
                </a:solidFill>
                <a:latin typeface="Nunito"/>
                <a:ea typeface="Nunito"/>
                <a:cs typeface="Nunito"/>
                <a:sym typeface="Nunito"/>
                <a:hlinkClick r:id="rId5"/>
              </a:rPr>
              <a:t> Core</a:t>
            </a:r>
            <a:endParaRPr sz="1800" b="1" i="0" u="none" strike="noStrike" cap="none" dirty="0">
              <a:solidFill>
                <a:schemeClr val="dk2"/>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8"/>
                                        </p:tgtEl>
                                        <p:attrNameLst>
                                          <p:attrName>style.visibility</p:attrName>
                                        </p:attrNameLst>
                                      </p:cBhvr>
                                      <p:to>
                                        <p:strVal val="visible"/>
                                      </p:to>
                                    </p:set>
                                    <p:animEffect transition="in" filter="fade">
                                      <p:cBhvr>
                                        <p:cTn id="7" dur="1000"/>
                                        <p:tgtEl>
                                          <p:spTgt spid="6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59"/>
                                        </p:tgtEl>
                                        <p:attrNameLst>
                                          <p:attrName>style.visibility</p:attrName>
                                        </p:attrNameLst>
                                      </p:cBhvr>
                                      <p:to>
                                        <p:strVal val="visible"/>
                                      </p:to>
                                    </p:set>
                                    <p:animEffect transition="in" filter="fade">
                                      <p:cBhvr>
                                        <p:cTn id="12" dur="1000"/>
                                        <p:tgtEl>
                                          <p:spTgt spid="65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60"/>
                                        </p:tgtEl>
                                        <p:attrNameLst>
                                          <p:attrName>style.visibility</p:attrName>
                                        </p:attrNameLst>
                                      </p:cBhvr>
                                      <p:to>
                                        <p:strVal val="visible"/>
                                      </p:to>
                                    </p:set>
                                    <p:animEffect transition="in" filter="fade">
                                      <p:cBhvr>
                                        <p:cTn id="21" dur="1000"/>
                                        <p:tgtEl>
                                          <p:spTgt spid="66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62"/>
                                        </p:tgtEl>
                                        <p:attrNameLst>
                                          <p:attrName>style.visibility</p:attrName>
                                        </p:attrNameLst>
                                      </p:cBhvr>
                                      <p:to>
                                        <p:strVal val="visible"/>
                                      </p:to>
                                    </p:set>
                                    <p:animEffect transition="in" filter="fade">
                                      <p:cBhvr>
                                        <p:cTn id="26" dur="1000"/>
                                        <p:tgtEl>
                                          <p:spTgt spid="66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61"/>
                                        </p:tgtEl>
                                        <p:attrNameLst>
                                          <p:attrName>style.visibility</p:attrName>
                                        </p:attrNameLst>
                                      </p:cBhvr>
                                      <p:to>
                                        <p:strVal val="visible"/>
                                      </p:to>
                                    </p:set>
                                    <p:animEffect transition="in" filter="fade">
                                      <p:cBhvr>
                                        <p:cTn id="31" dur="1000"/>
                                        <p:tgtEl>
                                          <p:spTgt spid="66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63"/>
                                        </p:tgtEl>
                                        <p:attrNameLst>
                                          <p:attrName>style.visibility</p:attrName>
                                        </p:attrNameLst>
                                      </p:cBhvr>
                                      <p:to>
                                        <p:strVal val="visible"/>
                                      </p:to>
                                    </p:set>
                                    <p:animEffect transition="in" filter="fade">
                                      <p:cBhvr>
                                        <p:cTn id="36" dur="1000"/>
                                        <p:tgtEl>
                                          <p:spTgt spid="66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64"/>
                                        </p:tgtEl>
                                        <p:attrNameLst>
                                          <p:attrName>style.visibility</p:attrName>
                                        </p:attrNameLst>
                                      </p:cBhvr>
                                      <p:to>
                                        <p:strVal val="visible"/>
                                      </p:to>
                                    </p:set>
                                    <p:animEffect transition="in" filter="fade">
                                      <p:cBhvr>
                                        <p:cTn id="41" dur="1000"/>
                                        <p:tgtEl>
                                          <p:spTgt spid="66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65"/>
                                        </p:tgtEl>
                                        <p:attrNameLst>
                                          <p:attrName>style.visibility</p:attrName>
                                        </p:attrNameLst>
                                      </p:cBhvr>
                                      <p:to>
                                        <p:strVal val="visible"/>
                                      </p:to>
                                    </p:set>
                                    <p:animEffect transition="in" filter="fade">
                                      <p:cBhvr>
                                        <p:cTn id="46" dur="1000"/>
                                        <p:tgtEl>
                                          <p:spTgt spid="66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66"/>
                                        </p:tgtEl>
                                        <p:attrNameLst>
                                          <p:attrName>style.visibility</p:attrName>
                                        </p:attrNameLst>
                                      </p:cBhvr>
                                      <p:to>
                                        <p:strVal val="visible"/>
                                      </p:to>
                                    </p:set>
                                    <p:animEffect transition="in" filter="fade">
                                      <p:cBhvr>
                                        <p:cTn id="51" dur="1000"/>
                                        <p:tgtEl>
                                          <p:spTgt spid="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12"/>
          <p:cNvSpPr txBox="1">
            <a:spLocks noGrp="1"/>
          </p:cNvSpPr>
          <p:nvPr>
            <p:ph type="title"/>
          </p:nvPr>
        </p:nvSpPr>
        <p:spPr>
          <a:xfrm>
            <a:off x="938675" y="729195"/>
            <a:ext cx="7030500" cy="9993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GB" sz="3100" dirty="0"/>
              <a:t>Solution :</a:t>
            </a:r>
            <a:endParaRPr sz="3100" dirty="0"/>
          </a:p>
        </p:txBody>
      </p:sp>
      <p:sp>
        <p:nvSpPr>
          <p:cNvPr id="677" name="Google Shape;677;p12"/>
          <p:cNvSpPr txBox="1">
            <a:spLocks noGrp="1"/>
          </p:cNvSpPr>
          <p:nvPr>
            <p:ph type="title" idx="4294967295"/>
          </p:nvPr>
        </p:nvSpPr>
        <p:spPr>
          <a:xfrm>
            <a:off x="2854323" y="1519173"/>
            <a:ext cx="1281113" cy="527050"/>
          </a:xfrm>
          <a:prstGeom prst="rect">
            <a:avLst/>
          </a:prstGeom>
          <a:noFill/>
          <a:ln w="9525" cap="flat" cmpd="sng">
            <a:solidFill>
              <a:srgbClr val="434343"/>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GB" sz="2290" b="0" dirty="0"/>
              <a:t>Solution </a:t>
            </a:r>
            <a:endParaRPr sz="2290" b="0" dirty="0"/>
          </a:p>
        </p:txBody>
      </p:sp>
      <p:sp>
        <p:nvSpPr>
          <p:cNvPr id="675" name="Google Shape;675;p12"/>
          <p:cNvSpPr txBox="1"/>
          <p:nvPr/>
        </p:nvSpPr>
        <p:spPr>
          <a:xfrm>
            <a:off x="595736" y="1574526"/>
            <a:ext cx="3539700" cy="1513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GB" sz="2200" b="0" i="0" u="none" strike="noStrike" cap="none" dirty="0">
                <a:solidFill>
                  <a:srgbClr val="000000"/>
                </a:solidFill>
                <a:latin typeface="Nunito"/>
                <a:ea typeface="Nunito"/>
                <a:cs typeface="Nunito"/>
                <a:sym typeface="Nunito"/>
              </a:rPr>
              <a:t>Project </a:t>
            </a:r>
            <a:endParaRPr sz="2200" b="0" i="0" u="none" strike="noStrike" cap="none" dirty="0">
              <a:solidFill>
                <a:srgbClr val="000000"/>
              </a:solidFill>
              <a:latin typeface="Nunito"/>
              <a:ea typeface="Nunito"/>
              <a:cs typeface="Nunito"/>
              <a:sym typeface="Nunito"/>
            </a:endParaRPr>
          </a:p>
          <a:p>
            <a:pPr marL="457200" marR="0" lvl="0" indent="-317500" algn="l" rtl="0">
              <a:lnSpc>
                <a:spcPct val="100000"/>
              </a:lnSpc>
              <a:spcBef>
                <a:spcPts val="1000"/>
              </a:spcBef>
              <a:spcAft>
                <a:spcPts val="0"/>
              </a:spcAft>
              <a:buClr>
                <a:srgbClr val="000000"/>
              </a:buClr>
              <a:buSzPts val="1400"/>
              <a:buFont typeface="Nunito"/>
              <a:buAutoNum type="arabicPeriod"/>
            </a:pPr>
            <a:r>
              <a:rPr lang="en-GB" sz="1400" b="0" i="0" u="none" strike="noStrike" cap="none" dirty="0">
                <a:solidFill>
                  <a:srgbClr val="000000"/>
                </a:solidFill>
                <a:latin typeface="Nunito"/>
                <a:ea typeface="Nunito"/>
                <a:cs typeface="Nunito"/>
                <a:sym typeface="Nunito"/>
              </a:rPr>
              <a:t>Web Application</a:t>
            </a:r>
            <a:endParaRPr sz="1400" b="0" i="0" u="none" strike="noStrike" cap="none" dirty="0">
              <a:solidFill>
                <a:srgbClr val="000000"/>
              </a:solidFill>
              <a:latin typeface="Nunito"/>
              <a:ea typeface="Nunito"/>
              <a:cs typeface="Nunito"/>
              <a:sym typeface="Nunito"/>
            </a:endParaRPr>
          </a:p>
          <a:p>
            <a:pPr marL="457200" marR="0" lvl="0" indent="-317500" algn="l" rtl="0">
              <a:lnSpc>
                <a:spcPct val="100000"/>
              </a:lnSpc>
              <a:spcBef>
                <a:spcPts val="0"/>
              </a:spcBef>
              <a:spcAft>
                <a:spcPts val="0"/>
              </a:spcAft>
              <a:buClr>
                <a:srgbClr val="000000"/>
              </a:buClr>
              <a:buSzPts val="1400"/>
              <a:buFont typeface="Nunito"/>
              <a:buAutoNum type="arabicPeriod"/>
            </a:pPr>
            <a:r>
              <a:rPr lang="en-GB" sz="1400" b="0" i="0" u="none" strike="noStrike" cap="none" dirty="0">
                <a:solidFill>
                  <a:srgbClr val="000000"/>
                </a:solidFill>
                <a:latin typeface="Nunito"/>
                <a:ea typeface="Nunito"/>
                <a:cs typeface="Nunito"/>
                <a:sym typeface="Nunito"/>
              </a:rPr>
              <a:t>Mobile Application </a:t>
            </a:r>
            <a:endParaRPr sz="1400" b="0" i="0" u="none" strike="noStrike" cap="none" dirty="0">
              <a:solidFill>
                <a:srgbClr val="000000"/>
              </a:solidFill>
              <a:latin typeface="Nunito"/>
              <a:ea typeface="Nunito"/>
              <a:cs typeface="Nunito"/>
              <a:sym typeface="Nunito"/>
            </a:endParaRPr>
          </a:p>
          <a:p>
            <a:pPr marL="457200" marR="0" lvl="0" indent="-317500" algn="l" rtl="0">
              <a:lnSpc>
                <a:spcPct val="100000"/>
              </a:lnSpc>
              <a:spcBef>
                <a:spcPts val="0"/>
              </a:spcBef>
              <a:spcAft>
                <a:spcPts val="0"/>
              </a:spcAft>
              <a:buClr>
                <a:srgbClr val="000000"/>
              </a:buClr>
              <a:buSzPts val="1400"/>
              <a:buFont typeface="Nunito"/>
              <a:buAutoNum type="arabicPeriod"/>
            </a:pPr>
            <a:r>
              <a:rPr lang="en-GB" sz="1400" b="0" i="0" u="none" strike="noStrike" cap="none" dirty="0">
                <a:solidFill>
                  <a:srgbClr val="000000"/>
                </a:solidFill>
                <a:latin typeface="Nunito"/>
                <a:ea typeface="Nunito"/>
                <a:cs typeface="Nunito"/>
                <a:sym typeface="Nunito"/>
              </a:rPr>
              <a:t>Desktop Application </a:t>
            </a:r>
            <a:endParaRPr sz="1400" b="0" i="0" u="none" strike="noStrike" cap="none" dirty="0">
              <a:solidFill>
                <a:srgbClr val="000000"/>
              </a:solidFill>
              <a:latin typeface="Nunito"/>
              <a:ea typeface="Nunito"/>
              <a:cs typeface="Nunito"/>
              <a:sym typeface="Nunito"/>
            </a:endParaRPr>
          </a:p>
          <a:p>
            <a:pPr marL="457200" marR="0" lvl="0" indent="-317500" algn="l" rtl="0">
              <a:lnSpc>
                <a:spcPct val="100000"/>
              </a:lnSpc>
              <a:spcBef>
                <a:spcPts val="0"/>
              </a:spcBef>
              <a:spcAft>
                <a:spcPts val="0"/>
              </a:spcAft>
              <a:buClr>
                <a:srgbClr val="000000"/>
              </a:buClr>
              <a:buSzPts val="1400"/>
              <a:buFont typeface="Nunito"/>
              <a:buAutoNum type="arabicPeriod"/>
            </a:pPr>
            <a:r>
              <a:rPr lang="en-GB" sz="1400" b="0" i="0" u="none" strike="noStrike" cap="none" dirty="0">
                <a:solidFill>
                  <a:srgbClr val="000000"/>
                </a:solidFill>
                <a:latin typeface="Nunito"/>
                <a:ea typeface="Nunito"/>
                <a:cs typeface="Nunito"/>
                <a:sym typeface="Nunito"/>
              </a:rPr>
              <a:t>C# Class Library</a:t>
            </a:r>
            <a:endParaRPr sz="1400" b="0" i="0" u="none" strike="noStrike" cap="none" dirty="0">
              <a:solidFill>
                <a:srgbClr val="000000"/>
              </a:solidFill>
              <a:latin typeface="Nunito"/>
              <a:ea typeface="Nunito"/>
              <a:cs typeface="Nunito"/>
              <a:sym typeface="Nunito"/>
            </a:endParaRPr>
          </a:p>
        </p:txBody>
      </p:sp>
      <p:sp>
        <p:nvSpPr>
          <p:cNvPr id="676" name="Google Shape;676;p12"/>
          <p:cNvSpPr txBox="1"/>
          <p:nvPr/>
        </p:nvSpPr>
        <p:spPr>
          <a:xfrm>
            <a:off x="2684075" y="899128"/>
            <a:ext cx="3539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Nunito"/>
                <a:ea typeface="Nunito"/>
                <a:cs typeface="Nunito"/>
                <a:sym typeface="Nunito"/>
              </a:rPr>
              <a:t>Container of Projects </a:t>
            </a:r>
            <a:endParaRPr sz="1400" b="0" i="0" u="none" strike="noStrike" cap="none" dirty="0">
              <a:solidFill>
                <a:srgbClr val="000000"/>
              </a:solidFill>
              <a:latin typeface="Nunito"/>
              <a:ea typeface="Nunito"/>
              <a:cs typeface="Nunito"/>
              <a:sym typeface="Nunito"/>
            </a:endParaRPr>
          </a:p>
        </p:txBody>
      </p:sp>
      <p:sp>
        <p:nvSpPr>
          <p:cNvPr id="678" name="Google Shape;678;p12"/>
          <p:cNvSpPr txBox="1"/>
          <p:nvPr/>
        </p:nvSpPr>
        <p:spPr>
          <a:xfrm>
            <a:off x="4295575" y="2339750"/>
            <a:ext cx="1566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Nunito"/>
                <a:ea typeface="Nunito"/>
                <a:cs typeface="Nunito"/>
                <a:sym typeface="Nunito"/>
              </a:rPr>
              <a:t>Web Application</a:t>
            </a:r>
            <a:endParaRPr sz="1400" b="0" i="0" u="none" strike="noStrike" cap="none">
              <a:solidFill>
                <a:srgbClr val="000000"/>
              </a:solidFill>
              <a:latin typeface="Nunito"/>
              <a:ea typeface="Nunito"/>
              <a:cs typeface="Nunito"/>
              <a:sym typeface="Nunito"/>
            </a:endParaRPr>
          </a:p>
        </p:txBody>
      </p:sp>
      <p:sp>
        <p:nvSpPr>
          <p:cNvPr id="679" name="Google Shape;679;p12"/>
          <p:cNvSpPr txBox="1"/>
          <p:nvPr/>
        </p:nvSpPr>
        <p:spPr>
          <a:xfrm>
            <a:off x="4332425" y="2977625"/>
            <a:ext cx="2046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Nunito"/>
                <a:ea typeface="Nunito"/>
                <a:cs typeface="Nunito"/>
                <a:sym typeface="Nunito"/>
              </a:rPr>
              <a:t>Mobile Application</a:t>
            </a:r>
            <a:endParaRPr sz="1400" b="0" i="0" u="none" strike="noStrike" cap="none">
              <a:solidFill>
                <a:srgbClr val="000000"/>
              </a:solidFill>
              <a:latin typeface="Nunito"/>
              <a:ea typeface="Nunito"/>
              <a:cs typeface="Nunito"/>
              <a:sym typeface="Nunito"/>
            </a:endParaRPr>
          </a:p>
        </p:txBody>
      </p:sp>
      <p:sp>
        <p:nvSpPr>
          <p:cNvPr id="680" name="Google Shape;680;p12"/>
          <p:cNvSpPr txBox="1"/>
          <p:nvPr/>
        </p:nvSpPr>
        <p:spPr>
          <a:xfrm>
            <a:off x="4360700" y="3560200"/>
            <a:ext cx="1566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Nunito"/>
                <a:ea typeface="Nunito"/>
                <a:cs typeface="Nunito"/>
                <a:sym typeface="Nunito"/>
              </a:rPr>
              <a:t>C# Class Library</a:t>
            </a:r>
            <a:endParaRPr sz="1400" b="0" i="0" u="none" strike="noStrike" cap="none">
              <a:solidFill>
                <a:srgbClr val="000000"/>
              </a:solidFill>
              <a:latin typeface="Nunito"/>
              <a:ea typeface="Nunito"/>
              <a:cs typeface="Nunito"/>
              <a:sym typeface="Nunito"/>
            </a:endParaRPr>
          </a:p>
        </p:txBody>
      </p:sp>
      <p:cxnSp>
        <p:nvCxnSpPr>
          <p:cNvPr id="681" name="Google Shape;681;p12"/>
          <p:cNvCxnSpPr>
            <a:stCxn id="677" idx="2"/>
            <a:endCxn id="678" idx="1"/>
          </p:cNvCxnSpPr>
          <p:nvPr/>
        </p:nvCxnSpPr>
        <p:spPr>
          <a:xfrm rot="16200000" flipH="1">
            <a:off x="3648414" y="1892688"/>
            <a:ext cx="493627" cy="800695"/>
          </a:xfrm>
          <a:prstGeom prst="bentConnector2">
            <a:avLst/>
          </a:prstGeom>
          <a:noFill/>
          <a:ln w="9525" cap="flat" cmpd="sng">
            <a:solidFill>
              <a:schemeClr val="dk2"/>
            </a:solidFill>
            <a:prstDash val="solid"/>
            <a:round/>
            <a:headEnd type="none" w="sm" len="sm"/>
            <a:tailEnd type="stealth" w="med" len="med"/>
          </a:ln>
        </p:spPr>
      </p:cxnSp>
      <p:cxnSp>
        <p:nvCxnSpPr>
          <p:cNvPr id="682" name="Google Shape;682;p12"/>
          <p:cNvCxnSpPr>
            <a:stCxn id="677" idx="2"/>
            <a:endCxn id="679" idx="1"/>
          </p:cNvCxnSpPr>
          <p:nvPr/>
        </p:nvCxnSpPr>
        <p:spPr>
          <a:xfrm rot="16200000" flipH="1">
            <a:off x="3347901" y="2193201"/>
            <a:ext cx="1131502" cy="837545"/>
          </a:xfrm>
          <a:prstGeom prst="bentConnector2">
            <a:avLst/>
          </a:prstGeom>
          <a:noFill/>
          <a:ln w="9525" cap="flat" cmpd="sng">
            <a:solidFill>
              <a:schemeClr val="dk2"/>
            </a:solidFill>
            <a:prstDash val="solid"/>
            <a:round/>
            <a:headEnd type="none" w="sm" len="sm"/>
            <a:tailEnd type="stealth" w="med" len="med"/>
          </a:ln>
        </p:spPr>
      </p:cxnSp>
      <p:cxnSp>
        <p:nvCxnSpPr>
          <p:cNvPr id="683" name="Google Shape;683;p12"/>
          <p:cNvCxnSpPr>
            <a:stCxn id="677" idx="2"/>
            <a:endCxn id="680" idx="1"/>
          </p:cNvCxnSpPr>
          <p:nvPr/>
        </p:nvCxnSpPr>
        <p:spPr>
          <a:xfrm rot="16200000" flipH="1">
            <a:off x="3070752" y="2470351"/>
            <a:ext cx="1714077" cy="865820"/>
          </a:xfrm>
          <a:prstGeom prst="bentConnector2">
            <a:avLst/>
          </a:prstGeom>
          <a:noFill/>
          <a:ln w="9525" cap="flat" cmpd="sng">
            <a:solidFill>
              <a:schemeClr val="dk2"/>
            </a:solidFill>
            <a:prstDash val="solid"/>
            <a:round/>
            <a:headEnd type="none" w="sm" len="sm"/>
            <a:tailEnd type="stealth" w="med" len="med"/>
          </a:ln>
        </p:spPr>
      </p:cxnSp>
      <p:sp>
        <p:nvSpPr>
          <p:cNvPr id="684" name="Google Shape;684;p12"/>
          <p:cNvSpPr txBox="1"/>
          <p:nvPr/>
        </p:nvSpPr>
        <p:spPr>
          <a:xfrm>
            <a:off x="6199325" y="1464125"/>
            <a:ext cx="3539700" cy="1298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GB" sz="2200" b="0" i="0" u="none" strike="noStrike" cap="none">
                <a:solidFill>
                  <a:srgbClr val="000000"/>
                </a:solidFill>
                <a:latin typeface="Nunito"/>
                <a:ea typeface="Nunito"/>
                <a:cs typeface="Nunito"/>
                <a:sym typeface="Nunito"/>
              </a:rPr>
              <a:t>Namespace</a:t>
            </a:r>
            <a:endParaRPr sz="2200" b="0" i="0" u="none" strike="noStrike" cap="none">
              <a:solidFill>
                <a:srgbClr val="000000"/>
              </a:solidFill>
              <a:latin typeface="Nunito"/>
              <a:ea typeface="Nunito"/>
              <a:cs typeface="Nunito"/>
              <a:sym typeface="Nunito"/>
            </a:endParaRPr>
          </a:p>
          <a:p>
            <a:pPr marL="0" marR="0" lvl="0" indent="0" algn="l" rtl="0">
              <a:lnSpc>
                <a:spcPct val="100000"/>
              </a:lnSpc>
              <a:spcBef>
                <a:spcPts val="1000"/>
              </a:spcBef>
              <a:spcAft>
                <a:spcPts val="0"/>
              </a:spcAft>
              <a:buClr>
                <a:srgbClr val="000000"/>
              </a:buClr>
              <a:buSzPts val="1400"/>
              <a:buFont typeface="Arial"/>
              <a:buNone/>
            </a:pPr>
            <a:r>
              <a:rPr lang="en-GB" sz="1400" b="0" i="0" u="none" strike="noStrike" cap="none">
                <a:solidFill>
                  <a:srgbClr val="000000"/>
                </a:solidFill>
                <a:latin typeface="Nunito"/>
                <a:ea typeface="Nunito"/>
                <a:cs typeface="Nunito"/>
                <a:sym typeface="Nunito"/>
              </a:rPr>
              <a:t>System.Windows.forms.button</a:t>
            </a:r>
            <a:endParaRPr sz="1400" b="0" i="0"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Nunito"/>
              <a:ea typeface="Nunito"/>
              <a:cs typeface="Nunito"/>
              <a:sym typeface="Nunito"/>
            </a:endParaRPr>
          </a:p>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Nunito"/>
                <a:ea typeface="Nunito"/>
                <a:cs typeface="Nunito"/>
                <a:sym typeface="Nunito"/>
              </a:rPr>
              <a:t>System.Web.forms.button</a:t>
            </a:r>
            <a:endParaRPr sz="1400" b="0" i="0" u="none" strike="noStrike" cap="none">
              <a:solidFill>
                <a:srgbClr val="000000"/>
              </a:solidFill>
              <a:latin typeface="Nunito"/>
              <a:ea typeface="Nunito"/>
              <a:cs typeface="Nunito"/>
              <a:sym typeface="Nunito"/>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4"/>
                                        </p:tgtEl>
                                        <p:attrNameLst>
                                          <p:attrName>style.visibility</p:attrName>
                                        </p:attrNameLst>
                                      </p:cBhvr>
                                      <p:to>
                                        <p:strVal val="visible"/>
                                      </p:to>
                                    </p:set>
                                    <p:animEffect transition="in" filter="fade">
                                      <p:cBhvr>
                                        <p:cTn id="7" dur="1000"/>
                                        <p:tgtEl>
                                          <p:spTgt spid="6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5"/>
                                        </p:tgtEl>
                                        <p:attrNameLst>
                                          <p:attrName>style.visibility</p:attrName>
                                        </p:attrNameLst>
                                      </p:cBhvr>
                                      <p:to>
                                        <p:strVal val="visible"/>
                                      </p:to>
                                    </p:set>
                                    <p:animEffect transition="in" filter="fade">
                                      <p:cBhvr>
                                        <p:cTn id="12" dur="1000"/>
                                        <p:tgtEl>
                                          <p:spTgt spid="67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6"/>
                                        </p:tgtEl>
                                        <p:attrNameLst>
                                          <p:attrName>style.visibility</p:attrName>
                                        </p:attrNameLst>
                                      </p:cBhvr>
                                      <p:to>
                                        <p:strVal val="visible"/>
                                      </p:to>
                                    </p:set>
                                    <p:animEffect transition="in" filter="fade">
                                      <p:cBhvr>
                                        <p:cTn id="17" dur="1000"/>
                                        <p:tgtEl>
                                          <p:spTgt spid="6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77"/>
                                        </p:tgtEl>
                                        <p:attrNameLst>
                                          <p:attrName>style.visibility</p:attrName>
                                        </p:attrNameLst>
                                      </p:cBhvr>
                                      <p:to>
                                        <p:strVal val="visible"/>
                                      </p:to>
                                    </p:set>
                                    <p:animEffect transition="in" filter="fade">
                                      <p:cBhvr>
                                        <p:cTn id="22" dur="1000"/>
                                        <p:tgtEl>
                                          <p:spTgt spid="67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81"/>
                                        </p:tgtEl>
                                        <p:attrNameLst>
                                          <p:attrName>style.visibility</p:attrName>
                                        </p:attrNameLst>
                                      </p:cBhvr>
                                      <p:to>
                                        <p:strVal val="visible"/>
                                      </p:to>
                                    </p:set>
                                    <p:animEffect transition="in" filter="fade">
                                      <p:cBhvr>
                                        <p:cTn id="27" dur="1000"/>
                                        <p:tgtEl>
                                          <p:spTgt spid="681"/>
                                        </p:tgtEl>
                                      </p:cBhvr>
                                    </p:animEffect>
                                  </p:childTnLst>
                                </p:cTn>
                              </p:par>
                              <p:par>
                                <p:cTn id="28" presetID="10" presetClass="entr" presetSubtype="0" fill="hold" nodeType="withEffect">
                                  <p:stCondLst>
                                    <p:cond delay="0"/>
                                  </p:stCondLst>
                                  <p:childTnLst>
                                    <p:set>
                                      <p:cBhvr>
                                        <p:cTn id="29" dur="1" fill="hold">
                                          <p:stCondLst>
                                            <p:cond delay="0"/>
                                          </p:stCondLst>
                                        </p:cTn>
                                        <p:tgtEl>
                                          <p:spTgt spid="678"/>
                                        </p:tgtEl>
                                        <p:attrNameLst>
                                          <p:attrName>style.visibility</p:attrName>
                                        </p:attrNameLst>
                                      </p:cBhvr>
                                      <p:to>
                                        <p:strVal val="visible"/>
                                      </p:to>
                                    </p:set>
                                    <p:animEffect transition="in" filter="fade">
                                      <p:cBhvr>
                                        <p:cTn id="30" dur="1000"/>
                                        <p:tgtEl>
                                          <p:spTgt spid="67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82"/>
                                        </p:tgtEl>
                                        <p:attrNameLst>
                                          <p:attrName>style.visibility</p:attrName>
                                        </p:attrNameLst>
                                      </p:cBhvr>
                                      <p:to>
                                        <p:strVal val="visible"/>
                                      </p:to>
                                    </p:set>
                                    <p:animEffect transition="in" filter="fade">
                                      <p:cBhvr>
                                        <p:cTn id="35" dur="1000"/>
                                        <p:tgtEl>
                                          <p:spTgt spid="682"/>
                                        </p:tgtEl>
                                      </p:cBhvr>
                                    </p:animEffect>
                                  </p:childTnLst>
                                </p:cTn>
                              </p:par>
                              <p:par>
                                <p:cTn id="36" presetID="10" presetClass="entr" presetSubtype="0" fill="hold" nodeType="withEffect">
                                  <p:stCondLst>
                                    <p:cond delay="0"/>
                                  </p:stCondLst>
                                  <p:childTnLst>
                                    <p:set>
                                      <p:cBhvr>
                                        <p:cTn id="37" dur="1" fill="hold">
                                          <p:stCondLst>
                                            <p:cond delay="0"/>
                                          </p:stCondLst>
                                        </p:cTn>
                                        <p:tgtEl>
                                          <p:spTgt spid="679"/>
                                        </p:tgtEl>
                                        <p:attrNameLst>
                                          <p:attrName>style.visibility</p:attrName>
                                        </p:attrNameLst>
                                      </p:cBhvr>
                                      <p:to>
                                        <p:strVal val="visible"/>
                                      </p:to>
                                    </p:set>
                                    <p:animEffect transition="in" filter="fade">
                                      <p:cBhvr>
                                        <p:cTn id="38" dur="1000"/>
                                        <p:tgtEl>
                                          <p:spTgt spid="67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83"/>
                                        </p:tgtEl>
                                        <p:attrNameLst>
                                          <p:attrName>style.visibility</p:attrName>
                                        </p:attrNameLst>
                                      </p:cBhvr>
                                      <p:to>
                                        <p:strVal val="visible"/>
                                      </p:to>
                                    </p:set>
                                    <p:animEffect transition="in" filter="fade">
                                      <p:cBhvr>
                                        <p:cTn id="43" dur="1000"/>
                                        <p:tgtEl>
                                          <p:spTgt spid="683"/>
                                        </p:tgtEl>
                                      </p:cBhvr>
                                    </p:animEffect>
                                  </p:childTnLst>
                                </p:cTn>
                              </p:par>
                              <p:par>
                                <p:cTn id="44" presetID="10" presetClass="entr" presetSubtype="0" fill="hold" nodeType="withEffect">
                                  <p:stCondLst>
                                    <p:cond delay="0"/>
                                  </p:stCondLst>
                                  <p:childTnLst>
                                    <p:set>
                                      <p:cBhvr>
                                        <p:cTn id="45" dur="1" fill="hold">
                                          <p:stCondLst>
                                            <p:cond delay="0"/>
                                          </p:stCondLst>
                                        </p:cTn>
                                        <p:tgtEl>
                                          <p:spTgt spid="680"/>
                                        </p:tgtEl>
                                        <p:attrNameLst>
                                          <p:attrName>style.visibility</p:attrName>
                                        </p:attrNameLst>
                                      </p:cBhvr>
                                      <p:to>
                                        <p:strVal val="visible"/>
                                      </p:to>
                                    </p:set>
                                    <p:animEffect transition="in" filter="fade">
                                      <p:cBhvr>
                                        <p:cTn id="46" dur="1000"/>
                                        <p:tgtEl>
                                          <p:spTgt spid="68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84"/>
                                        </p:tgtEl>
                                        <p:attrNameLst>
                                          <p:attrName>style.visibility</p:attrName>
                                        </p:attrNameLst>
                                      </p:cBhvr>
                                      <p:to>
                                        <p:strVal val="visible"/>
                                      </p:to>
                                    </p:set>
                                    <p:animEffect transition="in" filter="fade">
                                      <p:cBhvr>
                                        <p:cTn id="51" dur="1000"/>
                                        <p:tgtEl>
                                          <p:spTgt spid="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TotalTime>
  <Words>1425</Words>
  <Application>Microsoft Office PowerPoint</Application>
  <PresentationFormat>On-screen Show (16:9)</PresentationFormat>
  <Paragraphs>326</Paragraphs>
  <Slides>23</Slides>
  <Notes>23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Nunito</vt:lpstr>
      <vt:lpstr>Ruge Boogie</vt:lpstr>
      <vt:lpstr>Impact</vt:lpstr>
      <vt:lpstr>Open Sans</vt:lpstr>
      <vt:lpstr>Cambria</vt:lpstr>
      <vt:lpstr>Arial</vt:lpstr>
      <vt:lpstr>Ribeye</vt:lpstr>
      <vt:lpstr>Calibri Light</vt:lpstr>
      <vt:lpstr>Calibri</vt:lpstr>
      <vt:lpstr>Erica One</vt:lpstr>
      <vt:lpstr>Office Theme</vt:lpstr>
      <vt:lpstr>Retrospect</vt:lpstr>
      <vt:lpstr>PowerPoint Presentation</vt:lpstr>
      <vt:lpstr>2 . Structure</vt:lpstr>
      <vt:lpstr>PowerPoint Presentation</vt:lpstr>
      <vt:lpstr>Pre Dot Net </vt:lpstr>
      <vt:lpstr>With Dot Net 2002 :</vt:lpstr>
      <vt:lpstr>.Net Code Compilation Steps </vt:lpstr>
      <vt:lpstr>Beginning of .Net Core </vt:lpstr>
      <vt:lpstr>Dot Net And C# Versions:</vt:lpstr>
      <vt:lpstr>Solution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Operators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Mostafa Helal</cp:lastModifiedBy>
  <cp:revision>15</cp:revision>
  <dcterms:modified xsi:type="dcterms:W3CDTF">2025-08-10T08:21:09Z</dcterms:modified>
</cp:coreProperties>
</file>