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85" r:id="rId2"/>
    <p:sldId id="263" r:id="rId3"/>
    <p:sldId id="257" r:id="rId4"/>
    <p:sldId id="258" r:id="rId5"/>
    <p:sldId id="259" r:id="rId6"/>
    <p:sldId id="260" r:id="rId7"/>
    <p:sldId id="261" r:id="rId8"/>
    <p:sldId id="270" r:id="rId9"/>
    <p:sldId id="271" r:id="rId10"/>
    <p:sldId id="272" r:id="rId11"/>
    <p:sldId id="273" r:id="rId12"/>
    <p:sldId id="274" r:id="rId13"/>
    <p:sldId id="279" r:id="rId14"/>
    <p:sldId id="280" r:id="rId15"/>
    <p:sldId id="281" r:id="rId16"/>
    <p:sldId id="282" r:id="rId17"/>
    <p:sldId id="283" r:id="rId18"/>
    <p:sldId id="284" r:id="rId19"/>
    <p:sldId id="275" r:id="rId20"/>
    <p:sldId id="276" r:id="rId21"/>
    <p:sldId id="286" r:id="rId22"/>
  </p:sldIdLst>
  <p:sldSz cx="9144000" cy="5143500" type="screen16x9"/>
  <p:notesSz cx="6858000" cy="9144000"/>
  <p:embeddedFontLst>
    <p:embeddedFont>
      <p:font typeface="Open Sans" panose="020B0604020202020204" charset="0"/>
      <p:regular r:id="rId24"/>
      <p:bold r:id="rId25"/>
      <p:italic r:id="rId26"/>
      <p:boldItalic r:id="rId27"/>
    </p:embeddedFont>
    <p:embeddedFont>
      <p:font typeface="PT Sans Narrow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gKGzaAB6i/iZVtwBR9vQs0ycrT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f09eb7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af09eb7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6007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5" name="Google Shape;33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f09eb77c9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2af09eb77c9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af09eb77c9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93" name="Google Shape;393;g2af09eb77c9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af09eb77c9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g2af09eb77c9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af09eb77c9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7" name="Google Shape;407;g2af09eb77c9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af09eb77c9_0_3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0" name="Google Shape;430;g2af09eb77c9_0_3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f09eb77c9_0_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5" name="Google Shape;435;g2af09eb77c9_0_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2" name="Google Shape;34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f09eb77c9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af09eb77c9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" name="Google Shape;3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af09eb77c9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g2af09eb77c9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0035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af09eb77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2af09eb77c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f09eb77c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g2af09eb77c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f09eb77c9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af09eb77c9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f09eb77c9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af09eb77c9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f09eb77c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af09eb77c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f09eb77c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g2af09eb77c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af09eb77c9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af09eb77c9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18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18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f09eb77c9_0_0"/>
          <p:cNvSpPr txBox="1">
            <a:spLocks noGrp="1"/>
          </p:cNvSpPr>
          <p:nvPr>
            <p:ph type="ctrTitle"/>
          </p:nvPr>
        </p:nvSpPr>
        <p:spPr>
          <a:xfrm>
            <a:off x="1003650" y="1747349"/>
            <a:ext cx="71367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en-GB" dirty="0" smtClean="0"/>
              <a:t>Day03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36276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Struct</a:t>
            </a:r>
            <a:endParaRPr sz="6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1"/>
          <p:cNvSpPr txBox="1">
            <a:spLocks noGrp="1"/>
          </p:cNvSpPr>
          <p:nvPr>
            <p:ph type="title"/>
          </p:nvPr>
        </p:nvSpPr>
        <p:spPr>
          <a:xfrm>
            <a:off x="3498150" y="310225"/>
            <a:ext cx="21477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 u="sng"/>
              <a:t>Struct</a:t>
            </a:r>
            <a:endParaRPr sz="6700" u="sng"/>
          </a:p>
        </p:txBody>
      </p:sp>
      <p:sp>
        <p:nvSpPr>
          <p:cNvPr id="322" name="Google Shape;322;p11"/>
          <p:cNvSpPr/>
          <p:nvPr/>
        </p:nvSpPr>
        <p:spPr>
          <a:xfrm>
            <a:off x="6084700" y="1265175"/>
            <a:ext cx="2397900" cy="322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1"/>
          <p:cNvSpPr txBox="1"/>
          <p:nvPr/>
        </p:nvSpPr>
        <p:spPr>
          <a:xfrm>
            <a:off x="6942300" y="4493175"/>
            <a:ext cx="10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Stack </a:t>
            </a:r>
            <a:endParaRPr sz="2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4" name="Google Shape;324;p11"/>
          <p:cNvSpPr txBox="1"/>
          <p:nvPr/>
        </p:nvSpPr>
        <p:spPr>
          <a:xfrm>
            <a:off x="562725" y="1963325"/>
            <a:ext cx="440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Point P1 ;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11"/>
          <p:cNvSpPr/>
          <p:nvPr/>
        </p:nvSpPr>
        <p:spPr>
          <a:xfrm>
            <a:off x="6246225" y="3104025"/>
            <a:ext cx="2108400" cy="128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6" name="Google Shape;326;p11"/>
          <p:cNvCxnSpPr>
            <a:stCxn id="325" idx="1"/>
            <a:endCxn id="325" idx="3"/>
          </p:cNvCxnSpPr>
          <p:nvPr/>
        </p:nvCxnSpPr>
        <p:spPr>
          <a:xfrm>
            <a:off x="6246225" y="3745725"/>
            <a:ext cx="210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7" name="Google Shape;327;p11"/>
          <p:cNvCxnSpPr>
            <a:stCxn id="325" idx="0"/>
            <a:endCxn id="325" idx="2"/>
          </p:cNvCxnSpPr>
          <p:nvPr/>
        </p:nvCxnSpPr>
        <p:spPr>
          <a:xfrm>
            <a:off x="7300425" y="3104025"/>
            <a:ext cx="0" cy="128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8" name="Google Shape;328;p11"/>
          <p:cNvSpPr txBox="1"/>
          <p:nvPr/>
        </p:nvSpPr>
        <p:spPr>
          <a:xfrm>
            <a:off x="6513600" y="4028350"/>
            <a:ext cx="26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11"/>
          <p:cNvSpPr txBox="1"/>
          <p:nvPr/>
        </p:nvSpPr>
        <p:spPr>
          <a:xfrm>
            <a:off x="6513600" y="3216550"/>
            <a:ext cx="465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11"/>
          <p:cNvSpPr txBox="1"/>
          <p:nvPr/>
        </p:nvSpPr>
        <p:spPr>
          <a:xfrm>
            <a:off x="5207325" y="3545625"/>
            <a:ext cx="87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 Bytes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11"/>
          <p:cNvSpPr txBox="1"/>
          <p:nvPr/>
        </p:nvSpPr>
        <p:spPr>
          <a:xfrm>
            <a:off x="562725" y="2611425"/>
            <a:ext cx="440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= new Point(1,2);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11"/>
          <p:cNvSpPr txBox="1"/>
          <p:nvPr/>
        </p:nvSpPr>
        <p:spPr>
          <a:xfrm>
            <a:off x="7656600" y="3216550"/>
            <a:ext cx="465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OOP Definition</a:t>
            </a:r>
            <a:endParaRPr sz="6700"/>
          </a:p>
        </p:txBody>
      </p:sp>
      <p:sp>
        <p:nvSpPr>
          <p:cNvPr id="338" name="Google Shape;338;p12"/>
          <p:cNvSpPr txBox="1"/>
          <p:nvPr/>
        </p:nvSpPr>
        <p:spPr>
          <a:xfrm>
            <a:off x="927025" y="2643550"/>
            <a:ext cx="40863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OOP Consists Of 4 Pillars :</a:t>
            </a:r>
            <a:endParaRPr sz="1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Encapsulation 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Polymorphism 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9" name="Google Shape;3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3875" y="3135750"/>
            <a:ext cx="21240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f09eb77c9_0_28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Class</a:t>
            </a:r>
            <a:endParaRPr sz="6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af09eb77c9_0_293"/>
          <p:cNvSpPr txBox="1">
            <a:spLocks noGrp="1"/>
          </p:cNvSpPr>
          <p:nvPr>
            <p:ph type="title"/>
          </p:nvPr>
        </p:nvSpPr>
        <p:spPr>
          <a:xfrm>
            <a:off x="3838500" y="409525"/>
            <a:ext cx="1467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Class </a:t>
            </a:r>
            <a:endParaRPr sz="5000" b="0"/>
          </a:p>
        </p:txBody>
      </p:sp>
      <p:sp>
        <p:nvSpPr>
          <p:cNvPr id="396" name="Google Shape;396;g2af09eb77c9_0_293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g2af09eb77c9_0_293"/>
          <p:cNvSpPr txBox="1">
            <a:spLocks noGrp="1"/>
          </p:cNvSpPr>
          <p:nvPr>
            <p:ph type="body" idx="1"/>
          </p:nvPr>
        </p:nvSpPr>
        <p:spPr>
          <a:xfrm>
            <a:off x="464700" y="1431075"/>
            <a:ext cx="68898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29" b="1"/>
              <a:t> What You Can Write Inside The Class</a:t>
            </a:r>
            <a:endParaRPr sz="19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1. Attributes [Fields] =&gt; Member Variable  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2. Functions [Constructor , Getter Setter , Method]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3. Properties [Full Property , Automatic Property , Indexer]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4. Events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29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2af09eb77c9_0_299"/>
          <p:cNvSpPr txBox="1">
            <a:spLocks noGrp="1"/>
          </p:cNvSpPr>
          <p:nvPr>
            <p:ph type="title"/>
          </p:nvPr>
        </p:nvSpPr>
        <p:spPr>
          <a:xfrm>
            <a:off x="3884700" y="409550"/>
            <a:ext cx="1374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Class </a:t>
            </a:r>
            <a:endParaRPr sz="5000" b="0"/>
          </a:p>
        </p:txBody>
      </p:sp>
      <p:sp>
        <p:nvSpPr>
          <p:cNvPr id="403" name="Google Shape;403;g2af09eb77c9_0_299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g2af09eb77c9_0_299"/>
          <p:cNvSpPr txBox="1">
            <a:spLocks noGrp="1"/>
          </p:cNvSpPr>
          <p:nvPr>
            <p:ph type="body" idx="1"/>
          </p:nvPr>
        </p:nvSpPr>
        <p:spPr>
          <a:xfrm>
            <a:off x="856075" y="1202475"/>
            <a:ext cx="76314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Access Modifier Allowed Inside Class?</a:t>
            </a:r>
            <a:endParaRPr sz="1629" b="1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Private [Default]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Private Protected 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Protected 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Internal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Protected Internal 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Public 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29"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af09eb77c9_0_305"/>
          <p:cNvSpPr txBox="1">
            <a:spLocks noGrp="1"/>
          </p:cNvSpPr>
          <p:nvPr>
            <p:ph type="title"/>
          </p:nvPr>
        </p:nvSpPr>
        <p:spPr>
          <a:xfrm>
            <a:off x="3699750" y="148875"/>
            <a:ext cx="1744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 u="sng"/>
              <a:t>Class</a:t>
            </a:r>
            <a:endParaRPr sz="6700" u="sng"/>
          </a:p>
        </p:txBody>
      </p:sp>
      <p:sp>
        <p:nvSpPr>
          <p:cNvPr id="410" name="Google Shape;410;g2af09eb77c9_0_305"/>
          <p:cNvSpPr/>
          <p:nvPr/>
        </p:nvSpPr>
        <p:spPr>
          <a:xfrm>
            <a:off x="4825450" y="1698075"/>
            <a:ext cx="1646100" cy="279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g2af09eb77c9_0_305"/>
          <p:cNvSpPr txBox="1"/>
          <p:nvPr/>
        </p:nvSpPr>
        <p:spPr>
          <a:xfrm>
            <a:off x="5248450" y="4493175"/>
            <a:ext cx="10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Stack </a:t>
            </a:r>
            <a:endParaRPr sz="2000" b="1" i="0" u="none" strike="noStrike" cap="non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g2af09eb77c9_0_305"/>
          <p:cNvSpPr/>
          <p:nvPr/>
        </p:nvSpPr>
        <p:spPr>
          <a:xfrm>
            <a:off x="6620350" y="1698075"/>
            <a:ext cx="1868400" cy="279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g2af09eb77c9_0_305"/>
          <p:cNvSpPr txBox="1"/>
          <p:nvPr/>
        </p:nvSpPr>
        <p:spPr>
          <a:xfrm>
            <a:off x="7107850" y="4493175"/>
            <a:ext cx="89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 sz="2000" b="1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g2af09eb77c9_0_305"/>
          <p:cNvSpPr txBox="1"/>
          <p:nvPr/>
        </p:nvSpPr>
        <p:spPr>
          <a:xfrm>
            <a:off x="52650" y="1369925"/>
            <a:ext cx="4400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 C1;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5" name="Google Shape;415;g2af09eb77c9_0_305"/>
          <p:cNvSpPr/>
          <p:nvPr/>
        </p:nvSpPr>
        <p:spPr>
          <a:xfrm>
            <a:off x="5270350" y="3661675"/>
            <a:ext cx="756300" cy="626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g2af09eb77c9_0_305"/>
          <p:cNvSpPr txBox="1"/>
          <p:nvPr/>
        </p:nvSpPr>
        <p:spPr>
          <a:xfrm>
            <a:off x="52650" y="1950125"/>
            <a:ext cx="4896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C1 = new Car(10 , “BMW” , 290);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7" name="Google Shape;417;g2af09eb77c9_0_305"/>
          <p:cNvSpPr/>
          <p:nvPr/>
        </p:nvSpPr>
        <p:spPr>
          <a:xfrm>
            <a:off x="6672900" y="3073475"/>
            <a:ext cx="1744500" cy="134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g2af09eb77c9_0_305"/>
          <p:cNvSpPr/>
          <p:nvPr/>
        </p:nvSpPr>
        <p:spPr>
          <a:xfrm>
            <a:off x="6672900" y="3499475"/>
            <a:ext cx="1744500" cy="49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g2af09eb77c9_0_305"/>
          <p:cNvCxnSpPr/>
          <p:nvPr/>
        </p:nvCxnSpPr>
        <p:spPr>
          <a:xfrm>
            <a:off x="7468950" y="3073475"/>
            <a:ext cx="0" cy="13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0" name="Google Shape;420;g2af09eb77c9_0_305"/>
          <p:cNvSpPr txBox="1"/>
          <p:nvPr/>
        </p:nvSpPr>
        <p:spPr>
          <a:xfrm>
            <a:off x="6672900" y="3114725"/>
            <a:ext cx="756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Speed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g2af09eb77c9_0_305"/>
          <p:cNvSpPr txBox="1"/>
          <p:nvPr/>
        </p:nvSpPr>
        <p:spPr>
          <a:xfrm>
            <a:off x="7630550" y="3114725"/>
            <a:ext cx="756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290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g2af09eb77c9_0_305"/>
          <p:cNvSpPr txBox="1"/>
          <p:nvPr/>
        </p:nvSpPr>
        <p:spPr>
          <a:xfrm>
            <a:off x="7468950" y="3545675"/>
            <a:ext cx="14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StringRef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g2af09eb77c9_0_305"/>
          <p:cNvSpPr/>
          <p:nvPr/>
        </p:nvSpPr>
        <p:spPr>
          <a:xfrm>
            <a:off x="6884400" y="2109750"/>
            <a:ext cx="13215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      M      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g2af09eb77c9_0_305"/>
          <p:cNvSpPr/>
          <p:nvPr/>
        </p:nvSpPr>
        <p:spPr>
          <a:xfrm>
            <a:off x="7340650" y="2109750"/>
            <a:ext cx="427800" cy="46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g2af09eb77c9_0_305"/>
          <p:cNvSpPr/>
          <p:nvPr/>
        </p:nvSpPr>
        <p:spPr>
          <a:xfrm>
            <a:off x="7008762" y="2584550"/>
            <a:ext cx="1891175" cy="1229900"/>
          </a:xfrm>
          <a:custGeom>
            <a:avLst/>
            <a:gdLst/>
            <a:ahLst/>
            <a:cxnLst/>
            <a:rect l="l" t="t" r="r" b="b"/>
            <a:pathLst>
              <a:path w="75647" h="49196" extrusionOk="0">
                <a:moveTo>
                  <a:pt x="57196" y="49196"/>
                </a:moveTo>
                <a:cubicBezTo>
                  <a:pt x="59946" y="44205"/>
                  <a:pt x="82202" y="26177"/>
                  <a:pt x="73697" y="19251"/>
                </a:cubicBezTo>
                <a:cubicBezTo>
                  <a:pt x="65192" y="12325"/>
                  <a:pt x="17982" y="10849"/>
                  <a:pt x="6167" y="7640"/>
                </a:cubicBezTo>
                <a:cubicBezTo>
                  <a:pt x="-5648" y="4432"/>
                  <a:pt x="3366" y="1273"/>
                  <a:pt x="280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g2af09eb77c9_0_305"/>
          <p:cNvSpPr txBox="1"/>
          <p:nvPr/>
        </p:nvSpPr>
        <p:spPr>
          <a:xfrm>
            <a:off x="8488750" y="3761225"/>
            <a:ext cx="67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 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27" name="Google Shape;427;g2af09eb77c9_0_305"/>
          <p:cNvCxnSpPr>
            <a:stCxn id="415" idx="3"/>
            <a:endCxn id="420" idx="1"/>
          </p:cNvCxnSpPr>
          <p:nvPr/>
        </p:nvCxnSpPr>
        <p:spPr>
          <a:xfrm rot="10800000" flipH="1">
            <a:off x="6026650" y="3745675"/>
            <a:ext cx="646200" cy="22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f09eb77c9_0_337"/>
          <p:cNvSpPr txBox="1">
            <a:spLocks noGrp="1"/>
          </p:cNvSpPr>
          <p:nvPr>
            <p:ph type="title"/>
          </p:nvPr>
        </p:nvSpPr>
        <p:spPr>
          <a:xfrm>
            <a:off x="361350" y="2100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Class</a:t>
            </a:r>
            <a:endParaRPr sz="67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>
                <a:solidFill>
                  <a:schemeClr val="dk2"/>
                </a:solidFill>
              </a:rPr>
              <a:t>VS</a:t>
            </a:r>
            <a:endParaRPr sz="67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>
                <a:solidFill>
                  <a:schemeClr val="lt1"/>
                </a:solidFill>
              </a:rPr>
              <a:t>Struct</a:t>
            </a:r>
            <a:endParaRPr sz="6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af09eb77c9_0_341"/>
          <p:cNvSpPr txBox="1">
            <a:spLocks noGrp="1"/>
          </p:cNvSpPr>
          <p:nvPr>
            <p:ph type="title"/>
          </p:nvPr>
        </p:nvSpPr>
        <p:spPr>
          <a:xfrm>
            <a:off x="285150" y="-328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>
                <a:solidFill>
                  <a:schemeClr val="accent5"/>
                </a:solidFill>
              </a:rPr>
              <a:t>Class </a:t>
            </a:r>
            <a:r>
              <a:rPr lang="en-GB" sz="6700"/>
              <a:t>        VS       </a:t>
            </a:r>
            <a:r>
              <a:rPr lang="en-GB" sz="6700">
                <a:solidFill>
                  <a:schemeClr val="lt1"/>
                </a:solidFill>
              </a:rPr>
              <a:t>Struct</a:t>
            </a:r>
            <a:endParaRPr sz="6700">
              <a:solidFill>
                <a:schemeClr val="lt1"/>
              </a:solidFill>
            </a:endParaRPr>
          </a:p>
        </p:txBody>
      </p:sp>
      <p:sp>
        <p:nvSpPr>
          <p:cNvPr id="438" name="Google Shape;438;g2af09eb77c9_0_341"/>
          <p:cNvSpPr txBox="1"/>
          <p:nvPr/>
        </p:nvSpPr>
        <p:spPr>
          <a:xfrm>
            <a:off x="348750" y="866250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 Type 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g2af09eb77c9_0_341"/>
          <p:cNvSpPr txBox="1"/>
          <p:nvPr/>
        </p:nvSpPr>
        <p:spPr>
          <a:xfrm>
            <a:off x="4796600" y="866250"/>
            <a:ext cx="434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Value Type 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g2af09eb77c9_0_341"/>
          <p:cNvSpPr txBox="1"/>
          <p:nvPr/>
        </p:nvSpPr>
        <p:spPr>
          <a:xfrm>
            <a:off x="348750" y="1323450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 4 Pillars Of OOP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1" name="Google Shape;441;g2af09eb77c9_0_341"/>
          <p:cNvSpPr txBox="1"/>
          <p:nvPr/>
        </p:nvSpPr>
        <p:spPr>
          <a:xfrm>
            <a:off x="4796600" y="1323450"/>
            <a:ext cx="434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Support Encapsulation and Overloading in Polymorphism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2" name="Google Shape;442;g2af09eb77c9_0_341"/>
          <p:cNvSpPr txBox="1"/>
          <p:nvPr/>
        </p:nvSpPr>
        <p:spPr>
          <a:xfrm>
            <a:off x="348750" y="1780650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Flexible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3" name="Google Shape;443;g2af09eb77c9_0_341"/>
          <p:cNvSpPr txBox="1"/>
          <p:nvPr/>
        </p:nvSpPr>
        <p:spPr>
          <a:xfrm>
            <a:off x="4796600" y="2161650"/>
            <a:ext cx="434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Doesn’t Support Inheritance 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4" name="Google Shape;444;g2af09eb77c9_0_341"/>
          <p:cNvSpPr txBox="1"/>
          <p:nvPr/>
        </p:nvSpPr>
        <p:spPr>
          <a:xfrm>
            <a:off x="348750" y="2695050"/>
            <a:ext cx="4223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 Access Modifier Allowed Inside It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5" name="Google Shape;445;g2af09eb77c9_0_341"/>
          <p:cNvSpPr txBox="1"/>
          <p:nvPr/>
        </p:nvSpPr>
        <p:spPr>
          <a:xfrm>
            <a:off x="377000" y="2237850"/>
            <a:ext cx="434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Does Support Inheritance 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6" name="Google Shape;446;g2af09eb77c9_0_341"/>
          <p:cNvSpPr txBox="1"/>
          <p:nvPr/>
        </p:nvSpPr>
        <p:spPr>
          <a:xfrm>
            <a:off x="4796600" y="2628475"/>
            <a:ext cx="434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 Access Modifier Allowed Inside It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g2af09eb77c9_0_34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g2af09eb77c9_0_341"/>
          <p:cNvSpPr txBox="1"/>
          <p:nvPr/>
        </p:nvSpPr>
        <p:spPr>
          <a:xfrm>
            <a:off x="300800" y="3390475"/>
            <a:ext cx="434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Defined a user defined Constructor ,  Compiler Will no longer Generate Empty Parameterless Constructor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g2af09eb77c9_0_341"/>
          <p:cNvSpPr txBox="1"/>
          <p:nvPr/>
        </p:nvSpPr>
        <p:spPr>
          <a:xfrm>
            <a:off x="4796600" y="3314275"/>
            <a:ext cx="434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If You Defined a user defined Constructor ,  Compiler Will always Generate Parameterless Constructor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Encapsulation</a:t>
            </a:r>
            <a:endParaRPr sz="6700"/>
          </a:p>
        </p:txBody>
      </p:sp>
      <p:sp>
        <p:nvSpPr>
          <p:cNvPr id="345" name="Google Shape;345;p13"/>
          <p:cNvSpPr txBox="1"/>
          <p:nvPr/>
        </p:nvSpPr>
        <p:spPr>
          <a:xfrm>
            <a:off x="1118575" y="3379325"/>
            <a:ext cx="7626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Separate Data Definition [Attributes] From Its Use [Getter Setter , Property]</a:t>
            </a:r>
            <a:endParaRPr sz="1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af09eb77c9_0_4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Enum</a:t>
            </a:r>
            <a:endParaRPr sz="6700" dirty="0"/>
          </a:p>
        </p:txBody>
      </p:sp>
      <p:sp>
        <p:nvSpPr>
          <p:cNvPr id="117" name="Google Shape;117;g2af09eb77c9_0_43"/>
          <p:cNvSpPr txBox="1"/>
          <p:nvPr/>
        </p:nvSpPr>
        <p:spPr>
          <a:xfrm>
            <a:off x="55500" y="3312325"/>
            <a:ext cx="90279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 enum type is a special data type that enables for a variable to be a set of predefined constants</a:t>
            </a:r>
            <a:endParaRPr sz="19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 txBox="1">
            <a:spLocks noGrp="1"/>
          </p:cNvSpPr>
          <p:nvPr>
            <p:ph type="title"/>
          </p:nvPr>
        </p:nvSpPr>
        <p:spPr>
          <a:xfrm>
            <a:off x="1550850" y="81625"/>
            <a:ext cx="59919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 u="sng"/>
              <a:t>Encapsulation</a:t>
            </a:r>
            <a:endParaRPr sz="6700" u="sng"/>
          </a:p>
        </p:txBody>
      </p:sp>
      <p:sp>
        <p:nvSpPr>
          <p:cNvPr id="351" name="Google Shape;351;p14"/>
          <p:cNvSpPr/>
          <p:nvPr/>
        </p:nvSpPr>
        <p:spPr>
          <a:xfrm>
            <a:off x="4941700" y="1265175"/>
            <a:ext cx="2397900" cy="322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4"/>
          <p:cNvSpPr txBox="1"/>
          <p:nvPr/>
        </p:nvSpPr>
        <p:spPr>
          <a:xfrm>
            <a:off x="5799300" y="4493175"/>
            <a:ext cx="10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Stack </a:t>
            </a:r>
            <a:endParaRPr sz="2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14"/>
          <p:cNvSpPr txBox="1"/>
          <p:nvPr/>
        </p:nvSpPr>
        <p:spPr>
          <a:xfrm>
            <a:off x="142775" y="1285150"/>
            <a:ext cx="440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Employee Emp;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14"/>
          <p:cNvSpPr txBox="1"/>
          <p:nvPr/>
        </p:nvSpPr>
        <p:spPr>
          <a:xfrm>
            <a:off x="5370600" y="4028350"/>
            <a:ext cx="26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14"/>
          <p:cNvSpPr/>
          <p:nvPr/>
        </p:nvSpPr>
        <p:spPr>
          <a:xfrm>
            <a:off x="5103225" y="2500525"/>
            <a:ext cx="2100900" cy="192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14"/>
          <p:cNvCxnSpPr>
            <a:stCxn id="355" idx="0"/>
          </p:cNvCxnSpPr>
          <p:nvPr/>
        </p:nvCxnSpPr>
        <p:spPr>
          <a:xfrm>
            <a:off x="6153675" y="2500525"/>
            <a:ext cx="0" cy="1928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7" name="Google Shape;357;p14"/>
          <p:cNvSpPr/>
          <p:nvPr/>
        </p:nvSpPr>
        <p:spPr>
          <a:xfrm>
            <a:off x="5110875" y="3119100"/>
            <a:ext cx="2100900" cy="634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5164500" y="2538925"/>
            <a:ext cx="9129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Salary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Name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3977300" y="3381000"/>
            <a:ext cx="91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24 Bytes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14"/>
          <p:cNvSpPr txBox="1"/>
          <p:nvPr/>
        </p:nvSpPr>
        <p:spPr>
          <a:xfrm>
            <a:off x="28200" y="1885950"/>
            <a:ext cx="504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 = new Employee (10 , “Amr” , 1000);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6229950" y="2538925"/>
            <a:ext cx="912900" cy="20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1000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14"/>
          <p:cNvSpPr txBox="1"/>
          <p:nvPr/>
        </p:nvSpPr>
        <p:spPr>
          <a:xfrm>
            <a:off x="6153750" y="3228450"/>
            <a:ext cx="1022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StringRef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14"/>
          <p:cNvSpPr/>
          <p:nvPr/>
        </p:nvSpPr>
        <p:spPr>
          <a:xfrm>
            <a:off x="7542750" y="2378550"/>
            <a:ext cx="1522200" cy="2114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4"/>
          <p:cNvSpPr txBox="1"/>
          <p:nvPr/>
        </p:nvSpPr>
        <p:spPr>
          <a:xfrm>
            <a:off x="7884400" y="4493175"/>
            <a:ext cx="10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 sz="2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14"/>
          <p:cNvSpPr/>
          <p:nvPr/>
        </p:nvSpPr>
        <p:spPr>
          <a:xfrm>
            <a:off x="7651825" y="3134575"/>
            <a:ext cx="1314000" cy="49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      M      R    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14"/>
          <p:cNvSpPr/>
          <p:nvPr/>
        </p:nvSpPr>
        <p:spPr>
          <a:xfrm>
            <a:off x="8117825" y="3134575"/>
            <a:ext cx="481200" cy="4926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14"/>
          <p:cNvCxnSpPr>
            <a:stCxn id="362" idx="3"/>
            <a:endCxn id="365" idx="1"/>
          </p:cNvCxnSpPr>
          <p:nvPr/>
        </p:nvCxnSpPr>
        <p:spPr>
          <a:xfrm rot="10800000" flipH="1">
            <a:off x="7176150" y="3381000"/>
            <a:ext cx="475800" cy="5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af09eb77c9_0_28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 dirty="0" smtClean="0"/>
              <a:t>Thank you</a:t>
            </a:r>
            <a:endParaRPr sz="6700" dirty="0"/>
          </a:p>
        </p:txBody>
      </p:sp>
    </p:spTree>
    <p:extLst>
      <p:ext uri="{BB962C8B-B14F-4D97-AF65-F5344CB8AC3E}">
        <p14:creationId xmlns:p14="http://schemas.microsoft.com/office/powerpoint/2010/main" val="312085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af09eb77c9_0_4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Access Modifiers</a:t>
            </a:r>
            <a:endParaRPr sz="6700"/>
          </a:p>
        </p:txBody>
      </p:sp>
      <p:sp>
        <p:nvSpPr>
          <p:cNvPr id="72" name="Google Shape;72;g2af09eb77c9_0_4"/>
          <p:cNvSpPr txBox="1"/>
          <p:nvPr/>
        </p:nvSpPr>
        <p:spPr>
          <a:xfrm>
            <a:off x="992850" y="33155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f09eb77c9_0_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/>
              <a:t>Access Modifiers</a:t>
            </a:r>
            <a:endParaRPr sz="5000"/>
          </a:p>
        </p:txBody>
      </p:sp>
      <p:sp>
        <p:nvSpPr>
          <p:cNvPr id="78" name="Google Shape;78;g2af09eb77c9_0_9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9" name="Google Shape;79;g2af09eb77c9_0_9"/>
          <p:cNvSpPr txBox="1">
            <a:spLocks noGrp="1"/>
          </p:cNvSpPr>
          <p:nvPr>
            <p:ph type="body" idx="1"/>
          </p:nvPr>
        </p:nvSpPr>
        <p:spPr>
          <a:xfrm>
            <a:off x="1360200" y="1487825"/>
            <a:ext cx="32118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 b="1"/>
              <a:t>Private 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 b="1"/>
              <a:t>Private Protected 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 b="1"/>
              <a:t>Protected 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 b="1"/>
              <a:t>Internal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 b="1"/>
              <a:t>Protected Internal 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AutoNum type="arabicPeriod"/>
            </a:pPr>
            <a:r>
              <a:rPr lang="en-GB" sz="1900" b="1"/>
              <a:t>Public </a:t>
            </a:r>
            <a:endParaRPr sz="1900" b="1"/>
          </a:p>
        </p:txBody>
      </p:sp>
      <p:sp>
        <p:nvSpPr>
          <p:cNvPr id="80" name="Google Shape;80;g2af09eb77c9_0_9"/>
          <p:cNvSpPr/>
          <p:nvPr/>
        </p:nvSpPr>
        <p:spPr>
          <a:xfrm>
            <a:off x="551000" y="1487825"/>
            <a:ext cx="603000" cy="2886300"/>
          </a:xfrm>
          <a:prstGeom prst="downArrow">
            <a:avLst>
              <a:gd name="adj1" fmla="val 50000"/>
              <a:gd name="adj2" fmla="val 51758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af09eb77c9_0_9"/>
          <p:cNvSpPr txBox="1"/>
          <p:nvPr/>
        </p:nvSpPr>
        <p:spPr>
          <a:xfrm rot="-5400000">
            <a:off x="-1255950" y="2130350"/>
            <a:ext cx="3535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 Less Accessible To Wider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f09eb77c9_0_17"/>
          <p:cNvSpPr txBox="1">
            <a:spLocks noGrp="1"/>
          </p:cNvSpPr>
          <p:nvPr>
            <p:ph type="title"/>
          </p:nvPr>
        </p:nvSpPr>
        <p:spPr>
          <a:xfrm>
            <a:off x="3104400" y="416650"/>
            <a:ext cx="29352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Namespace</a:t>
            </a:r>
            <a:endParaRPr sz="5000" b="0"/>
          </a:p>
        </p:txBody>
      </p:sp>
      <p:sp>
        <p:nvSpPr>
          <p:cNvPr id="87" name="Google Shape;87;g2af09eb77c9_0_17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g2af09eb77c9_0_17"/>
          <p:cNvSpPr txBox="1">
            <a:spLocks noGrp="1"/>
          </p:cNvSpPr>
          <p:nvPr>
            <p:ph type="body" idx="1"/>
          </p:nvPr>
        </p:nvSpPr>
        <p:spPr>
          <a:xfrm>
            <a:off x="464700" y="1431075"/>
            <a:ext cx="41073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2417"/>
              <a:buNone/>
            </a:pPr>
            <a:r>
              <a:rPr lang="en-GB" sz="1900" b="1"/>
              <a:t>What You Can Write Inside Namespace ?</a:t>
            </a:r>
            <a:endParaRPr sz="19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2417"/>
              <a:buNone/>
            </a:pPr>
            <a:r>
              <a:rPr lang="en-GB" sz="1900" b="1"/>
              <a:t>    </a:t>
            </a:r>
            <a:r>
              <a:rPr lang="en-GB" sz="1700" b="1"/>
              <a:t>1. Class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</a:pPr>
            <a:r>
              <a:rPr lang="en-GB" sz="1700" b="1"/>
              <a:t>    2. Struct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</a:pPr>
            <a:r>
              <a:rPr lang="en-GB" sz="1700" b="1"/>
              <a:t>    3. Interface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14467"/>
              <a:buNone/>
            </a:pPr>
            <a:r>
              <a:rPr lang="en-GB" sz="1700" b="1"/>
              <a:t>    4. Enum</a:t>
            </a:r>
            <a:endParaRPr sz="17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ct val="102417"/>
              <a:buNone/>
            </a:pPr>
            <a:endParaRPr sz="1900" b="1"/>
          </a:p>
        </p:txBody>
      </p:sp>
      <p:sp>
        <p:nvSpPr>
          <p:cNvPr id="89" name="Google Shape;89;g2af09eb77c9_0_17"/>
          <p:cNvSpPr txBox="1">
            <a:spLocks noGrp="1"/>
          </p:cNvSpPr>
          <p:nvPr>
            <p:ph type="body" idx="1"/>
          </p:nvPr>
        </p:nvSpPr>
        <p:spPr>
          <a:xfrm>
            <a:off x="4880900" y="1431075"/>
            <a:ext cx="41073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Access Modifier Allowed Inside Namespace ?</a:t>
            </a:r>
            <a:endParaRPr sz="19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    </a:t>
            </a:r>
            <a:r>
              <a:rPr lang="en-GB" sz="1600" b="1"/>
              <a:t>1. Internal [Default]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 b="1"/>
              <a:t>    2. Public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 sz="1900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f09eb77c9_0_24"/>
          <p:cNvSpPr txBox="1">
            <a:spLocks noGrp="1"/>
          </p:cNvSpPr>
          <p:nvPr>
            <p:ph type="title"/>
          </p:nvPr>
        </p:nvSpPr>
        <p:spPr>
          <a:xfrm>
            <a:off x="2865450" y="402450"/>
            <a:ext cx="34131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Class Or Struct</a:t>
            </a:r>
            <a:endParaRPr sz="5000" b="0"/>
          </a:p>
        </p:txBody>
      </p:sp>
      <p:sp>
        <p:nvSpPr>
          <p:cNvPr id="95" name="Google Shape;95;g2af09eb77c9_0_24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g2af09eb77c9_0_24"/>
          <p:cNvSpPr txBox="1">
            <a:spLocks noGrp="1"/>
          </p:cNvSpPr>
          <p:nvPr>
            <p:ph type="body" idx="1"/>
          </p:nvPr>
        </p:nvSpPr>
        <p:spPr>
          <a:xfrm>
            <a:off x="464700" y="1431075"/>
            <a:ext cx="68898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29" b="1"/>
              <a:t> What You Can Write Inside The Struct Or Class</a:t>
            </a:r>
            <a:endParaRPr sz="19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1. Attributes [Fields] =&gt; Member Variable  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2. Functions [Constructor , Getter Setter , Method]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3. Properties [Full Property , Automatic Property , Indexer]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4. Events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29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f09eb77c9_0_30"/>
          <p:cNvSpPr txBox="1">
            <a:spLocks noGrp="1"/>
          </p:cNvSpPr>
          <p:nvPr>
            <p:ph type="title"/>
          </p:nvPr>
        </p:nvSpPr>
        <p:spPr>
          <a:xfrm>
            <a:off x="2865450" y="402450"/>
            <a:ext cx="34131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Class Or Struct</a:t>
            </a:r>
            <a:endParaRPr sz="5000" b="0"/>
          </a:p>
        </p:txBody>
      </p:sp>
      <p:sp>
        <p:nvSpPr>
          <p:cNvPr id="102" name="Google Shape;102;g2af09eb77c9_0_30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3" name="Google Shape;103;g2af09eb77c9_0_30"/>
          <p:cNvSpPr txBox="1">
            <a:spLocks noGrp="1"/>
          </p:cNvSpPr>
          <p:nvPr>
            <p:ph type="body" idx="1"/>
          </p:nvPr>
        </p:nvSpPr>
        <p:spPr>
          <a:xfrm>
            <a:off x="693300" y="1202475"/>
            <a:ext cx="3300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Access Modifier Allowed Inside Struct?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 b="1"/>
              <a:t>1. Private [Default]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 b="1"/>
              <a:t>2. Internal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 sz="1600" b="1"/>
              <a:t>3. Public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29" b="1"/>
          </a:p>
        </p:txBody>
      </p:sp>
      <p:sp>
        <p:nvSpPr>
          <p:cNvPr id="104" name="Google Shape;104;g2af09eb77c9_0_30"/>
          <p:cNvSpPr txBox="1">
            <a:spLocks noGrp="1"/>
          </p:cNvSpPr>
          <p:nvPr>
            <p:ph type="body" idx="1"/>
          </p:nvPr>
        </p:nvSpPr>
        <p:spPr>
          <a:xfrm>
            <a:off x="5187525" y="1202475"/>
            <a:ext cx="33000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Access Modifier Allowed Inside Class?</a:t>
            </a:r>
            <a:endParaRPr sz="1629" b="1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Private [Default]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Private Protected 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Protected 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Internal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Protected Internal 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Public 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29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af09eb77c9_0_0"/>
          <p:cNvSpPr txBox="1">
            <a:spLocks noGrp="1"/>
          </p:cNvSpPr>
          <p:nvPr>
            <p:ph type="ctrTitle"/>
          </p:nvPr>
        </p:nvSpPr>
        <p:spPr>
          <a:xfrm>
            <a:off x="1003650" y="1747349"/>
            <a:ext cx="71367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en-GB"/>
              <a:t>Object Oriented Programing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0"/>
              <a:buNone/>
            </a:pPr>
            <a:r>
              <a:rPr lang="en-GB"/>
              <a:t>[OOP]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af09eb77c9_0_282"/>
          <p:cNvSpPr txBox="1">
            <a:spLocks noGrp="1"/>
          </p:cNvSpPr>
          <p:nvPr>
            <p:ph type="title"/>
          </p:nvPr>
        </p:nvSpPr>
        <p:spPr>
          <a:xfrm>
            <a:off x="255925" y="173385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Session Content</a:t>
            </a:r>
            <a:endParaRPr/>
          </a:p>
        </p:txBody>
      </p:sp>
      <p:sp>
        <p:nvSpPr>
          <p:cNvPr id="311" name="Google Shape;311;g2af09eb77c9_0_282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err="1"/>
              <a:t>Struct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What Is </a:t>
            </a:r>
            <a:r>
              <a:rPr lang="en-GB" dirty="0" smtClean="0"/>
              <a:t>OOP</a:t>
            </a:r>
          </a:p>
          <a:p>
            <a:pPr>
              <a:lnSpc>
                <a:spcPct val="150000"/>
              </a:lnSpc>
              <a:buFont typeface="Open Sans"/>
              <a:buAutoNum type="arabicPeriod"/>
            </a:pPr>
            <a:r>
              <a:rPr lang="en-GB" dirty="0"/>
              <a:t>Class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 smtClean="0"/>
              <a:t>Encapsulation 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 dirty="0"/>
              <a:t>Property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481</Words>
  <Application>Microsoft Office PowerPoint</Application>
  <PresentationFormat>On-screen Show (16:9)</PresentationFormat>
  <Paragraphs>154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Open Sans</vt:lpstr>
      <vt:lpstr>PT Sans Narrow</vt:lpstr>
      <vt:lpstr>Tropic</vt:lpstr>
      <vt:lpstr>Day03</vt:lpstr>
      <vt:lpstr>Enum</vt:lpstr>
      <vt:lpstr>Access Modifiers</vt:lpstr>
      <vt:lpstr>Access Modifiers</vt:lpstr>
      <vt:lpstr>Namespace</vt:lpstr>
      <vt:lpstr>Class Or Struct</vt:lpstr>
      <vt:lpstr>Class Or Struct</vt:lpstr>
      <vt:lpstr>Object Oriented Programing [OOP]</vt:lpstr>
      <vt:lpstr>Session Content</vt:lpstr>
      <vt:lpstr>Struct</vt:lpstr>
      <vt:lpstr>Struct</vt:lpstr>
      <vt:lpstr>OOP Definition</vt:lpstr>
      <vt:lpstr>Class</vt:lpstr>
      <vt:lpstr>Class </vt:lpstr>
      <vt:lpstr>Class </vt:lpstr>
      <vt:lpstr>Class</vt:lpstr>
      <vt:lpstr>Class VS Struct</vt:lpstr>
      <vt:lpstr>Class         VS       Struct</vt:lpstr>
      <vt:lpstr>Encapsulation</vt:lpstr>
      <vt:lpstr>Encapsulation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 Modifiers</dc:title>
  <cp:lastModifiedBy>Mostafa Helal</cp:lastModifiedBy>
  <cp:revision>8</cp:revision>
  <dcterms:modified xsi:type="dcterms:W3CDTF">2025-08-26T08:52:40Z</dcterms:modified>
</cp:coreProperties>
</file>