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1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70" r:id="rId14"/>
    <p:sldId id="271" r:id="rId15"/>
    <p:sldId id="275" r:id="rId16"/>
    <p:sldId id="276" r:id="rId17"/>
    <p:sldId id="277" r:id="rId18"/>
    <p:sldId id="278" r:id="rId19"/>
    <p:sldId id="279" r:id="rId20"/>
  </p:sldIdLst>
  <p:sldSz cx="9144000" cy="5143500" type="screen16x9"/>
  <p:notesSz cx="6858000" cy="9144000"/>
  <p:embeddedFontLst>
    <p:embeddedFont>
      <p:font typeface="PT Sans Narrow" panose="020B0604020202020204" charset="0"/>
      <p:regular r:id="rId22"/>
      <p:bold r:id="rId23"/>
    </p:embeddedFont>
    <p:embeddedFont>
      <p:font typeface="Open Sans" panose="020B0604020202020204" charset="0"/>
      <p:regular r:id="rId24"/>
      <p:bold r:id="rId25"/>
      <p:italic r:id="rId26"/>
      <p:boldItalic r:id="rId2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36" roundtripDataSignature="AMtx7mgqiWHoA/1t1YIJZQKREQpA3FEhs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658" y="7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36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4" name="Google Shape;64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5fa68c54d9_0_3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4" name="Google Shape;144;g25fa68c54d9_0_3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5fbcdb867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9" name="Google Shape;149;g25fbcdb867b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g2b078708cba_0_1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6" name="Google Shape;166;g2b078708cba_0_16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2b078708cba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3" name="Google Shape;183;g2b078708cba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2b078708cb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0" name="Google Shape;190;g2b078708cba_0_1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67c7ed6cce_0_1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33" name="Google Shape;233;g267c7ed6cce_0_1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67c7ed6cce_0_1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1" name="Google Shape;241;g267c7ed6cce_0_1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67c7ed6cce_0_1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48" name="Google Shape;248;g267c7ed6cce_0_14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g2b078708cba_0_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55" name="Google Shape;255;g2b078708cba_0_8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g2b078708cba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62" name="Google Shape;262;g2b078708cba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2b078708cba_0_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9" name="Google Shape;69;g2b078708cba_0_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4" name="Google Shape;74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2b078708cba_0_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1" name="Google Shape;81;g2b078708cba_0_9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b078708cba_0_9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86" name="Google Shape;86;g2b078708cba_0_9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25fa68c54d9_0_2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2" name="Google Shape;102;g25fa68c54d9_0_2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5fa68c54d9_0_2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7" name="Google Shape;107;g25fa68c54d9_0_2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g25fa68c54d9_0_2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14" name="Google Shape;114;g25fa68c54d9_0_2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25fa68c54d9_0_2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21" name="Google Shape;121;g25fa68c54d9_0_26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Google Shape;10;p18"/>
          <p:cNvCxnSpPr/>
          <p:nvPr/>
        </p:nvCxnSpPr>
        <p:spPr>
          <a:xfrm>
            <a:off x="7007735" y="3176888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11" name="Google Shape;11;p18"/>
          <p:cNvCxnSpPr/>
          <p:nvPr/>
        </p:nvCxnSpPr>
        <p:spPr>
          <a:xfrm>
            <a:off x="1575035" y="3158252"/>
            <a:ext cx="562200" cy="0"/>
          </a:xfrm>
          <a:prstGeom prst="straightConnector1">
            <a:avLst/>
          </a:prstGeom>
          <a:noFill/>
          <a:ln w="762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</p:cxnSp>
      <p:grpSp>
        <p:nvGrpSpPr>
          <p:cNvPr id="12" name="Google Shape;12;p18"/>
          <p:cNvGrpSpPr/>
          <p:nvPr/>
        </p:nvGrpSpPr>
        <p:grpSpPr>
          <a:xfrm>
            <a:off x="1004144" y="1022025"/>
            <a:ext cx="7136668" cy="152400"/>
            <a:chOff x="1346429" y="1011300"/>
            <a:chExt cx="6452100" cy="152400"/>
          </a:xfrm>
        </p:grpSpPr>
        <p:cxnSp>
          <p:nvCxnSpPr>
            <p:cNvPr id="13" name="Google Shape;13;p18"/>
            <p:cNvCxnSpPr/>
            <p:nvPr/>
          </p:nvCxnSpPr>
          <p:spPr>
            <a:xfrm rot="10800000">
              <a:off x="1346429" y="1011300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4" name="Google Shape;14;p18"/>
            <p:cNvCxnSpPr/>
            <p:nvPr/>
          </p:nvCxnSpPr>
          <p:spPr>
            <a:xfrm rot="10800000">
              <a:off x="1346429" y="1163700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grpSp>
        <p:nvGrpSpPr>
          <p:cNvPr id="15" name="Google Shape;15;p18"/>
          <p:cNvGrpSpPr/>
          <p:nvPr/>
        </p:nvGrpSpPr>
        <p:grpSpPr>
          <a:xfrm>
            <a:off x="1004151" y="3969100"/>
            <a:ext cx="7136668" cy="152400"/>
            <a:chOff x="1346435" y="3969088"/>
            <a:chExt cx="6452100" cy="152400"/>
          </a:xfrm>
        </p:grpSpPr>
        <p:cxnSp>
          <p:nvCxnSpPr>
            <p:cNvPr id="16" name="Google Shape;16;p18"/>
            <p:cNvCxnSpPr/>
            <p:nvPr/>
          </p:nvCxnSpPr>
          <p:spPr>
            <a:xfrm>
              <a:off x="1346435" y="4121488"/>
              <a:ext cx="6452100" cy="0"/>
            </a:xfrm>
            <a:prstGeom prst="straightConnector1">
              <a:avLst/>
            </a:prstGeom>
            <a:noFill/>
            <a:ln w="76200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  <p:cxnSp>
          <p:nvCxnSpPr>
            <p:cNvPr id="17" name="Google Shape;17;p18"/>
            <p:cNvCxnSpPr/>
            <p:nvPr/>
          </p:nvCxnSpPr>
          <p:spPr>
            <a:xfrm>
              <a:off x="1346435" y="3969088"/>
              <a:ext cx="6452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3"/>
              </a:solidFill>
              <a:prstDash val="solid"/>
              <a:round/>
              <a:headEnd type="none" w="sm" len="sm"/>
              <a:tailEnd type="none" w="sm" len="sm"/>
            </a:ln>
          </p:spPr>
        </p:cxnSp>
      </p:grpSp>
      <p:sp>
        <p:nvSpPr>
          <p:cNvPr id="18" name="Google Shape;18;p18"/>
          <p:cNvSpPr txBox="1">
            <a:spLocks noGrp="1"/>
          </p:cNvSpPr>
          <p:nvPr>
            <p:ph type="ctrTitle"/>
          </p:nvPr>
        </p:nvSpPr>
        <p:spPr>
          <a:xfrm>
            <a:off x="1004150" y="1751764"/>
            <a:ext cx="7136700" cy="102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400"/>
              <a:buNone/>
              <a:defRPr sz="5400"/>
            </a:lvl9pPr>
          </a:lstStyle>
          <a:p>
            <a:endParaRPr/>
          </a:p>
        </p:txBody>
      </p:sp>
      <p:sp>
        <p:nvSpPr>
          <p:cNvPr id="19" name="Google Shape;19;p18"/>
          <p:cNvSpPr txBox="1">
            <a:spLocks noGrp="1"/>
          </p:cNvSpPr>
          <p:nvPr>
            <p:ph type="subTitle" idx="1"/>
          </p:nvPr>
        </p:nvSpPr>
        <p:spPr>
          <a:xfrm>
            <a:off x="2137225" y="2850039"/>
            <a:ext cx="4870500" cy="7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0" name="Google Shape;20;p1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27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7" name="Google Shape;57;p27"/>
          <p:cNvSpPr txBox="1">
            <a:spLocks noGrp="1"/>
          </p:cNvSpPr>
          <p:nvPr>
            <p:ph type="title" hasCustomPrompt="1"/>
          </p:nvPr>
        </p:nvSpPr>
        <p:spPr>
          <a:xfrm>
            <a:off x="311700" y="1304850"/>
            <a:ext cx="8520600" cy="1538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3000"/>
              <a:buNone/>
              <a:defRPr sz="13000">
                <a:solidFill>
                  <a:schemeClr val="accent3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58" name="Google Shape;58;p27"/>
          <p:cNvSpPr txBox="1">
            <a:spLocks noGrp="1"/>
          </p:cNvSpPr>
          <p:nvPr>
            <p:ph type="body" idx="1"/>
          </p:nvPr>
        </p:nvSpPr>
        <p:spPr>
          <a:xfrm>
            <a:off x="311700" y="2995650"/>
            <a:ext cx="8520600" cy="10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59" name="Google Shape;59;p2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9"/>
          <p:cNvSpPr/>
          <p:nvPr/>
        </p:nvSpPr>
        <p:spPr>
          <a:xfrm>
            <a:off x="-50" y="2571900"/>
            <a:ext cx="9144000" cy="25716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" name="Google Shape;23;p19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4" name="Google Shape;24;p1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0"/>
          <p:cNvSpPr/>
          <p:nvPr/>
        </p:nvSpPr>
        <p:spPr>
          <a:xfrm>
            <a:off x="-75" y="5045700"/>
            <a:ext cx="9144000" cy="978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" name="Google Shape;27;p20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20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9" name="Google Shape;29;p2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31;p25"/>
          <p:cNvSpPr/>
          <p:nvPr/>
        </p:nvSpPr>
        <p:spPr>
          <a:xfrm>
            <a:off x="4572000" y="0"/>
            <a:ext cx="4572000" cy="5143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32" name="Google Shape;32;p25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w="19050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33" name="Google Shape;33;p25"/>
          <p:cNvSpPr txBox="1">
            <a:spLocks noGrp="1"/>
          </p:cNvSpPr>
          <p:nvPr>
            <p:ph type="title"/>
          </p:nvPr>
        </p:nvSpPr>
        <p:spPr>
          <a:xfrm>
            <a:off x="265500" y="1039675"/>
            <a:ext cx="4045200" cy="16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4" name="Google Shape;34;p25"/>
          <p:cNvSpPr txBox="1">
            <a:spLocks noGrp="1"/>
          </p:cNvSpPr>
          <p:nvPr>
            <p:ph type="subTitle" idx="1"/>
          </p:nvPr>
        </p:nvSpPr>
        <p:spPr>
          <a:xfrm>
            <a:off x="265500" y="2726875"/>
            <a:ext cx="4045200" cy="123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5" name="Google Shape;35;p25"/>
          <p:cNvSpPr txBox="1">
            <a:spLocks noGrp="1"/>
          </p:cNvSpPr>
          <p:nvPr>
            <p:ph type="body" idx="2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6" name="Google Shape;36;p2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2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21"/>
          <p:cNvSpPr txBox="1">
            <a:spLocks noGrp="1"/>
          </p:cNvSpPr>
          <p:nvPr>
            <p:ph type="body" idx="1"/>
          </p:nvPr>
        </p:nvSpPr>
        <p:spPr>
          <a:xfrm>
            <a:off x="3117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0" name="Google Shape;40;p21"/>
          <p:cNvSpPr txBox="1">
            <a:spLocks noGrp="1"/>
          </p:cNvSpPr>
          <p:nvPr>
            <p:ph type="body" idx="2"/>
          </p:nvPr>
        </p:nvSpPr>
        <p:spPr>
          <a:xfrm>
            <a:off x="4832400" y="1266175"/>
            <a:ext cx="39999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1" name="Google Shape;41;p2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2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2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3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47" name="Google Shape;47;p23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48" name="Google Shape;48;p2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accent6"/>
        </a:solidFill>
        <a:effectLst/>
      </p:bgPr>
    </p:bg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4"/>
          <p:cNvSpPr txBox="1">
            <a:spLocks noGrp="1"/>
          </p:cNvSpPr>
          <p:nvPr>
            <p:ph type="title"/>
          </p:nvPr>
        </p:nvSpPr>
        <p:spPr>
          <a:xfrm>
            <a:off x="490250" y="526350"/>
            <a:ext cx="5613600" cy="40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5400"/>
              <a:buNone/>
              <a:defRPr sz="5400" b="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1" name="Google Shape;51;p2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26"/>
          <p:cNvSpPr txBox="1">
            <a:spLocks noGrp="1"/>
          </p:cNvSpPr>
          <p:nvPr>
            <p:ph type="body" idx="1"/>
          </p:nvPr>
        </p:nvSpPr>
        <p:spPr>
          <a:xfrm>
            <a:off x="311700" y="4230725"/>
            <a:ext cx="5998800" cy="59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PT Sans Narrow"/>
              <a:buNone/>
              <a:defRPr sz="2400">
                <a:latin typeface="PT Sans Narrow"/>
                <a:ea typeface="PT Sans Narrow"/>
                <a:cs typeface="PT Sans Narrow"/>
                <a:sym typeface="PT Sans Narrow"/>
              </a:defRPr>
            </a:lvl1pPr>
          </a:lstStyle>
          <a:p>
            <a:endParaRPr/>
          </a:p>
        </p:txBody>
      </p:sp>
      <p:sp>
        <p:nvSpPr>
          <p:cNvPr id="54" name="Google Shape;54;p2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tropic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7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3600"/>
              <a:buFont typeface="PT Sans Narrow"/>
              <a:buNone/>
              <a:defRPr sz="3600" b="1" i="0" u="none" strike="noStrike" cap="none">
                <a:solidFill>
                  <a:schemeClr val="accent1"/>
                </a:solidFill>
                <a:latin typeface="PT Sans Narrow"/>
                <a:ea typeface="PT Sans Narrow"/>
                <a:cs typeface="PT Sans Narrow"/>
                <a:sym typeface="PT Sans Narrow"/>
              </a:defRPr>
            </a:lvl9pPr>
          </a:lstStyle>
          <a:p>
            <a:endParaRPr/>
          </a:p>
        </p:txBody>
      </p:sp>
      <p:sp>
        <p:nvSpPr>
          <p:cNvPr id="7" name="Google Shape;7;p17"/>
          <p:cNvSpPr txBox="1">
            <a:spLocks noGrp="1"/>
          </p:cNvSpPr>
          <p:nvPr>
            <p:ph type="body" idx="1"/>
          </p:nvPr>
        </p:nvSpPr>
        <p:spPr>
          <a:xfrm>
            <a:off x="311700" y="1266325"/>
            <a:ext cx="85206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Open Sans"/>
              <a:buChar char="●"/>
              <a:defRPr sz="18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●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○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Open Sans"/>
              <a:buChar char="■"/>
              <a:defRPr sz="14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8" name="Google Shape;8;p1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"/>
          <p:cNvSpPr txBox="1">
            <a:spLocks noGrp="1"/>
          </p:cNvSpPr>
          <p:nvPr>
            <p:ph type="ctrTitle"/>
          </p:nvPr>
        </p:nvSpPr>
        <p:spPr>
          <a:xfrm>
            <a:off x="1003650" y="1747349"/>
            <a:ext cx="71367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US" dirty="0" smtClean="0"/>
              <a:t>Day04</a:t>
            </a:r>
            <a:endParaRPr dirty="0" smtClean="0"/>
          </a:p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11111"/>
              <a:buNone/>
            </a:pPr>
            <a:r>
              <a:rPr lang="en-GB" dirty="0" smtClean="0"/>
              <a:t>[OOP]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25fa68c54d9_0_357"/>
          <p:cNvSpPr txBox="1">
            <a:spLocks noGrp="1"/>
          </p:cNvSpPr>
          <p:nvPr>
            <p:ph type="title"/>
          </p:nvPr>
        </p:nvSpPr>
        <p:spPr>
          <a:xfrm>
            <a:off x="361350" y="21007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Class</a:t>
            </a:r>
            <a:endParaRPr sz="6700"/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>
                <a:solidFill>
                  <a:schemeClr val="dk2"/>
                </a:solidFill>
              </a:rPr>
              <a:t>VS</a:t>
            </a:r>
            <a:endParaRPr sz="6700">
              <a:solidFill>
                <a:schemeClr val="dk2"/>
              </a:solidFill>
            </a:endParaRPr>
          </a:p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>
                <a:solidFill>
                  <a:schemeClr val="lt1"/>
                </a:solidFill>
              </a:rPr>
              <a:t>Struct</a:t>
            </a:r>
            <a:endParaRPr sz="6700">
              <a:solidFill>
                <a:schemeClr val="lt1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25fbcdb867b_0_0"/>
          <p:cNvSpPr txBox="1">
            <a:spLocks noGrp="1"/>
          </p:cNvSpPr>
          <p:nvPr>
            <p:ph type="title"/>
          </p:nvPr>
        </p:nvSpPr>
        <p:spPr>
          <a:xfrm>
            <a:off x="285150" y="-3285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>
                <a:solidFill>
                  <a:schemeClr val="accent5"/>
                </a:solidFill>
              </a:rPr>
              <a:t>Class </a:t>
            </a:r>
            <a:r>
              <a:rPr lang="en-GB" sz="6700"/>
              <a:t>        VS       </a:t>
            </a:r>
            <a:r>
              <a:rPr lang="en-GB" sz="6700">
                <a:solidFill>
                  <a:schemeClr val="lt1"/>
                </a:solidFill>
              </a:rPr>
              <a:t>Struct</a:t>
            </a:r>
            <a:endParaRPr sz="6700">
              <a:solidFill>
                <a:schemeClr val="lt1"/>
              </a:solidFill>
            </a:endParaRPr>
          </a:p>
        </p:txBody>
      </p:sp>
      <p:sp>
        <p:nvSpPr>
          <p:cNvPr id="152" name="Google Shape;152;g25fbcdb867b_0_0"/>
          <p:cNvSpPr txBox="1"/>
          <p:nvPr/>
        </p:nvSpPr>
        <p:spPr>
          <a:xfrm>
            <a:off x="348750" y="866250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Reference Type 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3" name="Google Shape;153;g25fbcdb867b_0_0"/>
          <p:cNvSpPr txBox="1"/>
          <p:nvPr/>
        </p:nvSpPr>
        <p:spPr>
          <a:xfrm>
            <a:off x="4796600" y="866250"/>
            <a:ext cx="43473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Value Type 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4" name="Google Shape;154;g25fbcdb867b_0_0"/>
          <p:cNvSpPr txBox="1"/>
          <p:nvPr/>
        </p:nvSpPr>
        <p:spPr>
          <a:xfrm>
            <a:off x="348750" y="1323450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Support 4 Pillars Of OOP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5" name="Google Shape;155;g25fbcdb867b_0_0"/>
          <p:cNvSpPr txBox="1"/>
          <p:nvPr/>
        </p:nvSpPr>
        <p:spPr>
          <a:xfrm>
            <a:off x="4796600" y="1323450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Support Encapsulation and Overloading in Polymorphism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6" name="Google Shape;156;g25fbcdb867b_0_0"/>
          <p:cNvSpPr txBox="1"/>
          <p:nvPr/>
        </p:nvSpPr>
        <p:spPr>
          <a:xfrm>
            <a:off x="348750" y="1780650"/>
            <a:ext cx="3617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More Flexible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7" name="Google Shape;157;g25fbcdb867b_0_0"/>
          <p:cNvSpPr txBox="1"/>
          <p:nvPr/>
        </p:nvSpPr>
        <p:spPr>
          <a:xfrm>
            <a:off x="4796600" y="2161650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Doesn’t Support Inheritance 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8" name="Google Shape;158;g25fbcdb867b_0_0"/>
          <p:cNvSpPr txBox="1"/>
          <p:nvPr/>
        </p:nvSpPr>
        <p:spPr>
          <a:xfrm>
            <a:off x="348750" y="2695050"/>
            <a:ext cx="42234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6 Access Modifier Allowed Inside It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59" name="Google Shape;159;g25fbcdb867b_0_0"/>
          <p:cNvSpPr txBox="1"/>
          <p:nvPr/>
        </p:nvSpPr>
        <p:spPr>
          <a:xfrm>
            <a:off x="377000" y="2237850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Does Support Inheritance 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45720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0" name="Google Shape;160;g25fbcdb867b_0_0"/>
          <p:cNvSpPr txBox="1"/>
          <p:nvPr/>
        </p:nvSpPr>
        <p:spPr>
          <a:xfrm>
            <a:off x="4796600" y="2628475"/>
            <a:ext cx="43473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3 Access Modifier Allowed Inside It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1" name="Google Shape;161;g25fbcdb867b_0_0"/>
          <p:cNvSpPr txBox="1"/>
          <p:nvPr/>
        </p:nvSpPr>
        <p:spPr>
          <a:xfrm>
            <a:off x="0" y="0"/>
            <a:ext cx="3000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2" name="Google Shape;162;g25fbcdb867b_0_0"/>
          <p:cNvSpPr txBox="1"/>
          <p:nvPr/>
        </p:nvSpPr>
        <p:spPr>
          <a:xfrm>
            <a:off x="300800" y="3390475"/>
            <a:ext cx="434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If You Defined a user defined Constructor ,  Compiler Will no longer Generate Empty Parameterless Constructor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63" name="Google Shape;163;g25fbcdb867b_0_0"/>
          <p:cNvSpPr txBox="1"/>
          <p:nvPr/>
        </p:nvSpPr>
        <p:spPr>
          <a:xfrm>
            <a:off x="4720400" y="3314275"/>
            <a:ext cx="43473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-355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000"/>
              <a:buFont typeface="Open Sans"/>
              <a:buChar char="●"/>
            </a:pPr>
            <a:r>
              <a:rPr lang="en-GB" sz="2000" b="0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If You Defined a user defined Constructor ,  Compiler Will always Generate Parameterless Constructor</a:t>
            </a: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2b078708cba_0_167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Encapsulation</a:t>
            </a:r>
            <a:endParaRPr sz="6700"/>
          </a:p>
        </p:txBody>
      </p:sp>
      <p:sp>
        <p:nvSpPr>
          <p:cNvPr id="169" name="Google Shape;169;g2b078708cba_0_167"/>
          <p:cNvSpPr txBox="1"/>
          <p:nvPr/>
        </p:nvSpPr>
        <p:spPr>
          <a:xfrm>
            <a:off x="1118575" y="3379325"/>
            <a:ext cx="7626600" cy="43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50"/>
              <a:buFont typeface="Arial"/>
              <a:buNone/>
            </a:pPr>
            <a:r>
              <a:rPr lang="en-GB" sz="165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Separate Data Definition [Attributes] From Its Use [Getter Setter , Property]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g2b078708cba_0_1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OOP Definition</a:t>
            </a:r>
            <a:endParaRPr sz="6700"/>
          </a:p>
        </p:txBody>
      </p:sp>
      <p:sp>
        <p:nvSpPr>
          <p:cNvPr id="186" name="Google Shape;186;g2b078708cba_0_12"/>
          <p:cNvSpPr txBox="1"/>
          <p:nvPr/>
        </p:nvSpPr>
        <p:spPr>
          <a:xfrm>
            <a:off x="927025" y="2643550"/>
            <a:ext cx="4086300" cy="223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OOP Consists Of 4 Pillars :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Encapsulation 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 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7" name="Google Shape;187;g2b078708cba_0_1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3875" y="3135750"/>
            <a:ext cx="2124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2" name="Google Shape;192;g2b078708cba_0_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0"/>
            <a:ext cx="9143999" cy="5043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g267c7ed6cce_0_130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Interface</a:t>
            </a:r>
            <a:endParaRPr sz="6700"/>
          </a:p>
        </p:txBody>
      </p:sp>
      <p:sp>
        <p:nvSpPr>
          <p:cNvPr id="236" name="Google Shape;236;g267c7ed6cce_0_130"/>
          <p:cNvSpPr txBox="1"/>
          <p:nvPr/>
        </p:nvSpPr>
        <p:spPr>
          <a:xfrm>
            <a:off x="1177200" y="3888150"/>
            <a:ext cx="422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7" name="Google Shape;237;g267c7ed6cce_0_130"/>
          <p:cNvSpPr txBox="1"/>
          <p:nvPr/>
        </p:nvSpPr>
        <p:spPr>
          <a:xfrm>
            <a:off x="256200" y="3079275"/>
            <a:ext cx="87792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457200" marR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endParaRPr sz="2000" b="0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38" name="Google Shape;238;g267c7ed6cce_0_130"/>
          <p:cNvSpPr txBox="1"/>
          <p:nvPr/>
        </p:nvSpPr>
        <p:spPr>
          <a:xfrm>
            <a:off x="1521900" y="3504775"/>
            <a:ext cx="68958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Code Contract Between Two Developers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267c7ed6cce_0_136"/>
          <p:cNvSpPr txBox="1">
            <a:spLocks noGrp="1"/>
          </p:cNvSpPr>
          <p:nvPr>
            <p:ph type="title"/>
          </p:nvPr>
        </p:nvSpPr>
        <p:spPr>
          <a:xfrm>
            <a:off x="3488400" y="402200"/>
            <a:ext cx="2167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Interface</a:t>
            </a:r>
            <a:endParaRPr sz="5000" b="0"/>
          </a:p>
        </p:txBody>
      </p:sp>
      <p:sp>
        <p:nvSpPr>
          <p:cNvPr id="244" name="Google Shape;244;g267c7ed6cce_0_136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45" name="Google Shape;245;g267c7ed6cce_0_136"/>
          <p:cNvSpPr txBox="1">
            <a:spLocks noGrp="1"/>
          </p:cNvSpPr>
          <p:nvPr>
            <p:ph type="body" idx="1"/>
          </p:nvPr>
        </p:nvSpPr>
        <p:spPr>
          <a:xfrm>
            <a:off x="464700" y="1431075"/>
            <a:ext cx="68898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29" b="1"/>
              <a:t> What You Can Write Inside The Interface</a:t>
            </a:r>
            <a:endParaRPr sz="1929" b="1"/>
          </a:p>
          <a:p>
            <a:pPr marL="457200" lvl="0" indent="-332105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30"/>
              <a:buAutoNum type="arabicPeriod"/>
            </a:pPr>
            <a:r>
              <a:rPr lang="en-GB" sz="1629" b="1"/>
              <a:t>Signature for Property</a:t>
            </a:r>
            <a:endParaRPr sz="1629" b="1"/>
          </a:p>
          <a:p>
            <a:pPr marL="457200" lvl="0" indent="-33210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-GB" sz="1629" b="1"/>
              <a:t>Signature for Method</a:t>
            </a:r>
            <a:endParaRPr sz="1629" b="1"/>
          </a:p>
          <a:p>
            <a:pPr marL="457200" lvl="0" indent="-332105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30"/>
              <a:buAutoNum type="arabicPeriod"/>
            </a:pPr>
            <a:r>
              <a:rPr lang="en-GB" sz="1629" b="1"/>
              <a:t>Default Implemented Method 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267c7ed6cce_0_142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1" name="Google Shape;251;g267c7ed6cce_0_142"/>
          <p:cNvSpPr txBox="1">
            <a:spLocks noGrp="1"/>
          </p:cNvSpPr>
          <p:nvPr>
            <p:ph type="body" idx="1"/>
          </p:nvPr>
        </p:nvSpPr>
        <p:spPr>
          <a:xfrm>
            <a:off x="475075" y="1431075"/>
            <a:ext cx="76314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 b="1"/>
              <a:t>Default Access Modifier Inside Interface =&gt; </a:t>
            </a:r>
            <a:r>
              <a:rPr lang="en-GB" sz="1600" b="1"/>
              <a:t>Public</a:t>
            </a:r>
            <a:endParaRPr sz="1600" b="1"/>
          </a:p>
          <a:p>
            <a:pPr marL="457200" lvl="0" indent="-3429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GB" sz="1900" b="1"/>
              <a:t>Default Access Modifier of Interface =&gt; </a:t>
            </a:r>
            <a:r>
              <a:rPr lang="en-GB" sz="1600" b="1"/>
              <a:t>Internal</a:t>
            </a:r>
            <a:endParaRPr sz="16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b="1"/>
              <a:t>Private Access Modifier is not allowed inside interface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b="1"/>
              <a:t>You Can not Create an object from interface but you can create a reference from interface</a:t>
            </a:r>
            <a:endParaRPr sz="1900" b="1"/>
          </a:p>
          <a:p>
            <a:pPr marL="45720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GB" sz="1900" b="1"/>
              <a:t>Interface Can be Implemented Through Class Or Struct </a:t>
            </a:r>
            <a:endParaRPr sz="1900" b="1"/>
          </a:p>
        </p:txBody>
      </p:sp>
      <p:sp>
        <p:nvSpPr>
          <p:cNvPr id="252" name="Google Shape;252;g267c7ed6cce_0_142"/>
          <p:cNvSpPr txBox="1">
            <a:spLocks noGrp="1"/>
          </p:cNvSpPr>
          <p:nvPr>
            <p:ph type="title"/>
          </p:nvPr>
        </p:nvSpPr>
        <p:spPr>
          <a:xfrm>
            <a:off x="3488400" y="402200"/>
            <a:ext cx="2167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Interface</a:t>
            </a:r>
            <a:endParaRPr sz="5000" b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b078708cba_0_85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58" name="Google Shape;258;g2b078708cba_0_85"/>
          <p:cNvSpPr txBox="1">
            <a:spLocks noGrp="1"/>
          </p:cNvSpPr>
          <p:nvPr>
            <p:ph type="title"/>
          </p:nvPr>
        </p:nvSpPr>
        <p:spPr>
          <a:xfrm>
            <a:off x="3488400" y="180925"/>
            <a:ext cx="2167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Interface</a:t>
            </a:r>
            <a:endParaRPr sz="5000" b="0"/>
          </a:p>
        </p:txBody>
      </p:sp>
      <p:pic>
        <p:nvPicPr>
          <p:cNvPr id="259" name="Google Shape;259;g2b078708cba_0_85"/>
          <p:cNvPicPr preferRelativeResize="0"/>
          <p:nvPr/>
        </p:nvPicPr>
        <p:blipFill rotWithShape="1">
          <a:blip r:embed="rId3">
            <a:alphaModFix/>
          </a:blip>
          <a:srcRect l="5130" t="7723" r="72935" b="58534"/>
          <a:stretch/>
        </p:blipFill>
        <p:spPr>
          <a:xfrm>
            <a:off x="2831425" y="1391250"/>
            <a:ext cx="3356227" cy="2916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2b078708cba_0_22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65" name="Google Shape;265;g2b078708cba_0_22"/>
          <p:cNvSpPr txBox="1">
            <a:spLocks noGrp="1"/>
          </p:cNvSpPr>
          <p:nvPr>
            <p:ph type="title"/>
          </p:nvPr>
        </p:nvSpPr>
        <p:spPr>
          <a:xfrm>
            <a:off x="3488400" y="180925"/>
            <a:ext cx="21672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Interface</a:t>
            </a:r>
            <a:endParaRPr sz="5000" b="0"/>
          </a:p>
        </p:txBody>
      </p:sp>
      <p:pic>
        <p:nvPicPr>
          <p:cNvPr id="266" name="Google Shape;266;g2b078708cba_0_22"/>
          <p:cNvPicPr preferRelativeResize="0"/>
          <p:nvPr/>
        </p:nvPicPr>
        <p:blipFill rotWithShape="1">
          <a:blip r:embed="rId3">
            <a:alphaModFix/>
          </a:blip>
          <a:srcRect l="5130" t="7723" r="39468" b="48539"/>
          <a:stretch/>
        </p:blipFill>
        <p:spPr>
          <a:xfrm>
            <a:off x="321400" y="1038200"/>
            <a:ext cx="8477251" cy="37804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2b078708cba_0_4"/>
          <p:cNvSpPr txBox="1">
            <a:spLocks noGrp="1"/>
          </p:cNvSpPr>
          <p:nvPr>
            <p:ph type="ctrTitle"/>
          </p:nvPr>
        </p:nvSpPr>
        <p:spPr>
          <a:xfrm>
            <a:off x="1003650" y="1747349"/>
            <a:ext cx="7136700" cy="164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6000"/>
              <a:buNone/>
            </a:pPr>
            <a:r>
              <a:rPr lang="en-GB"/>
              <a:t>Revision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OOP Definition</a:t>
            </a:r>
            <a:endParaRPr sz="6700"/>
          </a:p>
        </p:txBody>
      </p:sp>
      <p:sp>
        <p:nvSpPr>
          <p:cNvPr id="77" name="Google Shape;77;p2"/>
          <p:cNvSpPr txBox="1"/>
          <p:nvPr/>
        </p:nvSpPr>
        <p:spPr>
          <a:xfrm>
            <a:off x="927025" y="2643550"/>
            <a:ext cx="4086300" cy="281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r>
              <a:rPr lang="en-GB" sz="1900" b="1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OOP Consists Of 4 Pillars :</a:t>
            </a:r>
            <a:endParaRPr sz="1900" b="1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Encapsulation 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Inheritance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Polymorphism 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492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Font typeface="Arial"/>
              <a:buAutoNum type="arabicPeriod"/>
            </a:pPr>
            <a:r>
              <a:rPr lang="en-GB" sz="1900" b="0" i="0" u="none" strike="noStrike" cap="non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Abstraction</a:t>
            </a: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900"/>
              <a:buFont typeface="Arial"/>
              <a:buNone/>
            </a:pPr>
            <a:endParaRPr sz="19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813875" y="3135750"/>
            <a:ext cx="2124075" cy="160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g2b078708cba_0_91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Struct</a:t>
            </a:r>
            <a:endParaRPr sz="67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b078708cba_0_95"/>
          <p:cNvSpPr txBox="1">
            <a:spLocks noGrp="1"/>
          </p:cNvSpPr>
          <p:nvPr>
            <p:ph type="title"/>
          </p:nvPr>
        </p:nvSpPr>
        <p:spPr>
          <a:xfrm>
            <a:off x="3498150" y="310225"/>
            <a:ext cx="21477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 u="sng"/>
              <a:t>Struct</a:t>
            </a:r>
            <a:endParaRPr sz="6700" u="sng"/>
          </a:p>
        </p:txBody>
      </p:sp>
      <p:sp>
        <p:nvSpPr>
          <p:cNvPr id="89" name="Google Shape;89;g2b078708cba_0_95"/>
          <p:cNvSpPr/>
          <p:nvPr/>
        </p:nvSpPr>
        <p:spPr>
          <a:xfrm>
            <a:off x="6084700" y="1265175"/>
            <a:ext cx="2397900" cy="3228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g2b078708cba_0_95"/>
          <p:cNvSpPr txBox="1"/>
          <p:nvPr/>
        </p:nvSpPr>
        <p:spPr>
          <a:xfrm>
            <a:off x="6942300" y="4493175"/>
            <a:ext cx="10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Stack </a:t>
            </a:r>
            <a:endParaRPr sz="20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1" name="Google Shape;91;g2b078708cba_0_95"/>
          <p:cNvSpPr txBox="1"/>
          <p:nvPr/>
        </p:nvSpPr>
        <p:spPr>
          <a:xfrm>
            <a:off x="562725" y="1963325"/>
            <a:ext cx="44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Point P1 ;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2" name="Google Shape;92;g2b078708cba_0_95"/>
          <p:cNvSpPr/>
          <p:nvPr/>
        </p:nvSpPr>
        <p:spPr>
          <a:xfrm>
            <a:off x="6246225" y="3104025"/>
            <a:ext cx="2108400" cy="12834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93" name="Google Shape;93;g2b078708cba_0_95"/>
          <p:cNvCxnSpPr>
            <a:stCxn id="92" idx="1"/>
            <a:endCxn id="92" idx="3"/>
          </p:cNvCxnSpPr>
          <p:nvPr/>
        </p:nvCxnSpPr>
        <p:spPr>
          <a:xfrm>
            <a:off x="6246225" y="3745725"/>
            <a:ext cx="2108400" cy="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cxnSp>
        <p:nvCxnSpPr>
          <p:cNvPr id="94" name="Google Shape;94;g2b078708cba_0_95"/>
          <p:cNvCxnSpPr>
            <a:stCxn id="92" idx="0"/>
            <a:endCxn id="92" idx="2"/>
          </p:cNvCxnSpPr>
          <p:nvPr/>
        </p:nvCxnSpPr>
        <p:spPr>
          <a:xfrm>
            <a:off x="7300425" y="3104025"/>
            <a:ext cx="0" cy="12834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95" name="Google Shape;95;g2b078708cba_0_95"/>
          <p:cNvSpPr txBox="1"/>
          <p:nvPr/>
        </p:nvSpPr>
        <p:spPr>
          <a:xfrm>
            <a:off x="6513600" y="4028350"/>
            <a:ext cx="2653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6" name="Google Shape;96;g2b078708cba_0_95"/>
          <p:cNvSpPr txBox="1"/>
          <p:nvPr/>
        </p:nvSpPr>
        <p:spPr>
          <a:xfrm>
            <a:off x="6513600" y="3216550"/>
            <a:ext cx="46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Y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X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7" name="Google Shape;97;g2b078708cba_0_95"/>
          <p:cNvSpPr txBox="1"/>
          <p:nvPr/>
        </p:nvSpPr>
        <p:spPr>
          <a:xfrm>
            <a:off x="5207325" y="3545625"/>
            <a:ext cx="8775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8 Bytes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8" name="Google Shape;98;g2b078708cba_0_95"/>
          <p:cNvSpPr txBox="1"/>
          <p:nvPr/>
        </p:nvSpPr>
        <p:spPr>
          <a:xfrm>
            <a:off x="562725" y="2611425"/>
            <a:ext cx="44001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P1 = new Point(1,2);</a:t>
            </a:r>
            <a:endParaRPr sz="20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99" name="Google Shape;99;g2b078708cba_0_95"/>
          <p:cNvSpPr txBox="1"/>
          <p:nvPr/>
        </p:nvSpPr>
        <p:spPr>
          <a:xfrm>
            <a:off x="7656600" y="3216550"/>
            <a:ext cx="465900" cy="110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Arial"/>
              <a:buNone/>
            </a:pPr>
            <a:r>
              <a:rPr lang="en-GB" sz="15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</a:t>
            </a:r>
            <a:endParaRPr sz="15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g25fa68c54d9_0_248"/>
          <p:cNvSpPr txBox="1">
            <a:spLocks noGrp="1"/>
          </p:cNvSpPr>
          <p:nvPr>
            <p:ph type="title"/>
          </p:nvPr>
        </p:nvSpPr>
        <p:spPr>
          <a:xfrm>
            <a:off x="311700" y="814800"/>
            <a:ext cx="8571300" cy="94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/>
              <a:t>Class</a:t>
            </a:r>
            <a:endParaRPr sz="67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25fa68c54d9_0_252"/>
          <p:cNvSpPr txBox="1">
            <a:spLocks noGrp="1"/>
          </p:cNvSpPr>
          <p:nvPr>
            <p:ph type="title"/>
          </p:nvPr>
        </p:nvSpPr>
        <p:spPr>
          <a:xfrm>
            <a:off x="3838500" y="409525"/>
            <a:ext cx="14670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Class </a:t>
            </a:r>
            <a:endParaRPr sz="5000" b="0"/>
          </a:p>
        </p:txBody>
      </p:sp>
      <p:sp>
        <p:nvSpPr>
          <p:cNvPr id="110" name="Google Shape;110;g25fa68c54d9_0_252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1" name="Google Shape;111;g25fa68c54d9_0_252"/>
          <p:cNvSpPr txBox="1">
            <a:spLocks noGrp="1"/>
          </p:cNvSpPr>
          <p:nvPr>
            <p:ph type="body" idx="1"/>
          </p:nvPr>
        </p:nvSpPr>
        <p:spPr>
          <a:xfrm>
            <a:off x="464700" y="1431075"/>
            <a:ext cx="68898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770"/>
              <a:buNone/>
            </a:pPr>
            <a:r>
              <a:rPr lang="en-GB" sz="1929" b="1"/>
              <a:t> What You Can Write Inside The Class</a:t>
            </a:r>
            <a:endParaRPr sz="19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1. Attributes [Fields] =&gt; Member Variable  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2. Functions [Constructor , Getter Setter , Method]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3. Properties [Full Property , Automatic Property , Indexer]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r>
              <a:rPr lang="en-GB" sz="1629" b="1"/>
              <a:t> 4. Events</a:t>
            </a: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25fa68c54d9_0_258"/>
          <p:cNvSpPr txBox="1">
            <a:spLocks noGrp="1"/>
          </p:cNvSpPr>
          <p:nvPr>
            <p:ph type="title"/>
          </p:nvPr>
        </p:nvSpPr>
        <p:spPr>
          <a:xfrm>
            <a:off x="3884700" y="409550"/>
            <a:ext cx="13746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5000" b="0"/>
              <a:t>Class </a:t>
            </a:r>
            <a:endParaRPr sz="5000" b="0"/>
          </a:p>
        </p:txBody>
      </p:sp>
      <p:sp>
        <p:nvSpPr>
          <p:cNvPr id="117" name="Google Shape;117;g25fa68c54d9_0_258"/>
          <p:cNvSpPr txBox="1"/>
          <p:nvPr/>
        </p:nvSpPr>
        <p:spPr>
          <a:xfrm>
            <a:off x="992850" y="3544100"/>
            <a:ext cx="7158300" cy="554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GB" sz="2400" b="1" i="0" u="none" strike="noStrike" cap="none">
                <a:solidFill>
                  <a:schemeClr val="lt1"/>
                </a:solidFill>
                <a:latin typeface="Open Sans"/>
                <a:ea typeface="Open Sans"/>
                <a:cs typeface="Open Sans"/>
                <a:sym typeface="Open Sans"/>
              </a:rPr>
              <a:t>C# Keywords Indicate The Accessibility Scope </a:t>
            </a:r>
            <a:endParaRPr sz="2400" b="1" i="0" u="none" strike="noStrike" cap="none">
              <a:solidFill>
                <a:schemeClr val="lt1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18" name="Google Shape;118;g25fa68c54d9_0_258"/>
          <p:cNvSpPr txBox="1">
            <a:spLocks noGrp="1"/>
          </p:cNvSpPr>
          <p:nvPr>
            <p:ph type="body" idx="1"/>
          </p:nvPr>
        </p:nvSpPr>
        <p:spPr>
          <a:xfrm>
            <a:off x="856075" y="1202475"/>
            <a:ext cx="7631400" cy="330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-GB" sz="1900" b="1"/>
              <a:t>Access Modifier Allowed Inside Class?</a:t>
            </a:r>
            <a:endParaRPr sz="1629" b="1"/>
          </a:p>
          <a:p>
            <a:pPr marL="457200" lvl="0" indent="-33020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Private [Default]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Private Protected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Protected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Internal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Protected Internal </a:t>
            </a:r>
            <a:endParaRPr sz="1600" b="1"/>
          </a:p>
          <a:p>
            <a:pPr marL="457200" lvl="0" indent="-33020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 sz="1600" b="1"/>
              <a:t>Public </a:t>
            </a:r>
            <a:endParaRPr sz="1600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180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0"/>
              </a:spcAft>
              <a:buSzPts val="770"/>
              <a:buNone/>
            </a:pPr>
            <a:endParaRPr sz="1629" b="1"/>
          </a:p>
          <a:p>
            <a:pPr marL="0" lvl="0" indent="0" algn="l" rtl="0">
              <a:lnSpc>
                <a:spcPct val="150000"/>
              </a:lnSpc>
              <a:spcBef>
                <a:spcPts val="1200"/>
              </a:spcBef>
              <a:spcAft>
                <a:spcPts val="1200"/>
              </a:spcAft>
              <a:buSzPts val="770"/>
              <a:buNone/>
            </a:pPr>
            <a:endParaRPr sz="1629" b="1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fa68c54d9_0_264"/>
          <p:cNvSpPr txBox="1">
            <a:spLocks noGrp="1"/>
          </p:cNvSpPr>
          <p:nvPr>
            <p:ph type="title"/>
          </p:nvPr>
        </p:nvSpPr>
        <p:spPr>
          <a:xfrm>
            <a:off x="3699750" y="148875"/>
            <a:ext cx="1744500" cy="70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</a:pPr>
            <a:r>
              <a:rPr lang="en-GB" sz="6700" u="sng"/>
              <a:t>Class</a:t>
            </a:r>
            <a:endParaRPr sz="6700" u="sng"/>
          </a:p>
        </p:txBody>
      </p:sp>
      <p:sp>
        <p:nvSpPr>
          <p:cNvPr id="124" name="Google Shape;124;g25fa68c54d9_0_264"/>
          <p:cNvSpPr/>
          <p:nvPr/>
        </p:nvSpPr>
        <p:spPr>
          <a:xfrm>
            <a:off x="4825450" y="1698075"/>
            <a:ext cx="1646100" cy="279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rgbClr val="0000FF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5" name="Google Shape;125;g25fa68c54d9_0_264"/>
          <p:cNvSpPr txBox="1"/>
          <p:nvPr/>
        </p:nvSpPr>
        <p:spPr>
          <a:xfrm>
            <a:off x="5248450" y="4493175"/>
            <a:ext cx="1022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rgbClr val="0000FF"/>
                </a:solidFill>
                <a:latin typeface="Open Sans"/>
                <a:ea typeface="Open Sans"/>
                <a:cs typeface="Open Sans"/>
                <a:sym typeface="Open Sans"/>
              </a:rPr>
              <a:t>Stack </a:t>
            </a:r>
            <a:endParaRPr sz="2000" b="1" i="0" u="none" strike="noStrike" cap="none">
              <a:solidFill>
                <a:srgbClr val="0000F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6" name="Google Shape;126;g25fa68c54d9_0_264"/>
          <p:cNvSpPr/>
          <p:nvPr/>
        </p:nvSpPr>
        <p:spPr>
          <a:xfrm>
            <a:off x="6620350" y="1698075"/>
            <a:ext cx="1868400" cy="2795100"/>
          </a:xfrm>
          <a:prstGeom prst="rect">
            <a:avLst/>
          </a:prstGeom>
          <a:solidFill>
            <a:schemeClr val="lt1"/>
          </a:solidFill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g25fa68c54d9_0_264"/>
          <p:cNvSpPr txBox="1"/>
          <p:nvPr/>
        </p:nvSpPr>
        <p:spPr>
          <a:xfrm>
            <a:off x="7107850" y="4493175"/>
            <a:ext cx="893400" cy="49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GB" sz="2000" b="1" i="0" u="none" strike="noStrike" cap="none">
                <a:solidFill>
                  <a:schemeClr val="dk2"/>
                </a:solidFill>
                <a:latin typeface="Open Sans"/>
                <a:ea typeface="Open Sans"/>
                <a:cs typeface="Open Sans"/>
                <a:sym typeface="Open Sans"/>
              </a:rPr>
              <a:t>Heap</a:t>
            </a:r>
            <a:endParaRPr sz="2000" b="1" i="0" u="none" strike="noStrike" cap="none">
              <a:solidFill>
                <a:schemeClr val="dk2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8" name="Google Shape;128;g25fa68c54d9_0_264"/>
          <p:cNvSpPr txBox="1"/>
          <p:nvPr/>
        </p:nvSpPr>
        <p:spPr>
          <a:xfrm>
            <a:off x="52650" y="1369925"/>
            <a:ext cx="44001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Car C1;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29" name="Google Shape;129;g25fa68c54d9_0_264"/>
          <p:cNvSpPr/>
          <p:nvPr/>
        </p:nvSpPr>
        <p:spPr>
          <a:xfrm>
            <a:off x="5270350" y="3661675"/>
            <a:ext cx="756300" cy="626400"/>
          </a:xfrm>
          <a:prstGeom prst="roundRect">
            <a:avLst>
              <a:gd name="adj" fmla="val 16667"/>
            </a:avLst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lang="en-GB" sz="2800" b="1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C1</a:t>
            </a:r>
            <a:endParaRPr sz="2800" b="1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g25fa68c54d9_0_264"/>
          <p:cNvSpPr txBox="1"/>
          <p:nvPr/>
        </p:nvSpPr>
        <p:spPr>
          <a:xfrm>
            <a:off x="52650" y="1950125"/>
            <a:ext cx="4896600" cy="53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Arial"/>
              <a:buNone/>
            </a:pPr>
            <a:r>
              <a:rPr lang="en-GB" sz="2300" b="1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C1 = new Car(10 , “BMW” , 290);</a:t>
            </a:r>
            <a:endParaRPr sz="2300" b="1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1" name="Google Shape;131;g25fa68c54d9_0_264"/>
          <p:cNvSpPr/>
          <p:nvPr/>
        </p:nvSpPr>
        <p:spPr>
          <a:xfrm>
            <a:off x="6672900" y="3073475"/>
            <a:ext cx="1744500" cy="1344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2" name="Google Shape;132;g25fa68c54d9_0_264"/>
          <p:cNvSpPr/>
          <p:nvPr/>
        </p:nvSpPr>
        <p:spPr>
          <a:xfrm>
            <a:off x="6672900" y="3499475"/>
            <a:ext cx="1744500" cy="4926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33" name="Google Shape;133;g25fa68c54d9_0_264"/>
          <p:cNvCxnSpPr/>
          <p:nvPr/>
        </p:nvCxnSpPr>
        <p:spPr>
          <a:xfrm>
            <a:off x="7468950" y="3073475"/>
            <a:ext cx="0" cy="13446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</p:cxnSp>
      <p:sp>
        <p:nvSpPr>
          <p:cNvPr id="134" name="Google Shape;134;g25fa68c54d9_0_264"/>
          <p:cNvSpPr txBox="1"/>
          <p:nvPr/>
        </p:nvSpPr>
        <p:spPr>
          <a:xfrm>
            <a:off x="6672900" y="3114725"/>
            <a:ext cx="75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Speed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Model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Id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5" name="Google Shape;135;g25fa68c54d9_0_264"/>
          <p:cNvSpPr txBox="1"/>
          <p:nvPr/>
        </p:nvSpPr>
        <p:spPr>
          <a:xfrm>
            <a:off x="7630550" y="3114725"/>
            <a:ext cx="7563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290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10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6" name="Google Shape;136;g25fa68c54d9_0_264"/>
          <p:cNvSpPr txBox="1"/>
          <p:nvPr/>
        </p:nvSpPr>
        <p:spPr>
          <a:xfrm>
            <a:off x="7468950" y="3545675"/>
            <a:ext cx="14922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StringRef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137" name="Google Shape;137;g25fa68c54d9_0_264"/>
          <p:cNvSpPr/>
          <p:nvPr/>
        </p:nvSpPr>
        <p:spPr>
          <a:xfrm>
            <a:off x="6884400" y="2109750"/>
            <a:ext cx="1321500" cy="462000"/>
          </a:xfrm>
          <a:prstGeom prst="rect">
            <a:avLst/>
          </a:prstGeom>
          <a:solidFill>
            <a:schemeClr val="lt1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  B      M      W</a:t>
            </a: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g25fa68c54d9_0_264"/>
          <p:cNvSpPr/>
          <p:nvPr/>
        </p:nvSpPr>
        <p:spPr>
          <a:xfrm>
            <a:off x="7340650" y="2109750"/>
            <a:ext cx="427800" cy="4620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9" name="Google Shape;139;g25fa68c54d9_0_264"/>
          <p:cNvSpPr/>
          <p:nvPr/>
        </p:nvSpPr>
        <p:spPr>
          <a:xfrm>
            <a:off x="7008762" y="2584550"/>
            <a:ext cx="1891175" cy="1229900"/>
          </a:xfrm>
          <a:custGeom>
            <a:avLst/>
            <a:gdLst/>
            <a:ahLst/>
            <a:cxnLst/>
            <a:rect l="l" t="t" r="r" b="b"/>
            <a:pathLst>
              <a:path w="75647" h="49196" extrusionOk="0">
                <a:moveTo>
                  <a:pt x="57196" y="49196"/>
                </a:moveTo>
                <a:cubicBezTo>
                  <a:pt x="59946" y="44205"/>
                  <a:pt x="82202" y="26177"/>
                  <a:pt x="73697" y="19251"/>
                </a:cubicBezTo>
                <a:cubicBezTo>
                  <a:pt x="65192" y="12325"/>
                  <a:pt x="17982" y="10849"/>
                  <a:pt x="6167" y="7640"/>
                </a:cubicBezTo>
                <a:cubicBezTo>
                  <a:pt x="-5648" y="4432"/>
                  <a:pt x="3366" y="1273"/>
                  <a:pt x="2806" y="0"/>
                </a:cubicBezTo>
              </a:path>
            </a:pathLst>
          </a:cu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g25fa68c54d9_0_264"/>
          <p:cNvSpPr txBox="1"/>
          <p:nvPr/>
        </p:nvSpPr>
        <p:spPr>
          <a:xfrm>
            <a:off x="8488750" y="3761225"/>
            <a:ext cx="672300" cy="6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16 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GB" sz="1400" b="0" i="0" u="none" strike="noStrike" cap="none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Bytes</a:t>
            </a:r>
            <a:endParaRPr sz="1400" b="0" i="0" u="none" strike="noStrike" cap="none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cxnSp>
        <p:nvCxnSpPr>
          <p:cNvPr id="141" name="Google Shape;141;g25fa68c54d9_0_264"/>
          <p:cNvCxnSpPr>
            <a:stCxn id="129" idx="3"/>
            <a:endCxn id="134" idx="1"/>
          </p:cNvCxnSpPr>
          <p:nvPr/>
        </p:nvCxnSpPr>
        <p:spPr>
          <a:xfrm rot="10800000" flipH="1">
            <a:off x="6026650" y="3745675"/>
            <a:ext cx="646200" cy="229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sm" len="sm"/>
            <a:tailEnd type="triangle" w="med" len="med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1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1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1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1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1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2" dur="1000"/>
                                        <p:tgtEl>
                                          <p:spTgt spid="1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1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ropic">
  <a:themeElements>
    <a:clrScheme name="Tropic">
      <a:dk1>
        <a:srgbClr val="A1E8D9"/>
      </a:dk1>
      <a:lt1>
        <a:srgbClr val="FFFFFF"/>
      </a:lt1>
      <a:dk2>
        <a:srgbClr val="695D46"/>
      </a:dk2>
      <a:lt2>
        <a:srgbClr val="B3A77D"/>
      </a:lt2>
      <a:accent1>
        <a:srgbClr val="EF6C00"/>
      </a:accent1>
      <a:accent2>
        <a:srgbClr val="CE93D8"/>
      </a:accent2>
      <a:accent3>
        <a:srgbClr val="4DB6AC"/>
      </a:accent3>
      <a:accent4>
        <a:srgbClr val="FF9800"/>
      </a:accent4>
      <a:accent5>
        <a:srgbClr val="009668"/>
      </a:accent5>
      <a:accent6>
        <a:srgbClr val="EEFF41"/>
      </a:accent6>
      <a:hlink>
        <a:srgbClr val="009668"/>
      </a:hlink>
      <a:folHlink>
        <a:srgbClr val="009668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345</Words>
  <Application>Microsoft Office PowerPoint</Application>
  <PresentationFormat>On-screen Show (16:9)</PresentationFormat>
  <Paragraphs>104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PT Sans Narrow</vt:lpstr>
      <vt:lpstr>Open Sans</vt:lpstr>
      <vt:lpstr>Tropic</vt:lpstr>
      <vt:lpstr>Day04 [OOP]</vt:lpstr>
      <vt:lpstr>Revision</vt:lpstr>
      <vt:lpstr>OOP Definition</vt:lpstr>
      <vt:lpstr>Struct</vt:lpstr>
      <vt:lpstr>Struct</vt:lpstr>
      <vt:lpstr>Class</vt:lpstr>
      <vt:lpstr>Class </vt:lpstr>
      <vt:lpstr>Class </vt:lpstr>
      <vt:lpstr>Class</vt:lpstr>
      <vt:lpstr>Class VS Struct</vt:lpstr>
      <vt:lpstr>Class         VS       Struct</vt:lpstr>
      <vt:lpstr>Encapsulation</vt:lpstr>
      <vt:lpstr>OOP Definition</vt:lpstr>
      <vt:lpstr>PowerPoint Presentation</vt:lpstr>
      <vt:lpstr>Interface</vt:lpstr>
      <vt:lpstr>Interface</vt:lpstr>
      <vt:lpstr>Interface</vt:lpstr>
      <vt:lpstr>Interface</vt:lpstr>
      <vt:lpstr>Interface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Object Oriented Programing [OOP]</dc:title>
  <cp:lastModifiedBy>Mostafa Helal</cp:lastModifiedBy>
  <cp:revision>3</cp:revision>
  <dcterms:modified xsi:type="dcterms:W3CDTF">2025-08-27T05:21:36Z</dcterms:modified>
</cp:coreProperties>
</file>