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72" r:id="rId2"/>
    <p:sldId id="257" r:id="rId3"/>
    <p:sldId id="304" r:id="rId4"/>
    <p:sldId id="258" r:id="rId5"/>
    <p:sldId id="259" r:id="rId6"/>
    <p:sldId id="298" r:id="rId7"/>
    <p:sldId id="299" r:id="rId8"/>
    <p:sldId id="303" r:id="rId9"/>
    <p:sldId id="300" r:id="rId10"/>
    <p:sldId id="302" r:id="rId11"/>
  </p:sldIdLst>
  <p:sldSz cx="9144000" cy="5143500" type="screen16x9"/>
  <p:notesSz cx="6858000" cy="9144000"/>
  <p:embeddedFontLst>
    <p:embeddedFont>
      <p:font typeface="Assistant" pitchFamily="2" charset="-79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A6D854"/>
    <a:srgbClr val="67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Koyu Stil 1 - Vurgu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6d26471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6d26471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c93de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c93de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c93de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c93de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48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ec93de1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1ec93de1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1ec93de1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1ec93de1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56d26471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56d26471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98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56d26471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b56d26471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33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56d26471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56d26471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94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56d26471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56d26471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5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7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000" b="1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7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zeybus/Social-Media-Usage-and-Mental-Health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Social</a:t>
            </a:r>
            <a:r>
              <a:rPr lang="tr-TR" dirty="0"/>
              <a:t> Media </a:t>
            </a:r>
            <a:r>
              <a:rPr lang="tr-TR" dirty="0" err="1"/>
              <a:t>Use</a:t>
            </a:r>
            <a:r>
              <a:rPr lang="tr-TR" dirty="0"/>
              <a:t> &amp; </a:t>
            </a:r>
            <a:r>
              <a:rPr lang="tr-TR" dirty="0" err="1"/>
              <a:t>Mental</a:t>
            </a:r>
            <a:r>
              <a:rPr lang="tr-TR" dirty="0"/>
              <a:t> </a:t>
            </a:r>
            <a:r>
              <a:rPr lang="tr-TR" dirty="0" err="1"/>
              <a:t>Health</a:t>
            </a:r>
            <a:endParaRPr dirty="0"/>
          </a:p>
        </p:txBody>
      </p:sp>
      <p:sp>
        <p:nvSpPr>
          <p:cNvPr id="405" name="Google Shape;405;p37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tr-TR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</a:t>
            </a:r>
            <a:r>
              <a:rPr lang="en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ontact: </a:t>
            </a:r>
            <a:r>
              <a:rPr lang="tr-TR" sz="10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zsahin.de@gmail.com</a:t>
            </a:r>
            <a:endParaRPr sz="10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C6593F4-544D-7EC5-47C0-552B95E4A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Zeynep B. Sahin – </a:t>
            </a:r>
            <a:r>
              <a:rPr lang="tr-TR" dirty="0" err="1"/>
              <a:t>ReDI</a:t>
            </a:r>
            <a:r>
              <a:rPr lang="tr-TR" dirty="0"/>
              <a:t> Data </a:t>
            </a:r>
            <a:r>
              <a:rPr lang="tr-TR" dirty="0" err="1"/>
              <a:t>Analytics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" name="Google Shape;187;p26">
            <a:extLst>
              <a:ext uri="{FF2B5EF4-FFF2-40B4-BE49-F238E27FC236}">
                <a16:creationId xmlns:a16="http://schemas.microsoft.com/office/drawing/2014/main" id="{815D7686-D63C-AE65-2BD7-BD9CEF5F9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513" y="439674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Future Steps: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7" name="Google Shape;188;p26">
            <a:extLst>
              <a:ext uri="{FF2B5EF4-FFF2-40B4-BE49-F238E27FC236}">
                <a16:creationId xmlns:a16="http://schemas.microsoft.com/office/drawing/2014/main" id="{5B3A81CD-5A53-902F-4BCB-88228C405F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350" y="1012374"/>
            <a:ext cx="7879800" cy="1926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600" dirty="0">
                <a:solidFill>
                  <a:schemeClr val="tx1"/>
                </a:solidFill>
              </a:rPr>
              <a:t>Extensive, culturally</a:t>
            </a:r>
            <a:r>
              <a:rPr lang="tr-TR" sz="1600" dirty="0">
                <a:solidFill>
                  <a:schemeClr val="tx1"/>
                </a:solidFill>
              </a:rPr>
              <a:t>, </a:t>
            </a:r>
            <a:r>
              <a:rPr lang="tr-TR" sz="1600" dirty="0" err="1">
                <a:solidFill>
                  <a:schemeClr val="tx1"/>
                </a:solidFill>
              </a:rPr>
              <a:t>age-wise</a:t>
            </a:r>
            <a:r>
              <a:rPr lang="en" sz="1600" dirty="0">
                <a:solidFill>
                  <a:schemeClr val="tx1"/>
                </a:solidFill>
              </a:rPr>
              <a:t> varied, and current data is needed.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-TR" sz="1600" dirty="0" err="1">
                <a:solidFill>
                  <a:schemeClr val="tx1"/>
                </a:solidFill>
              </a:rPr>
              <a:t>More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survey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questions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and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more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participants</a:t>
            </a:r>
            <a:r>
              <a:rPr lang="tr-TR" sz="1600" dirty="0">
                <a:solidFill>
                  <a:schemeClr val="tx1"/>
                </a:solidFill>
              </a:rPr>
              <a:t> is </a:t>
            </a:r>
            <a:r>
              <a:rPr lang="tr-TR" sz="1600" dirty="0" err="1">
                <a:solidFill>
                  <a:schemeClr val="tx1"/>
                </a:solidFill>
              </a:rPr>
              <a:t>needed</a:t>
            </a:r>
            <a:r>
              <a:rPr lang="tr-TR" sz="1600" dirty="0">
                <a:solidFill>
                  <a:schemeClr val="tx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-TR" sz="1600" dirty="0" err="1">
                <a:solidFill>
                  <a:schemeClr val="tx1"/>
                </a:solidFill>
              </a:rPr>
              <a:t>The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results</a:t>
            </a:r>
            <a:r>
              <a:rPr lang="tr-TR" sz="1600" dirty="0">
                <a:solidFill>
                  <a:schemeClr val="tx1"/>
                </a:solidFill>
              </a:rPr>
              <a:t> can be </a:t>
            </a:r>
            <a:r>
              <a:rPr lang="tr-TR" sz="1600" dirty="0" err="1">
                <a:solidFill>
                  <a:schemeClr val="tx1"/>
                </a:solidFill>
              </a:rPr>
              <a:t>used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for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developing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strategies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for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more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deliberate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social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media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use</a:t>
            </a:r>
            <a:r>
              <a:rPr lang="tr-TR" sz="1600" dirty="0">
                <a:solidFill>
                  <a:schemeClr val="tx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-TR" sz="1600" dirty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rotective</a:t>
            </a:r>
            <a:r>
              <a:rPr lang="en-US" sz="1600" dirty="0">
                <a:solidFill>
                  <a:schemeClr val="tx1"/>
                </a:solidFill>
              </a:rPr>
              <a:t> psychological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plans</a:t>
            </a:r>
            <a:r>
              <a:rPr lang="tr-TR" sz="1600" dirty="0">
                <a:solidFill>
                  <a:schemeClr val="tx1"/>
                </a:solidFill>
              </a:rPr>
              <a:t> can be </a:t>
            </a:r>
            <a:r>
              <a:rPr lang="tr-TR" sz="1600" dirty="0" err="1">
                <a:solidFill>
                  <a:schemeClr val="tx1"/>
                </a:solidFill>
              </a:rPr>
              <a:t>applied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to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most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vulnerable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group</a:t>
            </a:r>
            <a:r>
              <a:rPr lang="tr-TR" sz="1600" dirty="0">
                <a:solidFill>
                  <a:schemeClr val="tx1"/>
                </a:solidFill>
              </a:rPr>
              <a:t>, </a:t>
            </a:r>
            <a:r>
              <a:rPr lang="tr-TR" sz="1600" dirty="0" err="1">
                <a:solidFill>
                  <a:schemeClr val="tx1"/>
                </a:solidFill>
              </a:rPr>
              <a:t>which</a:t>
            </a:r>
            <a:r>
              <a:rPr lang="tr-TR" sz="1600" dirty="0">
                <a:solidFill>
                  <a:schemeClr val="tx1"/>
                </a:solidFill>
              </a:rPr>
              <a:t> is </a:t>
            </a:r>
            <a:r>
              <a:rPr lang="tr-TR" sz="1600" dirty="0" err="1">
                <a:solidFill>
                  <a:schemeClr val="tx1"/>
                </a:solidFill>
              </a:rPr>
              <a:t>female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university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students</a:t>
            </a:r>
            <a:r>
              <a:rPr lang="tr-TR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8" name="Google Shape;190;p26">
            <a:extLst>
              <a:ext uri="{FF2B5EF4-FFF2-40B4-BE49-F238E27FC236}">
                <a16:creationId xmlns:a16="http://schemas.microsoft.com/office/drawing/2014/main" id="{63641FBA-96B7-6907-2196-219AEFC34E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305" y="2979040"/>
            <a:ext cx="748807" cy="78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1;p26">
            <a:extLst>
              <a:ext uri="{FF2B5EF4-FFF2-40B4-BE49-F238E27FC236}">
                <a16:creationId xmlns:a16="http://schemas.microsoft.com/office/drawing/2014/main" id="{8A44F134-B967-927A-A73B-D2D08CAE0B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429" y="2979040"/>
            <a:ext cx="748807" cy="78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92;p26">
            <a:extLst>
              <a:ext uri="{FF2B5EF4-FFF2-40B4-BE49-F238E27FC236}">
                <a16:creationId xmlns:a16="http://schemas.microsoft.com/office/drawing/2014/main" id="{96CF92FC-8381-3FC9-2438-9CFAC7678AE4}"/>
              </a:ext>
            </a:extLst>
          </p:cNvPr>
          <p:cNvSpPr txBox="1"/>
          <p:nvPr/>
        </p:nvSpPr>
        <p:spPr>
          <a:xfrm>
            <a:off x="3020100" y="3139875"/>
            <a:ext cx="273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4"/>
                </a:solidFill>
                <a:latin typeface="Assistant"/>
                <a:ea typeface="Assistant"/>
                <a:cs typeface="Assistant"/>
                <a:sym typeface="Assistant"/>
              </a:rPr>
              <a:t>Your inputs or questions?</a:t>
            </a:r>
            <a:endParaRPr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6F742085-573A-8A2D-035F-0A7D2527A215}"/>
              </a:ext>
            </a:extLst>
          </p:cNvPr>
          <p:cNvSpPr txBox="1"/>
          <p:nvPr/>
        </p:nvSpPr>
        <p:spPr>
          <a:xfrm>
            <a:off x="1267349" y="4088219"/>
            <a:ext cx="8086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Assistant" pitchFamily="2" charset="-79"/>
                <a:cs typeface="Assistant" pitchFamily="2" charset="-79"/>
              </a:rPr>
              <a:t>Original</a:t>
            </a:r>
            <a:r>
              <a:rPr lang="tr-TR" dirty="0">
                <a:latin typeface="Assistant" pitchFamily="2" charset="-79"/>
                <a:cs typeface="Assistant" pitchFamily="2" charset="-79"/>
              </a:rPr>
              <a:t> </a:t>
            </a:r>
            <a:r>
              <a:rPr lang="tr-TR" dirty="0" err="1">
                <a:latin typeface="Assistant" pitchFamily="2" charset="-79"/>
                <a:cs typeface="Assistant" pitchFamily="2" charset="-79"/>
              </a:rPr>
              <a:t>code</a:t>
            </a:r>
            <a:r>
              <a:rPr lang="tr-TR" dirty="0">
                <a:latin typeface="Assistant" pitchFamily="2" charset="-79"/>
                <a:cs typeface="Assistant" pitchFamily="2" charset="-79"/>
              </a:rPr>
              <a:t> </a:t>
            </a:r>
            <a:r>
              <a:rPr lang="tr-TR" dirty="0" err="1">
                <a:latin typeface="Assistant" pitchFamily="2" charset="-79"/>
                <a:cs typeface="Assistant" pitchFamily="2" charset="-79"/>
              </a:rPr>
              <a:t>source</a:t>
            </a:r>
            <a:r>
              <a:rPr lang="tr-TR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tr-TR" dirty="0">
                <a:latin typeface="Assistant" pitchFamily="2" charset="-79"/>
                <a:cs typeface="Assistant" pitchFamily="2" charset="-79"/>
                <a:hlinkClick r:id="rId5"/>
              </a:rPr>
              <a:t>https://github.com/zeybus/Social-Media-Usage-and-Mental-Health</a:t>
            </a:r>
            <a:r>
              <a:rPr lang="tr-TR" dirty="0">
                <a:latin typeface="Assistant" pitchFamily="2" charset="-79"/>
                <a:cs typeface="Assistant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5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Why </a:t>
            </a:r>
            <a:r>
              <a:rPr lang="tr-TR" dirty="0" err="1">
                <a:solidFill>
                  <a:schemeClr val="accent1"/>
                </a:solidFill>
              </a:rPr>
              <a:t>This</a:t>
            </a:r>
            <a:r>
              <a:rPr lang="tr-TR" dirty="0">
                <a:solidFill>
                  <a:schemeClr val="accent1"/>
                </a:solidFill>
              </a:rPr>
              <a:t> Project</a:t>
            </a:r>
            <a:r>
              <a:rPr lang="en" dirty="0">
                <a:solidFill>
                  <a:schemeClr val="accent1"/>
                </a:solidFill>
              </a:rPr>
              <a:t>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14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</a:t>
            </a:r>
            <a:r>
              <a:rPr lang="tr-TR" dirty="0" err="1"/>
              <a:t>studied</a:t>
            </a:r>
            <a:r>
              <a:rPr lang="tr-TR" dirty="0"/>
              <a:t> </a:t>
            </a:r>
            <a:r>
              <a:rPr lang="tr-TR" dirty="0" err="1"/>
              <a:t>psychology</a:t>
            </a:r>
            <a:r>
              <a:rPr lang="tr-TR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tr-TR" dirty="0" err="1"/>
              <a:t>steam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media</a:t>
            </a:r>
            <a:r>
              <a:rPr lang="tr-TR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</a:t>
            </a:r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of </a:t>
            </a:r>
            <a:r>
              <a:rPr lang="tr-TR" dirty="0" err="1"/>
              <a:t>use</a:t>
            </a:r>
            <a:r>
              <a:rPr lang="tr-TR" dirty="0"/>
              <a:t> of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media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I </a:t>
            </a:r>
            <a:r>
              <a:rPr lang="tr-TR" dirty="0" err="1"/>
              <a:t>feel</a:t>
            </a:r>
            <a:r>
              <a:rPr lang="tr-TR" dirty="0"/>
              <a:t> </a:t>
            </a:r>
            <a:r>
              <a:rPr lang="tr-TR" dirty="0" err="1"/>
              <a:t>blues</a:t>
            </a:r>
            <a:r>
              <a:rPr lang="tr-TR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-TR" dirty="0"/>
              <a:t>Can </a:t>
            </a:r>
            <a:r>
              <a:rPr lang="tr-TR" dirty="0" err="1"/>
              <a:t>there</a:t>
            </a:r>
            <a:r>
              <a:rPr lang="tr-TR" dirty="0"/>
              <a:t> be a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two?</a:t>
            </a:r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Used </a:t>
            </a:r>
            <a:r>
              <a:rPr lang="tr-TR" dirty="0"/>
              <a:t>2023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students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statistics</a:t>
            </a:r>
            <a:r>
              <a:rPr lang="tr-TR" dirty="0"/>
              <a:t> </a:t>
            </a:r>
            <a:r>
              <a:rPr lang="tr-TR" dirty="0" err="1"/>
              <a:t>course</a:t>
            </a:r>
            <a:r>
              <a:rPr lang="tr-TR" dirty="0"/>
              <a:t> in a </a:t>
            </a:r>
            <a:r>
              <a:rPr lang="tr-TR" dirty="0" err="1"/>
              <a:t>university</a:t>
            </a:r>
            <a:r>
              <a:rPr lang="tr-TR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Found the datasel through</a:t>
            </a:r>
            <a:r>
              <a:rPr lang="en" b="1" dirty="0">
                <a:solidFill>
                  <a:schemeClr val="accent5"/>
                </a:solidFill>
              </a:rPr>
              <a:t> Kaggle.</a:t>
            </a:r>
            <a:endParaRPr b="1" dirty="0">
              <a:solidFill>
                <a:schemeClr val="accent5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The dataset includes </a:t>
            </a:r>
            <a:r>
              <a:rPr lang="tr-TR" b="1" i="1" dirty="0"/>
              <a:t>481</a:t>
            </a:r>
            <a:r>
              <a:rPr lang="en" b="1" i="1" dirty="0"/>
              <a:t> non-null </a:t>
            </a:r>
            <a:r>
              <a:rPr lang="tr-TR" dirty="0" err="1"/>
              <a:t>rows</a:t>
            </a:r>
            <a:r>
              <a:rPr lang="en" dirty="0"/>
              <a:t> and </a:t>
            </a:r>
            <a:r>
              <a:rPr lang="tr-TR" dirty="0"/>
              <a:t>21</a:t>
            </a:r>
            <a:r>
              <a:rPr lang="en" dirty="0"/>
              <a:t> columns</a:t>
            </a:r>
            <a:r>
              <a:rPr lang="tr-TR" dirty="0"/>
              <a:t>/</a:t>
            </a:r>
            <a:r>
              <a:rPr lang="tr-TR" dirty="0" err="1"/>
              <a:t>variables</a:t>
            </a:r>
            <a:r>
              <a:rPr lang="en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Columns include informations about: </a:t>
            </a:r>
            <a:r>
              <a:rPr lang="tr-TR" b="1" dirty="0" err="1"/>
              <a:t>age</a:t>
            </a:r>
            <a:r>
              <a:rPr lang="tr-TR" b="1" dirty="0"/>
              <a:t>, </a:t>
            </a:r>
            <a:r>
              <a:rPr lang="tr-TR" b="1" dirty="0" err="1"/>
              <a:t>gender</a:t>
            </a:r>
            <a:r>
              <a:rPr lang="tr-TR" b="1" dirty="0"/>
              <a:t>, </a:t>
            </a:r>
            <a:r>
              <a:rPr lang="tr-TR" b="1" dirty="0" err="1"/>
              <a:t>occupation</a:t>
            </a:r>
            <a:r>
              <a:rPr lang="tr-TR" b="1" dirty="0"/>
              <a:t>, </a:t>
            </a:r>
            <a:r>
              <a:rPr lang="tr-TR" b="1" dirty="0" err="1"/>
              <a:t>daily</a:t>
            </a:r>
            <a:r>
              <a:rPr lang="tr-TR" b="1" dirty="0"/>
              <a:t> </a:t>
            </a:r>
            <a:r>
              <a:rPr lang="tr-TR" b="1" dirty="0" err="1"/>
              <a:t>average</a:t>
            </a:r>
            <a:r>
              <a:rPr lang="tr-TR" b="1" dirty="0"/>
              <a:t> </a:t>
            </a:r>
            <a:r>
              <a:rPr lang="tr-TR" b="1" dirty="0" err="1"/>
              <a:t>social</a:t>
            </a:r>
            <a:r>
              <a:rPr lang="tr-TR" b="1" dirty="0"/>
              <a:t> </a:t>
            </a:r>
            <a:r>
              <a:rPr lang="tr-TR" b="1" dirty="0" err="1"/>
              <a:t>media</a:t>
            </a:r>
            <a:r>
              <a:rPr lang="tr-TR" b="1" dirty="0"/>
              <a:t> </a:t>
            </a:r>
            <a:r>
              <a:rPr lang="tr-TR" b="1" dirty="0" err="1"/>
              <a:t>use</a:t>
            </a:r>
            <a:r>
              <a:rPr lang="tr-TR" b="1" dirty="0"/>
              <a:t>,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questions</a:t>
            </a:r>
            <a:r>
              <a:rPr lang="tr-TR" b="1" dirty="0"/>
              <a:t> </a:t>
            </a:r>
            <a:r>
              <a:rPr lang="tr-TR" b="1" dirty="0" err="1"/>
              <a:t>regarding</a:t>
            </a:r>
            <a:r>
              <a:rPr lang="tr-TR" b="1" dirty="0"/>
              <a:t> ADHD, </a:t>
            </a:r>
            <a:r>
              <a:rPr lang="tr-TR" b="1" dirty="0" err="1"/>
              <a:t>Anxiety</a:t>
            </a:r>
            <a:r>
              <a:rPr lang="tr-TR" b="1" dirty="0"/>
              <a:t>, </a:t>
            </a:r>
            <a:r>
              <a:rPr lang="tr-TR" b="1" dirty="0" err="1"/>
              <a:t>Low</a:t>
            </a:r>
            <a:r>
              <a:rPr lang="tr-TR" b="1" dirty="0"/>
              <a:t> Self-</a:t>
            </a:r>
            <a:r>
              <a:rPr lang="tr-TR" b="1" dirty="0" err="1"/>
              <a:t>Esteem</a:t>
            </a:r>
            <a:r>
              <a:rPr lang="tr-TR" b="1" dirty="0"/>
              <a:t>, </a:t>
            </a:r>
            <a:r>
              <a:rPr lang="tr-TR" b="1" dirty="0" err="1"/>
              <a:t>Depression</a:t>
            </a:r>
            <a:r>
              <a:rPr lang="tr-TR" b="1" dirty="0"/>
              <a:t> </a:t>
            </a:r>
            <a:r>
              <a:rPr lang="tr-TR" b="1" dirty="0" err="1"/>
              <a:t>scales</a:t>
            </a:r>
            <a:r>
              <a:rPr lang="tr-TR" b="1" dirty="0"/>
              <a:t> </a:t>
            </a:r>
            <a:r>
              <a:rPr lang="tr-TR" dirty="0"/>
              <a:t>of </a:t>
            </a:r>
            <a:r>
              <a:rPr lang="tr-TR" dirty="0" err="1"/>
              <a:t>participants</a:t>
            </a:r>
            <a:r>
              <a:rPr lang="en" b="1" dirty="0"/>
              <a:t>.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In this project;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</a:pPr>
            <a:r>
              <a:rPr lang="en" b="1" dirty="0">
                <a:solidFill>
                  <a:schemeClr val="accent4"/>
                </a:solidFill>
              </a:rPr>
              <a:t>Pandas</a:t>
            </a:r>
            <a:endParaRPr lang="tr-TR" b="1" dirty="0">
              <a:solidFill>
                <a:schemeClr val="accent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</a:pPr>
            <a:r>
              <a:rPr lang="tr-TR" b="1" dirty="0" err="1">
                <a:solidFill>
                  <a:schemeClr val="accent4"/>
                </a:solidFill>
              </a:rPr>
              <a:t>Numpy</a:t>
            </a:r>
            <a:endParaRPr b="1" dirty="0">
              <a:solidFill>
                <a:schemeClr val="accent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</a:pPr>
            <a:r>
              <a:rPr lang="en" b="1" dirty="0">
                <a:solidFill>
                  <a:schemeClr val="accent4"/>
                </a:solidFill>
              </a:rPr>
              <a:t>Matplotlib</a:t>
            </a:r>
            <a:endParaRPr lang="tr-TR" b="1" dirty="0">
              <a:solidFill>
                <a:schemeClr val="accent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</a:pPr>
            <a:r>
              <a:rPr lang="tr-TR" b="1" dirty="0" err="1">
                <a:solidFill>
                  <a:schemeClr val="accent4"/>
                </a:solidFill>
              </a:rPr>
              <a:t>Seaborn</a:t>
            </a:r>
            <a:endParaRPr lang="tr-TR" b="1" dirty="0">
              <a:solidFill>
                <a:schemeClr val="accent4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</a:pPr>
            <a:r>
              <a:rPr lang="tr-TR" b="1" dirty="0" err="1">
                <a:solidFill>
                  <a:schemeClr val="accent4"/>
                </a:solidFill>
              </a:rPr>
              <a:t>Sklearn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145" name="Google Shape;145;p22"/>
          <p:cNvGrpSpPr/>
          <p:nvPr/>
        </p:nvGrpSpPr>
        <p:grpSpPr>
          <a:xfrm rot="-2973079">
            <a:off x="7884988" y="3862933"/>
            <a:ext cx="839162" cy="671482"/>
            <a:chOff x="919500" y="1916075"/>
            <a:chExt cx="1067700" cy="867900"/>
          </a:xfrm>
        </p:grpSpPr>
        <p:sp>
          <p:nvSpPr>
            <p:cNvPr id="146" name="Google Shape;146;p2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6FC31161-619A-5534-70D9-A8839B74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7" y="2612662"/>
            <a:ext cx="3999900" cy="2221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Why </a:t>
            </a:r>
            <a:r>
              <a:rPr lang="tr-TR" dirty="0" err="1">
                <a:solidFill>
                  <a:schemeClr val="accent1"/>
                </a:solidFill>
              </a:rPr>
              <a:t>This</a:t>
            </a:r>
            <a:r>
              <a:rPr lang="tr-TR" dirty="0">
                <a:solidFill>
                  <a:schemeClr val="accent1"/>
                </a:solidFill>
              </a:rPr>
              <a:t> Project</a:t>
            </a:r>
            <a:r>
              <a:rPr lang="en" dirty="0">
                <a:solidFill>
                  <a:schemeClr val="accent1"/>
                </a:solidFill>
              </a:rPr>
              <a:t>: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7841700" cy="177545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</a:rPr>
              <a:t>Research</a:t>
            </a:r>
            <a:r>
              <a:rPr lang="tr-TR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1600" b="1" dirty="0" err="1">
                <a:solidFill>
                  <a:schemeClr val="accent1">
                    <a:lumMod val="75000"/>
                  </a:schemeClr>
                </a:solidFill>
              </a:rPr>
              <a:t>Questions</a:t>
            </a:r>
            <a:r>
              <a:rPr lang="tr-TR" sz="16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dirty="0"/>
              <a:t>- </a:t>
            </a:r>
            <a:r>
              <a:rPr lang="tr-TR" sz="1600" dirty="0" err="1"/>
              <a:t>What</a:t>
            </a:r>
            <a:r>
              <a:rPr lang="tr-TR" sz="1600" dirty="0"/>
              <a:t> is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relationship</a:t>
            </a:r>
            <a:r>
              <a:rPr lang="tr-TR" sz="1600" dirty="0"/>
              <a:t> </a:t>
            </a:r>
            <a:r>
              <a:rPr lang="tr-TR" sz="1600" dirty="0" err="1"/>
              <a:t>between</a:t>
            </a:r>
            <a:r>
              <a:rPr lang="tr-TR" sz="1600" dirty="0"/>
              <a:t> </a:t>
            </a:r>
            <a:r>
              <a:rPr lang="tr-TR" sz="1600" dirty="0" err="1"/>
              <a:t>mental</a:t>
            </a:r>
            <a:r>
              <a:rPr lang="tr-TR" sz="1600" dirty="0"/>
              <a:t> </a:t>
            </a:r>
            <a:r>
              <a:rPr lang="tr-TR" sz="1600" dirty="0" err="1"/>
              <a:t>health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social</a:t>
            </a:r>
            <a:r>
              <a:rPr lang="tr-TR" sz="1600" dirty="0"/>
              <a:t> </a:t>
            </a:r>
            <a:r>
              <a:rPr lang="tr-TR" sz="1600" dirty="0" err="1"/>
              <a:t>media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dirty="0"/>
              <a:t>- </a:t>
            </a:r>
            <a:r>
              <a:rPr lang="tr-TR" sz="1600" dirty="0" err="1"/>
              <a:t>What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common</a:t>
            </a:r>
            <a:r>
              <a:rPr lang="tr-TR" sz="1600" dirty="0"/>
              <a:t> </a:t>
            </a:r>
            <a:r>
              <a:rPr lang="tr-TR" sz="1600" dirty="0" err="1"/>
              <a:t>types</a:t>
            </a:r>
            <a:r>
              <a:rPr lang="tr-TR" sz="1600" dirty="0"/>
              <a:t> of </a:t>
            </a:r>
            <a:r>
              <a:rPr lang="tr-TR" sz="1600" dirty="0" err="1"/>
              <a:t>people</a:t>
            </a:r>
            <a:r>
              <a:rPr lang="tr-TR" sz="1600" dirty="0"/>
              <a:t> </a:t>
            </a:r>
            <a:r>
              <a:rPr lang="tr-TR" sz="1600" dirty="0" err="1"/>
              <a:t>that</a:t>
            </a:r>
            <a:r>
              <a:rPr lang="tr-TR" sz="1600" dirty="0"/>
              <a:t> </a:t>
            </a:r>
            <a:r>
              <a:rPr lang="tr-TR" sz="1600" dirty="0" err="1"/>
              <a:t>uses</a:t>
            </a:r>
            <a:r>
              <a:rPr lang="tr-TR" sz="1600" dirty="0"/>
              <a:t> </a:t>
            </a:r>
            <a:r>
              <a:rPr lang="tr-TR" sz="1600" dirty="0" err="1"/>
              <a:t>social</a:t>
            </a:r>
            <a:r>
              <a:rPr lang="tr-TR" sz="1600" dirty="0"/>
              <a:t> </a:t>
            </a:r>
            <a:r>
              <a:rPr lang="tr-TR" sz="1600" dirty="0" err="1"/>
              <a:t>media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show</a:t>
            </a:r>
            <a:r>
              <a:rPr lang="tr-TR" sz="1600" dirty="0"/>
              <a:t> </a:t>
            </a:r>
            <a:r>
              <a:rPr lang="tr-TR" sz="1600" dirty="0" err="1"/>
              <a:t>signs</a:t>
            </a:r>
            <a:r>
              <a:rPr lang="tr-TR" sz="1600" dirty="0"/>
              <a:t> of </a:t>
            </a:r>
            <a:r>
              <a:rPr lang="tr-TR" sz="1600" dirty="0" err="1"/>
              <a:t>mental</a:t>
            </a:r>
            <a:r>
              <a:rPr lang="tr-TR" sz="1600" dirty="0"/>
              <a:t> </a:t>
            </a:r>
            <a:r>
              <a:rPr lang="tr-TR" sz="1600" dirty="0" err="1"/>
              <a:t>health</a:t>
            </a:r>
            <a:r>
              <a:rPr lang="tr-TR" sz="1600" dirty="0"/>
              <a:t> </a:t>
            </a:r>
            <a:r>
              <a:rPr lang="tr-TR" sz="1600" dirty="0" err="1"/>
              <a:t>problems</a:t>
            </a:r>
            <a:r>
              <a:rPr lang="tr-TR" sz="1600" dirty="0"/>
              <a:t>?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dirty="0"/>
              <a:t>- Can </a:t>
            </a:r>
            <a:r>
              <a:rPr lang="tr-TR" sz="1600" dirty="0" err="1"/>
              <a:t>intensity</a:t>
            </a:r>
            <a:r>
              <a:rPr lang="tr-TR" sz="1600" dirty="0"/>
              <a:t> of </a:t>
            </a:r>
            <a:r>
              <a:rPr lang="tr-TR" sz="1600" dirty="0" err="1"/>
              <a:t>social</a:t>
            </a:r>
            <a:r>
              <a:rPr lang="tr-TR" sz="1600" dirty="0"/>
              <a:t> </a:t>
            </a:r>
            <a:r>
              <a:rPr lang="tr-TR" sz="1600" dirty="0" err="1"/>
              <a:t>media</a:t>
            </a:r>
            <a:r>
              <a:rPr lang="tr-TR" sz="1600" dirty="0"/>
              <a:t> </a:t>
            </a:r>
            <a:r>
              <a:rPr lang="tr-TR" sz="1600" dirty="0" err="1"/>
              <a:t>use</a:t>
            </a:r>
            <a:r>
              <a:rPr lang="tr-TR" sz="1600" dirty="0"/>
              <a:t> be an </a:t>
            </a:r>
            <a:r>
              <a:rPr lang="tr-TR" sz="1600" dirty="0" err="1"/>
              <a:t>indicator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</a:t>
            </a:r>
            <a:r>
              <a:rPr lang="tr-TR" sz="1600" dirty="0" err="1"/>
              <a:t>mental</a:t>
            </a:r>
            <a:r>
              <a:rPr lang="tr-TR" sz="1600" dirty="0"/>
              <a:t> </a:t>
            </a:r>
            <a:r>
              <a:rPr lang="tr-TR" sz="1600" dirty="0" err="1"/>
              <a:t>health</a:t>
            </a:r>
            <a:r>
              <a:rPr lang="tr-TR" sz="1600" dirty="0"/>
              <a:t> </a:t>
            </a:r>
            <a:r>
              <a:rPr lang="tr-TR" sz="1600" dirty="0" err="1"/>
              <a:t>problems</a:t>
            </a:r>
            <a:r>
              <a:rPr lang="tr-TR" sz="1600" dirty="0"/>
              <a:t>?</a:t>
            </a:r>
          </a:p>
        </p:txBody>
      </p:sp>
      <p:grpSp>
        <p:nvGrpSpPr>
          <p:cNvPr id="145" name="Google Shape;145;p22"/>
          <p:cNvGrpSpPr/>
          <p:nvPr/>
        </p:nvGrpSpPr>
        <p:grpSpPr>
          <a:xfrm rot="-2973079">
            <a:off x="7884988" y="3862933"/>
            <a:ext cx="839162" cy="671482"/>
            <a:chOff x="919500" y="1916075"/>
            <a:chExt cx="1067700" cy="867900"/>
          </a:xfrm>
        </p:grpSpPr>
        <p:sp>
          <p:nvSpPr>
            <p:cNvPr id="146" name="Google Shape;146;p22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3;p22">
            <a:extLst>
              <a:ext uri="{FF2B5EF4-FFF2-40B4-BE49-F238E27FC236}">
                <a16:creationId xmlns:a16="http://schemas.microsoft.com/office/drawing/2014/main" id="{6B060F81-4CBF-A384-7A49-C070D05040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72050" y="2977803"/>
            <a:ext cx="3999900" cy="182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b="1" dirty="0" err="1">
                <a:solidFill>
                  <a:schemeClr val="accent4"/>
                </a:solidFill>
              </a:rPr>
              <a:t>Methods</a:t>
            </a:r>
            <a:r>
              <a:rPr lang="tr-TR" sz="1600" b="1" dirty="0">
                <a:solidFill>
                  <a:schemeClr val="accent4"/>
                </a:solidFill>
              </a:rPr>
              <a:t>: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dirty="0">
                <a:solidFill>
                  <a:schemeClr val="tx1"/>
                </a:solidFill>
              </a:rPr>
              <a:t>- </a:t>
            </a:r>
            <a:r>
              <a:rPr lang="tr-TR" sz="1600" dirty="0" err="1">
                <a:solidFill>
                  <a:schemeClr val="tx1"/>
                </a:solidFill>
              </a:rPr>
              <a:t>Exploratory</a:t>
            </a:r>
            <a:r>
              <a:rPr lang="tr-TR" sz="1600" dirty="0">
                <a:solidFill>
                  <a:schemeClr val="tx1"/>
                </a:solidFill>
              </a:rPr>
              <a:t> data </a:t>
            </a:r>
            <a:r>
              <a:rPr lang="tr-TR" sz="1600" dirty="0" err="1">
                <a:solidFill>
                  <a:schemeClr val="tx1"/>
                </a:solidFill>
              </a:rPr>
              <a:t>analysis</a:t>
            </a:r>
            <a:endParaRPr lang="tr-TR" sz="16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dirty="0">
                <a:solidFill>
                  <a:schemeClr val="tx1"/>
                </a:solidFill>
              </a:rPr>
              <a:t>- </a:t>
            </a:r>
            <a:r>
              <a:rPr lang="tr-TR" sz="1600" dirty="0" err="1">
                <a:solidFill>
                  <a:schemeClr val="tx1"/>
                </a:solidFill>
              </a:rPr>
              <a:t>Correlation</a:t>
            </a:r>
            <a:endParaRPr lang="tr-TR" sz="16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dirty="0">
                <a:solidFill>
                  <a:schemeClr val="tx1"/>
                </a:solidFill>
              </a:rPr>
              <a:t>- </a:t>
            </a:r>
            <a:r>
              <a:rPr lang="tr-TR" sz="1600" dirty="0" err="1">
                <a:solidFill>
                  <a:schemeClr val="tx1"/>
                </a:solidFill>
              </a:rPr>
              <a:t>Logistic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regression</a:t>
            </a:r>
            <a:endParaRPr lang="tr-TR" sz="1600" dirty="0">
              <a:solidFill>
                <a:schemeClr val="tx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600" dirty="0">
                <a:solidFill>
                  <a:schemeClr val="tx1"/>
                </a:solidFill>
              </a:rPr>
              <a:t>- K-</a:t>
            </a:r>
            <a:r>
              <a:rPr lang="tr-TR" sz="1600" dirty="0" err="1">
                <a:solidFill>
                  <a:schemeClr val="tx1"/>
                </a:solidFill>
              </a:rPr>
              <a:t>means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clustering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6" name="Google Shape;191;p26">
            <a:extLst>
              <a:ext uri="{FF2B5EF4-FFF2-40B4-BE49-F238E27FC236}">
                <a16:creationId xmlns:a16="http://schemas.microsoft.com/office/drawing/2014/main" id="{0751EEE6-06B2-C22E-C33C-9C28EACA91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148443" y="3366617"/>
            <a:ext cx="1053562" cy="104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79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Difficulties During the Process: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699" y="915600"/>
            <a:ext cx="5594687" cy="2157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is clean </a:t>
            </a:r>
            <a:r>
              <a:rPr lang="en" b="1" dirty="0"/>
              <a:t>BUT: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-TR" dirty="0"/>
              <a:t>Data </a:t>
            </a:r>
            <a:r>
              <a:rPr lang="tr-TR" dirty="0" err="1"/>
              <a:t>collection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is not </a:t>
            </a:r>
            <a:r>
              <a:rPr lang="tr-TR" dirty="0" err="1"/>
              <a:t>clear</a:t>
            </a:r>
            <a:r>
              <a:rPr lang="tr-TR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-TR" dirty="0" err="1"/>
              <a:t>Columns</a:t>
            </a:r>
            <a:r>
              <a:rPr lang="tr-TR" dirty="0"/>
              <a:t> </a:t>
            </a:r>
            <a:r>
              <a:rPr lang="tr-TR" dirty="0" err="1"/>
              <a:t>names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classifying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Deciding to use which variable for measurement.</a:t>
            </a:r>
            <a:endParaRPr lang="tr-T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-TR" dirty="0" err="1"/>
              <a:t>Deciding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convert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nominal </a:t>
            </a:r>
            <a:r>
              <a:rPr lang="tr-TR" dirty="0" err="1"/>
              <a:t>variables</a:t>
            </a:r>
            <a:r>
              <a:rPr lang="tr-TR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-TR" dirty="0" err="1"/>
              <a:t>Deciding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Learning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en" dirty="0"/>
              <a:t> </a:t>
            </a:r>
            <a:r>
              <a:rPr lang="tr-TR" dirty="0"/>
              <a:t>Advanced Statistical </a:t>
            </a:r>
            <a:r>
              <a:rPr lang="tr-TR" dirty="0" err="1"/>
              <a:t>Techniqes</a:t>
            </a:r>
            <a:r>
              <a:rPr lang="en" dirty="0"/>
              <a:t>:</a:t>
            </a:r>
            <a:endParaRPr lang="tr-TR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tr-TR" dirty="0" err="1"/>
              <a:t>Applying</a:t>
            </a:r>
            <a:r>
              <a:rPr lang="tr-TR" dirty="0"/>
              <a:t> </a:t>
            </a: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tr-TR" dirty="0" err="1"/>
              <a:t>Applying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Clustering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tr-TR" dirty="0" err="1"/>
              <a:t>Applying</a:t>
            </a:r>
            <a:r>
              <a:rPr lang="tr-TR" dirty="0"/>
              <a:t> </a:t>
            </a:r>
            <a:r>
              <a:rPr lang="tr-TR" dirty="0" err="1"/>
              <a:t>Elbow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dirty="0"/>
          </a:p>
        </p:txBody>
      </p: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Sağ Ayraç 3">
            <a:extLst>
              <a:ext uri="{FF2B5EF4-FFF2-40B4-BE49-F238E27FC236}">
                <a16:creationId xmlns:a16="http://schemas.microsoft.com/office/drawing/2014/main" id="{390B33FA-6CF2-6354-93B9-71038F23133E}"/>
              </a:ext>
            </a:extLst>
          </p:cNvPr>
          <p:cNvSpPr/>
          <p:nvPr/>
        </p:nvSpPr>
        <p:spPr>
          <a:xfrm>
            <a:off x="6469911" y="2965626"/>
            <a:ext cx="244550" cy="1616149"/>
          </a:xfrm>
          <a:prstGeom prst="rightBrace">
            <a:avLst>
              <a:gd name="adj1" fmla="val 227564"/>
              <a:gd name="adj2" fmla="val 48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A690896-C3C4-5A52-3E90-97348FA98A75}"/>
              </a:ext>
            </a:extLst>
          </p:cNvPr>
          <p:cNvSpPr txBox="1"/>
          <p:nvPr/>
        </p:nvSpPr>
        <p:spPr>
          <a:xfrm>
            <a:off x="6796534" y="3388979"/>
            <a:ext cx="19045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100" dirty="0">
                <a:solidFill>
                  <a:schemeClr val="accent4">
                    <a:lumMod val="75000"/>
                  </a:schemeClr>
                </a:solidFill>
              </a:rPr>
              <a:t>- ADHD </a:t>
            </a:r>
            <a:r>
              <a:rPr lang="tr-TR" sz="1100" dirty="0" err="1">
                <a:solidFill>
                  <a:schemeClr val="accent4">
                    <a:lumMod val="75000"/>
                  </a:schemeClr>
                </a:solidFill>
              </a:rPr>
              <a:t>score</a:t>
            </a:r>
            <a:endParaRPr lang="tr-T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tr-TR" sz="1100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tr-TR" sz="1100" dirty="0" err="1">
                <a:solidFill>
                  <a:schemeClr val="accent4">
                    <a:lumMod val="75000"/>
                  </a:schemeClr>
                </a:solidFill>
              </a:rPr>
              <a:t>Anxiety</a:t>
            </a:r>
            <a:r>
              <a:rPr lang="tr-TR" sz="11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accent4">
                    <a:lumMod val="75000"/>
                  </a:schemeClr>
                </a:solidFill>
              </a:rPr>
              <a:t>score</a:t>
            </a:r>
            <a:endParaRPr lang="tr-T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tr-TR" sz="1100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tr-TR" sz="1100" dirty="0" err="1">
                <a:solidFill>
                  <a:schemeClr val="accent4">
                    <a:lumMod val="75000"/>
                  </a:schemeClr>
                </a:solidFill>
              </a:rPr>
              <a:t>Low</a:t>
            </a:r>
            <a:r>
              <a:rPr lang="tr-TR" sz="1100" dirty="0">
                <a:solidFill>
                  <a:schemeClr val="accent4">
                    <a:lumMod val="75000"/>
                  </a:schemeClr>
                </a:solidFill>
              </a:rPr>
              <a:t> Self-</a:t>
            </a:r>
            <a:r>
              <a:rPr lang="tr-TR" sz="1100" dirty="0" err="1">
                <a:solidFill>
                  <a:schemeClr val="accent4">
                    <a:lumMod val="75000"/>
                  </a:schemeClr>
                </a:solidFill>
              </a:rPr>
              <a:t>Esteem</a:t>
            </a:r>
            <a:r>
              <a:rPr lang="tr-TR" sz="11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accent4">
                    <a:lumMod val="75000"/>
                  </a:schemeClr>
                </a:solidFill>
              </a:rPr>
              <a:t>score</a:t>
            </a:r>
            <a:endParaRPr lang="tr-TR" sz="11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tr-TR" sz="1100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tr-TR" sz="1100" dirty="0" err="1">
                <a:solidFill>
                  <a:schemeClr val="accent4">
                    <a:lumMod val="75000"/>
                  </a:schemeClr>
                </a:solidFill>
              </a:rPr>
              <a:t>Depression</a:t>
            </a:r>
            <a:r>
              <a:rPr lang="tr-TR" sz="11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accent4">
                    <a:lumMod val="75000"/>
                  </a:schemeClr>
                </a:solidFill>
              </a:rPr>
              <a:t>Score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00EF2F4-6E15-80DA-1C4C-9CDC31FEF6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t="-1" b="2564"/>
          <a:stretch/>
        </p:blipFill>
        <p:spPr>
          <a:xfrm>
            <a:off x="442949" y="3001095"/>
            <a:ext cx="5969517" cy="1505591"/>
          </a:xfrm>
          <a:prstGeom prst="rect">
            <a:avLst/>
          </a:prstGeom>
        </p:spPr>
      </p:pic>
      <p:pic>
        <p:nvPicPr>
          <p:cNvPr id="2" name="Google Shape;489;p46">
            <a:extLst>
              <a:ext uri="{FF2B5EF4-FFF2-40B4-BE49-F238E27FC236}">
                <a16:creationId xmlns:a16="http://schemas.microsoft.com/office/drawing/2014/main" id="{A2318AD1-2153-068E-4926-C13F9600CB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9925" y="1133046"/>
            <a:ext cx="1170774" cy="1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02774" y="194270"/>
            <a:ext cx="3000901" cy="540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Exploring the Data: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7" name="Resim 16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822C22DE-D833-2D11-A976-E3D2A60C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0" y="864940"/>
            <a:ext cx="2472005" cy="1592041"/>
          </a:xfrm>
          <a:prstGeom prst="rect">
            <a:avLst/>
          </a:prstGeom>
        </p:spPr>
      </p:pic>
      <p:pic>
        <p:nvPicPr>
          <p:cNvPr id="19" name="Resim 18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589F7E91-1054-B084-E8B1-F4DCC9178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23" y="864940"/>
            <a:ext cx="2472005" cy="1592041"/>
          </a:xfrm>
          <a:prstGeom prst="rect">
            <a:avLst/>
          </a:prstGeom>
        </p:spPr>
      </p:pic>
      <p:pic>
        <p:nvPicPr>
          <p:cNvPr id="21" name="Resim 20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B71DBD10-AFD8-FBCE-EB0A-3BDAF785B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166" y="864940"/>
            <a:ext cx="2472006" cy="1592041"/>
          </a:xfrm>
          <a:prstGeom prst="rect">
            <a:avLst/>
          </a:prstGeom>
        </p:spPr>
      </p:pic>
      <p:pic>
        <p:nvPicPr>
          <p:cNvPr id="23" name="Resim 22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7DAA25CC-C4F4-16F0-77F4-6F53E6906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10" y="3029682"/>
            <a:ext cx="2472005" cy="1592041"/>
          </a:xfrm>
          <a:prstGeom prst="rect">
            <a:avLst/>
          </a:prstGeom>
        </p:spPr>
      </p:pic>
      <p:pic>
        <p:nvPicPr>
          <p:cNvPr id="25" name="Resim 24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6AA1099A-3E51-33C5-4FF5-DA3574EE7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2039" y="3029682"/>
            <a:ext cx="2472005" cy="1964707"/>
          </a:xfrm>
          <a:prstGeom prst="rect">
            <a:avLst/>
          </a:prstGeom>
        </p:spPr>
      </p:pic>
      <p:pic>
        <p:nvPicPr>
          <p:cNvPr id="27" name="Resim 26" descr="metin, ekran görüntüsü, renklilik, diyagram içeren bir resim&#10;&#10;Açıklama otomatik olarak oluşturuldu">
            <a:extLst>
              <a:ext uri="{FF2B5EF4-FFF2-40B4-BE49-F238E27FC236}">
                <a16:creationId xmlns:a16="http://schemas.microsoft.com/office/drawing/2014/main" id="{62776A00-84BA-E7F7-ED90-9347D236A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5166" y="3029682"/>
            <a:ext cx="2578640" cy="1790555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C57B18A-563D-8CA0-4BAA-9B7BEE7A819C}"/>
              </a:ext>
            </a:extLst>
          </p:cNvPr>
          <p:cNvSpPr txBox="1"/>
          <p:nvPr/>
        </p:nvSpPr>
        <p:spPr>
          <a:xfrm>
            <a:off x="2113493" y="963385"/>
            <a:ext cx="569835" cy="20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00" dirty="0" err="1"/>
              <a:t>Mean</a:t>
            </a:r>
            <a:r>
              <a:rPr lang="tr-TR" sz="700" dirty="0"/>
              <a:t>: 26</a:t>
            </a:r>
            <a:endParaRPr lang="en-US" sz="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Exploring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Data:</a:t>
            </a:r>
            <a:endParaRPr dirty="0"/>
          </a:p>
        </p:txBody>
      </p:sp>
      <p:sp>
        <p:nvSpPr>
          <p:cNvPr id="477" name="Google Shape;477;p4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Resim 4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DE48E214-EDFE-5C54-E528-722D81EA4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4" y="449249"/>
            <a:ext cx="2729852" cy="2040402"/>
          </a:xfrm>
          <a:prstGeom prst="rect">
            <a:avLst/>
          </a:prstGeom>
        </p:spPr>
      </p:pic>
      <p:pic>
        <p:nvPicPr>
          <p:cNvPr id="7" name="Resim 6" descr="metin, ekran görüntüsü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D77D05B3-45BA-5395-45B8-03DA2185A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94" y="2489651"/>
            <a:ext cx="2729852" cy="2122501"/>
          </a:xfrm>
          <a:prstGeom prst="rect">
            <a:avLst/>
          </a:prstGeom>
        </p:spPr>
      </p:pic>
      <p:pic>
        <p:nvPicPr>
          <p:cNvPr id="9" name="Resim 8" descr="metin, ekran görüntüsü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E60B865A-A5E2-3D6F-5F2C-45D3E566B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658" y="943599"/>
            <a:ext cx="1985263" cy="1628151"/>
          </a:xfrm>
          <a:prstGeom prst="rect">
            <a:avLst/>
          </a:prstGeom>
        </p:spPr>
      </p:pic>
      <p:pic>
        <p:nvPicPr>
          <p:cNvPr id="11" name="Resim 10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59D32087-00DD-6E45-5EAD-A65B525F6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921" y="915601"/>
            <a:ext cx="2002549" cy="1658024"/>
          </a:xfrm>
          <a:prstGeom prst="rect">
            <a:avLst/>
          </a:prstGeom>
        </p:spPr>
      </p:pic>
      <p:pic>
        <p:nvPicPr>
          <p:cNvPr id="13" name="Resim 12" descr="metin, ekran görüntüsü, yazı tipi, paralel içeren bir resim&#10;&#10;Açıklama otomatik olarak oluşturuldu">
            <a:extLst>
              <a:ext uri="{FF2B5EF4-FFF2-40B4-BE49-F238E27FC236}">
                <a16:creationId xmlns:a16="http://schemas.microsoft.com/office/drawing/2014/main" id="{57E5384A-F4C4-E9E0-1851-35DF64456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453" y="2785392"/>
            <a:ext cx="1966468" cy="1628151"/>
          </a:xfrm>
          <a:prstGeom prst="rect">
            <a:avLst/>
          </a:prstGeom>
        </p:spPr>
      </p:pic>
      <p:pic>
        <p:nvPicPr>
          <p:cNvPr id="15" name="Resim 14" descr="metin, ekran görüntüsü, yazı tipi, mor içeren bir resim&#10;&#10;Açıklama otomatik olarak oluşturuldu">
            <a:extLst>
              <a:ext uri="{FF2B5EF4-FFF2-40B4-BE49-F238E27FC236}">
                <a16:creationId xmlns:a16="http://schemas.microsoft.com/office/drawing/2014/main" id="{7D61ABFF-CDDB-82E1-19F4-284B133D6A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6921" y="2754946"/>
            <a:ext cx="2217365" cy="18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C7212392-F414-A7EA-5FE1-0A02C8C4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Clustering &amp; </a:t>
            </a:r>
            <a:r>
              <a:rPr lang="tr-TR" dirty="0" err="1"/>
              <a:t>Elbow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EC25F20-A2DA-7746-9271-ACA809492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0" y="915600"/>
            <a:ext cx="3762927" cy="294461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85CCBD1-0441-B4C2-B799-F5752F43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827" y="993263"/>
            <a:ext cx="3612677" cy="2789293"/>
          </a:xfrm>
          <a:prstGeom prst="rect">
            <a:avLst/>
          </a:prstGeom>
        </p:spPr>
      </p:pic>
      <p:pic>
        <p:nvPicPr>
          <p:cNvPr id="490" name="Google Shape;490;p46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597450"/>
            <a:ext cx="1456275" cy="15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67AA810B-80DC-9C67-9D97-0FEB5D6E22BB}"/>
              </a:ext>
            </a:extLst>
          </p:cNvPr>
          <p:cNvSpPr txBox="1"/>
          <p:nvPr/>
        </p:nvSpPr>
        <p:spPr>
          <a:xfrm>
            <a:off x="7445829" y="1970314"/>
            <a:ext cx="963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09D0A66-5299-3DFA-8874-36DFB6D4582D}"/>
              </a:ext>
            </a:extLst>
          </p:cNvPr>
          <p:cNvSpPr txBox="1"/>
          <p:nvPr/>
        </p:nvSpPr>
        <p:spPr>
          <a:xfrm rot="428390">
            <a:off x="7588296" y="1719590"/>
            <a:ext cx="8654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 err="1">
                <a:solidFill>
                  <a:srgbClr val="67C2A5"/>
                </a:solidFill>
              </a:rPr>
              <a:t>Natives</a:t>
            </a:r>
            <a:endParaRPr lang="en-US" dirty="0">
              <a:solidFill>
                <a:srgbClr val="67C2A5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E98A5E7-3B0D-2E16-F665-11F09C0E776F}"/>
              </a:ext>
            </a:extLst>
          </p:cNvPr>
          <p:cNvSpPr txBox="1"/>
          <p:nvPr/>
        </p:nvSpPr>
        <p:spPr>
          <a:xfrm rot="742340">
            <a:off x="5817610" y="2675152"/>
            <a:ext cx="995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A6D854"/>
                </a:solidFill>
              </a:rPr>
              <a:t>Exotic</a:t>
            </a:r>
            <a:r>
              <a:rPr lang="tr-TR" sz="1200" dirty="0">
                <a:solidFill>
                  <a:srgbClr val="A6D854"/>
                </a:solidFill>
              </a:rPr>
              <a:t> </a:t>
            </a:r>
            <a:r>
              <a:rPr lang="tr-TR" sz="1200" dirty="0" err="1">
                <a:solidFill>
                  <a:srgbClr val="A6D854"/>
                </a:solidFill>
              </a:rPr>
              <a:t>birds</a:t>
            </a:r>
            <a:endParaRPr lang="en-US" sz="1200" dirty="0">
              <a:solidFill>
                <a:srgbClr val="A6D854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C54BCB7-3D48-3ADA-38D4-0441B650336C}"/>
              </a:ext>
            </a:extLst>
          </p:cNvPr>
          <p:cNvSpPr txBox="1"/>
          <p:nvPr/>
        </p:nvSpPr>
        <p:spPr>
          <a:xfrm rot="21068927">
            <a:off x="5382987" y="1371243"/>
            <a:ext cx="1164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B3B3B3"/>
                </a:solidFill>
              </a:rPr>
              <a:t>Regular</a:t>
            </a:r>
            <a:r>
              <a:rPr lang="tr-TR" sz="1200" dirty="0">
                <a:solidFill>
                  <a:srgbClr val="B3B3B3"/>
                </a:solidFill>
              </a:rPr>
              <a:t> </a:t>
            </a:r>
            <a:r>
              <a:rPr lang="tr-TR" sz="1200" dirty="0" err="1">
                <a:solidFill>
                  <a:srgbClr val="B3B3B3"/>
                </a:solidFill>
              </a:rPr>
              <a:t>users</a:t>
            </a:r>
            <a:endParaRPr lang="en-US" sz="1200" dirty="0">
              <a:solidFill>
                <a:srgbClr val="B3B3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6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84FBE6E5-D8D5-FD57-498E-18FAB3CD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Characteristics</a:t>
            </a:r>
            <a:r>
              <a:rPr lang="tr-TR" dirty="0"/>
              <a:t> of 3 </a:t>
            </a:r>
            <a:r>
              <a:rPr lang="tr-TR" dirty="0" err="1"/>
              <a:t>Groups</a:t>
            </a:r>
            <a:r>
              <a:rPr lang="tr-TR" dirty="0"/>
              <a:t>:</a:t>
            </a:r>
            <a:endParaRPr lang="en-US" dirty="0"/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7F24FE20-2C54-5F8D-5391-6AF3B9FE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98493"/>
              </p:ext>
            </p:extLst>
          </p:nvPr>
        </p:nvGraphicFramePr>
        <p:xfrm>
          <a:off x="511628" y="915600"/>
          <a:ext cx="7947171" cy="351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057">
                  <a:extLst>
                    <a:ext uri="{9D8B030D-6E8A-4147-A177-3AD203B41FA5}">
                      <a16:colId xmlns:a16="http://schemas.microsoft.com/office/drawing/2014/main" val="1229634567"/>
                    </a:ext>
                  </a:extLst>
                </a:gridCol>
                <a:gridCol w="2649057">
                  <a:extLst>
                    <a:ext uri="{9D8B030D-6E8A-4147-A177-3AD203B41FA5}">
                      <a16:colId xmlns:a16="http://schemas.microsoft.com/office/drawing/2014/main" val="2803071677"/>
                    </a:ext>
                  </a:extLst>
                </a:gridCol>
                <a:gridCol w="2649057">
                  <a:extLst>
                    <a:ext uri="{9D8B030D-6E8A-4147-A177-3AD203B41FA5}">
                      <a16:colId xmlns:a16="http://schemas.microsoft.com/office/drawing/2014/main" val="2283675012"/>
                    </a:ext>
                  </a:extLst>
                </a:gridCol>
              </a:tblGrid>
              <a:tr h="3514886">
                <a:tc>
                  <a:txBody>
                    <a:bodyPr/>
                    <a:lstStyle/>
                    <a:p>
                      <a:pPr algn="ctr"/>
                      <a:r>
                        <a:rPr lang="tr-TR" sz="1600" dirty="0" err="1">
                          <a:latin typeface="Assistant" pitchFamily="2" charset="-79"/>
                          <a:cs typeface="Assistant" pitchFamily="2" charset="-79"/>
                        </a:rPr>
                        <a:t>Natives</a:t>
                      </a:r>
                      <a:endParaRPr lang="tr-TR" sz="160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endParaRPr lang="tr-TR" b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Excessive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social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media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users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average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of 5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hours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daily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Mostly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female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and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other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genders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Average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is 22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Mostly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university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students</a:t>
                      </a:r>
                      <a:endParaRPr lang="tr-TR" b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Mostly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single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people</a:t>
                      </a:r>
                      <a:endParaRPr lang="tr-TR" b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High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adhd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high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anxiety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low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self-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esteem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high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depression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score</a:t>
                      </a:r>
                      <a:endParaRPr lang="en-US" b="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dirty="0" err="1">
                          <a:latin typeface="Assistant" pitchFamily="2" charset="-79"/>
                          <a:cs typeface="Assistant" pitchFamily="2" charset="-79"/>
                        </a:rPr>
                        <a:t>Exotic</a:t>
                      </a:r>
                      <a:r>
                        <a:rPr lang="tr-TR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dirty="0" err="1">
                          <a:latin typeface="Assistant" pitchFamily="2" charset="-79"/>
                          <a:cs typeface="Assistant" pitchFamily="2" charset="-79"/>
                        </a:rPr>
                        <a:t>Birds</a:t>
                      </a:r>
                      <a:endParaRPr lang="tr-TR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tr-TR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Average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of 1-2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hours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of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social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media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use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Mostly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male</a:t>
                      </a:r>
                      <a:endParaRPr lang="tr-TR" b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Average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is 32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Mostly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salaried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workers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university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students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and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retired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persons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Single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and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married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divorced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are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concentrated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Low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adhd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low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anxiety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relatively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high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self-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exteem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low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depression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score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  <a:endParaRPr lang="en-US" b="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Assistant" pitchFamily="2" charset="-79"/>
                          <a:cs typeface="Assistant" pitchFamily="2" charset="-79"/>
                        </a:rPr>
                        <a:t>Regular</a:t>
                      </a:r>
                      <a:r>
                        <a:rPr lang="tr-TR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dirty="0" err="1">
                          <a:latin typeface="Assistant" pitchFamily="2" charset="-79"/>
                          <a:cs typeface="Assistant" pitchFamily="2" charset="-79"/>
                        </a:rPr>
                        <a:t>Users</a:t>
                      </a:r>
                      <a:endParaRPr lang="tr-TR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algn="ctr"/>
                      <a:endParaRPr lang="tr-TR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Average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of 2-4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hours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of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social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media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use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Mostly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female</a:t>
                      </a:r>
                      <a:endParaRPr lang="tr-TR" b="0" dirty="0"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Average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age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is 24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Mostly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university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students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Mostly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singles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</a:p>
                    <a:p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- High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adhd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high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anxiety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low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self-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esteem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,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high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depression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 </a:t>
                      </a:r>
                      <a:r>
                        <a:rPr lang="tr-TR" b="0" dirty="0" err="1">
                          <a:latin typeface="Assistant" pitchFamily="2" charset="-79"/>
                          <a:cs typeface="Assistant" pitchFamily="2" charset="-79"/>
                        </a:rPr>
                        <a:t>score</a:t>
                      </a:r>
                      <a:r>
                        <a:rPr lang="tr-TR" b="0" dirty="0">
                          <a:latin typeface="Assistant" pitchFamily="2" charset="-79"/>
                          <a:cs typeface="Assistant" pitchFamily="2" charset="-79"/>
                        </a:rPr>
                        <a:t>.</a:t>
                      </a:r>
                      <a:endParaRPr lang="en-US" b="0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4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2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054131-BF51-28D7-A693-A4819E23A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Google Shape;475;p45">
            <a:extLst>
              <a:ext uri="{FF2B5EF4-FFF2-40B4-BE49-F238E27FC236}">
                <a16:creationId xmlns:a16="http://schemas.microsoft.com/office/drawing/2014/main" id="{DC899E2A-8D34-8D94-482C-8DECC9284B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:</a:t>
            </a:r>
            <a:endParaRPr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7DAACF2-BD96-2450-4B75-DC8F6CBB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1" y="1034143"/>
            <a:ext cx="3445165" cy="307521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B51ABF1-F8D5-C588-5886-0A8273E77ABE}"/>
              </a:ext>
            </a:extLst>
          </p:cNvPr>
          <p:cNvSpPr txBox="1"/>
          <p:nvPr/>
        </p:nvSpPr>
        <p:spPr>
          <a:xfrm>
            <a:off x="5453742" y="2285487"/>
            <a:ext cx="178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5400" b="1" dirty="0">
                <a:solidFill>
                  <a:schemeClr val="accent3">
                    <a:lumMod val="50000"/>
                  </a:schemeClr>
                </a:solidFill>
                <a:latin typeface="Assistant" pitchFamily="2" charset="-79"/>
                <a:cs typeface="Assistant" pitchFamily="2" charset="-79"/>
              </a:rPr>
              <a:t>9</a:t>
            </a:r>
            <a:r>
              <a:rPr lang="en" sz="5400" b="1" dirty="0">
                <a:solidFill>
                  <a:schemeClr val="accent3">
                    <a:lumMod val="50000"/>
                  </a:schemeClr>
                </a:solidFill>
                <a:latin typeface="Assistant" pitchFamily="2" charset="-79"/>
                <a:cs typeface="Assistant" pitchFamily="2" charset="-79"/>
              </a:rPr>
              <a:t>0%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AE0A557-A2D0-103F-608E-E78F25C1FA81}"/>
              </a:ext>
            </a:extLst>
          </p:cNvPr>
          <p:cNvSpPr txBox="1"/>
          <p:nvPr/>
        </p:nvSpPr>
        <p:spPr>
          <a:xfrm>
            <a:off x="4800600" y="1690083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dirty="0" err="1">
                <a:solidFill>
                  <a:schemeClr val="accent3">
                    <a:lumMod val="50000"/>
                  </a:schemeClr>
                </a:solidFill>
              </a:rPr>
              <a:t>Accuracy</a:t>
            </a:r>
            <a:r>
              <a:rPr lang="tr-TR" sz="1800" dirty="0">
                <a:solidFill>
                  <a:schemeClr val="accent3">
                    <a:lumMod val="50000"/>
                  </a:schemeClr>
                </a:solidFill>
              </a:rPr>
              <a:t> of </a:t>
            </a:r>
            <a:r>
              <a:rPr lang="tr-TR" sz="1800" dirty="0" err="1">
                <a:solidFill>
                  <a:schemeClr val="accent3">
                    <a:lumMod val="50000"/>
                  </a:schemeClr>
                </a:solidFill>
              </a:rPr>
              <a:t>Logistic</a:t>
            </a:r>
            <a:r>
              <a:rPr lang="tr-TR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1800" dirty="0" err="1">
                <a:solidFill>
                  <a:schemeClr val="accent3">
                    <a:lumMod val="50000"/>
                  </a:schemeClr>
                </a:solidFill>
              </a:rPr>
              <a:t>Regression</a:t>
            </a:r>
            <a:r>
              <a:rPr lang="tr-TR" sz="1800" dirty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2" name="Google Shape;426;p40">
            <a:extLst>
              <a:ext uri="{FF2B5EF4-FFF2-40B4-BE49-F238E27FC236}">
                <a16:creationId xmlns:a16="http://schemas.microsoft.com/office/drawing/2014/main" id="{B88264BA-FECB-C063-1046-82016A621A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0177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548</Words>
  <Application>Microsoft Office PowerPoint</Application>
  <PresentationFormat>Ekran Gösterisi (16:9)</PresentationFormat>
  <Paragraphs>94</Paragraphs>
  <Slides>10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Assistant</vt:lpstr>
      <vt:lpstr>Simple Light</vt:lpstr>
      <vt:lpstr>Social Media Use &amp; Mental Health</vt:lpstr>
      <vt:lpstr>Why This Project:</vt:lpstr>
      <vt:lpstr>Why This Project:</vt:lpstr>
      <vt:lpstr>Difficulties During the Process:</vt:lpstr>
      <vt:lpstr>Exploring the Data:</vt:lpstr>
      <vt:lpstr>Exploring the Data:</vt:lpstr>
      <vt:lpstr>K-Means Clustering &amp; Elbow Method</vt:lpstr>
      <vt:lpstr>Characteristics of 3 Groups:</vt:lpstr>
      <vt:lpstr>Logistic Regression:</vt:lpstr>
      <vt:lpstr>Future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rules: color</dc:title>
  <cp:lastModifiedBy>mehmet akif şahin</cp:lastModifiedBy>
  <cp:revision>7</cp:revision>
  <dcterms:modified xsi:type="dcterms:W3CDTF">2023-11-28T19:43:06Z</dcterms:modified>
</cp:coreProperties>
</file>