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70" r:id="rId9"/>
    <p:sldId id="265" r:id="rId10"/>
    <p:sldId id="267" r:id="rId11"/>
    <p:sldId id="264" r:id="rId12"/>
    <p:sldId id="263" r:id="rId13"/>
    <p:sldId id="268" r:id="rId14"/>
    <p:sldId id="269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94660"/>
  </p:normalViewPr>
  <p:slideViewPr>
    <p:cSldViewPr snapToGrid="0">
      <p:cViewPr varScale="1">
        <p:scale>
          <a:sx n="79" d="100"/>
          <a:sy n="79" d="100"/>
        </p:scale>
        <p:origin x="93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5CD60141-EEBD-4EC1-8E34-0344C16A18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18308" y="0"/>
            <a:ext cx="6873692" cy="6858000"/>
          </a:xfrm>
          <a:custGeom>
            <a:avLst/>
            <a:gdLst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0 w 12192000"/>
              <a:gd name="connsiteY6" fmla="*/ 0 h 6858000"/>
              <a:gd name="connsiteX7" fmla="*/ 6700 w 12192000"/>
              <a:gd name="connsiteY7" fmla="*/ 0 h 6858000"/>
              <a:gd name="connsiteX8" fmla="*/ 6700 w 12192000"/>
              <a:gd name="connsiteY8" fmla="*/ 6858000 h 6858000"/>
              <a:gd name="connsiteX9" fmla="*/ 0 w 12192000"/>
              <a:gd name="connsiteY9" fmla="*/ 6858000 h 6858000"/>
              <a:gd name="connsiteX0" fmla="*/ 1132890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5318308 w 12192000"/>
              <a:gd name="connsiteY3" fmla="*/ 6858000 h 6858000"/>
              <a:gd name="connsiteX4" fmla="*/ 11328897 w 12192000"/>
              <a:gd name="connsiteY4" fmla="*/ 4 h 6858000"/>
              <a:gd name="connsiteX5" fmla="*/ 11328898 w 12192000"/>
              <a:gd name="connsiteY5" fmla="*/ 2 h 6858000"/>
              <a:gd name="connsiteX6" fmla="*/ 11328900 w 12192000"/>
              <a:gd name="connsiteY6" fmla="*/ 0 h 6858000"/>
              <a:gd name="connsiteX7" fmla="*/ 0 w 12192000"/>
              <a:gd name="connsiteY7" fmla="*/ 6858000 h 6858000"/>
              <a:gd name="connsiteX8" fmla="*/ 6700 w 12192000"/>
              <a:gd name="connsiteY8" fmla="*/ 0 h 6858000"/>
              <a:gd name="connsiteX9" fmla="*/ 6700 w 12192000"/>
              <a:gd name="connsiteY9" fmla="*/ 6858000 h 6858000"/>
              <a:gd name="connsiteX10" fmla="*/ 0 w 12192000"/>
              <a:gd name="connsiteY10" fmla="*/ 6858000 h 6858000"/>
              <a:gd name="connsiteX0" fmla="*/ 11322200 w 12185300"/>
              <a:gd name="connsiteY0" fmla="*/ 0 h 6858000"/>
              <a:gd name="connsiteX1" fmla="*/ 12185300 w 12185300"/>
              <a:gd name="connsiteY1" fmla="*/ 0 h 6858000"/>
              <a:gd name="connsiteX2" fmla="*/ 12185300 w 12185300"/>
              <a:gd name="connsiteY2" fmla="*/ 6858000 h 6858000"/>
              <a:gd name="connsiteX3" fmla="*/ 5311608 w 12185300"/>
              <a:gd name="connsiteY3" fmla="*/ 6858000 h 6858000"/>
              <a:gd name="connsiteX4" fmla="*/ 11322197 w 12185300"/>
              <a:gd name="connsiteY4" fmla="*/ 4 h 6858000"/>
              <a:gd name="connsiteX5" fmla="*/ 11322198 w 12185300"/>
              <a:gd name="connsiteY5" fmla="*/ 2 h 6858000"/>
              <a:gd name="connsiteX6" fmla="*/ 11322200 w 12185300"/>
              <a:gd name="connsiteY6" fmla="*/ 0 h 6858000"/>
              <a:gd name="connsiteX7" fmla="*/ 0 w 12185300"/>
              <a:gd name="connsiteY7" fmla="*/ 6858000 h 6858000"/>
              <a:gd name="connsiteX8" fmla="*/ 0 w 12185300"/>
              <a:gd name="connsiteY8" fmla="*/ 0 h 6858000"/>
              <a:gd name="connsiteX9" fmla="*/ 0 w 12185300"/>
              <a:gd name="connsiteY9" fmla="*/ 6858000 h 6858000"/>
              <a:gd name="connsiteX0" fmla="*/ 6010592 w 6873692"/>
              <a:gd name="connsiteY0" fmla="*/ 0 h 6858000"/>
              <a:gd name="connsiteX1" fmla="*/ 6873692 w 6873692"/>
              <a:gd name="connsiteY1" fmla="*/ 0 h 6858000"/>
              <a:gd name="connsiteX2" fmla="*/ 6873692 w 6873692"/>
              <a:gd name="connsiteY2" fmla="*/ 6858000 h 6858000"/>
              <a:gd name="connsiteX3" fmla="*/ 0 w 6873692"/>
              <a:gd name="connsiteY3" fmla="*/ 6858000 h 6858000"/>
              <a:gd name="connsiteX4" fmla="*/ 6010589 w 6873692"/>
              <a:gd name="connsiteY4" fmla="*/ 4 h 6858000"/>
              <a:gd name="connsiteX5" fmla="*/ 6010590 w 6873692"/>
              <a:gd name="connsiteY5" fmla="*/ 2 h 6858000"/>
              <a:gd name="connsiteX6" fmla="*/ 6010592 w 6873692"/>
              <a:gd name="connsiteY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873692" h="6858000">
                <a:moveTo>
                  <a:pt x="6010592" y="0"/>
                </a:moveTo>
                <a:lnTo>
                  <a:pt x="6873692" y="0"/>
                </a:lnTo>
                <a:lnTo>
                  <a:pt x="687369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lnTo>
                  <a:pt x="6010592" y="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FCBBA-905A-4FD1-BFBA-F3EE6DA264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098"/>
            <a:ext cx="8986580" cy="2832404"/>
          </a:xfrm>
        </p:spPr>
        <p:txBody>
          <a:bodyPr anchor="t">
            <a:normAutofit/>
          </a:bodyPr>
          <a:lstStyle>
            <a:lvl1pPr algn="l">
              <a:lnSpc>
                <a:spcPct val="100000"/>
              </a:lnSpc>
              <a:defRPr sz="48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DD287E-F1C8-463F-8429-D1B5B1582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463522"/>
            <a:ext cx="8986580" cy="650311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F44ED-7973-4A99-B2CA-A8962BCE0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F96F2-D6BE-49AC-A605-5AE87C3F2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17FC50-B13C-4B63-AE64-F71A6EDE6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C75A547-BCD1-42BE-966E-53CA0AB93165}"/>
              </a:ext>
            </a:extLst>
          </p:cNvPr>
          <p:cNvCxnSpPr>
            <a:cxnSpLocks/>
          </p:cNvCxnSpPr>
          <p:nvPr/>
        </p:nvCxnSpPr>
        <p:spPr>
          <a:xfrm>
            <a:off x="1188357" y="5151666"/>
            <a:ext cx="982254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5750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3BF2-BCE9-47D7-B1C0-1F0E4936B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2722E9-C3E4-48AF-996A-495AE659FA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C9E516-382B-4845-93BF-20C16EE0D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96E16-F168-442A-843C-5D490D54B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A61BEA-A969-437A-BD8B-CB1B709AD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68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28449-3E11-45FF-BF3A-651867603E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72500" y="870625"/>
            <a:ext cx="2476499" cy="50292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0EAB0-2DFA-4CBA-86B1-1826EF523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43000" y="870625"/>
            <a:ext cx="7324928" cy="50292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A22F89-E1F5-45D7-945A-8A2886C4B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7E82-5FB8-4289-AD0C-0BA788E1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A4046-1A2C-41F5-A177-1C3919C20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8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CD6F3-88F1-4195-8395-57AA096BB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D06C-EB08-40B3-AFB3-A62F44112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03962F-B413-4C4C-A490-724DDB9E7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71813-4E87-4C04-835D-76246010B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22BA3-033C-491E-A045-F0052AC19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332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19AD-2EDD-4B4F-9F9E-46A444184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709738"/>
            <a:ext cx="8520952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E5927-21D5-4EBA-A112-CAD1BD38B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589466"/>
            <a:ext cx="8520952" cy="813266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F0D16-9D87-4D76-A5A5-534E24B7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5F387-5AAC-45D0-ABCE-B1CF4BC7E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AF6FE-0006-4F40-A7FB-E0FDBADF7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14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8AADE-587E-4574-B21B-7ABDE5A23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F9DA5-4DFB-4211-A58A-FFD842C27A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43000" y="2339501"/>
            <a:ext cx="4798979" cy="3550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99F26-66AF-4614-91CE-C93A24BAC2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0020" y="2339501"/>
            <a:ext cx="4798980" cy="355059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8F678E-59B5-4DF9-ABCB-506B9CB70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B50A53-317B-444A-9BA2-F69CDBF5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B269A1-B0FB-4C8F-B6AA-0718C92D3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157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2BBBF-42B2-4A5D-B145-46983A530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33272"/>
            <a:ext cx="9905999" cy="84630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4BE44-5271-4B5D-B649-35E3AF20B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2999" y="2067127"/>
            <a:ext cx="4798980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7891E-0C0A-4688-97DD-C0715E3221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43001" y="2864795"/>
            <a:ext cx="4798978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5EAF30-3412-49B0-93D1-596CC2695B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018" y="2067127"/>
            <a:ext cx="4798981" cy="71011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07B9B7-F41C-4314-9F0C-BB84547FB8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019" y="2864795"/>
            <a:ext cx="4798982" cy="30253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21587F-6AFC-4906-86EB-6B0A86EE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4BE2C5-583B-49BC-9864-B01EEF798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39B236-45F5-4CC6-8D53-A6903A1CC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18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6B206-0678-4577-B79F-760526A5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9300" y="1322615"/>
            <a:ext cx="8175171" cy="421277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5FCB8-AFD3-4801-BBD6-9548F4CF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6DACF8-CBC0-416B-B28E-EE18C4238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C7421-FF49-4CE9-87D0-2B4FFE0E3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76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19CBFE-15AA-4447-9F9C-D8B0BEB24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48227-EC1E-4063-9682-891A2DB1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2C6A63-C3F4-4563-A542-9A41AC946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29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900C1-FE18-461C-801C-8626C7759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0"/>
            <a:ext cx="3932237" cy="1964986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4CFF3-3406-49E3-9D5A-1BE90FFA5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7451" y="987425"/>
            <a:ext cx="5421548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3D14FF-9082-4BBA-BC7A-F4C5B78599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62464"/>
            <a:ext cx="3932237" cy="2206523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A2726-EB8E-4DF7-9A1B-F03BD8C7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9929BE-611C-4FE6-B0A5-E0FF9DF96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B90B32-1D0E-4BCD-8850-59EA235F7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559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A1460E-1069-4FCA-B04E-28F77C8610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13614" y="987425"/>
            <a:ext cx="55353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38C1E-867B-4FE9-8783-9B1246AEB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3000" y="3657601"/>
            <a:ext cx="3932236" cy="2211388"/>
          </a:xfrm>
        </p:spPr>
        <p:txBody>
          <a:bodyPr/>
          <a:lstStyle>
            <a:lvl1pPr marL="0" indent="0">
              <a:buNone/>
              <a:defRPr sz="16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1568-4870-46F2-9F7E-F41070201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DBD16-5BFB-4D9F-9646-C75D1B53BBB6}" type="datetimeFigureOut">
              <a:rPr lang="en-US" smtClean="0"/>
              <a:t>1/2/2025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B3CC65-0E73-45A1-9D4F-3F4559B3B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C58CD-9BC3-431E-A7B4-D596A7F0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22274-0FAA-4649-AA4E-4210F4F32167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68F756-D171-474C-8B1A-C818032F6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600201"/>
            <a:ext cx="3932236" cy="1959428"/>
          </a:xfrm>
        </p:spPr>
        <p:txBody>
          <a:bodyPr anchor="b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577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1C2F78B-DEE8-4195-A196-DFC51BDADFF9}"/>
              </a:ext>
            </a:extLst>
          </p:cNvPr>
          <p:cNvSpPr/>
          <p:nvPr/>
        </p:nvSpPr>
        <p:spPr>
          <a:xfrm>
            <a:off x="9749268" y="4070878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1D79D08-4BE8-4799-BE09-5078DFEE2256}"/>
              </a:ext>
            </a:extLst>
          </p:cNvPr>
          <p:cNvSpPr/>
          <p:nvPr/>
        </p:nvSpPr>
        <p:spPr>
          <a:xfrm rot="10800000">
            <a:off x="0" y="0"/>
            <a:ext cx="2442733" cy="2787123"/>
          </a:xfrm>
          <a:custGeom>
            <a:avLst/>
            <a:gdLst>
              <a:gd name="connsiteX0" fmla="*/ 2442733 w 2442733"/>
              <a:gd name="connsiteY0" fmla="*/ 0 h 2787123"/>
              <a:gd name="connsiteX1" fmla="*/ 2442733 w 2442733"/>
              <a:gd name="connsiteY1" fmla="*/ 2787123 h 2787123"/>
              <a:gd name="connsiteX2" fmla="*/ 0 w 2442733"/>
              <a:gd name="connsiteY2" fmla="*/ 2787123 h 2787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42733" h="2787123">
                <a:moveTo>
                  <a:pt x="2442733" y="0"/>
                </a:moveTo>
                <a:lnTo>
                  <a:pt x="2442733" y="2787123"/>
                </a:lnTo>
                <a:lnTo>
                  <a:pt x="0" y="2787123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5D65A1-16CB-407F-993F-2A6D59BCC0C8}"/>
              </a:ext>
            </a:extLst>
          </p:cNvPr>
          <p:cNvCxnSpPr>
            <a:cxnSpLocks/>
          </p:cNvCxnSpPr>
          <p:nvPr/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018A2-815D-41B0-A189-FDF7A5E88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13608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DFAE63-1276-4C7C-BFF5-F5DF1CDB23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332026"/>
            <a:ext cx="9905999" cy="3567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380268-2D73-487C-843B-51648AE181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8157" y="6356350"/>
            <a:ext cx="30933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3CADBD16-5BFB-4D9F-9646-C75D1B53BBB6}" type="datetimeFigureOut">
              <a:rPr lang="en-US" smtClean="0"/>
              <a:pPr/>
              <a:t>1/2/2025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61E6D-D51F-4BD7-B59D-19AF179177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3000" y="6356350"/>
            <a:ext cx="39591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701B1-1C93-41C2-AEE1-815DEA51B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23186" y="6356350"/>
            <a:ext cx="6258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C0722274-0FAA-4649-AA4E-4210F4F3216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9154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5029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DE524F2-C7AF-4466-BA99-09C19DE0D8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ekran görüntüsü, grafik, grafik tasarım, güneşle ilgili, güneş enerjisiyle çalışan içeren bir resim&#10;&#10;Açıklama otomatik olarak oluşturuldu">
            <a:extLst>
              <a:ext uri="{FF2B5EF4-FFF2-40B4-BE49-F238E27FC236}">
                <a16:creationId xmlns:a16="http://schemas.microsoft.com/office/drawing/2014/main" id="{CB97844D-3C5C-9C4F-42DC-013C7067F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46" r="18832"/>
          <a:stretch/>
        </p:blipFill>
        <p:spPr>
          <a:xfrm>
            <a:off x="20" y="-3"/>
            <a:ext cx="12191979" cy="6858004"/>
          </a:xfrm>
          <a:prstGeom prst="rect">
            <a:avLst/>
          </a:prstGeom>
        </p:spPr>
      </p:pic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04E317E-14BB-4200-84F3-2064B4C971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23854" y="1544347"/>
            <a:ext cx="4676439" cy="5313651"/>
          </a:xfrm>
          <a:custGeom>
            <a:avLst/>
            <a:gdLst>
              <a:gd name="connsiteX0" fmla="*/ 6846874 w 6846874"/>
              <a:gd name="connsiteY0" fmla="*/ 3021586 h 3021586"/>
              <a:gd name="connsiteX1" fmla="*/ 0 w 6846874"/>
              <a:gd name="connsiteY1" fmla="*/ 3021585 h 3021586"/>
              <a:gd name="connsiteX2" fmla="*/ 3399286 w 6846874"/>
              <a:gd name="connsiteY2" fmla="*/ 0 h 3021586"/>
              <a:gd name="connsiteX0" fmla="*/ 6846874 w 6846874"/>
              <a:gd name="connsiteY0" fmla="*/ 3016405 h 3016405"/>
              <a:gd name="connsiteX1" fmla="*/ 0 w 6846874"/>
              <a:gd name="connsiteY1" fmla="*/ 3016404 h 3016405"/>
              <a:gd name="connsiteX2" fmla="*/ 3425190 w 6846874"/>
              <a:gd name="connsiteY2" fmla="*/ 0 h 3016405"/>
              <a:gd name="connsiteX3" fmla="*/ 6846874 w 6846874"/>
              <a:gd name="connsiteY3" fmla="*/ 3016405 h 3016405"/>
              <a:gd name="connsiteX0" fmla="*/ 6846874 w 6846874"/>
              <a:gd name="connsiteY0" fmla="*/ 3055286 h 3055286"/>
              <a:gd name="connsiteX1" fmla="*/ 0 w 6846874"/>
              <a:gd name="connsiteY1" fmla="*/ 3055285 h 3055286"/>
              <a:gd name="connsiteX2" fmla="*/ 3425190 w 6846874"/>
              <a:gd name="connsiteY2" fmla="*/ 0 h 3055286"/>
              <a:gd name="connsiteX3" fmla="*/ 6846874 w 6846874"/>
              <a:gd name="connsiteY3" fmla="*/ 3055286 h 3055286"/>
              <a:gd name="connsiteX0" fmla="*/ 6846874 w 6846874"/>
              <a:gd name="connsiteY0" fmla="*/ 5422604 h 5422604"/>
              <a:gd name="connsiteX1" fmla="*/ 0 w 6846874"/>
              <a:gd name="connsiteY1" fmla="*/ 5422603 h 5422604"/>
              <a:gd name="connsiteX2" fmla="*/ 6839561 w 6846874"/>
              <a:gd name="connsiteY2" fmla="*/ 0 h 5422604"/>
              <a:gd name="connsiteX3" fmla="*/ 6846874 w 6846874"/>
              <a:gd name="connsiteY3" fmla="*/ 5422604 h 542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46874" h="5422604">
                <a:moveTo>
                  <a:pt x="6846874" y="5422604"/>
                </a:moveTo>
                <a:lnTo>
                  <a:pt x="0" y="5422603"/>
                </a:lnTo>
                <a:lnTo>
                  <a:pt x="6839561" y="0"/>
                </a:lnTo>
                <a:cubicBezTo>
                  <a:pt x="6841999" y="1807535"/>
                  <a:pt x="6844436" y="3615069"/>
                  <a:pt x="6846874" y="5422604"/>
                </a:cubicBez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DF94A24-8152-43C5-86F3-5CC95D809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 flipV="1">
            <a:off x="1127553" y="-1127553"/>
            <a:ext cx="6858000" cy="9113106"/>
          </a:xfrm>
          <a:custGeom>
            <a:avLst/>
            <a:gdLst>
              <a:gd name="connsiteX0" fmla="*/ 0 w 6858000"/>
              <a:gd name="connsiteY0" fmla="*/ 7143270 h 9113106"/>
              <a:gd name="connsiteX1" fmla="*/ 0 w 6858000"/>
              <a:gd name="connsiteY1" fmla="*/ 6878623 h 9113106"/>
              <a:gd name="connsiteX2" fmla="*/ 1 w 6858000"/>
              <a:gd name="connsiteY2" fmla="*/ 6878623 h 9113106"/>
              <a:gd name="connsiteX3" fmla="*/ 0 w 6858000"/>
              <a:gd name="connsiteY3" fmla="*/ 4319945 h 9113106"/>
              <a:gd name="connsiteX4" fmla="*/ 1 w 6858000"/>
              <a:gd name="connsiteY4" fmla="*/ 4319945 h 9113106"/>
              <a:gd name="connsiteX5" fmla="*/ 1 w 6858000"/>
              <a:gd name="connsiteY5" fmla="*/ 13542 h 9113106"/>
              <a:gd name="connsiteX6" fmla="*/ 0 w 6858000"/>
              <a:gd name="connsiteY6" fmla="*/ 13540 h 9113106"/>
              <a:gd name="connsiteX7" fmla="*/ 0 w 6858000"/>
              <a:gd name="connsiteY7" fmla="*/ 0 h 9113106"/>
              <a:gd name="connsiteX8" fmla="*/ 6858000 w 6858000"/>
              <a:gd name="connsiteY8" fmla="*/ 6010591 h 9113106"/>
              <a:gd name="connsiteX9" fmla="*/ 6858000 w 6858000"/>
              <a:gd name="connsiteY9" fmla="*/ 3794798 h 9113106"/>
              <a:gd name="connsiteX10" fmla="*/ 6858000 w 6858000"/>
              <a:gd name="connsiteY10" fmla="*/ 3794798 h 9113106"/>
              <a:gd name="connsiteX11" fmla="*/ 6858000 w 6858000"/>
              <a:gd name="connsiteY11" fmla="*/ 3837120 h 9113106"/>
              <a:gd name="connsiteX12" fmla="*/ 6858000 w 6858000"/>
              <a:gd name="connsiteY12" fmla="*/ 6838049 h 9113106"/>
              <a:gd name="connsiteX13" fmla="*/ 6858000 w 6858000"/>
              <a:gd name="connsiteY13" fmla="*/ 9113106 h 9113106"/>
              <a:gd name="connsiteX14" fmla="*/ 1 w 6858000"/>
              <a:gd name="connsiteY14" fmla="*/ 9113106 h 9113106"/>
              <a:gd name="connsiteX15" fmla="*/ 1 w 6858000"/>
              <a:gd name="connsiteY15" fmla="*/ 7143270 h 91131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6858000" h="9113106">
                <a:moveTo>
                  <a:pt x="0" y="7143270"/>
                </a:moveTo>
                <a:lnTo>
                  <a:pt x="0" y="6878623"/>
                </a:lnTo>
                <a:lnTo>
                  <a:pt x="1" y="6878623"/>
                </a:lnTo>
                <a:lnTo>
                  <a:pt x="0" y="4319945"/>
                </a:lnTo>
                <a:lnTo>
                  <a:pt x="1" y="4319945"/>
                </a:lnTo>
                <a:lnTo>
                  <a:pt x="1" y="13542"/>
                </a:lnTo>
                <a:lnTo>
                  <a:pt x="0" y="13540"/>
                </a:lnTo>
                <a:lnTo>
                  <a:pt x="0" y="0"/>
                </a:lnTo>
                <a:lnTo>
                  <a:pt x="6858000" y="6010591"/>
                </a:lnTo>
                <a:lnTo>
                  <a:pt x="6858000" y="3794798"/>
                </a:lnTo>
                <a:lnTo>
                  <a:pt x="6858000" y="3794798"/>
                </a:lnTo>
                <a:lnTo>
                  <a:pt x="6858000" y="3837120"/>
                </a:lnTo>
                <a:lnTo>
                  <a:pt x="6858000" y="6838049"/>
                </a:lnTo>
                <a:lnTo>
                  <a:pt x="6858000" y="9113106"/>
                </a:lnTo>
                <a:lnTo>
                  <a:pt x="1" y="9113106"/>
                </a:lnTo>
                <a:lnTo>
                  <a:pt x="1" y="7143270"/>
                </a:lnTo>
                <a:close/>
              </a:path>
            </a:pathLst>
          </a:custGeom>
          <a:solidFill>
            <a:srgbClr val="00000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4497EA5-2FE0-2008-12DE-B324ED613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81101"/>
            <a:ext cx="4953000" cy="2247899"/>
          </a:xfrm>
        </p:spPr>
        <p:txBody>
          <a:bodyPr anchor="t">
            <a:normAutofit fontScale="90000"/>
          </a:bodyPr>
          <a:lstStyle/>
          <a:p>
            <a:r>
              <a:rPr lang="tr-TR" dirty="0">
                <a:solidFill>
                  <a:srgbClr val="FFFFFF"/>
                </a:solidFill>
              </a:rPr>
              <a:t>BİL265-BME207</a:t>
            </a:r>
            <a:br>
              <a:rPr lang="tr-TR" dirty="0">
                <a:solidFill>
                  <a:srgbClr val="FFFFFF"/>
                </a:solidFill>
              </a:rPr>
            </a:br>
            <a:r>
              <a:rPr lang="tr-TR" dirty="0">
                <a:solidFill>
                  <a:srgbClr val="FFFFFF"/>
                </a:solidFill>
              </a:rPr>
              <a:t>PROJE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B53851B0-09BF-EE9F-FE97-0EE3E46BEC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1" y="4093232"/>
            <a:ext cx="2858548" cy="1728728"/>
          </a:xfrm>
        </p:spPr>
        <p:txBody>
          <a:bodyPr anchor="b">
            <a:normAutofit fontScale="70000" lnSpcReduction="20000"/>
          </a:bodyPr>
          <a:lstStyle/>
          <a:p>
            <a:r>
              <a:rPr lang="tr-TR" dirty="0">
                <a:solidFill>
                  <a:srgbClr val="FFFFFF"/>
                </a:solidFill>
              </a:rPr>
              <a:t>Ali Emir Septioğlu</a:t>
            </a:r>
          </a:p>
          <a:p>
            <a:r>
              <a:rPr lang="tr-TR" dirty="0">
                <a:solidFill>
                  <a:srgbClr val="FFFFFF"/>
                </a:solidFill>
              </a:rPr>
              <a:t>Özlem Kayhan</a:t>
            </a:r>
          </a:p>
          <a:p>
            <a:r>
              <a:rPr lang="tr-TR" dirty="0">
                <a:solidFill>
                  <a:srgbClr val="FFFFFF"/>
                </a:solidFill>
              </a:rPr>
              <a:t>Çağan Kırmızı</a:t>
            </a:r>
          </a:p>
          <a:p>
            <a:r>
              <a:rPr lang="tr-TR" dirty="0">
                <a:solidFill>
                  <a:srgbClr val="FFFFFF"/>
                </a:solidFill>
              </a:rPr>
              <a:t>Zeynep Bahar Kaya</a:t>
            </a:r>
          </a:p>
          <a:p>
            <a:r>
              <a:rPr lang="tr-TR" dirty="0">
                <a:solidFill>
                  <a:srgbClr val="FFFFFF"/>
                </a:solidFill>
              </a:rPr>
              <a:t>Selin Koç</a:t>
            </a:r>
          </a:p>
          <a:p>
            <a:r>
              <a:rPr lang="tr-TR" dirty="0">
                <a:solidFill>
                  <a:srgbClr val="FFFFFF"/>
                </a:solidFill>
              </a:rPr>
              <a:t>Berna Akpınar</a:t>
            </a:r>
          </a:p>
        </p:txBody>
      </p:sp>
    </p:spTree>
    <p:extLst>
      <p:ext uri="{BB962C8B-B14F-4D97-AF65-F5344CB8AC3E}">
        <p14:creationId xmlns:p14="http://schemas.microsoft.com/office/powerpoint/2010/main" val="3779110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925BB359-E48F-6473-CFC7-02E45FDE1B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307" y="457703"/>
            <a:ext cx="7967383" cy="5686266"/>
          </a:xfrm>
        </p:spPr>
      </p:pic>
    </p:spTree>
    <p:extLst>
      <p:ext uri="{BB962C8B-B14F-4D97-AF65-F5344CB8AC3E}">
        <p14:creationId xmlns:p14="http://schemas.microsoft.com/office/powerpoint/2010/main" val="323223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7885CF7-4EE2-67A1-A7CF-CF0B28855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872935"/>
            <a:ext cx="9905999" cy="774995"/>
          </a:xfrm>
        </p:spPr>
        <p:txBody>
          <a:bodyPr>
            <a:normAutofit fontScale="90000"/>
          </a:bodyPr>
          <a:lstStyle/>
          <a:p>
            <a:pPr algn="ctr"/>
            <a:r>
              <a:rPr lang="tr-TR" dirty="0"/>
              <a:t>BPM Hesaplama Fonksiyonu</a:t>
            </a:r>
            <a:br>
              <a:rPr lang="tr-TR" dirty="0"/>
            </a:br>
            <a:r>
              <a:rPr lang="tr-TR" sz="2700" dirty="0"/>
              <a:t>Zeynep Bahar Kaya</a:t>
            </a:r>
          </a:p>
        </p:txBody>
      </p:sp>
      <p:pic>
        <p:nvPicPr>
          <p:cNvPr id="5" name="İçerik Yer Tutucusu 4" descr="metin, ekran görüntüsü, yazılım, multimedya yazılımı içeren bir resim&#10;&#10;Açıklama otomatik olarak oluşturuldu">
            <a:extLst>
              <a:ext uri="{FF2B5EF4-FFF2-40B4-BE49-F238E27FC236}">
                <a16:creationId xmlns:a16="http://schemas.microsoft.com/office/drawing/2014/main" id="{33F4FDF9-E19A-E30D-1548-E3B5D85EF6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9012" y="1855511"/>
            <a:ext cx="6033975" cy="4289651"/>
          </a:xfrm>
        </p:spPr>
      </p:pic>
    </p:spTree>
    <p:extLst>
      <p:ext uri="{BB962C8B-B14F-4D97-AF65-F5344CB8AC3E}">
        <p14:creationId xmlns:p14="http://schemas.microsoft.com/office/powerpoint/2010/main" val="2057366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6AC6F-6F4B-2300-4C81-99021AB13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tr-TR" dirty="0"/>
              <a:t>Dosyaya Yazdırma Fonksiyonu</a:t>
            </a:r>
            <a:br>
              <a:rPr lang="tr-TR" dirty="0"/>
            </a:br>
            <a:r>
              <a:rPr lang="tr-TR" sz="2400" dirty="0"/>
              <a:t>Berna Akpınar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85776F04-F3BB-A1DC-2E3D-40179E544A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939646"/>
            <a:ext cx="9906000" cy="2928591"/>
          </a:xfrm>
        </p:spPr>
      </p:pic>
    </p:spTree>
    <p:extLst>
      <p:ext uri="{BB962C8B-B14F-4D97-AF65-F5344CB8AC3E}">
        <p14:creationId xmlns:p14="http://schemas.microsoft.com/office/powerpoint/2010/main" val="324809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EFA7A82-5C52-216C-D00F-B382F0470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Verilerin Birleştirilmesi Fonksiyonu</a:t>
            </a:r>
            <a:br>
              <a:rPr lang="tr-TR" dirty="0"/>
            </a:br>
            <a:r>
              <a:rPr lang="tr-TR" sz="2400" dirty="0"/>
              <a:t>Selin Koç</a:t>
            </a:r>
          </a:p>
        </p:txBody>
      </p:sp>
      <p:pic>
        <p:nvPicPr>
          <p:cNvPr id="5" name="İçerik Yer Tutucusu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3ED9D9D8-24DD-5D9E-ED66-1BC153B605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394833"/>
            <a:ext cx="9495503" cy="3298907"/>
          </a:xfrm>
        </p:spPr>
      </p:pic>
    </p:spTree>
    <p:extLst>
      <p:ext uri="{BB962C8B-B14F-4D97-AF65-F5344CB8AC3E}">
        <p14:creationId xmlns:p14="http://schemas.microsoft.com/office/powerpoint/2010/main" val="27791224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İçerik Yer Tutucusu 4" descr="metin, ekran görüntüsü, yazı tipi, yazılım içeren bir resim">
            <a:extLst>
              <a:ext uri="{FF2B5EF4-FFF2-40B4-BE49-F238E27FC236}">
                <a16:creationId xmlns:a16="http://schemas.microsoft.com/office/drawing/2014/main" id="{808F78F2-2750-9315-2F6A-2451ADCB13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828" y="1033777"/>
            <a:ext cx="9351146" cy="4502405"/>
          </a:xfrm>
        </p:spPr>
      </p:pic>
    </p:spTree>
    <p:extLst>
      <p:ext uri="{BB962C8B-B14F-4D97-AF65-F5344CB8AC3E}">
        <p14:creationId xmlns:p14="http://schemas.microsoft.com/office/powerpoint/2010/main" val="5164527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85B57F6-59DE-4274-A37C-F47FE4E42E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Resim 5" descr="metin, ekran görüntüsü, çizgi, öykü gelişim çizgisi; kumpas; grafiğini çıkarma içeren bir resim&#10;&#10;Açıklama otomatik olarak oluşturuldu">
            <a:extLst>
              <a:ext uri="{FF2B5EF4-FFF2-40B4-BE49-F238E27FC236}">
                <a16:creationId xmlns:a16="http://schemas.microsoft.com/office/drawing/2014/main" id="{35F882F4-E019-DFAE-A440-07712DB9B5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" r="-2" b="-2"/>
          <a:stretch/>
        </p:blipFill>
        <p:spPr>
          <a:xfrm>
            <a:off x="3093268" y="10"/>
            <a:ext cx="9098732" cy="6857990"/>
          </a:xfrm>
          <a:custGeom>
            <a:avLst/>
            <a:gdLst/>
            <a:ahLst/>
            <a:cxnLst/>
            <a:rect l="l" t="t" r="r" b="b"/>
            <a:pathLst>
              <a:path w="9098732" h="6858000">
                <a:moveTo>
                  <a:pt x="6010592" y="0"/>
                </a:moveTo>
                <a:lnTo>
                  <a:pt x="8235629" y="4"/>
                </a:lnTo>
                <a:cubicBezTo>
                  <a:pt x="8235629" y="3"/>
                  <a:pt x="8235630" y="3"/>
                  <a:pt x="8235630" y="2"/>
                </a:cubicBezTo>
                <a:lnTo>
                  <a:pt x="9098732" y="0"/>
                </a:lnTo>
                <a:lnTo>
                  <a:pt x="9098732" y="6858000"/>
                </a:lnTo>
                <a:lnTo>
                  <a:pt x="0" y="6858000"/>
                </a:lnTo>
                <a:lnTo>
                  <a:pt x="6010589" y="4"/>
                </a:lnTo>
                <a:cubicBezTo>
                  <a:pt x="6010589" y="3"/>
                  <a:pt x="6010590" y="3"/>
                  <a:pt x="6010590" y="2"/>
                </a:cubicBezTo>
                <a:close/>
              </a:path>
            </a:pathLst>
          </a:cu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8C63406-9171-4282-BAAB-2DDC6831F0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90295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6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C24F2D0-1A90-8023-B86A-1FD17DC2B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920740" cy="1360898"/>
          </a:xfrm>
        </p:spPr>
        <p:txBody>
          <a:bodyPr>
            <a:normAutofit/>
          </a:bodyPr>
          <a:lstStyle/>
          <a:p>
            <a:r>
              <a:rPr lang="tr-TR" dirty="0"/>
              <a:t>EKG (Elektrokardiyografi)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DCBD1A-7F2B-8CC8-7549-9F3661AA0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2" y="2332029"/>
            <a:ext cx="4118906" cy="3840171"/>
          </a:xfrm>
        </p:spPr>
        <p:txBody>
          <a:bodyPr>
            <a:normAutofit/>
          </a:bodyPr>
          <a:lstStyle/>
          <a:p>
            <a:r>
              <a:rPr lang="tr-TR" dirty="0"/>
              <a:t>Elektrokardiyografi (EKG), kalbin elektriksel aktivitesini kaydeden bir testtir. Kalbin atışlarını düzenleyen elektrik sinyalleri vücudun yüzeyine yerleştirilen elektrotlar aracılığıyla ölçülür ve bir grafik olarak gösterilir.</a:t>
            </a:r>
          </a:p>
        </p:txBody>
      </p:sp>
    </p:spTree>
    <p:extLst>
      <p:ext uri="{BB962C8B-B14F-4D97-AF65-F5344CB8AC3E}">
        <p14:creationId xmlns:p14="http://schemas.microsoft.com/office/powerpoint/2010/main" val="521522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45DBEC8-7038-401E-9324-660BFF1B6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Kullanım Alanları: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CB7C721-49F4-418B-7427-7AC0BB963C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Kalp ritim bozukluklarını (aritmi) teşhis etmek</a:t>
            </a:r>
          </a:p>
          <a:p>
            <a:r>
              <a:rPr lang="tr-TR" dirty="0"/>
              <a:t>Kalp krizi (miyokard enfarktüsü) belirtilerini değerlendirmek</a:t>
            </a:r>
          </a:p>
          <a:p>
            <a:r>
              <a:rPr lang="tr-TR" dirty="0"/>
              <a:t>Kalp kası ve kalp kapakçığı hastalıklarını incelemek</a:t>
            </a:r>
          </a:p>
          <a:p>
            <a:r>
              <a:rPr lang="tr-TR" dirty="0"/>
              <a:t>Elektriksel iletim sorunlarını </a:t>
            </a:r>
            <a:r>
              <a:rPr lang="tr-TR" dirty="0" err="1"/>
              <a:t>saptamakEKG</a:t>
            </a:r>
            <a:r>
              <a:rPr lang="tr-TR" dirty="0"/>
              <a:t>, hızlı ve </a:t>
            </a:r>
            <a:r>
              <a:rPr lang="tr-TR" dirty="0" err="1"/>
              <a:t>non</a:t>
            </a:r>
            <a:r>
              <a:rPr lang="tr-TR" dirty="0"/>
              <a:t>-invaziv bir test olması nedeniyle kardiyoloji pratiğinde sıkça kullanılır.</a:t>
            </a:r>
          </a:p>
        </p:txBody>
      </p:sp>
    </p:spTree>
    <p:extLst>
      <p:ext uri="{BB962C8B-B14F-4D97-AF65-F5344CB8AC3E}">
        <p14:creationId xmlns:p14="http://schemas.microsoft.com/office/powerpoint/2010/main" val="1913972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A17E758-34F7-55DE-179E-E80D9382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Taşikardi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2BC9A0C4-571E-89C8-8365-485DED371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Taşikardi, kalbin dakikada 100'den fazla atması durumudur. Bu durum stres, egzersiz, ateş, kansızlık, ya da kalp ritim bozuklukları gibi nedenlerle ortaya çıkabilir.</a:t>
            </a:r>
          </a:p>
        </p:txBody>
      </p:sp>
      <p:pic>
        <p:nvPicPr>
          <p:cNvPr id="2052" name="Picture 4" descr="Taşikardi nedir? - Kalbinize iyi bakiyoruz">
            <a:extLst>
              <a:ext uri="{FF2B5EF4-FFF2-40B4-BE49-F238E27FC236}">
                <a16:creationId xmlns:a16="http://schemas.microsoft.com/office/drawing/2014/main" id="{F73D1D67-EED5-0E19-263E-4E8BB1C27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0944" y="3429000"/>
            <a:ext cx="3950109" cy="24308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693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4" name="Rectangle 3078">
            <a:extLst>
              <a:ext uri="{FF2B5EF4-FFF2-40B4-BE49-F238E27FC236}">
                <a16:creationId xmlns:a16="http://schemas.microsoft.com/office/drawing/2014/main" id="{327AB4C5-0719-4E35-87CD-199EB59E3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Freeform: Shape 3080">
            <a:extLst>
              <a:ext uri="{FF2B5EF4-FFF2-40B4-BE49-F238E27FC236}">
                <a16:creationId xmlns:a16="http://schemas.microsoft.com/office/drawing/2014/main" id="{51465132-EAE1-4917-B19B-CBF1591F80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3870" y="-2"/>
            <a:ext cx="8239927" cy="6858000"/>
          </a:xfrm>
          <a:custGeom>
            <a:avLst/>
            <a:gdLst>
              <a:gd name="connsiteX0" fmla="*/ 6010593 w 8239927"/>
              <a:gd name="connsiteY0" fmla="*/ 0 h 6858000"/>
              <a:gd name="connsiteX1" fmla="*/ 8239927 w 8239927"/>
              <a:gd name="connsiteY1" fmla="*/ 0 h 6858000"/>
              <a:gd name="connsiteX2" fmla="*/ 2229335 w 8239927"/>
              <a:gd name="connsiteY2" fmla="*/ 6858000 h 6858000"/>
              <a:gd name="connsiteX3" fmla="*/ 0 w 8239927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9927" h="6858000">
                <a:moveTo>
                  <a:pt x="6010593" y="0"/>
                </a:moveTo>
                <a:lnTo>
                  <a:pt x="8239927" y="0"/>
                </a:lnTo>
                <a:lnTo>
                  <a:pt x="222933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334AC8D-8B8C-A593-D7E9-E726C9687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872937"/>
            <a:ext cx="5571308" cy="1360898"/>
          </a:xfrm>
        </p:spPr>
        <p:txBody>
          <a:bodyPr>
            <a:normAutofit/>
          </a:bodyPr>
          <a:lstStyle/>
          <a:p>
            <a:r>
              <a:rPr lang="tr-TR" dirty="0"/>
              <a:t>Bradikardi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B5D31E5-8755-C888-75A8-E5BD79E8E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1" y="2514601"/>
            <a:ext cx="3570987" cy="3200400"/>
          </a:xfrm>
        </p:spPr>
        <p:txBody>
          <a:bodyPr anchor="b">
            <a:normAutofit/>
          </a:bodyPr>
          <a:lstStyle/>
          <a:p>
            <a:r>
              <a:rPr lang="tr-TR" dirty="0"/>
              <a:t>Bradikardi, kalbin dakikada 60'tan az atması durumudur. Atletik bireylerde bu durum normal kabul edilebilirken, yaşlılarda veya kalp iletim sistemi hastalıklarında ciddi sorunlara işaret edebilir.</a:t>
            </a:r>
          </a:p>
        </p:txBody>
      </p:sp>
      <p:pic>
        <p:nvPicPr>
          <p:cNvPr id="3074" name="Picture 2" descr="Bradikardi için Homeopati Tedavisi ve Remediler – Homeopati Türkiye">
            <a:extLst>
              <a:ext uri="{FF2B5EF4-FFF2-40B4-BE49-F238E27FC236}">
                <a16:creationId xmlns:a16="http://schemas.microsoft.com/office/drawing/2014/main" id="{092247E2-E3CA-243A-5CB7-B5C8D8755F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1561" y="1798660"/>
            <a:ext cx="6136972" cy="345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83" name="Straight Connector 3082">
            <a:extLst>
              <a:ext uri="{FF2B5EF4-FFF2-40B4-BE49-F238E27FC236}">
                <a16:creationId xmlns:a16="http://schemas.microsoft.com/office/drawing/2014/main" id="{8D997AC9-EE0E-4715-BB2E-3B72C08A9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33837" y="6172200"/>
            <a:ext cx="97606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358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D3B97D3-3894-4963-90C5-4EAA66131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FECC06-350A-45FC-CCE9-B05F09BB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873" y="872935"/>
            <a:ext cx="5798126" cy="1360898"/>
          </a:xfrm>
        </p:spPr>
        <p:txBody>
          <a:bodyPr>
            <a:normAutofit/>
          </a:bodyPr>
          <a:lstStyle/>
          <a:p>
            <a:r>
              <a:rPr lang="tr-TR"/>
              <a:t>Gerçekleştirilen Adımlar</a:t>
            </a:r>
            <a:endParaRPr lang="tr-TR" dirty="0"/>
          </a:p>
        </p:txBody>
      </p:sp>
      <p:pic>
        <p:nvPicPr>
          <p:cNvPr id="6" name="Resim 5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97A73EA2-A38C-3998-818A-A1982BEA9B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39" y="1794008"/>
            <a:ext cx="4302611" cy="3269984"/>
          </a:xfrm>
          <a:prstGeom prst="rect">
            <a:avLst/>
          </a:prstGeom>
        </p:spPr>
      </p:pic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93674B-E9AF-22B0-47D6-B57672548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873" y="2332026"/>
            <a:ext cx="5798126" cy="3840174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tr-TR" sz="1100"/>
              <a:t>1- Veri Gönderimi: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Simülatör ile oluşturulan EKG sinyalleri hazır halde bize iletildi.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Sinyaller, PQRST dalga dizilerini içeriyordu.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2- Veri Hazırlığı: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EKG verileri 5 saniyelik kayıtlarla alınmış, farklı ritimler birleştirilerek 15 saniyelik setler oluşturulmuştu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3- Verilerin Analizi: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Gönderilen verilerden P, R ve T dalga noktaları belirlendi.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BPM hesaplanarak “Normal”, “Taşikardi” ve “Bradikardi” olarak sınıflandırıldı.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4- Sonuçların Birleştirilmesi: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tr-TR" sz="1100"/>
              <a:t>Sınıflandırılan veriler, toplu dosyalarda birleştirildi ve analiz raporları oluşturuldu.</a:t>
            </a:r>
          </a:p>
        </p:txBody>
      </p:sp>
    </p:spTree>
    <p:extLst>
      <p:ext uri="{BB962C8B-B14F-4D97-AF65-F5344CB8AC3E}">
        <p14:creationId xmlns:p14="http://schemas.microsoft.com/office/powerpoint/2010/main" val="2017257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70AE7F8-39A7-71A2-A6E0-671EEB00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Voltaj ve Zaman Değerlerini Tutan Sınıf </a:t>
            </a:r>
            <a:br>
              <a:rPr lang="tr-TR" dirty="0"/>
            </a:br>
            <a:r>
              <a:rPr lang="tr-TR" sz="2400" dirty="0"/>
              <a:t>Berna Akpınar</a:t>
            </a:r>
          </a:p>
        </p:txBody>
      </p:sp>
      <p:pic>
        <p:nvPicPr>
          <p:cNvPr id="5" name="İçerik Yer Tutucusu 4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BD2E9AFF-7A02-AD53-9CE2-07CD5430E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9636" y="2332038"/>
            <a:ext cx="6452727" cy="3567112"/>
          </a:xfrm>
        </p:spPr>
      </p:pic>
    </p:spTree>
    <p:extLst>
      <p:ext uri="{BB962C8B-B14F-4D97-AF65-F5344CB8AC3E}">
        <p14:creationId xmlns:p14="http://schemas.microsoft.com/office/powerpoint/2010/main" val="225855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5E487E3-76FA-46A0-E9BC-08166AC9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Main Fonksiyonu</a:t>
            </a:r>
            <a:br>
              <a:rPr lang="tr-TR" dirty="0"/>
            </a:br>
            <a:r>
              <a:rPr lang="tr-TR" sz="2400" dirty="0"/>
              <a:t>Özlem Kayhan</a:t>
            </a:r>
          </a:p>
        </p:txBody>
      </p:sp>
      <p:pic>
        <p:nvPicPr>
          <p:cNvPr id="5" name="İçerik Yer Tutucusu 4" descr="metin, ekran görüntüsü, yazılım, ekran, görüntüleme içeren bir resim&#10;&#10;Açıklama otomatik olarak oluşturuldu">
            <a:extLst>
              <a:ext uri="{FF2B5EF4-FFF2-40B4-BE49-F238E27FC236}">
                <a16:creationId xmlns:a16="http://schemas.microsoft.com/office/drawing/2014/main" id="{D78B159D-AB01-7CCD-9007-1E170FBBD3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881" y="2417953"/>
            <a:ext cx="7146236" cy="3567112"/>
          </a:xfrm>
        </p:spPr>
      </p:pic>
    </p:spTree>
    <p:extLst>
      <p:ext uri="{BB962C8B-B14F-4D97-AF65-F5344CB8AC3E}">
        <p14:creationId xmlns:p14="http://schemas.microsoft.com/office/powerpoint/2010/main" val="199369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2562840-B192-A55F-E980-340418ECF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/>
              <a:t>R Dalgası Hesaplama Fonksiyonu</a:t>
            </a:r>
            <a:br>
              <a:rPr lang="tr-TR" dirty="0"/>
            </a:br>
            <a:r>
              <a:rPr lang="tr-TR" sz="2400" dirty="0"/>
              <a:t>Çağan Kırmızı</a:t>
            </a:r>
          </a:p>
        </p:txBody>
      </p:sp>
      <p:pic>
        <p:nvPicPr>
          <p:cNvPr id="5" name="İçerik Yer Tutucusu 4" descr="metin, ekran görüntüsü, yazı tipi, yazılım içeren bir resim&#10;&#10;Açıklama otomatik olarak oluşturuldu">
            <a:extLst>
              <a:ext uri="{FF2B5EF4-FFF2-40B4-BE49-F238E27FC236}">
                <a16:creationId xmlns:a16="http://schemas.microsoft.com/office/drawing/2014/main" id="{89A23955-AC39-77C6-37AA-ED13C1278A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6766" y="2332038"/>
            <a:ext cx="7758468" cy="3567112"/>
          </a:xfrm>
        </p:spPr>
      </p:pic>
    </p:spTree>
    <p:extLst>
      <p:ext uri="{BB962C8B-B14F-4D97-AF65-F5344CB8AC3E}">
        <p14:creationId xmlns:p14="http://schemas.microsoft.com/office/powerpoint/2010/main" val="3197579116"/>
      </p:ext>
    </p:extLst>
  </p:cSld>
  <p:clrMapOvr>
    <a:masterClrMapping/>
  </p:clrMapOvr>
</p:sld>
</file>

<file path=ppt/theme/theme1.xml><?xml version="1.0" encoding="utf-8"?>
<a:theme xmlns:a="http://schemas.openxmlformats.org/drawingml/2006/main" name="RegattaVTI">
  <a:themeElements>
    <a:clrScheme name="Regatta Yellow">
      <a:dk1>
        <a:sysClr val="windowText" lastClr="000000"/>
      </a:dk1>
      <a:lt1>
        <a:sysClr val="window" lastClr="FFFFFF"/>
      </a:lt1>
      <a:dk2>
        <a:srgbClr val="181C30"/>
      </a:dk2>
      <a:lt2>
        <a:srgbClr val="C8E1F4"/>
      </a:lt2>
      <a:accent1>
        <a:srgbClr val="217ED3"/>
      </a:accent1>
      <a:accent2>
        <a:srgbClr val="B92525"/>
      </a:accent2>
      <a:accent3>
        <a:srgbClr val="18558C"/>
      </a:accent3>
      <a:accent4>
        <a:srgbClr val="1D8B35"/>
      </a:accent4>
      <a:accent5>
        <a:srgbClr val="EA75AA"/>
      </a:accent5>
      <a:accent6>
        <a:srgbClr val="F5A700"/>
      </a:accent6>
      <a:hlink>
        <a:srgbClr val="DB0000"/>
      </a:hlink>
      <a:folHlink>
        <a:srgbClr val="066BB6"/>
      </a:folHlink>
    </a:clrScheme>
    <a:fontScheme name="Walbaum Display">
      <a:majorFont>
        <a:latin typeface="Walbaum Display"/>
        <a:ea typeface=""/>
        <a:cs typeface=""/>
      </a:majorFont>
      <a:minorFont>
        <a:latin typeface="Walbaum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gattaVTI" id="{FFC3BCE5-6357-41D1-8E67-3F85B69D7E86}" vid="{893A6374-FE17-48E5-8B62-678C1B11AA1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277</Words>
  <Application>Microsoft Office PowerPoint</Application>
  <PresentationFormat>Widescreen</PresentationFormat>
  <Paragraphs>35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Walbaum Display</vt:lpstr>
      <vt:lpstr>RegattaVTI</vt:lpstr>
      <vt:lpstr>BİL265-BME207 PROJE</vt:lpstr>
      <vt:lpstr>EKG (Elektrokardiyografi)</vt:lpstr>
      <vt:lpstr>Kullanım Alanları:</vt:lpstr>
      <vt:lpstr>Taşikardi</vt:lpstr>
      <vt:lpstr>Bradikardi</vt:lpstr>
      <vt:lpstr>Gerçekleştirilen Adımlar</vt:lpstr>
      <vt:lpstr>Voltaj ve Zaman Değerlerini Tutan Sınıf  Berna Akpınar</vt:lpstr>
      <vt:lpstr>Main Fonksiyonu Özlem Kayhan</vt:lpstr>
      <vt:lpstr>R Dalgası Hesaplama Fonksiyonu Çağan Kırmızı</vt:lpstr>
      <vt:lpstr>PowerPoint Presentation</vt:lpstr>
      <vt:lpstr>BPM Hesaplama Fonksiyonu Zeynep Bahar Kaya</vt:lpstr>
      <vt:lpstr>Dosyaya Yazdırma Fonksiyonu Berna Akpınar</vt:lpstr>
      <vt:lpstr>Verilerin Birleştirilmesi Fonksiyonu Selin Koç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ÖZLEM KAYHAN</dc:creator>
  <cp:lastModifiedBy>ÇAĞAN KIRMIZI</cp:lastModifiedBy>
  <cp:revision>4</cp:revision>
  <dcterms:created xsi:type="dcterms:W3CDTF">2025-01-02T17:15:11Z</dcterms:created>
  <dcterms:modified xsi:type="dcterms:W3CDTF">2025-01-02T15:55:24Z</dcterms:modified>
</cp:coreProperties>
</file>