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24"/>
  </p:notesMasterIdLst>
  <p:sldIdLst>
    <p:sldId id="261" r:id="rId5"/>
    <p:sldId id="264" r:id="rId6"/>
    <p:sldId id="256" r:id="rId7"/>
    <p:sldId id="273" r:id="rId8"/>
    <p:sldId id="274" r:id="rId9"/>
    <p:sldId id="265" r:id="rId10"/>
    <p:sldId id="266" r:id="rId11"/>
    <p:sldId id="258" r:id="rId12"/>
    <p:sldId id="259" r:id="rId13"/>
    <p:sldId id="260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6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 Canan Mahno" initials="ZCM" lastIdx="1" clrIdx="0">
    <p:extLst>
      <p:ext uri="{19B8F6BF-5375-455C-9EA6-DF929625EA0E}">
        <p15:presenceInfo xmlns:p15="http://schemas.microsoft.com/office/powerpoint/2012/main" userId="S::zeynepmahno@marun.edu.tr::893cf134-3c02-4190-8bc2-96b425e6d3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5F67-FED3-4462-B11F-82E1AD4F2E51}" v="24" dt="2021-02-10T20:55:3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2E751-B9CC-44FC-AFD5-A9EE4E55B1A4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C929E96-48CD-4DF7-B1BE-694689650B61}">
      <dgm:prSet/>
      <dgm:spPr/>
      <dgm:t>
        <a:bodyPr/>
        <a:lstStyle/>
        <a:p>
          <a:r>
            <a:rPr lang="tr-TR" dirty="0"/>
            <a:t>ASSİYE SEVDE ÖZATA</a:t>
          </a:r>
          <a:endParaRPr lang="en-US" dirty="0"/>
        </a:p>
      </dgm:t>
    </dgm:pt>
    <dgm:pt modelId="{5054BDDC-FC30-442C-89CD-93BB77C8EF58}" type="parTrans" cxnId="{191B50EE-4968-459D-B60C-4569F4AD0E9D}">
      <dgm:prSet/>
      <dgm:spPr/>
      <dgm:t>
        <a:bodyPr/>
        <a:lstStyle/>
        <a:p>
          <a:endParaRPr lang="en-US"/>
        </a:p>
      </dgm:t>
    </dgm:pt>
    <dgm:pt modelId="{75847BA1-41BE-4070-A818-48A927123397}" type="sibTrans" cxnId="{191B50EE-4968-459D-B60C-4569F4AD0E9D}">
      <dgm:prSet/>
      <dgm:spPr/>
      <dgm:t>
        <a:bodyPr/>
        <a:lstStyle/>
        <a:p>
          <a:endParaRPr lang="en-US"/>
        </a:p>
      </dgm:t>
    </dgm:pt>
    <dgm:pt modelId="{FC1C2EEC-FC5B-4D9E-A82C-0BBFC53C5BF0}">
      <dgm:prSet/>
      <dgm:spPr/>
      <dgm:t>
        <a:bodyPr/>
        <a:lstStyle/>
        <a:p>
          <a:r>
            <a:rPr lang="tr-TR"/>
            <a:t>121518964 </a:t>
          </a:r>
          <a:endParaRPr lang="en-US"/>
        </a:p>
      </dgm:t>
    </dgm:pt>
    <dgm:pt modelId="{4F0E1FD1-627D-424E-A940-08E8ADAED4E3}" type="parTrans" cxnId="{FD684E93-1DE7-4546-9F66-402554F63B2F}">
      <dgm:prSet/>
      <dgm:spPr/>
      <dgm:t>
        <a:bodyPr/>
        <a:lstStyle/>
        <a:p>
          <a:endParaRPr lang="en-US"/>
        </a:p>
      </dgm:t>
    </dgm:pt>
    <dgm:pt modelId="{EF9C5897-CC80-4AD4-ADCB-37F919CF9A52}" type="sibTrans" cxnId="{FD684E93-1DE7-4546-9F66-402554F63B2F}">
      <dgm:prSet/>
      <dgm:spPr/>
      <dgm:t>
        <a:bodyPr/>
        <a:lstStyle/>
        <a:p>
          <a:endParaRPr lang="en-US"/>
        </a:p>
      </dgm:t>
    </dgm:pt>
    <dgm:pt modelId="{51F7970D-8026-4D4B-B1BA-62A1A2C077AB}">
      <dgm:prSet/>
      <dgm:spPr/>
      <dgm:t>
        <a:bodyPr/>
        <a:lstStyle/>
        <a:p>
          <a:r>
            <a:rPr lang="tr-TR"/>
            <a:t>BUSE GÖK</a:t>
          </a:r>
          <a:endParaRPr lang="en-US"/>
        </a:p>
      </dgm:t>
    </dgm:pt>
    <dgm:pt modelId="{EA3C99F4-6B9E-4FF5-BAE4-85F0CF2EEFDC}" type="parTrans" cxnId="{27517B1E-65F8-4AF5-B209-B3E1683FFBDC}">
      <dgm:prSet/>
      <dgm:spPr/>
      <dgm:t>
        <a:bodyPr/>
        <a:lstStyle/>
        <a:p>
          <a:endParaRPr lang="en-US"/>
        </a:p>
      </dgm:t>
    </dgm:pt>
    <dgm:pt modelId="{B0B83341-E0AC-4734-ACE0-9F6E125E985F}" type="sibTrans" cxnId="{27517B1E-65F8-4AF5-B209-B3E1683FFBDC}">
      <dgm:prSet/>
      <dgm:spPr/>
      <dgm:t>
        <a:bodyPr/>
        <a:lstStyle/>
        <a:p>
          <a:endParaRPr lang="en-US"/>
        </a:p>
      </dgm:t>
    </dgm:pt>
    <dgm:pt modelId="{855F9B84-1301-4DEE-9931-9F0F7EA3C1E7}">
      <dgm:prSet/>
      <dgm:spPr/>
      <dgm:t>
        <a:bodyPr/>
        <a:lstStyle/>
        <a:p>
          <a:r>
            <a:rPr lang="tr-TR"/>
            <a:t>121518004</a:t>
          </a:r>
          <a:endParaRPr lang="en-US"/>
        </a:p>
      </dgm:t>
    </dgm:pt>
    <dgm:pt modelId="{4213724A-E807-4C65-A18D-CE2ECE7BE34F}" type="parTrans" cxnId="{FF8A97A0-EFFA-4810-ACDB-5697E3804922}">
      <dgm:prSet/>
      <dgm:spPr/>
      <dgm:t>
        <a:bodyPr/>
        <a:lstStyle/>
        <a:p>
          <a:endParaRPr lang="en-US"/>
        </a:p>
      </dgm:t>
    </dgm:pt>
    <dgm:pt modelId="{03FF350D-C01F-4CE4-A696-CB8052777B90}" type="sibTrans" cxnId="{FF8A97A0-EFFA-4810-ACDB-5697E3804922}">
      <dgm:prSet/>
      <dgm:spPr/>
      <dgm:t>
        <a:bodyPr/>
        <a:lstStyle/>
        <a:p>
          <a:endParaRPr lang="en-US"/>
        </a:p>
      </dgm:t>
    </dgm:pt>
    <dgm:pt modelId="{773B3977-F110-4429-855D-AE8CC314AA90}">
      <dgm:prSet/>
      <dgm:spPr/>
      <dgm:t>
        <a:bodyPr/>
        <a:lstStyle/>
        <a:p>
          <a:r>
            <a:rPr lang="tr-TR"/>
            <a:t>ZEYNEP CANAN MAHNO</a:t>
          </a:r>
          <a:endParaRPr lang="en-US"/>
        </a:p>
      </dgm:t>
    </dgm:pt>
    <dgm:pt modelId="{F87E2F9E-821B-4A30-A803-2622AF774A01}" type="parTrans" cxnId="{43721987-4D6C-4940-82A6-E2A5E4E1DD48}">
      <dgm:prSet/>
      <dgm:spPr/>
      <dgm:t>
        <a:bodyPr/>
        <a:lstStyle/>
        <a:p>
          <a:endParaRPr lang="en-US"/>
        </a:p>
      </dgm:t>
    </dgm:pt>
    <dgm:pt modelId="{F0B1390B-2E3B-41AC-B7B7-DD2DCA4C944C}" type="sibTrans" cxnId="{43721987-4D6C-4940-82A6-E2A5E4E1DD48}">
      <dgm:prSet/>
      <dgm:spPr/>
      <dgm:t>
        <a:bodyPr/>
        <a:lstStyle/>
        <a:p>
          <a:endParaRPr lang="en-US"/>
        </a:p>
      </dgm:t>
    </dgm:pt>
    <dgm:pt modelId="{A973D782-6A4D-468B-B83A-0CDA3FB6735C}">
      <dgm:prSet/>
      <dgm:spPr/>
      <dgm:t>
        <a:bodyPr/>
        <a:lstStyle/>
        <a:p>
          <a:r>
            <a:rPr lang="tr-TR"/>
            <a:t>121518024</a:t>
          </a:r>
          <a:endParaRPr lang="en-US"/>
        </a:p>
      </dgm:t>
    </dgm:pt>
    <dgm:pt modelId="{6D2FD9F0-E6A4-42E5-ABD1-FDA75F20E5B9}" type="parTrans" cxnId="{285D23E3-0BA3-436C-B9B2-9F508AF5F2F1}">
      <dgm:prSet/>
      <dgm:spPr/>
      <dgm:t>
        <a:bodyPr/>
        <a:lstStyle/>
        <a:p>
          <a:endParaRPr lang="en-US"/>
        </a:p>
      </dgm:t>
    </dgm:pt>
    <dgm:pt modelId="{2E50EB02-3331-46F9-AD46-AA62FE34CE33}" type="sibTrans" cxnId="{285D23E3-0BA3-436C-B9B2-9F508AF5F2F1}">
      <dgm:prSet/>
      <dgm:spPr/>
      <dgm:t>
        <a:bodyPr/>
        <a:lstStyle/>
        <a:p>
          <a:endParaRPr lang="en-US"/>
        </a:p>
      </dgm:t>
    </dgm:pt>
    <dgm:pt modelId="{47F90608-BF2C-46AA-B080-B3EE05717F84}" type="pres">
      <dgm:prSet presAssocID="{2F02E751-B9CC-44FC-AFD5-A9EE4E55B1A4}" presName="linear" presStyleCnt="0">
        <dgm:presLayoutVars>
          <dgm:animLvl val="lvl"/>
          <dgm:resizeHandles val="exact"/>
        </dgm:presLayoutVars>
      </dgm:prSet>
      <dgm:spPr/>
    </dgm:pt>
    <dgm:pt modelId="{47F80B8F-5F78-4C63-A372-898F482F3B9B}" type="pres">
      <dgm:prSet presAssocID="{8C929E96-48CD-4DF7-B1BE-694689650B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5CE1E1-6DA8-44A2-869D-84306003E169}" type="pres">
      <dgm:prSet presAssocID="{75847BA1-41BE-4070-A818-48A927123397}" presName="spacer" presStyleCnt="0"/>
      <dgm:spPr/>
    </dgm:pt>
    <dgm:pt modelId="{40B0EE60-8953-4213-A3C4-3E11912E736B}" type="pres">
      <dgm:prSet presAssocID="{FC1C2EEC-FC5B-4D9E-A82C-0BBFC53C5B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E62A5A1-1911-49A4-A70B-A464EAD072DA}" type="pres">
      <dgm:prSet presAssocID="{EF9C5897-CC80-4AD4-ADCB-37F919CF9A52}" presName="spacer" presStyleCnt="0"/>
      <dgm:spPr/>
    </dgm:pt>
    <dgm:pt modelId="{BFEF721B-FDD2-45D3-855E-2CE8C98229A1}" type="pres">
      <dgm:prSet presAssocID="{51F7970D-8026-4D4B-B1BA-62A1A2C077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683974D-1BF9-4A76-878C-17DB00FAF781}" type="pres">
      <dgm:prSet presAssocID="{B0B83341-E0AC-4734-ACE0-9F6E125E985F}" presName="spacer" presStyleCnt="0"/>
      <dgm:spPr/>
    </dgm:pt>
    <dgm:pt modelId="{015F770B-C89F-4DD4-BCE6-02DE2ADE868D}" type="pres">
      <dgm:prSet presAssocID="{855F9B84-1301-4DEE-9931-9F0F7EA3C1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3A89B0-1390-4E6A-A1D5-ED3EA0D69366}" type="pres">
      <dgm:prSet presAssocID="{03FF350D-C01F-4CE4-A696-CB8052777B90}" presName="spacer" presStyleCnt="0"/>
      <dgm:spPr/>
    </dgm:pt>
    <dgm:pt modelId="{1A9CE137-A520-46C2-85AE-A7B5F967E7F7}" type="pres">
      <dgm:prSet presAssocID="{773B3977-F110-4429-855D-AE8CC314AA9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EBB19C-3096-44F4-BF5A-2D38EB401053}" type="pres">
      <dgm:prSet presAssocID="{F0B1390B-2E3B-41AC-B7B7-DD2DCA4C944C}" presName="spacer" presStyleCnt="0"/>
      <dgm:spPr/>
    </dgm:pt>
    <dgm:pt modelId="{47B5ED30-7852-4342-AF05-51786A9A23B7}" type="pres">
      <dgm:prSet presAssocID="{A973D782-6A4D-468B-B83A-0CDA3FB673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7517B1E-65F8-4AF5-B209-B3E1683FFBDC}" srcId="{2F02E751-B9CC-44FC-AFD5-A9EE4E55B1A4}" destId="{51F7970D-8026-4D4B-B1BA-62A1A2C077AB}" srcOrd="2" destOrd="0" parTransId="{EA3C99F4-6B9E-4FF5-BAE4-85F0CF2EEFDC}" sibTransId="{B0B83341-E0AC-4734-ACE0-9F6E125E985F}"/>
    <dgm:cxn modelId="{73396337-6FC3-4417-8FC2-D43E7D42BB69}" type="presOf" srcId="{2F02E751-B9CC-44FC-AFD5-A9EE4E55B1A4}" destId="{47F90608-BF2C-46AA-B080-B3EE05717F84}" srcOrd="0" destOrd="0" presId="urn:microsoft.com/office/officeart/2005/8/layout/vList2"/>
    <dgm:cxn modelId="{70001061-2192-4053-822D-23D33AA54CFD}" type="presOf" srcId="{8C929E96-48CD-4DF7-B1BE-694689650B61}" destId="{47F80B8F-5F78-4C63-A372-898F482F3B9B}" srcOrd="0" destOrd="0" presId="urn:microsoft.com/office/officeart/2005/8/layout/vList2"/>
    <dgm:cxn modelId="{800D4B42-29DA-408F-BFDD-E9398E575B34}" type="presOf" srcId="{FC1C2EEC-FC5B-4D9E-A82C-0BBFC53C5BF0}" destId="{40B0EE60-8953-4213-A3C4-3E11912E736B}" srcOrd="0" destOrd="0" presId="urn:microsoft.com/office/officeart/2005/8/layout/vList2"/>
    <dgm:cxn modelId="{D1C9AA4E-7BC9-4107-877C-426B2CF006C7}" type="presOf" srcId="{855F9B84-1301-4DEE-9931-9F0F7EA3C1E7}" destId="{015F770B-C89F-4DD4-BCE6-02DE2ADE868D}" srcOrd="0" destOrd="0" presId="urn:microsoft.com/office/officeart/2005/8/layout/vList2"/>
    <dgm:cxn modelId="{43721987-4D6C-4940-82A6-E2A5E4E1DD48}" srcId="{2F02E751-B9CC-44FC-AFD5-A9EE4E55B1A4}" destId="{773B3977-F110-4429-855D-AE8CC314AA90}" srcOrd="4" destOrd="0" parTransId="{F87E2F9E-821B-4A30-A803-2622AF774A01}" sibTransId="{F0B1390B-2E3B-41AC-B7B7-DD2DCA4C944C}"/>
    <dgm:cxn modelId="{FD684E93-1DE7-4546-9F66-402554F63B2F}" srcId="{2F02E751-B9CC-44FC-AFD5-A9EE4E55B1A4}" destId="{FC1C2EEC-FC5B-4D9E-A82C-0BBFC53C5BF0}" srcOrd="1" destOrd="0" parTransId="{4F0E1FD1-627D-424E-A940-08E8ADAED4E3}" sibTransId="{EF9C5897-CC80-4AD4-ADCB-37F919CF9A52}"/>
    <dgm:cxn modelId="{FF8A97A0-EFFA-4810-ACDB-5697E3804922}" srcId="{2F02E751-B9CC-44FC-AFD5-A9EE4E55B1A4}" destId="{855F9B84-1301-4DEE-9931-9F0F7EA3C1E7}" srcOrd="3" destOrd="0" parTransId="{4213724A-E807-4C65-A18D-CE2ECE7BE34F}" sibTransId="{03FF350D-C01F-4CE4-A696-CB8052777B90}"/>
    <dgm:cxn modelId="{67BF6DC5-B4BA-42AD-96CC-03298C95CFB7}" type="presOf" srcId="{A973D782-6A4D-468B-B83A-0CDA3FB6735C}" destId="{47B5ED30-7852-4342-AF05-51786A9A23B7}" srcOrd="0" destOrd="0" presId="urn:microsoft.com/office/officeart/2005/8/layout/vList2"/>
    <dgm:cxn modelId="{285D23E3-0BA3-436C-B9B2-9F508AF5F2F1}" srcId="{2F02E751-B9CC-44FC-AFD5-A9EE4E55B1A4}" destId="{A973D782-6A4D-468B-B83A-0CDA3FB6735C}" srcOrd="5" destOrd="0" parTransId="{6D2FD9F0-E6A4-42E5-ABD1-FDA75F20E5B9}" sibTransId="{2E50EB02-3331-46F9-AD46-AA62FE34CE33}"/>
    <dgm:cxn modelId="{0D383DE3-E44B-4348-8C17-AC64EE127F2B}" type="presOf" srcId="{773B3977-F110-4429-855D-AE8CC314AA90}" destId="{1A9CE137-A520-46C2-85AE-A7B5F967E7F7}" srcOrd="0" destOrd="0" presId="urn:microsoft.com/office/officeart/2005/8/layout/vList2"/>
    <dgm:cxn modelId="{191B50EE-4968-459D-B60C-4569F4AD0E9D}" srcId="{2F02E751-B9CC-44FC-AFD5-A9EE4E55B1A4}" destId="{8C929E96-48CD-4DF7-B1BE-694689650B61}" srcOrd="0" destOrd="0" parTransId="{5054BDDC-FC30-442C-89CD-93BB77C8EF58}" sibTransId="{75847BA1-41BE-4070-A818-48A927123397}"/>
    <dgm:cxn modelId="{23948AEE-5D3D-4CF8-AFE1-F3B78471AF45}" type="presOf" srcId="{51F7970D-8026-4D4B-B1BA-62A1A2C077AB}" destId="{BFEF721B-FDD2-45D3-855E-2CE8C98229A1}" srcOrd="0" destOrd="0" presId="urn:microsoft.com/office/officeart/2005/8/layout/vList2"/>
    <dgm:cxn modelId="{BBBFCBFD-0714-4A85-97A4-BA9230EE1802}" type="presParOf" srcId="{47F90608-BF2C-46AA-B080-B3EE05717F84}" destId="{47F80B8F-5F78-4C63-A372-898F482F3B9B}" srcOrd="0" destOrd="0" presId="urn:microsoft.com/office/officeart/2005/8/layout/vList2"/>
    <dgm:cxn modelId="{8EB4C20D-8F69-47DF-9547-F89EA444E8E0}" type="presParOf" srcId="{47F90608-BF2C-46AA-B080-B3EE05717F84}" destId="{C05CE1E1-6DA8-44A2-869D-84306003E169}" srcOrd="1" destOrd="0" presId="urn:microsoft.com/office/officeart/2005/8/layout/vList2"/>
    <dgm:cxn modelId="{9B6A121F-DBD9-4BB7-B1B7-35ED0D234FC1}" type="presParOf" srcId="{47F90608-BF2C-46AA-B080-B3EE05717F84}" destId="{40B0EE60-8953-4213-A3C4-3E11912E736B}" srcOrd="2" destOrd="0" presId="urn:microsoft.com/office/officeart/2005/8/layout/vList2"/>
    <dgm:cxn modelId="{29E8AC7D-82F2-4F52-A5A1-5E2EE443EDEA}" type="presParOf" srcId="{47F90608-BF2C-46AA-B080-B3EE05717F84}" destId="{EE62A5A1-1911-49A4-A70B-A464EAD072DA}" srcOrd="3" destOrd="0" presId="urn:microsoft.com/office/officeart/2005/8/layout/vList2"/>
    <dgm:cxn modelId="{4BFA9031-A123-45CA-8A23-584E1274F044}" type="presParOf" srcId="{47F90608-BF2C-46AA-B080-B3EE05717F84}" destId="{BFEF721B-FDD2-45D3-855E-2CE8C98229A1}" srcOrd="4" destOrd="0" presId="urn:microsoft.com/office/officeart/2005/8/layout/vList2"/>
    <dgm:cxn modelId="{CB2AE26C-1002-4CCE-A4E6-31C410F57423}" type="presParOf" srcId="{47F90608-BF2C-46AA-B080-B3EE05717F84}" destId="{2683974D-1BF9-4A76-878C-17DB00FAF781}" srcOrd="5" destOrd="0" presId="urn:microsoft.com/office/officeart/2005/8/layout/vList2"/>
    <dgm:cxn modelId="{1F7FB9B1-A7BE-4128-BCE0-180461F9D175}" type="presParOf" srcId="{47F90608-BF2C-46AA-B080-B3EE05717F84}" destId="{015F770B-C89F-4DD4-BCE6-02DE2ADE868D}" srcOrd="6" destOrd="0" presId="urn:microsoft.com/office/officeart/2005/8/layout/vList2"/>
    <dgm:cxn modelId="{529EF967-3E57-4FC9-864C-8E0009E839C8}" type="presParOf" srcId="{47F90608-BF2C-46AA-B080-B3EE05717F84}" destId="{713A89B0-1390-4E6A-A1D5-ED3EA0D69366}" srcOrd="7" destOrd="0" presId="urn:microsoft.com/office/officeart/2005/8/layout/vList2"/>
    <dgm:cxn modelId="{7E4ED69E-395D-4F6F-9E09-E6EAE2F213F6}" type="presParOf" srcId="{47F90608-BF2C-46AA-B080-B3EE05717F84}" destId="{1A9CE137-A520-46C2-85AE-A7B5F967E7F7}" srcOrd="8" destOrd="0" presId="urn:microsoft.com/office/officeart/2005/8/layout/vList2"/>
    <dgm:cxn modelId="{A63B8B41-21D8-4C00-B704-C57C8594574A}" type="presParOf" srcId="{47F90608-BF2C-46AA-B080-B3EE05717F84}" destId="{20EBB19C-3096-44F4-BF5A-2D38EB401053}" srcOrd="9" destOrd="0" presId="urn:microsoft.com/office/officeart/2005/8/layout/vList2"/>
    <dgm:cxn modelId="{365B90EB-9834-462C-AD56-AAC069F6BBF1}" type="presParOf" srcId="{47F90608-BF2C-46AA-B080-B3EE05717F84}" destId="{47B5ED30-7852-4342-AF05-51786A9A23B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80B8F-5F78-4C63-A372-898F482F3B9B}">
      <dsp:nvSpPr>
        <dsp:cNvPr id="0" name=""/>
        <dsp:cNvSpPr/>
      </dsp:nvSpPr>
      <dsp:spPr>
        <a:xfrm>
          <a:off x="0" y="35241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ASSİYE SEVDE ÖZATA</a:t>
          </a:r>
          <a:endParaRPr lang="en-US" sz="2500" kern="1200" dirty="0"/>
        </a:p>
      </dsp:txBody>
      <dsp:txXfrm>
        <a:off x="29271" y="64512"/>
        <a:ext cx="6161412" cy="541083"/>
      </dsp:txXfrm>
    </dsp:sp>
    <dsp:sp modelId="{40B0EE60-8953-4213-A3C4-3E11912E736B}">
      <dsp:nvSpPr>
        <dsp:cNvPr id="0" name=""/>
        <dsp:cNvSpPr/>
      </dsp:nvSpPr>
      <dsp:spPr>
        <a:xfrm>
          <a:off x="0" y="706866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121518964 </a:t>
          </a:r>
          <a:endParaRPr lang="en-US" sz="2500" kern="1200"/>
        </a:p>
      </dsp:txBody>
      <dsp:txXfrm>
        <a:off x="29271" y="736137"/>
        <a:ext cx="6161412" cy="541083"/>
      </dsp:txXfrm>
    </dsp:sp>
    <dsp:sp modelId="{BFEF721B-FDD2-45D3-855E-2CE8C98229A1}">
      <dsp:nvSpPr>
        <dsp:cNvPr id="0" name=""/>
        <dsp:cNvSpPr/>
      </dsp:nvSpPr>
      <dsp:spPr>
        <a:xfrm>
          <a:off x="0" y="1378491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BUSE GÖK</a:t>
          </a:r>
          <a:endParaRPr lang="en-US" sz="2500" kern="1200"/>
        </a:p>
      </dsp:txBody>
      <dsp:txXfrm>
        <a:off x="29271" y="1407762"/>
        <a:ext cx="6161412" cy="541083"/>
      </dsp:txXfrm>
    </dsp:sp>
    <dsp:sp modelId="{015F770B-C89F-4DD4-BCE6-02DE2ADE868D}">
      <dsp:nvSpPr>
        <dsp:cNvPr id="0" name=""/>
        <dsp:cNvSpPr/>
      </dsp:nvSpPr>
      <dsp:spPr>
        <a:xfrm>
          <a:off x="0" y="2050116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121518004</a:t>
          </a:r>
          <a:endParaRPr lang="en-US" sz="2500" kern="1200"/>
        </a:p>
      </dsp:txBody>
      <dsp:txXfrm>
        <a:off x="29271" y="2079387"/>
        <a:ext cx="6161412" cy="541083"/>
      </dsp:txXfrm>
    </dsp:sp>
    <dsp:sp modelId="{1A9CE137-A520-46C2-85AE-A7B5F967E7F7}">
      <dsp:nvSpPr>
        <dsp:cNvPr id="0" name=""/>
        <dsp:cNvSpPr/>
      </dsp:nvSpPr>
      <dsp:spPr>
        <a:xfrm>
          <a:off x="0" y="2721741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ZEYNEP CANAN MAHNO</a:t>
          </a:r>
          <a:endParaRPr lang="en-US" sz="2500" kern="1200"/>
        </a:p>
      </dsp:txBody>
      <dsp:txXfrm>
        <a:off x="29271" y="2751012"/>
        <a:ext cx="6161412" cy="541083"/>
      </dsp:txXfrm>
    </dsp:sp>
    <dsp:sp modelId="{47B5ED30-7852-4342-AF05-51786A9A23B7}">
      <dsp:nvSpPr>
        <dsp:cNvPr id="0" name=""/>
        <dsp:cNvSpPr/>
      </dsp:nvSpPr>
      <dsp:spPr>
        <a:xfrm>
          <a:off x="0" y="3393366"/>
          <a:ext cx="6219954" cy="5996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121518024</a:t>
          </a:r>
          <a:endParaRPr lang="en-US" sz="2500" kern="1200"/>
        </a:p>
      </dsp:txBody>
      <dsp:txXfrm>
        <a:off x="29271" y="3422637"/>
        <a:ext cx="6161412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68287-D957-4626-829F-9DC77364A584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24B8-5D93-4E1E-9078-970C966EC5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39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24B8-5D93-4E1E-9078-970C966EC54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6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59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56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23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56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6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19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82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44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987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54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7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3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7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6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99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0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7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927A17-BA03-4EE9-9B33-9F6DF07FF0EF}" type="datetimeFigureOut">
              <a:rPr lang="tr-TR" smtClean="0"/>
              <a:t>11.02.2021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230225-504C-41D1-8527-7C66EFA1D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5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tidytextmining.com/ngrams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9.xml"/><Relationship Id="rId2" Type="http://schemas.openxmlformats.org/officeDocument/2006/relationships/image" Target="../media/image3.png"/><Relationship Id="rId16" Type="http://schemas.openxmlformats.org/officeDocument/2006/relationships/slide" Target="slide1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kaggle.com/gpreda/pfizer-vaccine-tweet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235E436F-3348-4519-9674-E14E78556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69" y="2697732"/>
            <a:ext cx="9752029" cy="3596786"/>
          </a:xfrm>
        </p:spPr>
        <p:txBody>
          <a:bodyPr>
            <a:normAutofit fontScale="77500" lnSpcReduction="20000"/>
          </a:bodyPr>
          <a:lstStyle/>
          <a:p>
            <a:r>
              <a:rPr lang="tr-TR" sz="4000" dirty="0"/>
              <a:t>     </a:t>
            </a:r>
            <a:r>
              <a:rPr lang="tr-TR" sz="4000" dirty="0">
                <a:solidFill>
                  <a:schemeClr val="bg2">
                    <a:lumMod val="50000"/>
                  </a:schemeClr>
                </a:solidFill>
              </a:rPr>
              <a:t>MARMARA ÜNİVERSİTESİ</a:t>
            </a:r>
          </a:p>
          <a:p>
            <a:r>
              <a:rPr lang="tr-TR" sz="4000" dirty="0">
                <a:solidFill>
                  <a:schemeClr val="bg2">
                    <a:lumMod val="50000"/>
                  </a:schemeClr>
                </a:solidFill>
              </a:rPr>
              <a:t>      FEN VE EDEBİYAT FAKÜLTESİ</a:t>
            </a:r>
          </a:p>
          <a:p>
            <a:r>
              <a:rPr lang="tr-TR" sz="4000" dirty="0">
                <a:solidFill>
                  <a:schemeClr val="bg2">
                    <a:lumMod val="50000"/>
                  </a:schemeClr>
                </a:solidFill>
              </a:rPr>
              <a:t>      İSTATİSTİK BÖLÜMÜ</a:t>
            </a:r>
          </a:p>
          <a:p>
            <a:r>
              <a:rPr lang="tr-TR" sz="40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tr-TR" sz="4000" dirty="0">
                <a:solidFill>
                  <a:schemeClr val="bg2">
                    <a:lumMod val="25000"/>
                  </a:schemeClr>
                </a:solidFill>
              </a:rPr>
              <a:t>DANIŞMAN: Doç. Dr. ESRA AKDENİZ</a:t>
            </a:r>
          </a:p>
          <a:p>
            <a:r>
              <a:rPr lang="tr-TR" sz="4000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  <a:r>
              <a:rPr lang="tr-TR" sz="3600" dirty="0">
                <a:solidFill>
                  <a:schemeClr val="bg2">
                    <a:lumMod val="25000"/>
                  </a:schemeClr>
                </a:solidFill>
              </a:rPr>
              <a:t>KONU: Pfizer-</a:t>
            </a:r>
            <a:r>
              <a:rPr lang="tr-TR" sz="3600" dirty="0" err="1">
                <a:solidFill>
                  <a:schemeClr val="bg2">
                    <a:lumMod val="25000"/>
                  </a:schemeClr>
                </a:solidFill>
              </a:rPr>
              <a:t>Biontech</a:t>
            </a:r>
            <a:r>
              <a:rPr lang="tr-TR" sz="3600" dirty="0">
                <a:solidFill>
                  <a:schemeClr val="bg2">
                    <a:lumMod val="25000"/>
                  </a:schemeClr>
                </a:solidFill>
              </a:rPr>
              <a:t> aşı </a:t>
            </a:r>
            <a:r>
              <a:rPr lang="tr-TR" sz="3600" dirty="0" err="1">
                <a:solidFill>
                  <a:schemeClr val="bg2">
                    <a:lumMod val="25000"/>
                  </a:schemeClr>
                </a:solidFill>
              </a:rPr>
              <a:t>tweetleri</a:t>
            </a:r>
            <a:r>
              <a:rPr lang="tr-TR" sz="3600" dirty="0">
                <a:solidFill>
                  <a:schemeClr val="bg2">
                    <a:lumMod val="25000"/>
                  </a:schemeClr>
                </a:solidFill>
              </a:rPr>
              <a:t> metin analizi</a:t>
            </a:r>
            <a:endParaRPr lang="tr-TR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3ADAA-B627-42F3-8894-080A8F6C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09" y="799256"/>
            <a:ext cx="1751769" cy="17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F7FB85-DC61-4E0A-9D7E-2246DD0E3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0573" y="1499825"/>
            <a:ext cx="5690924" cy="460965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1640511-7499-4ECA-BAF1-E6AC49F5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303" y="1511207"/>
            <a:ext cx="5780124" cy="460965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929058A-A327-44B5-AD4B-BD6529ED80CC}"/>
              </a:ext>
            </a:extLst>
          </p:cNvPr>
          <p:cNvSpPr txBox="1"/>
          <p:nvPr/>
        </p:nvSpPr>
        <p:spPr>
          <a:xfrm>
            <a:off x="5253637" y="444755"/>
            <a:ext cx="521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KELİME BULUTLARI</a:t>
            </a:r>
          </a:p>
        </p:txBody>
      </p:sp>
    </p:spTree>
    <p:extLst>
      <p:ext uri="{BB962C8B-B14F-4D97-AF65-F5344CB8AC3E}">
        <p14:creationId xmlns:p14="http://schemas.microsoft.com/office/powerpoint/2010/main" val="217040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713AD6E-B7E0-4535-BA16-35B25D62AC93}"/>
              </a:ext>
            </a:extLst>
          </p:cNvPr>
          <p:cNvSpPr txBox="1"/>
          <p:nvPr/>
        </p:nvSpPr>
        <p:spPr>
          <a:xfrm>
            <a:off x="697570" y="1200678"/>
            <a:ext cx="4787441" cy="3131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400" cap="all" dirty="0"/>
              <a:t> </a:t>
            </a:r>
            <a:r>
              <a:rPr lang="en-US" sz="2400" cap="all" dirty="0" err="1"/>
              <a:t>Kel</a:t>
            </a:r>
            <a:r>
              <a:rPr lang="tr-TR" sz="2400" cap="all" dirty="0"/>
              <a:t>İMELER</a:t>
            </a:r>
            <a:r>
              <a:rPr lang="en-US" sz="2400" cap="all" dirty="0"/>
              <a:t> </a:t>
            </a:r>
            <a:r>
              <a:rPr lang="en-US" sz="2400" cap="all" dirty="0" err="1"/>
              <a:t>arasındak</a:t>
            </a:r>
            <a:r>
              <a:rPr lang="tr-TR" sz="2400" cap="all" dirty="0"/>
              <a:t>İ</a:t>
            </a:r>
            <a:r>
              <a:rPr lang="en-US" sz="2400" cap="all" dirty="0"/>
              <a:t> </a:t>
            </a:r>
            <a:r>
              <a:rPr lang="en-US" sz="2400" cap="all" dirty="0" err="1"/>
              <a:t>bağlantıyı</a:t>
            </a:r>
            <a:r>
              <a:rPr lang="en-US" sz="2400" cap="all" dirty="0"/>
              <a:t> </a:t>
            </a:r>
            <a:r>
              <a:rPr lang="en-US" sz="2400" cap="all" dirty="0" err="1"/>
              <a:t>görselleştirmek</a:t>
            </a:r>
            <a:r>
              <a:rPr lang="en-US" sz="2400" cap="all" dirty="0"/>
              <a:t> </a:t>
            </a:r>
            <a:r>
              <a:rPr lang="tr-TR" sz="2400" cap="all" dirty="0"/>
              <a:t>İÇİN</a:t>
            </a:r>
            <a:r>
              <a:rPr lang="en-US" sz="2400" cap="all" dirty="0"/>
              <a:t> </a:t>
            </a:r>
            <a:r>
              <a:rPr lang="en-US" sz="2400" b="1" cap="all" dirty="0" err="1"/>
              <a:t>dendogram</a:t>
            </a:r>
            <a:r>
              <a:rPr lang="en-US" sz="2400" cap="all" dirty="0"/>
              <a:t> </a:t>
            </a:r>
            <a:r>
              <a:rPr lang="tr-TR" sz="2400" cap="all" dirty="0"/>
              <a:t>GRAFİĞİNDEN</a:t>
            </a:r>
            <a:r>
              <a:rPr lang="en-US" sz="2400" cap="all" dirty="0"/>
              <a:t> </a:t>
            </a:r>
            <a:r>
              <a:rPr lang="en-US" sz="2400" cap="all" dirty="0" err="1"/>
              <a:t>yararlanılır</a:t>
            </a:r>
            <a:r>
              <a:rPr lang="en-US" sz="2400" cap="all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4FBC1B-73A1-4220-B3ED-58AF24E0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31370" y="1495680"/>
            <a:ext cx="5663060" cy="404908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55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E703DCA-82BB-4BEC-B3A3-5FEC33B7DA8B}"/>
              </a:ext>
            </a:extLst>
          </p:cNvPr>
          <p:cNvSpPr txBox="1"/>
          <p:nvPr/>
        </p:nvSpPr>
        <p:spPr>
          <a:xfrm>
            <a:off x="4531170" y="-27994"/>
            <a:ext cx="4883418" cy="15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KORELASYON GRAFİĞİ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4B72202-190A-4173-909D-4A532E31E7AC}"/>
              </a:ext>
            </a:extLst>
          </p:cNvPr>
          <p:cNvSpPr txBox="1"/>
          <p:nvPr/>
        </p:nvSpPr>
        <p:spPr>
          <a:xfrm>
            <a:off x="7740256" y="1302384"/>
            <a:ext cx="4156252" cy="4743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cap="all" dirty="0" err="1"/>
              <a:t>Kel</a:t>
            </a:r>
            <a:r>
              <a:rPr lang="tr-TR" sz="2000" cap="all" dirty="0"/>
              <a:t>i</a:t>
            </a:r>
            <a:r>
              <a:rPr lang="en-US" sz="2000" cap="all" dirty="0" err="1"/>
              <a:t>meler</a:t>
            </a:r>
            <a:r>
              <a:rPr lang="en-US" sz="2000" cap="all" dirty="0"/>
              <a:t> </a:t>
            </a:r>
            <a:r>
              <a:rPr lang="en-US" sz="2000" cap="all" dirty="0" err="1"/>
              <a:t>arasındaki</a:t>
            </a:r>
            <a:r>
              <a:rPr lang="en-US" sz="2000" cap="all" dirty="0"/>
              <a:t> </a:t>
            </a:r>
            <a:r>
              <a:rPr lang="en-US" sz="2000" cap="all" dirty="0" err="1"/>
              <a:t>bağlantıyı</a:t>
            </a:r>
            <a:r>
              <a:rPr lang="en-US" sz="2000" cap="all" dirty="0"/>
              <a:t> </a:t>
            </a:r>
            <a:r>
              <a:rPr lang="en-US" sz="2000" cap="all" dirty="0" err="1"/>
              <a:t>görselleştirmek</a:t>
            </a:r>
            <a:r>
              <a:rPr lang="en-US" sz="2000" cap="all" dirty="0"/>
              <a:t> </a:t>
            </a:r>
            <a:r>
              <a:rPr lang="en-US" sz="2000" cap="all" dirty="0" err="1"/>
              <a:t>için</a:t>
            </a:r>
            <a:r>
              <a:rPr lang="en-US" sz="2000" cap="all" dirty="0"/>
              <a:t> </a:t>
            </a:r>
            <a:r>
              <a:rPr lang="en-US" sz="2000" cap="all" dirty="0" err="1"/>
              <a:t>bir</a:t>
            </a:r>
            <a:r>
              <a:rPr lang="en-US" sz="2000" cap="all" dirty="0"/>
              <a:t>  </a:t>
            </a:r>
            <a:r>
              <a:rPr lang="en-US" sz="2000" cap="all" dirty="0" err="1"/>
              <a:t>diğer</a:t>
            </a:r>
            <a:r>
              <a:rPr lang="en-US" sz="2000" cap="all" dirty="0"/>
              <a:t> </a:t>
            </a:r>
            <a:r>
              <a:rPr lang="en-US" sz="2000" cap="all" dirty="0" err="1"/>
              <a:t>yöntem</a:t>
            </a:r>
            <a:r>
              <a:rPr lang="tr-TR" sz="2000" cap="all" dirty="0"/>
              <a:t> i</a:t>
            </a:r>
            <a:r>
              <a:rPr lang="en-US" sz="2000" cap="all" dirty="0"/>
              <a:t>se </a:t>
            </a:r>
            <a:r>
              <a:rPr lang="en-US" sz="2000" cap="all" dirty="0" err="1"/>
              <a:t>Korelasyon</a:t>
            </a:r>
            <a:r>
              <a:rPr lang="en-US" sz="2000" cap="all" dirty="0"/>
              <a:t> </a:t>
            </a:r>
            <a:r>
              <a:rPr lang="en-US" sz="2000" cap="all" dirty="0" err="1"/>
              <a:t>graf</a:t>
            </a:r>
            <a:r>
              <a:rPr lang="tr-TR" sz="2000" cap="all" dirty="0"/>
              <a:t>iği</a:t>
            </a:r>
            <a:r>
              <a:rPr lang="en-US" sz="2000" cap="all" dirty="0"/>
              <a:t> </a:t>
            </a:r>
            <a:r>
              <a:rPr lang="en-US" sz="2000" cap="all" dirty="0" err="1"/>
              <a:t>oluşturmaktır.Korelasyon</a:t>
            </a:r>
            <a:r>
              <a:rPr lang="en-US" sz="2000" cap="all" dirty="0"/>
              <a:t> </a:t>
            </a:r>
            <a:r>
              <a:rPr lang="en-US" sz="2000" cap="all" dirty="0" err="1"/>
              <a:t>grafiği</a:t>
            </a:r>
            <a:r>
              <a:rPr lang="en-US" sz="2000" cap="all" dirty="0"/>
              <a:t> </a:t>
            </a:r>
            <a:r>
              <a:rPr lang="en-US" sz="2000" cap="all" dirty="0" err="1"/>
              <a:t>oluştururken</a:t>
            </a:r>
            <a:r>
              <a:rPr lang="en-US" sz="2000" cap="all" dirty="0"/>
              <a:t> tm </a:t>
            </a:r>
            <a:r>
              <a:rPr lang="en-US" sz="2000" cap="all" dirty="0" err="1"/>
              <a:t>paketindeki</a:t>
            </a:r>
            <a:r>
              <a:rPr lang="en-US" sz="2000" cap="all" dirty="0"/>
              <a:t> </a:t>
            </a:r>
            <a:r>
              <a:rPr lang="en-US" sz="2000" cap="all" dirty="0" err="1"/>
              <a:t>findAssocs</a:t>
            </a:r>
            <a:r>
              <a:rPr lang="en-US" sz="2000" cap="all" dirty="0"/>
              <a:t>() </a:t>
            </a:r>
            <a:r>
              <a:rPr lang="en-US" sz="2000" cap="all" dirty="0" err="1"/>
              <a:t>komutunu</a:t>
            </a:r>
            <a:r>
              <a:rPr lang="en-US" sz="2000" cap="all" dirty="0"/>
              <a:t> </a:t>
            </a:r>
            <a:r>
              <a:rPr lang="en-US" sz="2000" cap="all" dirty="0" err="1"/>
              <a:t>kullanırız</a:t>
            </a:r>
            <a:r>
              <a:rPr lang="en-US" sz="2000" cap="all" dirty="0"/>
              <a:t>. Bu </a:t>
            </a:r>
            <a:r>
              <a:rPr lang="en-US" sz="2000" cap="all" dirty="0" err="1"/>
              <a:t>fonksiyon</a:t>
            </a:r>
            <a:r>
              <a:rPr lang="en-US" sz="2000" cap="all" dirty="0"/>
              <a:t> </a:t>
            </a:r>
            <a:r>
              <a:rPr lang="en-US" sz="2000" cap="all" dirty="0" err="1"/>
              <a:t>seçtiğimiz</a:t>
            </a:r>
            <a:r>
              <a:rPr lang="en-US" sz="2000" cap="all" dirty="0"/>
              <a:t> </a:t>
            </a:r>
            <a:r>
              <a:rPr lang="en-US" sz="2000" cap="all" dirty="0" err="1"/>
              <a:t>coronavırus</a:t>
            </a:r>
            <a:r>
              <a:rPr lang="en-US" sz="2000" cap="all" dirty="0"/>
              <a:t> </a:t>
            </a:r>
            <a:r>
              <a:rPr lang="en-US" sz="2000" cap="all" dirty="0" err="1"/>
              <a:t>kel</a:t>
            </a:r>
            <a:r>
              <a:rPr lang="tr-TR" sz="2000" cap="all" dirty="0"/>
              <a:t>i</a:t>
            </a:r>
            <a:r>
              <a:rPr lang="en-US" sz="2000" cap="all" dirty="0"/>
              <a:t>me</a:t>
            </a:r>
            <a:r>
              <a:rPr lang="tr-TR" sz="2000" cap="all" dirty="0"/>
              <a:t>si</a:t>
            </a:r>
            <a:r>
              <a:rPr lang="en-US" sz="2000" cap="all" dirty="0"/>
              <a:t> </a:t>
            </a:r>
            <a:r>
              <a:rPr lang="tr-TR" sz="2000" cap="all" dirty="0"/>
              <a:t>i</a:t>
            </a:r>
            <a:r>
              <a:rPr lang="en-US" sz="2000" cap="all" dirty="0"/>
              <a:t>le </a:t>
            </a:r>
            <a:r>
              <a:rPr lang="en-US" sz="2000" cap="all" dirty="0" err="1"/>
              <a:t>TDM’nin</a:t>
            </a:r>
            <a:r>
              <a:rPr lang="en-US" sz="2000" cap="all" dirty="0"/>
              <a:t> </a:t>
            </a:r>
            <a:r>
              <a:rPr lang="tr-TR" sz="2000" cap="all" dirty="0"/>
              <a:t>içindeki</a:t>
            </a:r>
            <a:r>
              <a:rPr lang="en-US" sz="2000" cap="all" dirty="0"/>
              <a:t> </a:t>
            </a:r>
            <a:r>
              <a:rPr lang="en-US" sz="2000" cap="all" dirty="0" err="1"/>
              <a:t>kel</a:t>
            </a:r>
            <a:r>
              <a:rPr lang="tr-TR" sz="2000" cap="all" dirty="0"/>
              <a:t>i</a:t>
            </a:r>
            <a:r>
              <a:rPr lang="en-US" sz="2000" cap="all" dirty="0" err="1"/>
              <a:t>meler</a:t>
            </a:r>
            <a:r>
              <a:rPr lang="en-US" sz="2000" cap="all" dirty="0"/>
              <a:t> </a:t>
            </a:r>
            <a:r>
              <a:rPr lang="en-US" sz="2000" cap="all" dirty="0" err="1"/>
              <a:t>arasındak</a:t>
            </a:r>
            <a:r>
              <a:rPr lang="tr-TR" sz="2000" cap="all" dirty="0"/>
              <a:t>i </a:t>
            </a:r>
            <a:r>
              <a:rPr lang="en-US" sz="2000" cap="all" dirty="0" err="1"/>
              <a:t>korelasyonu</a:t>
            </a:r>
            <a:r>
              <a:rPr lang="en-US" sz="2000" cap="all" dirty="0"/>
              <a:t> </a:t>
            </a:r>
            <a:r>
              <a:rPr lang="en-US" sz="2000" cap="all" dirty="0" err="1"/>
              <a:t>hesaplar</a:t>
            </a:r>
            <a:r>
              <a:rPr lang="en-US" sz="2000" cap="all" dirty="0"/>
              <a:t>. 0 </a:t>
            </a:r>
            <a:r>
              <a:rPr lang="en-US" sz="2000" cap="all" dirty="0" err="1"/>
              <a:t>ve</a:t>
            </a:r>
            <a:r>
              <a:rPr lang="en-US" sz="2000" cap="all" dirty="0"/>
              <a:t> 1 </a:t>
            </a:r>
            <a:r>
              <a:rPr lang="en-US" sz="2000" cap="all" dirty="0" err="1"/>
              <a:t>değerleri</a:t>
            </a:r>
            <a:r>
              <a:rPr lang="en-US" sz="2000" cap="all" dirty="0"/>
              <a:t> </a:t>
            </a:r>
            <a:r>
              <a:rPr lang="en-US" sz="2000" cap="all" dirty="0" err="1"/>
              <a:t>arasında</a:t>
            </a:r>
            <a:r>
              <a:rPr lang="en-US" sz="2000" cap="all" dirty="0"/>
              <a:t> </a:t>
            </a:r>
            <a:r>
              <a:rPr lang="en-US" sz="2000" cap="all" dirty="0" err="1"/>
              <a:t>değişen</a:t>
            </a:r>
            <a:r>
              <a:rPr lang="en-US" sz="2000" cap="all" dirty="0"/>
              <a:t> </a:t>
            </a:r>
            <a:r>
              <a:rPr lang="en-US" sz="2000" cap="all" dirty="0" err="1"/>
              <a:t>korelasyon</a:t>
            </a:r>
            <a:r>
              <a:rPr lang="en-US" sz="2000" cap="all" dirty="0"/>
              <a:t> </a:t>
            </a:r>
            <a:r>
              <a:rPr lang="en-US" sz="2000" cap="all" dirty="0" err="1"/>
              <a:t>katsayısı</a:t>
            </a:r>
            <a:r>
              <a:rPr lang="en-US" sz="2000" cap="all" dirty="0"/>
              <a:t> 1 </a:t>
            </a:r>
            <a:r>
              <a:rPr lang="en-US" sz="2000" cap="all" dirty="0" err="1"/>
              <a:t>değerine</a:t>
            </a:r>
            <a:r>
              <a:rPr lang="en-US" sz="2000" cap="all" dirty="0"/>
              <a:t> </a:t>
            </a:r>
            <a:r>
              <a:rPr lang="en-US" sz="2000" cap="all" dirty="0" err="1"/>
              <a:t>yaklaştıkça</a:t>
            </a:r>
            <a:r>
              <a:rPr lang="en-US" sz="2000" cap="all" dirty="0"/>
              <a:t> </a:t>
            </a:r>
            <a:r>
              <a:rPr lang="en-US" sz="2000" cap="all" dirty="0" err="1"/>
              <a:t>kel</a:t>
            </a:r>
            <a:r>
              <a:rPr lang="tr-TR" sz="2000" cap="all" dirty="0"/>
              <a:t>i</a:t>
            </a:r>
            <a:r>
              <a:rPr lang="en-US" sz="2000" cap="all" dirty="0" err="1"/>
              <a:t>meler</a:t>
            </a:r>
            <a:r>
              <a:rPr lang="tr-TR" sz="2000" cap="all" dirty="0"/>
              <a:t>in</a:t>
            </a:r>
            <a:r>
              <a:rPr lang="en-US" sz="2000" cap="all" dirty="0"/>
              <a:t> </a:t>
            </a:r>
            <a:r>
              <a:rPr lang="en-US" sz="2000" cap="all" dirty="0" err="1"/>
              <a:t>sıklıkla</a:t>
            </a:r>
            <a:r>
              <a:rPr lang="en-US" sz="2000" cap="all" dirty="0"/>
              <a:t> </a:t>
            </a:r>
            <a:r>
              <a:rPr lang="en-US" sz="2000" cap="all" dirty="0" err="1"/>
              <a:t>beraber</a:t>
            </a:r>
            <a:r>
              <a:rPr lang="en-US" sz="2000" cap="all" dirty="0"/>
              <a:t> </a:t>
            </a:r>
            <a:r>
              <a:rPr lang="en-US" sz="2000" cap="all" dirty="0" err="1"/>
              <a:t>kullanıldığı</a:t>
            </a:r>
            <a:r>
              <a:rPr lang="en-US" sz="2000" cap="all" dirty="0"/>
              <a:t> </a:t>
            </a:r>
            <a:r>
              <a:rPr lang="en-US" sz="2000" cap="all" dirty="0" err="1"/>
              <a:t>anlamına</a:t>
            </a:r>
            <a:r>
              <a:rPr lang="en-US" sz="2000" cap="all" dirty="0"/>
              <a:t> gel</a:t>
            </a:r>
            <a:r>
              <a:rPr lang="tr-TR" sz="2000" cap="all" dirty="0"/>
              <a:t>i</a:t>
            </a:r>
            <a:r>
              <a:rPr lang="en-US" sz="2000" cap="all" dirty="0"/>
              <a:t>r.</a:t>
            </a:r>
            <a:r>
              <a:rPr lang="tr-TR" sz="2000" cap="all" dirty="0"/>
              <a:t> Yandaki grafiğimize göre 1 korelasyon katsayısına en yakın kelime </a:t>
            </a:r>
            <a:r>
              <a:rPr lang="tr-TR" sz="2000" cap="all" dirty="0" err="1"/>
              <a:t>emegency</a:t>
            </a:r>
            <a:r>
              <a:rPr lang="tr-TR" sz="2000" cap="all" dirty="0"/>
              <a:t> olduğu görülmektedir yani </a:t>
            </a:r>
            <a:r>
              <a:rPr lang="tr-TR" sz="2000" cap="all" dirty="0" err="1"/>
              <a:t>coronavırus</a:t>
            </a:r>
            <a:r>
              <a:rPr lang="tr-TR" sz="2000" cap="all" dirty="0"/>
              <a:t> kelimesiyle en sık kullanılan </a:t>
            </a:r>
            <a:r>
              <a:rPr lang="tr-TR" sz="2000" cap="all" dirty="0" err="1"/>
              <a:t>emegency</a:t>
            </a:r>
            <a:r>
              <a:rPr lang="tr-TR" sz="2000" cap="all" dirty="0"/>
              <a:t> kelimesidir. 0 katsayısına en yakın kelime </a:t>
            </a:r>
            <a:r>
              <a:rPr lang="tr-TR" sz="2000" cap="all" dirty="0" err="1"/>
              <a:t>approved</a:t>
            </a:r>
            <a:r>
              <a:rPr lang="tr-TR" sz="2000" cap="all" dirty="0"/>
              <a:t> kelimesidir. </a:t>
            </a:r>
            <a:r>
              <a:rPr lang="tr-TR" sz="2000" cap="all" dirty="0" err="1"/>
              <a:t>YAni</a:t>
            </a:r>
            <a:r>
              <a:rPr lang="tr-TR" sz="2000" cap="all" dirty="0"/>
              <a:t> </a:t>
            </a:r>
            <a:r>
              <a:rPr lang="tr-TR" sz="2000" cap="all" dirty="0" err="1"/>
              <a:t>coronavırus</a:t>
            </a:r>
            <a:r>
              <a:rPr lang="tr-TR" sz="2000" cap="all" dirty="0"/>
              <a:t> kelimesiyle en az sıklıkta kullanılan kelime </a:t>
            </a:r>
            <a:r>
              <a:rPr lang="tr-TR" sz="2000" cap="all" dirty="0" err="1"/>
              <a:t>approved</a:t>
            </a:r>
            <a:r>
              <a:rPr lang="tr-TR" sz="2000" cap="all" dirty="0"/>
              <a:t> kelimesidir.</a:t>
            </a:r>
            <a:endParaRPr lang="en-US" sz="2000" cap="all" dirty="0"/>
          </a:p>
        </p:txBody>
      </p:sp>
      <p:pic>
        <p:nvPicPr>
          <p:cNvPr id="31" name="Picture 26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E92458-B914-418B-BE2A-0774FAF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0870" y="1304335"/>
            <a:ext cx="6909479" cy="424932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200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C73FABE-9FB4-44A3-B582-AF580F1F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34" y="667258"/>
            <a:ext cx="4741090" cy="407733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0E83974-2C82-4A74-A2C5-1404AED3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98200" y="666488"/>
            <a:ext cx="6117771" cy="406831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7AC06C3-4A4D-481F-BA9F-133BD11C5570}"/>
              </a:ext>
            </a:extLst>
          </p:cNvPr>
          <p:cNvSpPr txBox="1"/>
          <p:nvPr/>
        </p:nvSpPr>
        <p:spPr>
          <a:xfrm>
            <a:off x="354166" y="4840712"/>
            <a:ext cx="11262446" cy="1268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b="1" cap="all" dirty="0">
                <a:latin typeface="+mj-lt"/>
                <a:ea typeface="+mj-ea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N-gram yöntemi</a:t>
            </a:r>
            <a:r>
              <a:rPr lang="tr-TR" sz="2000" b="1" cap="all" dirty="0">
                <a:latin typeface="+mj-lt"/>
                <a:ea typeface="+mj-ea"/>
                <a:cs typeface="+mj-cs"/>
              </a:rPr>
              <a:t> 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ile arka arkaya gelen birden fazla ifadenin ne sıklıkla kullanıldığı BULUNUR.</a:t>
            </a:r>
            <a:endParaRPr lang="tr-TR" sz="2000" cap="all" dirty="0">
              <a:latin typeface="+mj-lt"/>
              <a:ea typeface="+mj-ea"/>
              <a:cs typeface="+mj-cs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b="1" cap="all" dirty="0">
                <a:latin typeface="+mj-lt"/>
                <a:ea typeface="+mj-ea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N-gram yöntemi</a:t>
            </a:r>
            <a:r>
              <a:rPr lang="tr-TR" sz="2000" b="1" cap="all" dirty="0">
                <a:latin typeface="+mj-lt"/>
                <a:ea typeface="+mj-ea"/>
                <a:cs typeface="+mj-cs"/>
              </a:rPr>
              <a:t>ni 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kullanarak ikili kelime gruplarının KELİME SIKLIĞINI BULDUK. Kelime bulutu ve sütun grafiği oluşturduğumuzda ise </a:t>
            </a:r>
            <a:r>
              <a:rPr lang="en-US" sz="2000" b="1" cap="all" dirty="0" err="1">
                <a:latin typeface="+mj-lt"/>
                <a:ea typeface="+mj-ea"/>
                <a:cs typeface="+mj-cs"/>
              </a:rPr>
              <a:t>Covid</a:t>
            </a:r>
            <a:r>
              <a:rPr lang="en-US" sz="2000" b="1" cap="all" dirty="0">
                <a:latin typeface="+mj-lt"/>
                <a:ea typeface="+mj-ea"/>
                <a:cs typeface="+mj-cs"/>
              </a:rPr>
              <a:t> vaccine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kel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İ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me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grubunun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daha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sık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kullanıldığ</a:t>
            </a:r>
            <a:r>
              <a:rPr lang="tr-TR" sz="2000" cap="all">
                <a:latin typeface="+mj-lt"/>
                <a:ea typeface="+mj-ea"/>
                <a:cs typeface="+mj-cs"/>
              </a:rPr>
              <a:t>INI</a:t>
            </a:r>
            <a:r>
              <a:rPr lang="en-US" sz="2000" cap="all">
                <a:latin typeface="+mj-lt"/>
                <a:ea typeface="+mj-ea"/>
                <a:cs typeface="+mj-cs"/>
              </a:rPr>
              <a:t> 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görmekteyiz.</a:t>
            </a: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4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6F7F75A8-F68A-4A99-AC79-B940B81A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56AA71-3722-47B6-8962-814154E97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C29C62E-B854-4261-9A82-509C93444913}"/>
              </a:ext>
            </a:extLst>
          </p:cNvPr>
          <p:cNvSpPr txBox="1"/>
          <p:nvPr/>
        </p:nvSpPr>
        <p:spPr>
          <a:xfrm>
            <a:off x="443204" y="4780879"/>
            <a:ext cx="10809514" cy="1117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000" cap="all" dirty="0">
                <a:latin typeface="+mj-lt"/>
                <a:ea typeface="+mj-ea"/>
                <a:cs typeface="+mj-cs"/>
              </a:rPr>
              <a:t>AYNI ŞEKİLDE </a:t>
            </a:r>
            <a:r>
              <a:rPr lang="tr-TR" sz="2000" b="1" cap="all" dirty="0">
                <a:latin typeface="+mj-lt"/>
                <a:ea typeface="+mj-ea"/>
                <a:cs typeface="+mj-cs"/>
              </a:rPr>
              <a:t>N-GRAM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 YÖNTEMİNİ kullanarak ÜÇLÜ kelime gruplarının DA KELİME SIKLIĞINI bulduk. Kelime bulutu ve sütun grafiği oluşturduğumuzda ise </a:t>
            </a:r>
            <a:r>
              <a:rPr lang="en-US" sz="2000" b="1" cap="all" dirty="0" err="1">
                <a:latin typeface="+mj-lt"/>
                <a:ea typeface="+mj-ea"/>
                <a:cs typeface="+mj-cs"/>
              </a:rPr>
              <a:t>Pfizerbiontech</a:t>
            </a:r>
            <a:r>
              <a:rPr 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 err="1">
                <a:latin typeface="+mj-lt"/>
                <a:ea typeface="+mj-ea"/>
                <a:cs typeface="+mj-cs"/>
              </a:rPr>
              <a:t>covid</a:t>
            </a:r>
            <a:r>
              <a:rPr lang="en-US" sz="2000" b="1" cap="all" dirty="0">
                <a:latin typeface="+mj-lt"/>
                <a:ea typeface="+mj-ea"/>
                <a:cs typeface="+mj-cs"/>
              </a:rPr>
              <a:t> vaccine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kel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İ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me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grubunun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daha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sık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kullanıldığı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NI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tr-TR" sz="2000" cap="all" dirty="0">
                <a:latin typeface="+mj-lt"/>
                <a:ea typeface="+mj-ea"/>
                <a:cs typeface="+mj-cs"/>
              </a:rPr>
              <a:t>GÖRMEKTEYİZ.</a:t>
            </a: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BBBBD69-D535-49C0-B5DB-B35AD705A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1" t="2241" r="515" b="2329"/>
          <a:stretch/>
        </p:blipFill>
        <p:spPr>
          <a:xfrm>
            <a:off x="334723" y="602702"/>
            <a:ext cx="4884335" cy="402076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96F00E6-C2DF-4AB5-8C92-6A1787EB9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231" b="-2"/>
          <a:stretch/>
        </p:blipFill>
        <p:spPr>
          <a:xfrm>
            <a:off x="5553781" y="602702"/>
            <a:ext cx="6133101" cy="402076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77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FA5238A-250E-41F5-9AC2-E4B23B70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31884"/>
          <a:stretch/>
        </p:blipFill>
        <p:spPr>
          <a:xfrm>
            <a:off x="261168" y="1272986"/>
            <a:ext cx="6227886" cy="46002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1C32BC-0ED4-4FE8-A181-0079D61D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950" y="-152770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  </a:t>
            </a:r>
            <a:r>
              <a:rPr lang="en-US" sz="4400" dirty="0"/>
              <a:t>DUYGU ANALİZİ</a:t>
            </a:r>
            <a:endParaRPr lang="en-US" sz="48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BCB0460-4F14-4EED-8068-3965861DEA4A}"/>
              </a:ext>
            </a:extLst>
          </p:cNvPr>
          <p:cNvSpPr txBox="1"/>
          <p:nvPr/>
        </p:nvSpPr>
        <p:spPr>
          <a:xfrm>
            <a:off x="6873964" y="1218611"/>
            <a:ext cx="50568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cap="all" dirty="0"/>
              <a:t>Bir metindeki görüş veya duyguyu değerlendirmek için kullanılan Sözlük tabanlı yöntemler, metindeki her bir kelime için bireysel duygu puanlarını toplayarak bir metin parçasının toplam duyarlılığını bulmada yardımcı olur. </a:t>
            </a:r>
            <a:r>
              <a:rPr lang="tr-TR" sz="2000" b="1" cap="all" dirty="0" err="1"/>
              <a:t>Tidytext</a:t>
            </a:r>
            <a:r>
              <a:rPr lang="tr-TR" sz="2000" cap="all" dirty="0"/>
              <a:t> paketi, birkaç duygu sözlüğüne erişim sağlar. </a:t>
            </a:r>
          </a:p>
          <a:p>
            <a:endParaRPr lang="tr-TR" sz="2000" cap="all" dirty="0"/>
          </a:p>
          <a:p>
            <a:r>
              <a:rPr lang="tr-TR" sz="2000" cap="all" dirty="0"/>
              <a:t>Bu Metnin duygu analizinde</a:t>
            </a:r>
          </a:p>
          <a:p>
            <a:r>
              <a:rPr lang="tr-TR" sz="2000" b="1" cap="all" dirty="0"/>
              <a:t>NRC Duygu Sözlüğü</a:t>
            </a:r>
            <a:r>
              <a:rPr lang="tr-TR" sz="2000" cap="all" dirty="0"/>
              <a:t> kullanıldı.</a:t>
            </a:r>
          </a:p>
          <a:p>
            <a:r>
              <a:rPr lang="tr-TR" sz="2000" b="1" cap="all" dirty="0"/>
              <a:t>NRC Duygu </a:t>
            </a:r>
            <a:r>
              <a:rPr lang="tr-TR" sz="2000" b="1" cap="all" dirty="0" err="1"/>
              <a:t>SözlüğüNDE</a:t>
            </a:r>
            <a:r>
              <a:rPr lang="tr-TR" sz="2000" b="1" cap="all" dirty="0"/>
              <a:t> </a:t>
            </a:r>
            <a:r>
              <a:rPr lang="tr-TR" sz="2000" cap="all" dirty="0"/>
              <a:t>pozitif, negatif, öfke, beklenti, tiksinti, korku, sevinç, üzüntü, şaşkınlık ve güven gibi kategoriler bulunur.</a:t>
            </a:r>
          </a:p>
        </p:txBody>
      </p:sp>
    </p:spTree>
    <p:extLst>
      <p:ext uri="{BB962C8B-B14F-4D97-AF65-F5344CB8AC3E}">
        <p14:creationId xmlns:p14="http://schemas.microsoft.com/office/powerpoint/2010/main" val="9373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301261E-BF5D-4F46-BDD5-366E1987CE70}"/>
              </a:ext>
            </a:extLst>
          </p:cNvPr>
          <p:cNvSpPr txBox="1"/>
          <p:nvPr/>
        </p:nvSpPr>
        <p:spPr>
          <a:xfrm>
            <a:off x="340980" y="2476982"/>
            <a:ext cx="4289898" cy="406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tr-TR" sz="2000" cap="all" dirty="0"/>
              <a:t> PFİZER-BIONTECH </a:t>
            </a:r>
            <a:r>
              <a:rPr lang="en-US" sz="2000" cap="all" dirty="0" err="1"/>
              <a:t>Aşı</a:t>
            </a:r>
            <a:r>
              <a:rPr lang="tr-TR" sz="2000" cap="all" dirty="0"/>
              <a:t>SI</a:t>
            </a:r>
            <a:r>
              <a:rPr lang="en-US" sz="2000" cap="all" dirty="0"/>
              <a:t> </a:t>
            </a:r>
            <a:r>
              <a:rPr lang="en-US" sz="2000" cap="all" dirty="0" err="1"/>
              <a:t>hakkında</a:t>
            </a:r>
            <a:r>
              <a:rPr lang="en-US" sz="2000" cap="all" dirty="0"/>
              <a:t> </a:t>
            </a:r>
            <a:r>
              <a:rPr lang="en-US" sz="2000" cap="all" dirty="0" err="1"/>
              <a:t>atılan</a:t>
            </a:r>
            <a:r>
              <a:rPr lang="en-US" sz="2000" cap="all" dirty="0"/>
              <a:t> </a:t>
            </a:r>
            <a:r>
              <a:rPr lang="en-US" sz="2000" cap="all" dirty="0" err="1"/>
              <a:t>genel</a:t>
            </a:r>
            <a:r>
              <a:rPr lang="en-US" sz="2000" cap="all" dirty="0"/>
              <a:t> </a:t>
            </a:r>
            <a:r>
              <a:rPr lang="en-US" sz="2000" cap="all" dirty="0" err="1"/>
              <a:t>tweetlere</a:t>
            </a:r>
            <a:r>
              <a:rPr lang="en-US" sz="2000" cap="all" dirty="0"/>
              <a:t> </a:t>
            </a:r>
            <a:r>
              <a:rPr lang="en-US" sz="2000" cap="all" dirty="0" err="1"/>
              <a:t>baktığımızda</a:t>
            </a:r>
            <a:r>
              <a:rPr lang="en-US" sz="2000" cap="all" dirty="0"/>
              <a:t> </a:t>
            </a:r>
            <a:r>
              <a:rPr lang="en-US" sz="2000" cap="all" dirty="0" err="1"/>
              <a:t>sıklıkla</a:t>
            </a:r>
            <a:r>
              <a:rPr lang="en-US" sz="2000" cap="all" dirty="0"/>
              <a:t> </a:t>
            </a:r>
            <a:r>
              <a:rPr lang="en-US" sz="2000" b="1" cap="all" dirty="0" err="1"/>
              <a:t>poz</a:t>
            </a:r>
            <a:r>
              <a:rPr lang="tr-TR" sz="2000" b="1" cap="all" dirty="0"/>
              <a:t>İTİF</a:t>
            </a:r>
            <a:r>
              <a:rPr lang="en-US" sz="2000" b="1" cap="all" dirty="0"/>
              <a:t> </a:t>
            </a:r>
            <a:r>
              <a:rPr lang="en-US" sz="2000" cap="all" dirty="0" err="1"/>
              <a:t>düşünceler</a:t>
            </a:r>
            <a:r>
              <a:rPr lang="tr-TR" sz="2000" cap="all" dirty="0"/>
              <a:t>İ</a:t>
            </a:r>
            <a:r>
              <a:rPr lang="en-US" sz="2000" cap="all" dirty="0"/>
              <a:t> </a:t>
            </a:r>
            <a:r>
              <a:rPr lang="en-US" sz="2000" cap="all" dirty="0" err="1"/>
              <a:t>gördüğümüz</a:t>
            </a:r>
            <a:r>
              <a:rPr lang="en-US" sz="2000" cap="all" dirty="0"/>
              <a:t> g</a:t>
            </a:r>
            <a:r>
              <a:rPr lang="tr-TR" sz="2000" cap="all" dirty="0"/>
              <a:t>İBİ</a:t>
            </a:r>
            <a:r>
              <a:rPr lang="en-US" sz="2000" cap="all" dirty="0"/>
              <a:t>, </a:t>
            </a:r>
            <a:r>
              <a:rPr lang="en-US" sz="2000" b="1" cap="all" dirty="0" err="1"/>
              <a:t>negat</a:t>
            </a:r>
            <a:r>
              <a:rPr lang="tr-TR" sz="2000" b="1" cap="all" dirty="0"/>
              <a:t>İ</a:t>
            </a:r>
            <a:r>
              <a:rPr lang="en-US" sz="2000" b="1" cap="all" dirty="0"/>
              <a:t>f </a:t>
            </a:r>
            <a:r>
              <a:rPr lang="en-US" sz="2000" cap="all" dirty="0" err="1"/>
              <a:t>düşünceler</a:t>
            </a:r>
            <a:r>
              <a:rPr lang="tr-TR" sz="2000" cap="all" dirty="0"/>
              <a:t>İ</a:t>
            </a:r>
            <a:r>
              <a:rPr lang="en-US" sz="2000" cap="all" dirty="0"/>
              <a:t> de </a:t>
            </a:r>
            <a:r>
              <a:rPr lang="en-US" sz="2000" cap="all" dirty="0" err="1"/>
              <a:t>görmektey</a:t>
            </a:r>
            <a:r>
              <a:rPr lang="tr-TR" sz="2000" cap="all" dirty="0"/>
              <a:t>İ</a:t>
            </a:r>
            <a:r>
              <a:rPr lang="en-US" sz="2000" cap="all" dirty="0"/>
              <a:t>z.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8E9404-2F89-451E-AB7E-49C35F2A5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6604" y="914400"/>
            <a:ext cx="7064417" cy="475532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323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A202B1A-430B-4EA3-9EE4-F1DD4A3D623A}"/>
              </a:ext>
            </a:extLst>
          </p:cNvPr>
          <p:cNvSpPr txBox="1"/>
          <p:nvPr/>
        </p:nvSpPr>
        <p:spPr>
          <a:xfrm>
            <a:off x="3013788" y="135298"/>
            <a:ext cx="6456784" cy="107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+mj-lt"/>
                <a:ea typeface="+mj-ea"/>
                <a:cs typeface="+mj-cs"/>
              </a:rPr>
              <a:t>ÜLKELERE GÖRE DUYGU ANALİZİ KARŞILAŞTIRMASI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07C1308-4E65-48D8-B8FE-764421181AF9}"/>
              </a:ext>
            </a:extLst>
          </p:cNvPr>
          <p:cNvSpPr txBox="1"/>
          <p:nvPr/>
        </p:nvSpPr>
        <p:spPr>
          <a:xfrm>
            <a:off x="8040767" y="1197891"/>
            <a:ext cx="4042376" cy="520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tr-TR" cap="all" dirty="0"/>
              <a:t> PFİZER-BIONTECH </a:t>
            </a:r>
            <a:r>
              <a:rPr lang="en-US" cap="all" dirty="0" err="1"/>
              <a:t>Aşı</a:t>
            </a:r>
            <a:r>
              <a:rPr lang="tr-TR" cap="all" dirty="0"/>
              <a:t>SI</a:t>
            </a:r>
            <a:r>
              <a:rPr lang="en-US" cap="all" dirty="0"/>
              <a:t> </a:t>
            </a:r>
            <a:r>
              <a:rPr lang="en-US" cap="all" dirty="0" err="1"/>
              <a:t>hakkında</a:t>
            </a:r>
            <a:r>
              <a:rPr lang="en-US" cap="all" dirty="0"/>
              <a:t> </a:t>
            </a:r>
            <a:r>
              <a:rPr lang="en-US" cap="all" dirty="0" err="1"/>
              <a:t>atılan</a:t>
            </a:r>
            <a:r>
              <a:rPr lang="en-US" cap="all" dirty="0"/>
              <a:t> </a:t>
            </a:r>
            <a:r>
              <a:rPr lang="en-US" cap="all" dirty="0" err="1"/>
              <a:t>tweetler</a:t>
            </a:r>
            <a:r>
              <a:rPr lang="tr-TR" cap="all" dirty="0"/>
              <a:t>İ</a:t>
            </a:r>
            <a:r>
              <a:rPr lang="en-US" cap="all" dirty="0"/>
              <a:t> bel</a:t>
            </a:r>
            <a:r>
              <a:rPr lang="tr-TR" cap="all" dirty="0"/>
              <a:t>İRLİ</a:t>
            </a:r>
            <a:r>
              <a:rPr lang="en-US" cap="all" dirty="0"/>
              <a:t> </a:t>
            </a:r>
            <a:r>
              <a:rPr lang="en-US" cap="all" dirty="0" err="1"/>
              <a:t>ülkeler</a:t>
            </a:r>
            <a:r>
              <a:rPr lang="en-US" cap="all" dirty="0"/>
              <a:t> </a:t>
            </a:r>
            <a:r>
              <a:rPr lang="en-US" cap="all" dirty="0" err="1"/>
              <a:t>arasında</a:t>
            </a:r>
            <a:r>
              <a:rPr lang="en-US" cap="all" dirty="0"/>
              <a:t> </a:t>
            </a:r>
            <a:r>
              <a:rPr lang="tr-TR" cap="all" dirty="0"/>
              <a:t>İ</a:t>
            </a:r>
            <a:r>
              <a:rPr lang="en-US" cap="all" dirty="0" err="1"/>
              <a:t>nceled</a:t>
            </a:r>
            <a:r>
              <a:rPr lang="tr-TR" cap="all" dirty="0"/>
              <a:t>İ</a:t>
            </a:r>
            <a:r>
              <a:rPr lang="en-US" cap="all" dirty="0"/>
              <a:t>ğ</a:t>
            </a:r>
            <a:r>
              <a:rPr lang="tr-TR" cap="all" dirty="0"/>
              <a:t>İ</a:t>
            </a:r>
            <a:r>
              <a:rPr lang="en-US" cap="all" dirty="0"/>
              <a:t>m</a:t>
            </a:r>
            <a:r>
              <a:rPr lang="tr-TR" cap="all" dirty="0"/>
              <a:t>İ</a:t>
            </a:r>
            <a:r>
              <a:rPr lang="en-US" cap="all" dirty="0" err="1"/>
              <a:t>zde</a:t>
            </a:r>
            <a:r>
              <a:rPr lang="en-US" cap="all" dirty="0"/>
              <a:t>; </a:t>
            </a:r>
            <a:endParaRPr lang="tr-TR" cap="all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tr-TR" cap="all" dirty="0"/>
              <a:t> </a:t>
            </a:r>
            <a:r>
              <a:rPr lang="en-US" cap="all" dirty="0" err="1"/>
              <a:t>Aşı</a:t>
            </a:r>
            <a:r>
              <a:rPr lang="en-US" cap="all" dirty="0"/>
              <a:t> </a:t>
            </a:r>
            <a:r>
              <a:rPr lang="en-US" cap="all" dirty="0" err="1"/>
              <a:t>tweetler</a:t>
            </a:r>
            <a:r>
              <a:rPr lang="tr-TR" cap="all" dirty="0"/>
              <a:t>İ</a:t>
            </a:r>
            <a:r>
              <a:rPr lang="en-US" cap="all" dirty="0"/>
              <a:t>n</a:t>
            </a:r>
            <a:r>
              <a:rPr lang="tr-TR" cap="all" dirty="0"/>
              <a:t>İ</a:t>
            </a:r>
            <a:r>
              <a:rPr lang="en-US" cap="all" dirty="0"/>
              <a:t>n Amer</a:t>
            </a:r>
            <a:r>
              <a:rPr lang="tr-TR" cap="all" dirty="0"/>
              <a:t>İ</a:t>
            </a:r>
            <a:r>
              <a:rPr lang="en-US" cap="all" dirty="0"/>
              <a:t>ka , </a:t>
            </a:r>
            <a:r>
              <a:rPr lang="en-US" cap="all" dirty="0" err="1"/>
              <a:t>Almanya</a:t>
            </a:r>
            <a:r>
              <a:rPr lang="en-US" cap="all" dirty="0"/>
              <a:t> </a:t>
            </a:r>
            <a:r>
              <a:rPr lang="en-US" cap="all" dirty="0" err="1"/>
              <a:t>ve</a:t>
            </a:r>
            <a:r>
              <a:rPr lang="en-US" cap="all" dirty="0"/>
              <a:t> </a:t>
            </a:r>
            <a:r>
              <a:rPr lang="en-US" cap="all" dirty="0" err="1"/>
              <a:t>İtalya’dak</a:t>
            </a:r>
            <a:r>
              <a:rPr lang="tr-TR" cap="all" dirty="0"/>
              <a:t>İ</a:t>
            </a:r>
            <a:r>
              <a:rPr lang="en-US" cap="all" dirty="0"/>
              <a:t> </a:t>
            </a:r>
            <a:r>
              <a:rPr lang="en-US" cap="all" dirty="0" err="1"/>
              <a:t>kullanıcılar</a:t>
            </a:r>
            <a:r>
              <a:rPr lang="en-US" cap="all" dirty="0"/>
              <a:t> </a:t>
            </a:r>
            <a:r>
              <a:rPr lang="en-US" cap="all" dirty="0" err="1"/>
              <a:t>üzer</a:t>
            </a:r>
            <a:r>
              <a:rPr lang="tr-TR" cap="all" dirty="0"/>
              <a:t>İ</a:t>
            </a:r>
            <a:r>
              <a:rPr lang="en-US" cap="all" dirty="0" err="1"/>
              <a:t>nde</a:t>
            </a:r>
            <a:r>
              <a:rPr lang="en-US" cap="all" dirty="0"/>
              <a:t> </a:t>
            </a:r>
            <a:r>
              <a:rPr lang="en-US" cap="all" dirty="0" err="1"/>
              <a:t>sıklıkla</a:t>
            </a:r>
            <a:r>
              <a:rPr lang="en-US" cap="all" dirty="0"/>
              <a:t> </a:t>
            </a:r>
            <a:r>
              <a:rPr lang="tr-TR" b="1" cap="all" dirty="0"/>
              <a:t>POZİTİF</a:t>
            </a:r>
            <a:r>
              <a:rPr lang="en-US" cap="all" dirty="0"/>
              <a:t> </a:t>
            </a:r>
            <a:r>
              <a:rPr lang="en-US" cap="all" dirty="0" err="1"/>
              <a:t>düşünceler</a:t>
            </a:r>
            <a:r>
              <a:rPr lang="tr-TR" cap="all" dirty="0"/>
              <a:t>İ</a:t>
            </a:r>
            <a:r>
              <a:rPr lang="en-US" cap="all" dirty="0"/>
              <a:t> </a:t>
            </a:r>
            <a:r>
              <a:rPr lang="en-US" cap="all" dirty="0" err="1"/>
              <a:t>gördüğümüz</a:t>
            </a:r>
            <a:r>
              <a:rPr lang="en-US" cap="all" dirty="0"/>
              <a:t> </a:t>
            </a:r>
            <a:r>
              <a:rPr lang="tr-TR" cap="all" dirty="0"/>
              <a:t>GİBİ</a:t>
            </a:r>
            <a:r>
              <a:rPr lang="en-US" cap="all" dirty="0"/>
              <a:t>, </a:t>
            </a:r>
            <a:r>
              <a:rPr lang="en-US" cap="all" dirty="0" err="1"/>
              <a:t>aşının</a:t>
            </a:r>
            <a:r>
              <a:rPr lang="en-US" cap="all" dirty="0"/>
              <a:t> </a:t>
            </a:r>
            <a:r>
              <a:rPr lang="en-US" b="1" cap="all" dirty="0" err="1"/>
              <a:t>güven</a:t>
            </a:r>
            <a:r>
              <a:rPr lang="en-US" cap="all" dirty="0"/>
              <a:t> verd</a:t>
            </a:r>
            <a:r>
              <a:rPr lang="tr-TR" cap="all" dirty="0"/>
              <a:t>İĞİNİ</a:t>
            </a:r>
            <a:r>
              <a:rPr lang="en-US" cap="all" dirty="0"/>
              <a:t> de </a:t>
            </a:r>
            <a:r>
              <a:rPr lang="en-US" cap="all" dirty="0" err="1"/>
              <a:t>görmektey</a:t>
            </a:r>
            <a:r>
              <a:rPr lang="tr-TR" cap="all" dirty="0"/>
              <a:t>İ</a:t>
            </a:r>
            <a:r>
              <a:rPr lang="en-US" cap="all" dirty="0"/>
              <a:t>z.</a:t>
            </a:r>
            <a:endParaRPr lang="tr-TR" cap="all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tr-TR" cap="all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tr-TR" cap="all" dirty="0"/>
              <a:t> </a:t>
            </a:r>
            <a:r>
              <a:rPr lang="en-US" cap="all" dirty="0" err="1"/>
              <a:t>Türk</a:t>
            </a:r>
            <a:r>
              <a:rPr lang="tr-TR" cap="all" dirty="0"/>
              <a:t>İ</a:t>
            </a:r>
            <a:r>
              <a:rPr lang="en-US" cap="all" dirty="0"/>
              <a:t>ye de </a:t>
            </a:r>
            <a:r>
              <a:rPr lang="tr-TR" cap="all" dirty="0"/>
              <a:t>İ</a:t>
            </a:r>
            <a:r>
              <a:rPr lang="en-US" cap="all" dirty="0"/>
              <a:t>se </a:t>
            </a:r>
            <a:r>
              <a:rPr lang="en-US" cap="all" dirty="0" err="1"/>
              <a:t>aşı</a:t>
            </a:r>
            <a:r>
              <a:rPr lang="en-US" cap="all" dirty="0"/>
              <a:t> </a:t>
            </a:r>
            <a:r>
              <a:rPr lang="en-US" cap="all" dirty="0" err="1"/>
              <a:t>tweetler</a:t>
            </a:r>
            <a:r>
              <a:rPr lang="tr-TR" cap="all" dirty="0"/>
              <a:t>İ</a:t>
            </a:r>
            <a:r>
              <a:rPr lang="en-US" cap="all" dirty="0"/>
              <a:t>n</a:t>
            </a:r>
            <a:r>
              <a:rPr lang="tr-TR" cap="all" dirty="0"/>
              <a:t>E</a:t>
            </a:r>
            <a:r>
              <a:rPr lang="en-US" cap="all" dirty="0"/>
              <a:t> </a:t>
            </a:r>
            <a:r>
              <a:rPr lang="en-US" cap="all" dirty="0" err="1"/>
              <a:t>baktığımızda</a:t>
            </a:r>
            <a:r>
              <a:rPr lang="en-US" cap="all" dirty="0"/>
              <a:t> </a:t>
            </a:r>
            <a:r>
              <a:rPr lang="en-US" cap="all" dirty="0" err="1"/>
              <a:t>aşının</a:t>
            </a:r>
            <a:r>
              <a:rPr lang="en-US" cap="all" dirty="0"/>
              <a:t> </a:t>
            </a:r>
            <a:r>
              <a:rPr lang="en-US" cap="all" dirty="0" err="1"/>
              <a:t>sıklıkla</a:t>
            </a:r>
            <a:r>
              <a:rPr lang="en-US" cap="all" dirty="0"/>
              <a:t> </a:t>
            </a:r>
            <a:r>
              <a:rPr lang="en-US" cap="all" dirty="0" err="1"/>
              <a:t>kullanıcılara</a:t>
            </a:r>
            <a:r>
              <a:rPr lang="en-US" cap="all" dirty="0"/>
              <a:t> </a:t>
            </a:r>
            <a:r>
              <a:rPr lang="en-US" b="1" cap="all" dirty="0" err="1"/>
              <a:t>güven</a:t>
            </a:r>
            <a:r>
              <a:rPr lang="en-US" cap="all" dirty="0"/>
              <a:t> verd</a:t>
            </a:r>
            <a:r>
              <a:rPr lang="tr-TR" cap="all" dirty="0"/>
              <a:t>İĞİ </a:t>
            </a:r>
            <a:r>
              <a:rPr lang="en-US" cap="all" dirty="0"/>
              <a:t>G</a:t>
            </a:r>
            <a:r>
              <a:rPr lang="tr-TR" cap="all" dirty="0" err="1"/>
              <a:t>ibi</a:t>
            </a:r>
            <a:r>
              <a:rPr lang="en-US" cap="all" dirty="0"/>
              <a:t>, </a:t>
            </a:r>
            <a:r>
              <a:rPr lang="en-US" cap="all" dirty="0" err="1"/>
              <a:t>bu</a:t>
            </a:r>
            <a:r>
              <a:rPr lang="en-US" cap="all" dirty="0"/>
              <a:t> </a:t>
            </a:r>
            <a:r>
              <a:rPr lang="en-US" cap="all" dirty="0" err="1"/>
              <a:t>kullanıcıların</a:t>
            </a:r>
            <a:r>
              <a:rPr lang="en-US" cap="all" dirty="0"/>
              <a:t> </a:t>
            </a:r>
            <a:r>
              <a:rPr lang="tr-TR" b="1" cap="all" dirty="0"/>
              <a:t>BEKLENTİ</a:t>
            </a:r>
            <a:r>
              <a:rPr lang="en-US" cap="all" dirty="0"/>
              <a:t> </a:t>
            </a:r>
            <a:r>
              <a:rPr lang="tr-TR" cap="all" dirty="0"/>
              <a:t>İÇERİSİNDE</a:t>
            </a:r>
            <a:r>
              <a:rPr lang="en-US" cap="all" dirty="0"/>
              <a:t> </a:t>
            </a:r>
            <a:r>
              <a:rPr lang="en-US" cap="all" dirty="0" err="1"/>
              <a:t>olduğunu</a:t>
            </a:r>
            <a:r>
              <a:rPr lang="en-US" cap="all" dirty="0"/>
              <a:t> da </a:t>
            </a:r>
            <a:r>
              <a:rPr lang="tr-TR" cap="all" dirty="0"/>
              <a:t>GÖRMEKTEYİZ</a:t>
            </a:r>
            <a:r>
              <a:rPr lang="en-US" cap="all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CEB67D-06C9-41F5-9649-F7A0085F8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830" y="1214766"/>
            <a:ext cx="7591107" cy="482035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411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49B557-CF31-4B2E-BAC5-C65EA0F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544749"/>
            <a:ext cx="9592097" cy="59436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b="1" dirty="0"/>
              <a:t>  KAYNAKÇA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https://bookdown.org/content/2096/twitter-ile-metin-madenciligi.html#metin-temizligi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https://www.newslabturkey.org/r-ekosisteminde-metin-madenciligi-nasil-yapilir/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https://tevfikbulut.com/2018/08/02/kelime-bulutu-word-cloud/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https://www.dropbox.com/sh/9uwf4ygv0kwhh0l/AAClYX8WCEPxtQOGP4a3z0e-a/Ders_notlari?dl=0&amp;preview=metinmadenciligi_giris1.Rmd&amp;subfolder_nav_tracking=1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https://rstudio-pubs-static.s3.amazonaws.com/118348_a00ba585d2314b3c937d6acd4f4698b0.html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https://medium.com/algorithms-data-structures/metin-madencili%C4%9Finde-text-mining-kavramlar-1-e11b87b28847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Duygu Analizi (</a:t>
            </a:r>
            <a:r>
              <a:rPr lang="tr-TR" sz="1600" dirty="0" err="1"/>
              <a:t>Sentiment</a:t>
            </a:r>
            <a:r>
              <a:rPr lang="tr-TR" sz="1600" dirty="0"/>
              <a:t> Analysis) Nedir? | </a:t>
            </a:r>
            <a:r>
              <a:rPr lang="tr-TR" sz="1600" dirty="0" err="1"/>
              <a:t>by</a:t>
            </a:r>
            <a:r>
              <a:rPr lang="tr-TR" sz="1600" dirty="0"/>
              <a:t> Hasan </a:t>
            </a:r>
            <a:r>
              <a:rPr lang="tr-TR" sz="1600" dirty="0" err="1"/>
              <a:t>Amanet</a:t>
            </a:r>
            <a:r>
              <a:rPr lang="tr-TR" sz="1600" dirty="0"/>
              <a:t> | </a:t>
            </a:r>
            <a:r>
              <a:rPr lang="tr-TR" sz="1600" dirty="0" err="1"/>
              <a:t>Medium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 err="1"/>
              <a:t>MetinMadenciligi</a:t>
            </a:r>
            <a:r>
              <a:rPr lang="tr-TR" sz="1600" dirty="0"/>
              <a:t> (ybsansiklopedi.com)</a:t>
            </a:r>
          </a:p>
          <a:p>
            <a:pPr>
              <a:lnSpc>
                <a:spcPct val="110000"/>
              </a:lnSpc>
            </a:pPr>
            <a:r>
              <a:rPr lang="tr-TR" sz="1600" dirty="0"/>
              <a:t>http://www.textanalyticsworld.com/wp-content/uploads/2012/03/PracticalTextMining_Excerpt.pdf</a:t>
            </a:r>
          </a:p>
        </p:txBody>
      </p:sp>
    </p:spTree>
    <p:extLst>
      <p:ext uri="{BB962C8B-B14F-4D97-AF65-F5344CB8AC3E}">
        <p14:creationId xmlns:p14="http://schemas.microsoft.com/office/powerpoint/2010/main" val="267520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6EAE2-674F-4ED8-B357-6DE35B7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tr-TR" sz="3100"/>
              <a:t>HAZIRLAYANLAR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31" name="İçerik Yer Tutucusu 2">
            <a:extLst>
              <a:ext uri="{FF2B5EF4-FFF2-40B4-BE49-F238E27FC236}">
                <a16:creationId xmlns:a16="http://schemas.microsoft.com/office/drawing/2014/main" id="{E276C384-109B-4A00-9DFF-1998FFE3A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14870"/>
              </p:ext>
            </p:extLst>
          </p:nvPr>
        </p:nvGraphicFramePr>
        <p:xfrm>
          <a:off x="5135401" y="1314450"/>
          <a:ext cx="6219954" cy="402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93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AE20888-E86B-4BA4-9C4B-1AE1BE42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chemeClr val="bg1"/>
                </a:solidFill>
              </a:rPr>
              <a:t>İçindekiler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150AB55-E114-48FE-873F-9E152D56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99" y="499188"/>
            <a:ext cx="7735077" cy="5859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PfIzer-BIontech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Aşısı 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…………………………………………………………………..3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Metin Analizinin Amacı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………………………………………………………………..4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Metin Analizi Aşamaları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………………………………………………………………5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 Seti Hakkında Bilgi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………………………………………………………………..6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Gerekli Kütüphaneler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………………………………………………………………….7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Verinin Temizlenmesi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……………………………………………………...……………8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Aşı </a:t>
            </a: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Frekansı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…………………………………………………………..………….9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Aşı </a:t>
            </a: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Kelime Bulutu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………………………………………………………………10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Kelime </a:t>
            </a: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Dendogramı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…………………………………………………………………....11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Korelasyon Grafiği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…………………………………………………………………..12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İkili Kelime Gruplarının Aşı </a:t>
            </a: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Frekansı ve Kelime Bulutu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…………………..13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Üçlü Kelime Gruplarının Aşı </a:t>
            </a:r>
            <a:r>
              <a:rPr lang="tr-TR" sz="1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Frekansı ve Kelime Bulutu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…………………14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Duygu Analizi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……………………………………………………………………....15-17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Kaynakça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……………………………………………………………………………….18</a:t>
            </a:r>
          </a:p>
          <a:p>
            <a:pPr>
              <a:lnSpc>
                <a:spcPct val="110000"/>
              </a:lnSpc>
            </a:pP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Hazırlayanlar</a:t>
            </a:r>
            <a:r>
              <a:rPr lang="tr-T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………………………………………………………………………….19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900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D7A85C-C344-4564-8AF0-98C6DC442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637" y="438154"/>
            <a:ext cx="7007258" cy="1074656"/>
          </a:xfrm>
        </p:spPr>
        <p:txBody>
          <a:bodyPr>
            <a:normAutofit/>
          </a:bodyPr>
          <a:lstStyle/>
          <a:p>
            <a:r>
              <a:rPr lang="tr-TR" dirty="0"/>
              <a:t>PFIZER-BIONTECH AŞISI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583EA58-6A14-4DE4-98E9-A1648C80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82" y="1923068"/>
            <a:ext cx="9523124" cy="4496778"/>
          </a:xfrm>
        </p:spPr>
        <p:txBody>
          <a:bodyPr>
            <a:normAutofit lnSpcReduction="10000"/>
          </a:bodyPr>
          <a:lstStyle/>
          <a:p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PfIzer-BIoNTech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COVID-19 aşısı,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BIoNTech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PfIzer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şirketlerinin iş birliğinde geliştirilen COVID-19 aşısı. Dünya Sağlık Örgütü tarafından sıkı düzenleyici kurumlar olarak tanımlanan kurumlardan acil kullanım onayı ve düzenli kullanım onayı alan ilk COVID-19 aşısıdır. Etkin maddesi </a:t>
            </a:r>
            <a:r>
              <a:rPr lang="tr-T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tozinameran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adıyla bilinmektedir.</a:t>
            </a:r>
          </a:p>
          <a:p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Klinik çalışmaları Nisan 2020'de başlayan aşının faz 3 klinik çalışmasında 40.000'den fazla kişi yer almıştır. Toplamda 180 COVID-19 vakası üzerinden yapılan Aralık 2020 tarihli ara analizde aşının COVID-19 hastalığını engellemede %95 etkili olduğu tespit edilmiştir. Aşının yaygın yan etkileri arasında enjeksiyon bölgesinde hafif ağrı, hâlsizlik ve baş ağrısı yer almaktadır.</a:t>
            </a:r>
          </a:p>
          <a:p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BNT162b2'nin (aşı adayının) orijinal geliştiricisi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BIoNTech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olurken, üretim partnerlerinden biri de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PfIzer</a:t>
            </a:r>
            <a:r>
              <a:rPr lang="tr-T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’dir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tr-T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PfIzer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50 milyon dozun 2020'nin sonunda mevcut olabileceğini ve 2021'in ortasına kadar yaklaşık 1.3 milyar dozun mevcut olabileceğini belirtti.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BAAD159-16CB-4BC3-B474-162310CA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02" y="167450"/>
            <a:ext cx="2865928" cy="16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25B539B-6083-4B1B-A68F-975886A0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160" y="2196789"/>
            <a:ext cx="3944585" cy="2262511"/>
          </a:xfrm>
        </p:spPr>
        <p:txBody>
          <a:bodyPr anchor="b">
            <a:normAutofit/>
          </a:bodyPr>
          <a:lstStyle/>
          <a:p>
            <a:pPr algn="r"/>
            <a:r>
              <a:rPr lang="tr-TR" dirty="0">
                <a:solidFill>
                  <a:schemeClr val="bg1"/>
                </a:solidFill>
              </a:rPr>
              <a:t>PFIZER-BIONTECH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AŞI TWEETLERİ Metin Analizinin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6642AB-24AB-49E0-9120-5033810C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188" y="956369"/>
            <a:ext cx="7041530" cy="49452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b="1" dirty="0" err="1"/>
              <a:t>PfIzer-BIontech</a:t>
            </a:r>
            <a:r>
              <a:rPr lang="tr-TR" sz="2200" dirty="0"/>
              <a:t> aşısı ile ilgili </a:t>
            </a:r>
            <a:r>
              <a:rPr lang="tr-TR" sz="2200" dirty="0" err="1"/>
              <a:t>tweetlerin</a:t>
            </a:r>
            <a:r>
              <a:rPr lang="tr-TR" sz="2200" dirty="0"/>
              <a:t> metin analizini yaparak gündemimizde olan </a:t>
            </a:r>
            <a:r>
              <a:rPr lang="tr-TR" sz="2200" dirty="0" err="1"/>
              <a:t>koronavirüsün</a:t>
            </a:r>
            <a:r>
              <a:rPr lang="tr-TR" sz="2200" dirty="0"/>
              <a:t> tedavisi için geliştirilen bu aşının </a:t>
            </a:r>
            <a:r>
              <a:rPr lang="tr-TR" sz="2200" b="1" dirty="0"/>
              <a:t>insanların üzerinde nasıl etki uyandırdığı </a:t>
            </a:r>
            <a:r>
              <a:rPr lang="tr-TR" sz="2200" dirty="0"/>
              <a:t>hakkında bilgi sahibi olmak.</a:t>
            </a:r>
          </a:p>
        </p:txBody>
      </p:sp>
    </p:spTree>
    <p:extLst>
      <p:ext uri="{BB962C8B-B14F-4D97-AF65-F5344CB8AC3E}">
        <p14:creationId xmlns:p14="http://schemas.microsoft.com/office/powerpoint/2010/main" val="33342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7867F55-8C2B-4ACE-B5F2-6BD787B0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67150" y="1576774"/>
            <a:ext cx="7149227" cy="370445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C350483-3061-4495-9AE8-91C8F410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62" y="2706467"/>
            <a:ext cx="4320465" cy="1445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800" dirty="0"/>
              <a:t>METİN ANALİZİ AŞAMALARI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29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FF7873-0DD0-4FEA-8FE9-8DD8AEA43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2284447-B84C-4C3B-98EA-03E44DB7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323265-6632-41B5-93EA-3CD32D670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238" b="9323"/>
          <a:stretch/>
        </p:blipFill>
        <p:spPr>
          <a:xfrm>
            <a:off x="-66705" y="-2"/>
            <a:ext cx="7508182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0E084-3765-4F4D-AD43-DDB43996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20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D2CF979-0F0E-4E68-A483-DBF0A635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071BB0-B033-46E7-9021-9B99463E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208" y="1685983"/>
            <a:ext cx="3877787" cy="47335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900" dirty="0"/>
              <a:t>Veri seti kaynağı: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9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https://www.kaggle.com/gpreda/pfizer-vaccine-tweets</a:t>
            </a:r>
            <a:endParaRPr lang="tr-TR" sz="1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1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1900" dirty="0"/>
              <a:t>Veri seti, 2019 yılında tüm dünyada ortaya çıkan </a:t>
            </a:r>
            <a:r>
              <a:rPr lang="tr-TR" sz="1900" dirty="0" err="1"/>
              <a:t>koronavirüs</a:t>
            </a:r>
            <a:r>
              <a:rPr lang="tr-TR" sz="1900" dirty="0"/>
              <a:t> (covid-19) ile mücadelede Pfizer ve </a:t>
            </a:r>
            <a:r>
              <a:rPr lang="tr-TR" sz="1900" dirty="0" err="1"/>
              <a:t>BioNTech</a:t>
            </a:r>
            <a:r>
              <a:rPr lang="tr-TR" sz="1900" dirty="0"/>
              <a:t> tarafından işbirliği içinde yapılan 12/12/2020 - 13/01/2021 arası Pfizer-</a:t>
            </a:r>
            <a:r>
              <a:rPr lang="tr-TR" sz="1900" dirty="0" err="1"/>
              <a:t>BioNTech</a:t>
            </a:r>
            <a:r>
              <a:rPr lang="tr-TR" sz="1900" dirty="0"/>
              <a:t> aşısı hakkındaki </a:t>
            </a:r>
            <a:r>
              <a:rPr lang="tr-TR" sz="1900" dirty="0" err="1"/>
              <a:t>tweetleri</a:t>
            </a:r>
            <a:r>
              <a:rPr lang="tr-TR" sz="1900" dirty="0"/>
              <a:t> içermektedir.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900" dirty="0"/>
              <a:t>Veri seti 16 değişkenden oluşmaktadır. 3302 adet metin parçası bulunmaktadır.</a:t>
            </a:r>
          </a:p>
          <a:p>
            <a:pPr marL="0" indent="0">
              <a:lnSpc>
                <a:spcPct val="110000"/>
              </a:lnSpc>
              <a:buNone/>
            </a:pPr>
            <a:endParaRPr lang="tr-TR" sz="1300" b="0" i="0" dirty="0">
              <a:effectLst/>
              <a:latin typeface="Helvetica Neue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FE89A66-5365-4978-AC9D-5BE1C1DCF4E7}"/>
              </a:ext>
            </a:extLst>
          </p:cNvPr>
          <p:cNvSpPr txBox="1"/>
          <p:nvPr/>
        </p:nvSpPr>
        <p:spPr>
          <a:xfrm>
            <a:off x="7792168" y="354551"/>
            <a:ext cx="41158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3200" dirty="0"/>
              <a:t>VERİ SETİ </a:t>
            </a:r>
          </a:p>
          <a:p>
            <a:pPr>
              <a:spcAft>
                <a:spcPts val="600"/>
              </a:spcAft>
            </a:pPr>
            <a:r>
              <a:rPr lang="tr-TR" sz="3200" dirty="0"/>
              <a:t>HAKKINDA BİLGİ</a:t>
            </a:r>
          </a:p>
        </p:txBody>
      </p:sp>
    </p:spTree>
    <p:extLst>
      <p:ext uri="{BB962C8B-B14F-4D97-AF65-F5344CB8AC3E}">
        <p14:creationId xmlns:p14="http://schemas.microsoft.com/office/powerpoint/2010/main" val="34755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E0CBB8-4C5C-4365-8ED8-119D630E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B856BB6-F13C-4A98-9D8D-D8A075D9D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üzenli, boş bir eğitim masası">
            <a:extLst>
              <a:ext uri="{FF2B5EF4-FFF2-40B4-BE49-F238E27FC236}">
                <a16:creationId xmlns:a16="http://schemas.microsoft.com/office/drawing/2014/main" id="{3BB64668-93C9-4436-8E3A-6955AD791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-1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D5A8E4-E2BD-4ED9-9AAE-A2F649CF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F514EB3-D65F-4702-8303-EC24E7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025" y="205665"/>
            <a:ext cx="5953555" cy="1110075"/>
          </a:xfrm>
        </p:spPr>
        <p:txBody>
          <a:bodyPr>
            <a:normAutofit/>
          </a:bodyPr>
          <a:lstStyle/>
          <a:p>
            <a:r>
              <a:rPr lang="tr-TR" dirty="0"/>
              <a:t>Gerekli Kütüphaneler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81B80DC-9A0A-4745-A77D-342C5F201E3C}"/>
              </a:ext>
            </a:extLst>
          </p:cNvPr>
          <p:cNvSpPr txBox="1"/>
          <p:nvPr/>
        </p:nvSpPr>
        <p:spPr>
          <a:xfrm>
            <a:off x="6909423" y="1315741"/>
            <a:ext cx="351764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/>
              <a:t>#Duygu analizi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syuzhet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lubridate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scales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(reshape2)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textdata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janeaustenr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stringr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plyr</a:t>
            </a:r>
            <a:r>
              <a:rPr lang="tr-TR" sz="2000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RSentiment</a:t>
            </a:r>
            <a:r>
              <a:rPr lang="tr-TR" sz="2000" dirty="0"/>
              <a:t>)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382C60C-11BC-490A-9BCB-CEA99E7C0CB9}"/>
              </a:ext>
            </a:extLst>
          </p:cNvPr>
          <p:cNvSpPr txBox="1"/>
          <p:nvPr/>
        </p:nvSpPr>
        <p:spPr>
          <a:xfrm>
            <a:off x="400384" y="1315741"/>
            <a:ext cx="5388121" cy="515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tm</a:t>
            </a:r>
            <a:r>
              <a:rPr lang="tr-TR" sz="2000" dirty="0"/>
              <a:t>)   #Metin </a:t>
            </a:r>
            <a:r>
              <a:rPr lang="tr-TR" sz="2000" dirty="0" err="1"/>
              <a:t>madenciligi</a:t>
            </a:r>
            <a:endParaRPr lang="tr-TR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wordcloud</a:t>
            </a:r>
            <a:r>
              <a:rPr lang="tr-TR" sz="2000" dirty="0"/>
              <a:t>)    #Kelime bulutu </a:t>
            </a:r>
            <a:r>
              <a:rPr lang="tr-TR" sz="2000" dirty="0" err="1"/>
              <a:t>oluşturmak</a:t>
            </a:r>
            <a:endParaRPr lang="tr-TR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(wordcloud2)  #Farklı tarzda bir kelime bulutu </a:t>
            </a:r>
            <a:r>
              <a:rPr lang="tr-TR" sz="2000" dirty="0" err="1"/>
              <a:t>oluşturmak</a:t>
            </a:r>
            <a:endParaRPr lang="tr-TR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RColorBrewer</a:t>
            </a:r>
            <a:r>
              <a:rPr lang="tr-TR" sz="2000" dirty="0"/>
              <a:t>)  #Renk paleti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tidytext</a:t>
            </a:r>
            <a:r>
              <a:rPr lang="tr-TR" sz="2000" dirty="0"/>
              <a:t>)   #Metin bloklarını </a:t>
            </a:r>
            <a:r>
              <a:rPr lang="tr-TR" sz="2000" dirty="0" err="1"/>
              <a:t>parçalayıp</a:t>
            </a:r>
            <a:r>
              <a:rPr lang="tr-TR" sz="2000" dirty="0"/>
              <a:t> sıklıkla kullanılan ifadelere </a:t>
            </a:r>
            <a:r>
              <a:rPr lang="tr-TR" sz="2000" dirty="0" err="1"/>
              <a:t>ulaşmak</a:t>
            </a:r>
            <a:endParaRPr lang="tr-TR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ggthemes</a:t>
            </a:r>
            <a:r>
              <a:rPr lang="tr-TR" sz="2000" dirty="0"/>
              <a:t>)  #Korelasyon grafiği oluşturma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tidyverse</a:t>
            </a:r>
            <a:r>
              <a:rPr lang="tr-TR" sz="2000" dirty="0"/>
              <a:t>)   #dplyr, ggplot2, </a:t>
            </a:r>
            <a:r>
              <a:rPr lang="tr-TR" sz="2000" dirty="0" err="1"/>
              <a:t>tidyr</a:t>
            </a:r>
            <a:endParaRPr lang="tr-TR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(ggplot2)    #Görselleştirme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data.table</a:t>
            </a:r>
            <a:r>
              <a:rPr lang="tr-TR" sz="2000" dirty="0"/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rJava</a:t>
            </a:r>
            <a:r>
              <a:rPr lang="tr-TR" sz="2000" dirty="0"/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qdap</a:t>
            </a:r>
            <a:r>
              <a:rPr lang="tr-TR" sz="2000" dirty="0"/>
              <a:t>)    #En fazla kullanılan kelimeler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library</a:t>
            </a:r>
            <a:r>
              <a:rPr lang="tr-TR" sz="2000" dirty="0"/>
              <a:t>(</a:t>
            </a:r>
            <a:r>
              <a:rPr lang="tr-TR" sz="2000" dirty="0" err="1"/>
              <a:t>RWeka</a:t>
            </a:r>
            <a:r>
              <a:rPr lang="tr-TR" sz="2000" dirty="0"/>
              <a:t>)   #Kelime grupları yaratmak</a:t>
            </a:r>
          </a:p>
        </p:txBody>
      </p:sp>
    </p:spTree>
    <p:extLst>
      <p:ext uri="{BB962C8B-B14F-4D97-AF65-F5344CB8AC3E}">
        <p14:creationId xmlns:p14="http://schemas.microsoft.com/office/powerpoint/2010/main" val="200414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6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45D8E0AD-FFAE-4200-B0A4-5E407537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79225" y="1386386"/>
            <a:ext cx="7921901" cy="440246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8F00E75-9CE7-41E6-8BC9-6C5AFE4C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11" y="2696041"/>
            <a:ext cx="3763141" cy="14659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             </a:t>
            </a:r>
            <a:r>
              <a:rPr lang="tr-TR" sz="4900" dirty="0"/>
              <a:t>VERİNİN TEMİZLENMESİ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1968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CC4FBBD-CECF-4650-BFA2-CCFB317C9414}"/>
              </a:ext>
            </a:extLst>
          </p:cNvPr>
          <p:cNvSpPr txBox="1"/>
          <p:nvPr/>
        </p:nvSpPr>
        <p:spPr>
          <a:xfrm>
            <a:off x="8131092" y="1720162"/>
            <a:ext cx="3914728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tr-TR" sz="2000" cap="all" dirty="0"/>
              <a:t> </a:t>
            </a:r>
            <a:r>
              <a:rPr lang="en-US" sz="2000" cap="all" dirty="0"/>
              <a:t>Graf</a:t>
            </a:r>
            <a:r>
              <a:rPr lang="tr-TR" sz="2000" cap="all" dirty="0"/>
              <a:t>İ</a:t>
            </a:r>
            <a:r>
              <a:rPr lang="en-US" sz="2000" cap="all" dirty="0" err="1"/>
              <a:t>kte</a:t>
            </a:r>
            <a:r>
              <a:rPr lang="en-US" sz="2000" cap="all" dirty="0"/>
              <a:t> </a:t>
            </a:r>
            <a:r>
              <a:rPr lang="en-US" sz="2000" cap="all" dirty="0" err="1"/>
              <a:t>görüldüğü</a:t>
            </a:r>
            <a:r>
              <a:rPr lang="en-US" sz="2000" cap="all" dirty="0"/>
              <a:t> </a:t>
            </a:r>
            <a:r>
              <a:rPr lang="en-US" sz="2000" cap="all" dirty="0" err="1"/>
              <a:t>üzere</a:t>
            </a:r>
            <a:r>
              <a:rPr lang="en-US" sz="2000" cap="all" dirty="0"/>
              <a:t> </a:t>
            </a:r>
            <a:r>
              <a:rPr lang="en-US" sz="2000" cap="all" dirty="0" err="1"/>
              <a:t>en</a:t>
            </a:r>
            <a:r>
              <a:rPr lang="en-US" sz="2000" cap="all" dirty="0"/>
              <a:t> </a:t>
            </a:r>
            <a:r>
              <a:rPr lang="en-US" sz="2000" cap="all" dirty="0" err="1"/>
              <a:t>sık</a:t>
            </a:r>
            <a:r>
              <a:rPr lang="en-US" sz="2000" cap="all" dirty="0"/>
              <a:t> </a:t>
            </a:r>
            <a:r>
              <a:rPr lang="en-US" sz="2000" cap="all" dirty="0" err="1"/>
              <a:t>kullanılan</a:t>
            </a:r>
            <a:r>
              <a:rPr lang="en-US" sz="2000" cap="all" dirty="0"/>
              <a:t> </a:t>
            </a:r>
            <a:r>
              <a:rPr lang="en-US" sz="2000" cap="all" dirty="0" err="1"/>
              <a:t>kel</a:t>
            </a:r>
            <a:r>
              <a:rPr lang="tr-TR" sz="2000" cap="all" dirty="0"/>
              <a:t>İ</a:t>
            </a:r>
            <a:r>
              <a:rPr lang="en-US" sz="2000" cap="all" dirty="0"/>
              <a:t>me </a:t>
            </a:r>
            <a:r>
              <a:rPr lang="tr-TR" sz="2000" cap="all" dirty="0"/>
              <a:t>AŞININ İSMİ </a:t>
            </a:r>
            <a:r>
              <a:rPr lang="en-US" sz="2000" b="1" cap="all" dirty="0" err="1"/>
              <a:t>pfizerbiontech</a:t>
            </a:r>
            <a:r>
              <a:rPr lang="en-US" sz="2000" b="1" cap="all" dirty="0"/>
              <a:t> </a:t>
            </a:r>
            <a:r>
              <a:rPr lang="en-US" sz="2000" cap="all" dirty="0"/>
              <a:t>t</a:t>
            </a:r>
            <a:r>
              <a:rPr lang="tr-TR" sz="2000" cap="all" dirty="0"/>
              <a:t>İ</a:t>
            </a:r>
            <a:r>
              <a:rPr lang="en-US" sz="2000" cap="all" dirty="0"/>
              <a:t>r. </a:t>
            </a:r>
            <a:endParaRPr lang="tr-TR" sz="2000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cap="all" dirty="0" err="1"/>
              <a:t>Daha</a:t>
            </a:r>
            <a:r>
              <a:rPr lang="en-US" sz="2000" cap="all" dirty="0"/>
              <a:t> </a:t>
            </a:r>
            <a:r>
              <a:rPr lang="en-US" sz="2000" cap="all" dirty="0" err="1"/>
              <a:t>sonra</a:t>
            </a:r>
            <a:r>
              <a:rPr lang="en-US" sz="2000" cap="all" dirty="0"/>
              <a:t> </a:t>
            </a:r>
            <a:r>
              <a:rPr lang="tr-TR" sz="2000" cap="all" dirty="0"/>
              <a:t>İKİNCİ</a:t>
            </a:r>
            <a:r>
              <a:rPr lang="en-US" sz="2000" cap="all" dirty="0"/>
              <a:t> </a:t>
            </a:r>
            <a:r>
              <a:rPr lang="en-US" sz="2000" cap="all" dirty="0" err="1"/>
              <a:t>sırada</a:t>
            </a:r>
            <a:r>
              <a:rPr lang="en-US" sz="2000" cap="all" dirty="0"/>
              <a:t> </a:t>
            </a:r>
            <a:r>
              <a:rPr lang="tr-TR" sz="2000" b="1" cap="all" dirty="0"/>
              <a:t>VACCINE</a:t>
            </a:r>
            <a:r>
              <a:rPr lang="en-US" sz="2000" cap="all" dirty="0"/>
              <a:t> </a:t>
            </a:r>
            <a:r>
              <a:rPr lang="tr-TR" sz="2000" cap="all" dirty="0"/>
              <a:t>KELİMESİ</a:t>
            </a:r>
            <a:r>
              <a:rPr lang="en-US" sz="2000" cap="all" dirty="0"/>
              <a:t> </a:t>
            </a:r>
            <a:r>
              <a:rPr lang="en-US" sz="2000" cap="all" dirty="0" err="1"/>
              <a:t>ve</a:t>
            </a:r>
            <a:r>
              <a:rPr lang="en-US" sz="2000" cap="all" dirty="0"/>
              <a:t> </a:t>
            </a:r>
            <a:r>
              <a:rPr lang="en-US" sz="2000" cap="all" dirty="0" err="1"/>
              <a:t>arkasından</a:t>
            </a:r>
            <a:r>
              <a:rPr lang="en-US" sz="2000" cap="all" dirty="0"/>
              <a:t> </a:t>
            </a:r>
            <a:r>
              <a:rPr lang="tr-TR" sz="2000" cap="all" dirty="0"/>
              <a:t>BİR SENEDİR </a:t>
            </a:r>
            <a:r>
              <a:rPr lang="en-US" sz="2000" cap="all" dirty="0" err="1"/>
              <a:t>gündemde</a:t>
            </a:r>
            <a:r>
              <a:rPr lang="en-US" sz="2000" cap="all" dirty="0"/>
              <a:t> </a:t>
            </a:r>
            <a:r>
              <a:rPr lang="en-US" sz="2000" cap="all" dirty="0" err="1"/>
              <a:t>olan</a:t>
            </a:r>
            <a:r>
              <a:rPr lang="en-US" sz="2000" cap="all" dirty="0"/>
              <a:t> </a:t>
            </a:r>
            <a:r>
              <a:rPr lang="en-US" sz="2000" b="1" cap="all" dirty="0" err="1"/>
              <a:t>covid</a:t>
            </a:r>
            <a:r>
              <a:rPr lang="en-US" sz="2000" cap="all" dirty="0"/>
              <a:t> </a:t>
            </a:r>
            <a:r>
              <a:rPr lang="en-US" sz="2000" cap="all" dirty="0" err="1"/>
              <a:t>kel</a:t>
            </a:r>
            <a:r>
              <a:rPr lang="tr-TR" sz="2000" cap="all" dirty="0"/>
              <a:t>İMESİ</a:t>
            </a:r>
            <a:r>
              <a:rPr lang="en-US" sz="2000" cap="all" dirty="0"/>
              <a:t> </a:t>
            </a:r>
            <a:r>
              <a:rPr lang="en-US" sz="2000" cap="all" dirty="0" err="1"/>
              <a:t>gelmekted</a:t>
            </a:r>
            <a:r>
              <a:rPr lang="tr-TR" sz="2000" cap="all" dirty="0"/>
              <a:t>İR</a:t>
            </a:r>
            <a:r>
              <a:rPr lang="en-US" sz="2000" cap="all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C74DB01-2597-4B13-8A29-F388C4A1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222" t="-464" r="222"/>
          <a:stretch/>
        </p:blipFill>
        <p:spPr>
          <a:xfrm>
            <a:off x="822280" y="1324947"/>
            <a:ext cx="6923607" cy="4671740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0164588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87436A3A8E4A149AEC7893AD9CED335" ma:contentTypeVersion="9" ma:contentTypeDescription="Yeni belge oluşturun." ma:contentTypeScope="" ma:versionID="5301f2c1e2060d2565ef93425069d46c">
  <xsd:schema xmlns:xsd="http://www.w3.org/2001/XMLSchema" xmlns:xs="http://www.w3.org/2001/XMLSchema" xmlns:p="http://schemas.microsoft.com/office/2006/metadata/properties" xmlns:ns3="ca094baf-aefd-4c79-ba60-3072966e9094" targetNamespace="http://schemas.microsoft.com/office/2006/metadata/properties" ma:root="true" ma:fieldsID="d0a06501b8c708bcd110c88bad6595a2" ns3:_="">
    <xsd:import namespace="ca094baf-aefd-4c79-ba60-3072966e90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94baf-aefd-4c79-ba60-3072966e90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1C7178-292C-4E6A-B226-9C290EBCD8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5C182E-0167-4EA5-B725-52D0C910A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94baf-aefd-4c79-ba60-3072966e9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D5032A-AA0C-4F1D-B474-51F29FFB0B18}">
  <ds:schemaRefs>
    <ds:schemaRef ds:uri="http://purl.org/dc/terms/"/>
    <ds:schemaRef ds:uri="http://purl.org/dc/elements/1.1/"/>
    <ds:schemaRef ds:uri="ca094baf-aefd-4c79-ba60-3072966e9094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Office PowerPoint</Application>
  <PresentationFormat>Geniş ekran</PresentationFormat>
  <Paragraphs>97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 Neue</vt:lpstr>
      <vt:lpstr>Tw Cen MT</vt:lpstr>
      <vt:lpstr>Damla</vt:lpstr>
      <vt:lpstr>PowerPoint Sunusu</vt:lpstr>
      <vt:lpstr>İçindekiler</vt:lpstr>
      <vt:lpstr>PFIZER-BIONTECH AŞISI</vt:lpstr>
      <vt:lpstr>PFIZER-BIONTECH AŞI TWEETLERİ Metin Analizinin Amacı</vt:lpstr>
      <vt:lpstr>METİN ANALİZİ AŞAMALARI</vt:lpstr>
      <vt:lpstr>PowerPoint Sunusu</vt:lpstr>
      <vt:lpstr>Gerekli Kütüphaneler</vt:lpstr>
      <vt:lpstr>             VERİNİN TEMİZLENMESİ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DUYGU ANALİZİ</vt:lpstr>
      <vt:lpstr>PowerPoint Sunusu</vt:lpstr>
      <vt:lpstr>PowerPoint Sunusu</vt:lpstr>
      <vt:lpstr>PowerPoint Sunusu</vt:lpstr>
      <vt:lpstr>HAZIRLAYANLAR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Zeynep Canan Mahno</dc:creator>
  <cp:lastModifiedBy>Zeynep Canan Mahno</cp:lastModifiedBy>
  <cp:revision>12</cp:revision>
  <dcterms:created xsi:type="dcterms:W3CDTF">2021-02-10T20:06:31Z</dcterms:created>
  <dcterms:modified xsi:type="dcterms:W3CDTF">2021-02-11T11:43:11Z</dcterms:modified>
</cp:coreProperties>
</file>