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8" r:id="rId5"/>
    <p:sldId id="259" r:id="rId6"/>
    <p:sldId id="260" r:id="rId7"/>
    <p:sldId id="264" r:id="rId8"/>
    <p:sldId id="262" r:id="rId9"/>
    <p:sldId id="265" r:id="rId10"/>
    <p:sldId id="266" r:id="rId11"/>
    <p:sldId id="267" r:id="rId12"/>
    <p:sldId id="270" r:id="rId13"/>
    <p:sldId id="271" r:id="rId14"/>
    <p:sldId id="269" r:id="rId15"/>
    <p:sldId id="26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EFD545-54AB-41BA-A713-33A44084E3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CE088-3151-4178-AAA9-8898110AD1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988D8-7AE2-42CB-A0B4-FCC6887E52AB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4DBC1-3E7A-4EBA-AA1F-2CECD1DEE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692BE-BB18-4ED3-B05A-AC0C9B9490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F6A09-CB58-4C1A-85E0-6B54B99FB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6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631F-07A9-4103-961D-4FC63F6313FA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3384D-82D5-4D68-995A-45FCD244A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3ADE164-D45A-44D8-82C5-2E0962BB70DA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videos/search?&amp;q=prototype+design+pattern+ppt&amp;docid=608011879039315420&amp;mid=AEE63C429513C82EF9A7AEE63C429513C82EF9A7&amp;view=detail&amp;FORM=VDRVRV&amp;rvsmid=A7A9B7C49646E86E008CA7A9B7C49646E86E008C&amp;ajaxhist=0" TargetMode="External"/><Relationship Id="rId2" Type="http://schemas.openxmlformats.org/officeDocument/2006/relationships/hyperlink" Target="https://www.bing.com/videos/search?q=prototype+design+pattern+ppt&amp;docid=608011879039315420&amp;mid=A7A9B7C49646E86E008CA7A9B7C49646E86E008C&amp;view=detail&amp;FORM=VIR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N_e_L5SM4nY" TargetMode="External"/><Relationship Id="rId4" Type="http://schemas.openxmlformats.org/officeDocument/2006/relationships/hyperlink" Target="https://www.youtube.com/watch?v=EiqLJ_3ynTw&amp;list=PLnqAlQ9hFYdewk9UKGBcHLulZNUBpNSKJ&amp;index=9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57102" y="2666153"/>
            <a:ext cx="8702576" cy="1019727"/>
          </a:xfrm>
        </p:spPr>
        <p:txBody>
          <a:bodyPr>
            <a:normAutofit/>
          </a:bodyPr>
          <a:lstStyle/>
          <a:p>
            <a:r>
              <a:rPr lang="en-US" sz="5000" dirty="0" smtClean="0"/>
              <a:t>Prototype Design Pattern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6109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>
                <a:solidFill>
                  <a:srgbClr val="0070C0"/>
                </a:solidFill>
              </a:rPr>
              <a:t>MemberwiseClone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06" y="1169984"/>
            <a:ext cx="6191202" cy="2990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490" y="4283698"/>
            <a:ext cx="6191202" cy="255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5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>
                <a:solidFill>
                  <a:srgbClr val="0070C0"/>
                </a:solidFill>
              </a:rPr>
              <a:t>ICloneable Interface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2000" y="1977844"/>
            <a:ext cx="1073216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</a:rPr>
              <a:t>The </a:t>
            </a:r>
            <a:r>
              <a:rPr lang="en-US" sz="2500" dirty="0">
                <a:solidFill>
                  <a:schemeClr val="bg1"/>
                </a:solidFill>
              </a:rPr>
              <a:t>ICloneable interface provides with a customized implementation that creates copy of an existing </a:t>
            </a:r>
            <a:r>
              <a:rPr lang="en-US" sz="2500" dirty="0" smtClean="0">
                <a:solidFill>
                  <a:schemeClr val="bg1"/>
                </a:solidFill>
              </a:rPr>
              <a:t>object.</a:t>
            </a:r>
          </a:p>
          <a:p>
            <a:endParaRPr lang="en-US" sz="2500" dirty="0">
              <a:solidFill>
                <a:schemeClr val="bg1"/>
              </a:solidFill>
            </a:endParaRPr>
          </a:p>
          <a:p>
            <a:r>
              <a:rPr lang="en-US" sz="2500" dirty="0">
                <a:solidFill>
                  <a:schemeClr val="bg1"/>
                </a:solidFill>
              </a:rPr>
              <a:t>The ICloneable interface contains one member, the clone method, which is intended to provide support beyond MemberwiseClone method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93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2000" y="1404593"/>
            <a:ext cx="1071048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Prototype design pattern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 smtClean="0">
              <a:hlinkClick r:id="rId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www.bing.com/videos/search?q=prototype+design+pattern+ppt&amp;docid=608011879039315420&amp;mid=A7A9B7C49646E86E008CA7A9B7C49646E86E008C&amp;view=detail&amp;FORM=VIRE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https://www.bing.com/videos/search?&amp;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q=prototype+design+pattern+ppt&amp;docid=608011879039315420&amp;mid=AEE63C429513C82EF9A7AEE63C429513C82EF9A7&amp;view=detail&amp;FORM=VDRVRV&amp;rvsmid=A7A9B7C49646E86E008CA7A9B7C49646E86E008C&amp;ajaxhist=0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www.youtube.com/watch?v=EiqLJ_3ynTw&amp;list=PLnqAlQ9hFYdewk9UKGBcHLulZNUBpNSKJ&amp;index=9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sz="2000" b="1" dirty="0" smtClean="0">
                <a:solidFill>
                  <a:schemeClr val="bg1"/>
                </a:solidFill>
              </a:rPr>
              <a:t>Serialization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hlinkClick r:id="rId5"/>
              </a:rPr>
              <a:t>https</a:t>
            </a:r>
            <a:r>
              <a:rPr lang="en-US" dirty="0">
                <a:solidFill>
                  <a:schemeClr val="bg1"/>
                </a:solidFill>
                <a:hlinkClick r:id="rId5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www.youtube.com/watch?v=N_e_L5SM4nY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315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538" y="2732141"/>
            <a:ext cx="3876053" cy="1019727"/>
          </a:xfrm>
        </p:spPr>
        <p:txBody>
          <a:bodyPr>
            <a:normAutofit/>
          </a:bodyPr>
          <a:lstStyle/>
          <a:p>
            <a:r>
              <a:rPr lang="en-US" sz="5000" dirty="0" smtClean="0"/>
              <a:t>Thank You ❤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9145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 smtClean="0">
                <a:solidFill>
                  <a:srgbClr val="0070C0"/>
                </a:solidFill>
              </a:rPr>
              <a:t>In this session we will learn</a:t>
            </a:r>
            <a:endParaRPr lang="en-US" sz="35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109" y="2168000"/>
            <a:ext cx="106680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What is a prototype design pattern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Shallow and Deep </a:t>
            </a:r>
            <a:r>
              <a:rPr lang="en-US" sz="2500" dirty="0" smtClean="0">
                <a:solidFill>
                  <a:schemeClr val="bg1"/>
                </a:solidFill>
              </a:rPr>
              <a:t>Copy</a:t>
            </a:r>
            <a:endParaRPr lang="en-US" sz="2500" dirty="0">
              <a:solidFill>
                <a:schemeClr val="bg1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500" b="1" dirty="0" smtClean="0">
                <a:solidFill>
                  <a:schemeClr val="bg1"/>
                </a:solidFill>
              </a:rPr>
              <a:t>MemberwiseClone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>
                <a:solidFill>
                  <a:schemeClr val="bg1"/>
                </a:solidFill>
              </a:rPr>
              <a:t>Method and </a:t>
            </a:r>
            <a:r>
              <a:rPr lang="en-US" sz="2500" b="1" dirty="0" smtClean="0">
                <a:solidFill>
                  <a:schemeClr val="bg1"/>
                </a:solidFill>
              </a:rPr>
              <a:t>ICloneable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>
                <a:solidFill>
                  <a:schemeClr val="bg1"/>
                </a:solidFill>
              </a:rPr>
              <a:t>Interface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Prototype </a:t>
            </a:r>
            <a:r>
              <a:rPr lang="en-US" sz="2500" dirty="0">
                <a:solidFill>
                  <a:schemeClr val="bg1"/>
                </a:solidFill>
              </a:rPr>
              <a:t>Design Pattern Example</a:t>
            </a:r>
            <a:endParaRPr lang="en-US" sz="2500" dirty="0" smtClean="0">
              <a:solidFill>
                <a:schemeClr val="bg1"/>
              </a:solidFill>
            </a:endParaRPr>
          </a:p>
          <a:p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09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79" y="667670"/>
            <a:ext cx="11340000" cy="540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</a:t>
            </a:r>
            <a:r>
              <a:rPr lang="en-US" dirty="0" smtClean="0">
                <a:solidFill>
                  <a:srgbClr val="0070C0"/>
                </a:solidFill>
              </a:rPr>
              <a:t>rototype </a:t>
            </a: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esign Pattern Definition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000" y="1960776"/>
            <a:ext cx="112723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Gang of Four Definition : </a:t>
            </a:r>
            <a:r>
              <a:rPr lang="en-US" sz="2000" dirty="0">
                <a:solidFill>
                  <a:schemeClr val="bg1"/>
                </a:solidFill>
              </a:rPr>
              <a:t>"Prototype Design Pattern Specify the kind of objects to create using a prototypical instance, and create new objects by copying this prototype"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To simplify, instead of creating object from scratch every time, you can make copies of an original instance and modify it as required.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Prototype is unique among the other creational patterns as it doesn't require a class but only an end object.</a:t>
            </a:r>
          </a:p>
        </p:txBody>
      </p:sp>
    </p:spTree>
    <p:extLst>
      <p:ext uri="{BB962C8B-B14F-4D97-AF65-F5344CB8AC3E}">
        <p14:creationId xmlns:p14="http://schemas.microsoft.com/office/powerpoint/2010/main" val="41824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We need to choose Prototype Design Pattern when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000" y="1540042"/>
            <a:ext cx="11340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Creating </a:t>
            </a:r>
            <a:r>
              <a:rPr lang="en-US" sz="2500" dirty="0">
                <a:solidFill>
                  <a:schemeClr val="bg1"/>
                </a:solidFill>
              </a:rPr>
              <a:t>an object is an expensive operation and it would be more efficient to copy an object.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System should be independent of how its products are created, composed, and represented.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Objects are required that are similar to existing objects.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We need to hide the complexity of creating new instance from the client.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>
                <a:solidFill>
                  <a:srgbClr val="0070C0"/>
                </a:solidFill>
              </a:rPr>
              <a:t>Prototype Design Pattern UML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6486" y="1527995"/>
            <a:ext cx="9011028" cy="512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>
                <a:solidFill>
                  <a:srgbClr val="0070C0"/>
                </a:solidFill>
              </a:rPr>
              <a:t>Shallow And Deep Copy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2000" y="1977844"/>
            <a:ext cx="1073216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dirty="0" smtClean="0">
              <a:solidFill>
                <a:schemeClr val="bg1"/>
              </a:solidFill>
            </a:endParaRPr>
          </a:p>
          <a:p>
            <a:r>
              <a:rPr lang="en-US" sz="2500" dirty="0" smtClean="0">
                <a:solidFill>
                  <a:schemeClr val="bg1"/>
                </a:solidFill>
              </a:rPr>
              <a:t>Shallow </a:t>
            </a:r>
            <a:r>
              <a:rPr lang="en-US" sz="2500" dirty="0">
                <a:solidFill>
                  <a:schemeClr val="bg1"/>
                </a:solidFill>
              </a:rPr>
              <a:t>and Deep Copy : The idea of using copy is to create a new object of the same type without knowing the exact type of the object we are </a:t>
            </a:r>
            <a:r>
              <a:rPr lang="en-US" sz="2500" dirty="0" smtClean="0">
                <a:solidFill>
                  <a:schemeClr val="bg1"/>
                </a:solidFill>
              </a:rPr>
              <a:t>invoking</a:t>
            </a:r>
          </a:p>
          <a:p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60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>
                <a:solidFill>
                  <a:srgbClr val="0070C0"/>
                </a:solidFill>
              </a:rPr>
              <a:t>Shallow Copy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9578" y="1345304"/>
            <a:ext cx="991633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C</a:t>
            </a:r>
            <a:r>
              <a:rPr lang="en-US" sz="2500" dirty="0" smtClean="0">
                <a:solidFill>
                  <a:schemeClr val="bg1"/>
                </a:solidFill>
              </a:rPr>
              <a:t>opies </a:t>
            </a:r>
            <a:r>
              <a:rPr lang="en-US" sz="2500" dirty="0">
                <a:solidFill>
                  <a:schemeClr val="bg1"/>
                </a:solidFill>
              </a:rPr>
              <a:t>an object's value type fields into the target object and the object's reference types are copied as references into the target object.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86494" y="2780437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Main </a:t>
            </a:r>
            <a:r>
              <a:rPr lang="en-US" dirty="0">
                <a:solidFill>
                  <a:schemeClr val="bg1"/>
                </a:solidFill>
              </a:rPr>
              <a:t>Object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94817" y="2746241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hallow </a:t>
            </a:r>
            <a:r>
              <a:rPr lang="en-US" dirty="0">
                <a:solidFill>
                  <a:schemeClr val="bg1"/>
                </a:solidFill>
              </a:rPr>
              <a:t>Object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2316" y="3160295"/>
            <a:ext cx="2743200" cy="3352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55958" y="3136232"/>
            <a:ext cx="2743200" cy="3352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029074" y="3160295"/>
            <a:ext cx="2743200" cy="3352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74821" y="3400926"/>
            <a:ext cx="2261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&lt;&lt; Employee &gt;&gt;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Name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Address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84295" y="3368842"/>
            <a:ext cx="2502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Emp:Employee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Emp:EmployeeShallow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Addr:Address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29600" y="3400926"/>
            <a:ext cx="2406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&lt;&lt; Employee &gt;&gt;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Name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Address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178832" y="4972933"/>
            <a:ext cx="2377125" cy="54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363093" y="4972933"/>
            <a:ext cx="1866508" cy="26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661611" y="3857174"/>
            <a:ext cx="894346" cy="26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3" idx="3"/>
          </p:cNvCxnSpPr>
          <p:nvPr/>
        </p:nvCxnSpPr>
        <p:spPr>
          <a:xfrm flipH="1">
            <a:off x="7186864" y="3863160"/>
            <a:ext cx="842210" cy="38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62859" y="2766900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>
                <a:solidFill>
                  <a:srgbClr val="0070C0"/>
                </a:solidFill>
              </a:rPr>
              <a:t>Deep Copy</a:t>
            </a:r>
          </a:p>
        </p:txBody>
      </p:sp>
      <p:sp>
        <p:nvSpPr>
          <p:cNvPr id="4" name="Rectangle 3"/>
          <p:cNvSpPr/>
          <p:nvPr/>
        </p:nvSpPr>
        <p:spPr>
          <a:xfrm>
            <a:off x="882316" y="3160295"/>
            <a:ext cx="2743200" cy="3352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55958" y="3136232"/>
            <a:ext cx="2743200" cy="3352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29074" y="3160295"/>
            <a:ext cx="2743200" cy="3352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4821" y="3400926"/>
            <a:ext cx="2261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&lt;&lt; Employee &gt;&gt;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Name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Address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4295" y="3368842"/>
            <a:ext cx="25025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Emp:Employee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Addr1:Address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Emp:EmployeeShallow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Addr2:Address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29600" y="3400926"/>
            <a:ext cx="2406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&lt;&lt; Employee &gt;&gt;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Name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Address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073897" y="4445619"/>
            <a:ext cx="2547676" cy="108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23458" y="5432251"/>
            <a:ext cx="1806142" cy="2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661611" y="3857174"/>
            <a:ext cx="894346" cy="26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325826" y="4989576"/>
            <a:ext cx="671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19578" y="1345304"/>
            <a:ext cx="991633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</a:rPr>
              <a:t>Copies an </a:t>
            </a:r>
            <a:r>
              <a:rPr lang="en-US" sz="2500" dirty="0">
                <a:solidFill>
                  <a:schemeClr val="bg1"/>
                </a:solidFill>
              </a:rPr>
              <a:t>object's value and reference types into a complete new copy of the target objects.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86494" y="2780437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Main </a:t>
            </a:r>
            <a:r>
              <a:rPr lang="en-US" dirty="0">
                <a:solidFill>
                  <a:schemeClr val="bg1"/>
                </a:solidFill>
              </a:rPr>
              <a:t>Object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94817" y="2746241"/>
            <a:ext cx="1545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Deep </a:t>
            </a:r>
            <a:r>
              <a:rPr lang="en-US" dirty="0">
                <a:solidFill>
                  <a:schemeClr val="bg1"/>
                </a:solidFill>
              </a:rPr>
              <a:t>Object </a:t>
            </a:r>
          </a:p>
        </p:txBody>
      </p:sp>
      <p:sp>
        <p:nvSpPr>
          <p:cNvPr id="3" name="Rectangle 2"/>
          <p:cNvSpPr/>
          <p:nvPr/>
        </p:nvSpPr>
        <p:spPr>
          <a:xfrm>
            <a:off x="5228394" y="2746241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Memory </a:t>
            </a:r>
          </a:p>
        </p:txBody>
      </p:sp>
    </p:spTree>
    <p:extLst>
      <p:ext uri="{BB962C8B-B14F-4D97-AF65-F5344CB8AC3E}">
        <p14:creationId xmlns:p14="http://schemas.microsoft.com/office/powerpoint/2010/main" val="40641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>
                <a:solidFill>
                  <a:srgbClr val="0070C0"/>
                </a:solidFill>
              </a:rPr>
              <a:t>MemberwiseClone 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2000" y="1977844"/>
            <a:ext cx="107321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</a:rPr>
              <a:t>The </a:t>
            </a:r>
            <a:r>
              <a:rPr lang="en-US" sz="2500" dirty="0">
                <a:solidFill>
                  <a:schemeClr val="bg1"/>
                </a:solidFill>
              </a:rPr>
              <a:t>MemberwiseClone method is part of system.object and creates a shallow copy of the given </a:t>
            </a:r>
            <a:r>
              <a:rPr lang="en-US" sz="2500" dirty="0" smtClean="0">
                <a:solidFill>
                  <a:schemeClr val="bg1"/>
                </a:solidFill>
              </a:rPr>
              <a:t>object.</a:t>
            </a:r>
          </a:p>
          <a:p>
            <a:endParaRPr lang="en-US" sz="2500" dirty="0">
              <a:solidFill>
                <a:schemeClr val="bg1"/>
              </a:solidFill>
            </a:endParaRPr>
          </a:p>
          <a:p>
            <a:endParaRPr lang="en-US" sz="2500" dirty="0">
              <a:solidFill>
                <a:schemeClr val="bg1"/>
              </a:solidFill>
            </a:endParaRPr>
          </a:p>
          <a:p>
            <a:r>
              <a:rPr lang="en-US" sz="2500" dirty="0">
                <a:solidFill>
                  <a:schemeClr val="bg1"/>
                </a:solidFill>
              </a:rPr>
              <a:t>In the process of copying, if a field is a value type, a bit by bit copy of the field is performed</a:t>
            </a:r>
            <a:r>
              <a:rPr lang="en-US" sz="25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>
                <a:solidFill>
                  <a:schemeClr val="bg1"/>
                </a:solidFill>
              </a:rPr>
              <a:t>If a field is reference type, the reference is copied but the referenced object is </a:t>
            </a:r>
            <a:r>
              <a:rPr lang="en-US" sz="2500" dirty="0" smtClean="0">
                <a:solidFill>
                  <a:schemeClr val="bg1"/>
                </a:solidFill>
              </a:rPr>
              <a:t>not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46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6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FCD9C4"/>
      </a:accent1>
      <a:accent2>
        <a:srgbClr val="8CE7F3"/>
      </a:accent2>
      <a:accent3>
        <a:srgbClr val="D6F2B0"/>
      </a:accent3>
      <a:accent4>
        <a:srgbClr val="ECAED0"/>
      </a:accent4>
      <a:accent5>
        <a:srgbClr val="F9BD99"/>
      </a:accent5>
      <a:accent6>
        <a:srgbClr val="A7E356"/>
      </a:accent6>
      <a:hlink>
        <a:srgbClr val="FCD9C4"/>
      </a:hlink>
      <a:folHlink>
        <a:srgbClr val="FCD9C4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11197_Roadmap timeline dark_AAS_v4" id="{E798BBB9-4F62-4294-8011-DE68DFE9A0E7}" vid="{A07C9B6C-F13F-4C0C-BAE3-1563A12214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177D8D-96D1-46BF-9E33-F0004E4FA5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E1FF35-CEAD-40A2-9669-2DC78ABFAF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E7A17D-BBDB-403A-9504-99E108A8D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Roadmap timeline dark</Template>
  <TotalTime>0</TotalTime>
  <Words>427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Office Theme</vt:lpstr>
      <vt:lpstr>Prototype Design Pattern</vt:lpstr>
      <vt:lpstr>In this session we will learn</vt:lpstr>
      <vt:lpstr>Prototype Design Pattern Definition </vt:lpstr>
      <vt:lpstr>We need to choose Prototype Design Pattern when</vt:lpstr>
      <vt:lpstr>Prototype Design Pattern UML </vt:lpstr>
      <vt:lpstr>Shallow And Deep Copy</vt:lpstr>
      <vt:lpstr>Shallow Copy</vt:lpstr>
      <vt:lpstr>Deep Copy</vt:lpstr>
      <vt:lpstr>MemberwiseClone Method</vt:lpstr>
      <vt:lpstr>MemberwiseClone Method</vt:lpstr>
      <vt:lpstr>ICloneable Interface</vt:lpstr>
      <vt:lpstr>References</vt:lpstr>
      <vt:lpstr>Thank You 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2023-03-01T04:52:32Z</dcterms:created>
  <dcterms:modified xsi:type="dcterms:W3CDTF">2023-03-01T12:01:21Z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