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4" r:id="rId5"/>
    <p:sldId id="265" r:id="rId6"/>
    <p:sldId id="266" r:id="rId7"/>
    <p:sldId id="267" r:id="rId8"/>
    <p:sldId id="268" r:id="rId9"/>
    <p:sldId id="269" r:id="rId10"/>
    <p:sldId id="263" r:id="rId11"/>
    <p:sldId id="262" r:id="rId12"/>
    <p:sldId id="270" r:id="rId13"/>
    <p:sldId id="271" r:id="rId1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arsayılan Bölüm" id="{9C25AACC-10FC-4B2C-830C-826745A71789}">
          <p14:sldIdLst>
            <p14:sldId id="257"/>
            <p14:sldId id="258"/>
            <p14:sldId id="259"/>
          </p14:sldIdLst>
        </p14:section>
        <p14:section name="t-sne" id="{385F8283-BF21-42BE-9436-1C7087C416A4}">
          <p14:sldIdLst>
            <p14:sldId id="264"/>
            <p14:sldId id="265"/>
            <p14:sldId id="266"/>
            <p14:sldId id="267"/>
            <p14:sldId id="268"/>
            <p14:sldId id="269"/>
            <p14:sldId id="263"/>
          </p14:sldIdLst>
        </p14:section>
        <p14:section name="Top-1 ve Top-5" id="{8113A84D-D8AC-42EF-8274-65E9AFCDB2F5}">
          <p14:sldIdLst>
            <p14:sldId id="262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Orta Stil 3 - Vurgu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80632" autoAdjust="0"/>
  </p:normalViewPr>
  <p:slideViewPr>
    <p:cSldViewPr snapToGrid="0">
      <p:cViewPr varScale="1">
        <p:scale>
          <a:sx n="90" d="100"/>
          <a:sy n="90" d="100"/>
        </p:scale>
        <p:origin x="74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813B18-84E8-41AA-855F-65370522B372}" type="datetimeFigureOut">
              <a:rPr lang="tr-TR" smtClean="0"/>
              <a:t>24.03.2025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FE41B-8C39-4B64-938A-5E0A0F7354D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91961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dirty="0"/>
              <a:t>Soru ve cevaplar neredeyse tamamen </a:t>
            </a:r>
            <a:r>
              <a:rPr lang="tr-TR" b="1" dirty="0"/>
              <a:t>karışık ve dağınık</a:t>
            </a:r>
            <a:r>
              <a:rPr lang="tr-TR" dirty="0"/>
              <a:t> halde.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dirty="0"/>
              <a:t>Bariz kümelenmeler yok.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dirty="0"/>
              <a:t>Bu, modelin </a:t>
            </a:r>
            <a:r>
              <a:rPr lang="tr-TR" dirty="0" err="1"/>
              <a:t>embedding'leri</a:t>
            </a:r>
            <a:r>
              <a:rPr lang="tr-TR" dirty="0"/>
              <a:t> çok ayrıştırmadan tekdüze yerleştirdiğini gösteriyor.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dirty="0"/>
              <a:t>Bu da zaten metriklerde ortalamanın biraz altında kalan performansla örtüşüyor.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FE41B-8C39-4B64-938A-5E0A0F7354D2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03284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dirty="0"/>
              <a:t>Çok </a:t>
            </a:r>
            <a:r>
              <a:rPr lang="tr-TR" b="1" dirty="0"/>
              <a:t>iyi kümelenmeler</a:t>
            </a:r>
            <a:r>
              <a:rPr lang="tr-TR" dirty="0"/>
              <a:t> var.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dirty="0"/>
              <a:t>Noktalar anlamlı yapılar halinde gruplanmış.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dirty="0"/>
              <a:t>Sorular ve cevaplar birbirine </a:t>
            </a:r>
            <a:r>
              <a:rPr lang="tr-TR" b="1" dirty="0"/>
              <a:t>oldukça yakın</a:t>
            </a:r>
            <a:r>
              <a:rPr lang="tr-TR" dirty="0"/>
              <a:t>, yani eşleştirmeye uygun şekilde dizilmişler.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dirty="0"/>
              <a:t>Bu grafik, modelin çok başarılı olduğunu ve güçlü semantik ayrımlar yaptığını gösteriyor. Yüksek metrik değerleriyle birebir örtüşüyor.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FE41B-8C39-4B64-938A-5E0A0F7354D2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52596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dirty="0" err="1"/>
              <a:t>Jina’ya</a:t>
            </a:r>
            <a:r>
              <a:rPr lang="tr-TR" dirty="0"/>
              <a:t> benzer şekilde </a:t>
            </a:r>
            <a:r>
              <a:rPr lang="tr-TR" b="1" dirty="0"/>
              <a:t>gruplar halinde kümelenmeler</a:t>
            </a:r>
            <a:r>
              <a:rPr lang="tr-TR" dirty="0"/>
              <a:t> var.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dirty="0"/>
              <a:t>Soru ve cevaplar birbirine yakın ve benzer bölgelerde konumlanmış.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dirty="0"/>
              <a:t>Bu yapı, yüksek başarı değerleriyle tutarlı ve modelin oldukça güçlü olduğunu gösteriyor.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FE41B-8C39-4B64-938A-5E0A0F7354D2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6603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dirty="0"/>
              <a:t>Soru ve cevap noktaları </a:t>
            </a:r>
            <a:r>
              <a:rPr lang="tr-TR" b="1" dirty="0"/>
              <a:t>belirgin biçimde ayrık</a:t>
            </a:r>
            <a:r>
              <a:rPr lang="tr-TR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dirty="0"/>
              <a:t>Ortada bazı karışıklıklar olsa da genellikle sorular bir bölgede, cevaplar başka bölgede kümelenmiş gibi.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dirty="0"/>
              <a:t>Bu durum modelin </a:t>
            </a:r>
            <a:r>
              <a:rPr lang="tr-TR" b="1" dirty="0"/>
              <a:t>eşleştirme açısından başarısız</a:t>
            </a:r>
            <a:r>
              <a:rPr lang="tr-TR" dirty="0"/>
              <a:t> olduğunu ve semantik benzerliği yakalayamadığını gösteriyor.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dirty="0"/>
              <a:t>Bu da neden çok düşük skorlar aldığını açıklar.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FE41B-8C39-4B64-938A-5E0A0F7354D2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46236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dirty="0"/>
              <a:t>Yine </a:t>
            </a:r>
            <a:r>
              <a:rPr lang="tr-TR" b="1" dirty="0"/>
              <a:t>dengeli kümelenmiş</a:t>
            </a:r>
            <a:r>
              <a:rPr lang="tr-TR" dirty="0"/>
              <a:t>, daha kompakt bir yapı var.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dirty="0"/>
              <a:t>Soru ve cevaplar iç içe ama daha düzenli.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dirty="0"/>
              <a:t>Gruplar var, ama </a:t>
            </a:r>
            <a:r>
              <a:rPr lang="tr-TR" dirty="0" err="1"/>
              <a:t>jina</a:t>
            </a:r>
            <a:r>
              <a:rPr lang="tr-TR" dirty="0"/>
              <a:t> ve bge-m3 kadar ayrışmamış.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dirty="0"/>
              <a:t>Yüksek başarı oranı olan ama görsel olarak biraz daha kompakt bir </a:t>
            </a:r>
            <a:r>
              <a:rPr lang="tr-TR" dirty="0" err="1"/>
              <a:t>embedding</a:t>
            </a:r>
            <a:r>
              <a:rPr lang="tr-TR" dirty="0"/>
              <a:t> yapısı. Yani verimli ama çok “yayılmamış”.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FE41B-8C39-4B64-938A-5E0A0F7354D2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86563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dirty="0"/>
              <a:t>Gruplar var ve bazı kümelenmeler oldukça net.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dirty="0"/>
              <a:t>Sorular ve cevaplar benzer bölgelerde bulunuyor, yani eşleştirme yapılabilir.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dirty="0"/>
              <a:t>Ancak genel olarak </a:t>
            </a:r>
            <a:r>
              <a:rPr lang="tr-TR" dirty="0" err="1"/>
              <a:t>jina</a:t>
            </a:r>
            <a:r>
              <a:rPr lang="tr-TR" dirty="0"/>
              <a:t> ve bge-m3’e göre </a:t>
            </a:r>
            <a:r>
              <a:rPr lang="tr-TR" b="1" dirty="0"/>
              <a:t>daha az ayrışma</a:t>
            </a:r>
            <a:r>
              <a:rPr lang="tr-TR" dirty="0"/>
              <a:t> var.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dirty="0"/>
              <a:t>Orta seviye başarıları bu yapıyı doğruluyor.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FE41B-8C39-4B64-938A-5E0A0F7354D2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6220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66988DF-2E53-2A21-3A1C-48B0B3FD38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454E993A-EF15-C47D-6A82-9DAFB29B95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4D395E9-8324-6CC3-4A4D-D14921FD0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9CD52-8686-497F-B457-88F40912CC51}" type="datetimeFigureOut">
              <a:rPr lang="tr-TR" smtClean="0"/>
              <a:t>24.03.2025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9290281-C20B-F58B-9855-E5DEEAFEE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B4A7837-6B46-24BA-5F90-A777D88C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95D59-2287-4E7A-B004-8D27A80DD83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2631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A888F31-87C6-A873-8A7A-3F1743870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9DB1A9D0-86A4-78F3-5372-B878F60050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E7ADA2C-72CD-CAD7-EC09-7052E01D9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9CD52-8686-497F-B457-88F40912CC51}" type="datetimeFigureOut">
              <a:rPr lang="tr-TR" smtClean="0"/>
              <a:t>24.03.2025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A6CDD34-1896-B489-C483-7BD612729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1C06F25-9D56-B8B1-6B28-A6593B2E2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95D59-2287-4E7A-B004-8D27A80DD83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90739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723F91B3-F132-6B8C-0256-3EE44097FF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9063D252-E508-3629-6EFD-017471C4A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014C40A-1129-3D9A-1F59-20B9A7ECA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9CD52-8686-497F-B457-88F40912CC51}" type="datetimeFigureOut">
              <a:rPr lang="tr-TR" smtClean="0"/>
              <a:t>24.03.2025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93432F9-844D-E983-C549-CFEEFAA36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21E1E15-BD4D-586D-2B00-BE9519CBE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95D59-2287-4E7A-B004-8D27A80DD83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2071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77CF70F-00E0-D5D7-69F3-B002400A3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A1CCFCC-8EAA-A79C-1E2B-9D3F50F89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313E937-4B76-713E-4062-34DE6B887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9CD52-8686-497F-B457-88F40912CC51}" type="datetimeFigureOut">
              <a:rPr lang="tr-TR" smtClean="0"/>
              <a:t>24.03.2025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4F1182A-04CB-A4AA-4D07-F49CADD90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F3ADE7A-91A6-F53E-F138-7BBABB5D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95D59-2287-4E7A-B004-8D27A80DD83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69971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FE32788-D396-864C-B1D5-E89F459DD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6992A47-5729-22E6-07EB-FBC08D4EA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41FBFAC-A964-55F7-3A25-EAC226C4E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9CD52-8686-497F-B457-88F40912CC51}" type="datetimeFigureOut">
              <a:rPr lang="tr-TR" smtClean="0"/>
              <a:t>24.03.2025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D838B6E-A93C-5A6A-D884-B8EF6AE5D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7C0A794-212B-AEBD-E73B-D718A1D3E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95D59-2287-4E7A-B004-8D27A80DD83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74376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39F3310-AF3C-068A-0D59-6F5207C3A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81BCEF8-93BB-BDE2-90BC-037D465DEB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3BA6E6C-EB86-8C3E-134F-24AAFE4915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FF1ADA7-C9AB-8E68-82AE-1EE53F45C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9CD52-8686-497F-B457-88F40912CC51}" type="datetimeFigureOut">
              <a:rPr lang="tr-TR" smtClean="0"/>
              <a:t>24.03.2025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EBC0D37-50E5-B0E0-FC64-F0027893A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9DA6DBF-C9A2-F525-2328-87D9E7E6A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95D59-2287-4E7A-B004-8D27A80DD83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98157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47D90AD-1EEA-D9D4-1737-BB8B7AB36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A2B82D8-9EDA-27C5-04C9-60DE3FC6E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3319A91-B308-2FFB-B2C9-98E6D1775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EBB6E21D-D8D3-2F43-4451-0B52F7AD33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D278A55E-170D-9E32-262A-669EC6DE1C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36D3D27D-2249-1AE5-4532-308152E2F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9CD52-8686-497F-B457-88F40912CC51}" type="datetimeFigureOut">
              <a:rPr lang="tr-TR" smtClean="0"/>
              <a:t>24.03.2025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4B63C2E8-D4A1-D048-5890-F8937A9C9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73226EF6-6F12-46F3-2DB5-819E4CF3C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95D59-2287-4E7A-B004-8D27A80DD83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77318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CD09300-BA7C-AE6B-EE3B-0F619038A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980A43A0-04AA-9721-E834-5B37FC778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9CD52-8686-497F-B457-88F40912CC51}" type="datetimeFigureOut">
              <a:rPr lang="tr-TR" smtClean="0"/>
              <a:t>24.03.2025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5CCDF74D-5AB1-83D7-6F7E-D44599037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69FB11F7-BBFA-4856-1450-D17617C15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95D59-2287-4E7A-B004-8D27A80DD83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9180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6A68490B-38F2-267E-C35F-D3913B2BE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9CD52-8686-497F-B457-88F40912CC51}" type="datetimeFigureOut">
              <a:rPr lang="tr-TR" smtClean="0"/>
              <a:t>24.03.2025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32FE6A7F-E6E7-5BD8-A0DB-952D4EFF3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FE52B564-F13B-973C-68E5-505E9B5CE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95D59-2287-4E7A-B004-8D27A80DD83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19465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269FAC3-079D-5DB1-BC7A-7479E5BCB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434052D-BAB3-C200-FFAE-C19C009E8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B7ECBB0B-9238-7D38-F7F1-30EE3F24A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4AB878A-3B07-C872-655E-62DEFE5F8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9CD52-8686-497F-B457-88F40912CC51}" type="datetimeFigureOut">
              <a:rPr lang="tr-TR" smtClean="0"/>
              <a:t>24.03.2025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CA39165A-4CD8-BCC3-02C6-837B50B56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21242F17-C328-5FB6-64AD-222C020DC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95D59-2287-4E7A-B004-8D27A80DD83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48109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E3B56C0-7EBA-87C9-FB82-13F7B20D7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91467FBF-A5D2-0D45-65B6-C5E3BA0AF7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872CA9FA-EB0D-B664-B4CA-A2F76ED93E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27920FA-06D2-CCCE-D376-A371F7440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9CD52-8686-497F-B457-88F40912CC51}" type="datetimeFigureOut">
              <a:rPr lang="tr-TR" smtClean="0"/>
              <a:t>24.03.2025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41D1163-A0CE-AFBF-C11E-45CDBB2A7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5C62CE9-44C4-AA28-251F-1F4CF0D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95D59-2287-4E7A-B004-8D27A80DD83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28569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BEA7C59B-EE46-CDC5-5EA8-083062C1D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D57A651-8BC8-AF65-F053-0F5932C73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3D024D9-5341-BAE6-1C20-AE18C4C392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69CD52-8686-497F-B457-88F40912CC51}" type="datetimeFigureOut">
              <a:rPr lang="tr-TR" smtClean="0"/>
              <a:t>24.03.2025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EA8A2AE-0DAA-A8DE-8813-50953E091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05E481A-C4FC-C635-D2E7-FDB47DBD9D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E95D59-2287-4E7A-B004-8D27A80DD83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20192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9200137-D367-B0DE-18B2-0BAFEA700D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SORULAR CEVAPLAR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4B9F727-6D66-1B84-5F0B-F1B6A116A4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Zeynep ASLAN</a:t>
            </a:r>
          </a:p>
          <a:p>
            <a:r>
              <a:rPr lang="tr-TR" dirty="0"/>
              <a:t>23501135</a:t>
            </a:r>
          </a:p>
          <a:p>
            <a:r>
              <a:rPr lang="tr-TR" dirty="0"/>
              <a:t>BLM6114 – Hesaplamalı Anlambilim</a:t>
            </a:r>
          </a:p>
        </p:txBody>
      </p:sp>
    </p:spTree>
    <p:extLst>
      <p:ext uri="{BB962C8B-B14F-4D97-AF65-F5344CB8AC3E}">
        <p14:creationId xmlns:p14="http://schemas.microsoft.com/office/powerpoint/2010/main" val="3880158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31C6F6C-7050-186B-DB7D-7EE395FF8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T-SNE YORUMLARIM</a:t>
            </a:r>
          </a:p>
        </p:txBody>
      </p:sp>
      <p:graphicFrame>
        <p:nvGraphicFramePr>
          <p:cNvPr id="11" name="İçerik Yer Tutucusu 10">
            <a:extLst>
              <a:ext uri="{FF2B5EF4-FFF2-40B4-BE49-F238E27FC236}">
                <a16:creationId xmlns:a16="http://schemas.microsoft.com/office/drawing/2014/main" id="{26D8D5CC-59E1-F764-7976-017C7BDFC4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9420412"/>
              </p:ext>
            </p:extLst>
          </p:nvPr>
        </p:nvGraphicFramePr>
        <p:xfrm>
          <a:off x="838200" y="1825625"/>
          <a:ext cx="10515600" cy="394716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7205482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2448375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00275115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390189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/>
                        <a:t>Kümelenme Kalitesi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/>
                        <a:t>Soru-Cevap Yakınlığı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/>
                        <a:t>Yorum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6636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b="1" dirty="0" err="1"/>
                        <a:t>jinaai</a:t>
                      </a:r>
                      <a:r>
                        <a:rPr lang="tr-TR" b="1" dirty="0"/>
                        <a:t>/jina-embeddings-v3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Çok iyi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Çok yakın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En başarılı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4964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b="1" dirty="0"/>
                        <a:t>BAAI/bge-m3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Çok iyi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Çok yakın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En başarılı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082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b="1" dirty="0" err="1"/>
                        <a:t>intfloat</a:t>
                      </a:r>
                      <a:r>
                        <a:rPr lang="tr-TR" b="1" dirty="0"/>
                        <a:t>/multilingual-e5-base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İyi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Yakın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Dengeli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2191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b="1" dirty="0" err="1"/>
                        <a:t>ytu</a:t>
                      </a:r>
                      <a:r>
                        <a:rPr lang="tr-TR" b="1" dirty="0"/>
                        <a:t>-ce-</a:t>
                      </a:r>
                      <a:r>
                        <a:rPr lang="tr-TR" b="1" dirty="0" err="1"/>
                        <a:t>cosmos</a:t>
                      </a:r>
                      <a:r>
                        <a:rPr lang="tr-TR" dirty="0"/>
                        <a:t>/</a:t>
                      </a:r>
                      <a:r>
                        <a:rPr lang="tr-TR" b="1" dirty="0" err="1"/>
                        <a:t>turkish-colbert</a:t>
                      </a:r>
                      <a:endParaRPr lang="tr-T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Orta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Yakın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Orta seviye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7449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b="1" dirty="0" err="1"/>
                        <a:t>thenlper</a:t>
                      </a:r>
                      <a:r>
                        <a:rPr lang="tr-TR" b="1" dirty="0"/>
                        <a:t>/</a:t>
                      </a:r>
                      <a:r>
                        <a:rPr lang="tr-TR" b="1" dirty="0" err="1"/>
                        <a:t>gte-base</a:t>
                      </a:r>
                      <a:endParaRPr lang="tr-T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Zayıf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Karışık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Düşük performans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86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b="1" dirty="0" err="1"/>
                        <a:t>dbmdz</a:t>
                      </a:r>
                      <a:r>
                        <a:rPr lang="tr-TR" b="1" dirty="0"/>
                        <a:t>/bert-</a:t>
                      </a:r>
                      <a:r>
                        <a:rPr lang="tr-TR" b="1" dirty="0" err="1"/>
                        <a:t>base</a:t>
                      </a:r>
                      <a:r>
                        <a:rPr lang="tr-TR" b="1" dirty="0"/>
                        <a:t>-</a:t>
                      </a:r>
                      <a:r>
                        <a:rPr lang="tr-TR" b="1" dirty="0" err="1"/>
                        <a:t>turkish-uncased</a:t>
                      </a:r>
                      <a:endParaRPr lang="tr-T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Dağınık ve ayrı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Soru ve cevap uzak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En zayıf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5664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4994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AE2AEB3-A67A-3733-DA90-746BF61E0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23810"/>
          </a:xfrm>
        </p:spPr>
        <p:txBody>
          <a:bodyPr>
            <a:normAutofit/>
          </a:bodyPr>
          <a:lstStyle/>
          <a:p>
            <a:pPr algn="ctr"/>
            <a:r>
              <a:rPr lang="tr-TR" sz="2500" dirty="0"/>
              <a:t>TOP-1 VE TOP-5 ACCURACY</a:t>
            </a:r>
            <a:br>
              <a:rPr lang="tr-TR" sz="2500" dirty="0"/>
            </a:br>
            <a:r>
              <a:rPr lang="tr-TR" sz="2500" dirty="0"/>
              <a:t>QUESTION -&gt; ANSWER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4E19A49-DAD0-5789-E00F-1355B3037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335" y="1488936"/>
            <a:ext cx="7989330" cy="479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620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65E704-027C-C65A-08EB-2D72A33C39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4BFF9C7-0C61-E05B-581A-9AB8B1049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23810"/>
          </a:xfrm>
        </p:spPr>
        <p:txBody>
          <a:bodyPr>
            <a:normAutofit/>
          </a:bodyPr>
          <a:lstStyle/>
          <a:p>
            <a:pPr algn="ctr"/>
            <a:r>
              <a:rPr lang="tr-TR" sz="2500" dirty="0"/>
              <a:t>TOP-1 VE TOP-5 ACCURACY</a:t>
            </a:r>
            <a:br>
              <a:rPr lang="tr-TR" sz="2500" dirty="0"/>
            </a:br>
            <a:r>
              <a:rPr lang="tr-TR" sz="2500" dirty="0"/>
              <a:t>ANSWER -&gt; QUESTION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FB7EA18F-981E-D1B5-3993-FCB3C7846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335" y="1488936"/>
            <a:ext cx="7989330" cy="479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38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E1BF9E-6C11-810D-E1D0-08AB666C4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B45307B-6318-0FB7-F1FF-36B1E8E86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23810"/>
          </a:xfrm>
        </p:spPr>
        <p:txBody>
          <a:bodyPr>
            <a:normAutofit/>
          </a:bodyPr>
          <a:lstStyle/>
          <a:p>
            <a:pPr algn="ctr"/>
            <a:r>
              <a:rPr lang="tr-TR" sz="4000" dirty="0"/>
              <a:t>TOP-1 VE TOP-5 ACCURACY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EDBEC302-086A-04B1-71E1-6D8C79A4D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335" y="1697651"/>
            <a:ext cx="7989330" cy="479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144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7436255-8264-AC7B-A918-F6D2F6F5B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tr-TR" sz="4800"/>
              <a:t>GSM8K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9D1F8D6-1785-A896-79E1-30A0A8128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tr-TR" sz="1900" dirty="0"/>
              <a:t>G</a:t>
            </a:r>
            <a:r>
              <a:rPr lang="tr-TR" sz="1900" b="0" i="0" dirty="0">
                <a:effectLst/>
              </a:rPr>
              <a:t>ünümüzde en yaygın kullanılan </a:t>
            </a:r>
            <a:r>
              <a:rPr lang="tr-TR" sz="1900" b="0" i="0" dirty="0" err="1">
                <a:effectLst/>
              </a:rPr>
              <a:t>benchmark</a:t>
            </a:r>
            <a:r>
              <a:rPr lang="tr-TR" sz="1900" b="0" i="0" dirty="0">
                <a:effectLst/>
              </a:rPr>
              <a:t> veri kümelerinden biri olan GSM8K veri kümesinin Türkçe versiyonudur. GSM8K, özellikle dil modellerini matematiksel muhakeme ve ilkokul düzeyindeki problem çözme konularında test etmek için kullanılan bir </a:t>
            </a:r>
            <a:r>
              <a:rPr lang="tr-TR" sz="1900" b="0" i="0" dirty="0" err="1">
                <a:effectLst/>
              </a:rPr>
              <a:t>benchmark</a:t>
            </a:r>
            <a:r>
              <a:rPr lang="tr-TR" sz="1900" b="0" i="0" dirty="0">
                <a:effectLst/>
              </a:rPr>
              <a:t> veri setidir.</a:t>
            </a:r>
            <a:endParaRPr lang="tr-TR" sz="1900" dirty="0"/>
          </a:p>
        </p:txBody>
      </p:sp>
      <p:pic>
        <p:nvPicPr>
          <p:cNvPr id="5" name="Resim 4" descr="metin, ekran görüntüsü, yazı tipi, sayı, numara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AA630672-3333-E5A7-66AC-B882A1BE0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810" y="2290936"/>
            <a:ext cx="10152187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758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67F9246-4B40-E4BC-B4B4-3703A4857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Kullanılan Modeller</a:t>
            </a:r>
          </a:p>
        </p:txBody>
      </p:sp>
      <p:graphicFrame>
        <p:nvGraphicFramePr>
          <p:cNvPr id="4" name="İçerik Yer Tutucusu 3">
            <a:extLst>
              <a:ext uri="{FF2B5EF4-FFF2-40B4-BE49-F238E27FC236}">
                <a16:creationId xmlns:a16="http://schemas.microsoft.com/office/drawing/2014/main" id="{84C05466-33E5-006A-EAD2-048B29F167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7984941"/>
              </p:ext>
            </p:extLst>
          </p:nvPr>
        </p:nvGraphicFramePr>
        <p:xfrm>
          <a:off x="838200" y="1825625"/>
          <a:ext cx="10515597" cy="286512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66344992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98693948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7816149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Model Adı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MTEB Sıralaması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Parametre Sayısı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1910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BAAI/bge-m3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568 Milyon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2583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jinaai</a:t>
                      </a:r>
                      <a:r>
                        <a:rPr lang="tr-TR" dirty="0"/>
                        <a:t>/jina-embeddings-v3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572 Milyon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488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intfloat</a:t>
                      </a:r>
                      <a:r>
                        <a:rPr lang="tr-TR" sz="1800" b="0" kern="1200" dirty="0">
                          <a:solidFill>
                            <a:schemeClr val="dk1"/>
                          </a:solidFill>
                          <a:effectLst/>
                        </a:rPr>
                        <a:t>/multilingual-e5-base</a:t>
                      </a:r>
                      <a:endParaRPr lang="tr-TR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278 Milyon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9652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thenlper</a:t>
                      </a:r>
                      <a:r>
                        <a:rPr lang="tr-TR" dirty="0"/>
                        <a:t>/</a:t>
                      </a:r>
                      <a:r>
                        <a:rPr lang="tr-TR" dirty="0" err="1"/>
                        <a:t>gte-base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109 Milyon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7598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dbmdz</a:t>
                      </a:r>
                      <a:r>
                        <a:rPr lang="tr-TR" dirty="0"/>
                        <a:t>/bert-</a:t>
                      </a:r>
                      <a:r>
                        <a:rPr lang="tr-TR" dirty="0" err="1"/>
                        <a:t>base</a:t>
                      </a:r>
                      <a:r>
                        <a:rPr lang="tr-TR" dirty="0"/>
                        <a:t>-</a:t>
                      </a:r>
                      <a:r>
                        <a:rPr lang="tr-TR" dirty="0" err="1"/>
                        <a:t>turkish-uncased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110 Milyon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985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r-TR" dirty="0" err="1"/>
                        <a:t>ytu</a:t>
                      </a:r>
                      <a:r>
                        <a:rPr lang="tr-TR" dirty="0"/>
                        <a:t>-ce-</a:t>
                      </a:r>
                      <a:r>
                        <a:rPr lang="tr-TR" dirty="0" err="1"/>
                        <a:t>cosmos</a:t>
                      </a:r>
                      <a:r>
                        <a:rPr lang="tr-TR" dirty="0"/>
                        <a:t>/</a:t>
                      </a:r>
                      <a:r>
                        <a:rPr lang="tr-TR" dirty="0" err="1"/>
                        <a:t>turkish-colbert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dirty="0"/>
                        <a:t>111 Milyon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52363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8244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1BA956E-E025-7B65-EF2A-12A7095C1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anchor="b">
            <a:normAutofit/>
          </a:bodyPr>
          <a:lstStyle/>
          <a:p>
            <a:r>
              <a:rPr lang="tr-TR" sz="3400"/>
              <a:t>thenlper/gte-base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F216DA4-94C9-09C8-64EF-E0D254A3C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8336"/>
            <a:ext cx="4498848" cy="358444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tr-TR" sz="1800" dirty="0"/>
              <a:t>Açı İstatistikleri (derece):</a:t>
            </a:r>
          </a:p>
          <a:p>
            <a:r>
              <a:rPr lang="sv-SE" sz="1800" dirty="0"/>
              <a:t>Min : 18.58°</a:t>
            </a:r>
          </a:p>
          <a:p>
            <a:r>
              <a:rPr lang="sv-SE" sz="1800" dirty="0"/>
              <a:t>Max : 40.32°</a:t>
            </a:r>
          </a:p>
          <a:p>
            <a:r>
              <a:rPr lang="sv-SE" sz="1800" dirty="0"/>
              <a:t>Ortalama: 32.12°</a:t>
            </a:r>
          </a:p>
          <a:p>
            <a:r>
              <a:rPr lang="sv-SE" sz="1800" dirty="0"/>
              <a:t>Medyan : 32.09°</a:t>
            </a:r>
            <a:endParaRPr lang="tr-TR" sz="180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1AE9259-0A0F-53B9-6550-7D0A67054A9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132" r="-2" b="-2"/>
          <a:stretch/>
        </p:blipFill>
        <p:spPr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5842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91D433-1DAF-5B28-45C9-A5E4F6DEF1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4369344-70EE-E1A7-7452-8674D594E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anchor="b">
            <a:normAutofit/>
          </a:bodyPr>
          <a:lstStyle/>
          <a:p>
            <a:r>
              <a:rPr lang="tr-TR" sz="3400"/>
              <a:t>jinaai/jina-embeddings-v3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E95FE46-E33D-30CE-5208-403E74969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8336"/>
            <a:ext cx="4498848" cy="358444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tr-TR" sz="1800"/>
              <a:t>Açı İstatistikleri (derece):</a:t>
            </a:r>
          </a:p>
          <a:p>
            <a:r>
              <a:rPr lang="sv-SE" sz="1800"/>
              <a:t>Min : 51.05°</a:t>
            </a:r>
          </a:p>
          <a:p>
            <a:r>
              <a:rPr lang="sv-SE" sz="1800"/>
              <a:t>Max : 80.01°</a:t>
            </a:r>
          </a:p>
          <a:p>
            <a:r>
              <a:rPr lang="sv-SE" sz="1800"/>
              <a:t>Ortalama: 65.58°</a:t>
            </a:r>
          </a:p>
          <a:p>
            <a:r>
              <a:rPr lang="sv-SE" sz="1800"/>
              <a:t>Medyan : 65.72°</a:t>
            </a:r>
            <a:endParaRPr lang="tr-TR" sz="180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F228622C-2848-0610-157B-A10C76D2A1B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-3" b="1317"/>
          <a:stretch/>
        </p:blipFill>
        <p:spPr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6209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957BF3-1FD9-A3B5-F315-D6FAA2DC1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D7D93F3-535A-011B-2CE0-7D198A9E0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anchor="b">
            <a:normAutofit/>
          </a:bodyPr>
          <a:lstStyle/>
          <a:p>
            <a:r>
              <a:rPr lang="tr-TR" sz="3400"/>
              <a:t>BAAI/bge-m3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C9D8D0A-3BD8-0F8C-DBA4-18BE241F2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8336"/>
            <a:ext cx="4498848" cy="358444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tr-TR" sz="1800"/>
              <a:t>Açı İstatistikleri (derece):</a:t>
            </a:r>
          </a:p>
          <a:p>
            <a:r>
              <a:rPr lang="sv-SE" sz="1800"/>
              <a:t>Min : 50.35°</a:t>
            </a:r>
          </a:p>
          <a:p>
            <a:r>
              <a:rPr lang="sv-SE" sz="1800"/>
              <a:t>Max : 75.41°</a:t>
            </a:r>
          </a:p>
          <a:p>
            <a:r>
              <a:rPr lang="sv-SE" sz="1800"/>
              <a:t>Ortalama: 65.33°</a:t>
            </a:r>
          </a:p>
          <a:p>
            <a:r>
              <a:rPr lang="sv-SE" sz="1800"/>
              <a:t>Medyan : 65.73°</a:t>
            </a:r>
            <a:endParaRPr lang="tr-TR" sz="180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E58650A-CE68-934B-4B02-5D9369128F8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-3" b="1317"/>
          <a:stretch/>
        </p:blipFill>
        <p:spPr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1976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EACF0A-8891-0E25-A6AE-626BE093B6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E4E1FCC-B5A7-434D-B4FD-76AF1C33B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anchor="b">
            <a:normAutofit/>
          </a:bodyPr>
          <a:lstStyle/>
          <a:p>
            <a:r>
              <a:rPr lang="tr-TR" sz="3400"/>
              <a:t>dbmdz</a:t>
            </a:r>
            <a:r>
              <a:rPr lang="tr-TR" sz="3400" dirty="0"/>
              <a:t>/bert-</a:t>
            </a:r>
            <a:r>
              <a:rPr lang="tr-TR" sz="3400"/>
              <a:t>base</a:t>
            </a:r>
            <a:r>
              <a:rPr lang="tr-TR" sz="3400" dirty="0"/>
              <a:t>-</a:t>
            </a:r>
            <a:r>
              <a:rPr lang="tr-TR" sz="3400"/>
              <a:t>turkish-uncased</a:t>
            </a:r>
            <a:endParaRPr lang="tr-TR" sz="3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02338B9-39C1-D92F-58C8-36CFDE1DC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8336"/>
            <a:ext cx="4498848" cy="358444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tr-TR" sz="1800" dirty="0"/>
              <a:t>Açı İstatistikleri (derece):</a:t>
            </a:r>
          </a:p>
          <a:p>
            <a:r>
              <a:rPr lang="sv-SE" sz="1800" dirty="0"/>
              <a:t>Min : 26.01°</a:t>
            </a:r>
          </a:p>
          <a:p>
            <a:r>
              <a:rPr lang="sv-SE" sz="1800" dirty="0"/>
              <a:t>Max : 56.06°</a:t>
            </a:r>
          </a:p>
          <a:p>
            <a:r>
              <a:rPr lang="sv-SE" sz="1800" dirty="0"/>
              <a:t>Ortalama: 37.15°</a:t>
            </a:r>
          </a:p>
          <a:p>
            <a:r>
              <a:rPr lang="sv-SE" sz="1800" dirty="0"/>
              <a:t>Medyan : 36.52°</a:t>
            </a:r>
            <a:endParaRPr lang="tr-TR" sz="1800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C5B7362E-0DCF-B956-5C88-0106B67A22B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74" r="3" b="3"/>
          <a:stretch/>
        </p:blipFill>
        <p:spPr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0010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A979F4-282B-CA25-74A5-01ABB4545B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ED4DAB0-45E2-19A9-AB0B-8B20DFC18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anchor="b">
            <a:normAutofit/>
          </a:bodyPr>
          <a:lstStyle/>
          <a:p>
            <a:r>
              <a:rPr lang="tr-TR" sz="3400"/>
              <a:t>intfloat</a:t>
            </a:r>
            <a:r>
              <a:rPr lang="tr-TR" sz="3400" dirty="0"/>
              <a:t>/multilingual-e5-base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A7ECB85-0EA5-923D-33E4-674E8A918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8336"/>
            <a:ext cx="4498848" cy="358444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tr-TR" sz="1800" dirty="0"/>
              <a:t>Açı İstatistikleri (derece):</a:t>
            </a:r>
          </a:p>
          <a:p>
            <a:r>
              <a:rPr lang="sv-SE" sz="1800" dirty="0"/>
              <a:t>Min : 22.37°</a:t>
            </a:r>
          </a:p>
          <a:p>
            <a:r>
              <a:rPr lang="sv-SE" sz="1800" dirty="0"/>
              <a:t>Max : 44.94°</a:t>
            </a:r>
          </a:p>
          <a:p>
            <a:r>
              <a:rPr lang="sv-SE" sz="1800" dirty="0"/>
              <a:t>Ortalama: 37.50°</a:t>
            </a:r>
          </a:p>
          <a:p>
            <a:r>
              <a:rPr lang="sv-SE" sz="1800" dirty="0"/>
              <a:t>Medyan : 37.56°</a:t>
            </a:r>
            <a:endParaRPr lang="tr-TR" sz="180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286A716-AE47-9DC9-9513-ED08D7AFAC6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321" r="-3" b="-3"/>
          <a:stretch/>
        </p:blipFill>
        <p:spPr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6935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2ABF85-2BFB-EBA7-8CF1-9AB7951043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9DC0B3E-9E2A-4B40-EFC4-0F79D2C1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anchor="b">
            <a:normAutofit/>
          </a:bodyPr>
          <a:lstStyle/>
          <a:p>
            <a:r>
              <a:rPr lang="tr-TR" sz="3400"/>
              <a:t>ytu</a:t>
            </a:r>
            <a:r>
              <a:rPr lang="tr-TR" sz="3400" dirty="0"/>
              <a:t>-ce-</a:t>
            </a:r>
            <a:r>
              <a:rPr lang="tr-TR" sz="3400"/>
              <a:t>cosmos</a:t>
            </a:r>
            <a:r>
              <a:rPr lang="tr-TR" sz="3400" dirty="0"/>
              <a:t>/</a:t>
            </a:r>
            <a:r>
              <a:rPr lang="tr-TR" sz="3400"/>
              <a:t>turkish-colbert</a:t>
            </a:r>
            <a:endParaRPr lang="tr-TR" sz="3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ECEBE39-BFD9-1B9D-7F2A-00ED801CF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8336"/>
            <a:ext cx="4498848" cy="358444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tr-TR" sz="1800" dirty="0"/>
              <a:t>Açı İstatistikleri (derece):</a:t>
            </a:r>
          </a:p>
          <a:p>
            <a:r>
              <a:rPr lang="sv-SE" sz="1800" dirty="0"/>
              <a:t>Min : 21.33°</a:t>
            </a:r>
          </a:p>
          <a:p>
            <a:r>
              <a:rPr lang="sv-SE" sz="1800" dirty="0"/>
              <a:t>Max : 63.44°</a:t>
            </a:r>
          </a:p>
          <a:p>
            <a:r>
              <a:rPr lang="sv-SE" sz="1800" dirty="0"/>
              <a:t>Ortalama: 49.63°</a:t>
            </a:r>
          </a:p>
          <a:p>
            <a:r>
              <a:rPr lang="sv-SE" sz="1800" dirty="0"/>
              <a:t>Medyan : 50.29°</a:t>
            </a:r>
            <a:endParaRPr lang="tr-TR" sz="1800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18C128BD-9F43-3997-D4D5-EEE61F10A66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26"/>
          <a:stretch/>
        </p:blipFill>
        <p:spPr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9532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562</Words>
  <Application>Microsoft Office PowerPoint</Application>
  <PresentationFormat>Geniş ekran</PresentationFormat>
  <Paragraphs>123</Paragraphs>
  <Slides>13</Slides>
  <Notes>6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Office Teması</vt:lpstr>
      <vt:lpstr>SORULAR CEVAPLAR</vt:lpstr>
      <vt:lpstr>GSM8K</vt:lpstr>
      <vt:lpstr>Kullanılan Modeller</vt:lpstr>
      <vt:lpstr>thenlper/gte-base</vt:lpstr>
      <vt:lpstr>jinaai/jina-embeddings-v3</vt:lpstr>
      <vt:lpstr>BAAI/bge-m3</vt:lpstr>
      <vt:lpstr>dbmdz/bert-base-turkish-uncased</vt:lpstr>
      <vt:lpstr>intfloat/multilingual-e5-base</vt:lpstr>
      <vt:lpstr>ytu-ce-cosmos/turkish-colbert</vt:lpstr>
      <vt:lpstr>T-SNE YORUMLARIM</vt:lpstr>
      <vt:lpstr>TOP-1 VE TOP-5 ACCURACY QUESTION -&gt; ANSWER</vt:lpstr>
      <vt:lpstr>TOP-1 VE TOP-5 ACCURACY ANSWER -&gt; QUESTION</vt:lpstr>
      <vt:lpstr>TOP-1 VE TOP-5 ACCURACY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Zeynep Aslan</dc:creator>
  <cp:lastModifiedBy>Zeynep Aslan</cp:lastModifiedBy>
  <cp:revision>3</cp:revision>
  <dcterms:created xsi:type="dcterms:W3CDTF">2025-03-23T21:01:14Z</dcterms:created>
  <dcterms:modified xsi:type="dcterms:W3CDTF">2025-03-24T00:01:54Z</dcterms:modified>
</cp:coreProperties>
</file>