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6" r:id="rId12"/>
    <p:sldId id="267"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8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5/11/2021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CSM+%28Conventional+and+Social+Media+Movies%29+Dataset+2014+and+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Predicting the Popularity of Movies with Machine Learning Methods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2014510056 Zeynep Köse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46">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48">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1" name="Rectangle 50">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2">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D3E58D88-A9D6-48D9-AB27-EB81AD185A24}"/>
              </a:ext>
            </a:extLst>
          </p:cNvPr>
          <p:cNvPicPr>
            <a:picLocks noChangeAspect="1"/>
          </p:cNvPicPr>
          <p:nvPr/>
        </p:nvPicPr>
        <p:blipFill>
          <a:blip r:embed="rId2"/>
          <a:stretch>
            <a:fillRect/>
          </a:stretch>
        </p:blipFill>
        <p:spPr>
          <a:xfrm>
            <a:off x="6355471" y="1662907"/>
            <a:ext cx="5609384" cy="4080826"/>
          </a:xfrm>
          <a:prstGeom prst="rect">
            <a:avLst/>
          </a:prstGeom>
        </p:spPr>
      </p:pic>
      <p:pic>
        <p:nvPicPr>
          <p:cNvPr id="27" name="Content Placeholder 26">
            <a:extLst>
              <a:ext uri="{FF2B5EF4-FFF2-40B4-BE49-F238E27FC236}">
                <a16:creationId xmlns:a16="http://schemas.microsoft.com/office/drawing/2014/main" id="{CEBB6830-D1C5-4BD5-A701-8CF22E96402D}"/>
              </a:ext>
            </a:extLst>
          </p:cNvPr>
          <p:cNvPicPr>
            <a:picLocks noGrp="1" noChangeAspect="1"/>
          </p:cNvPicPr>
          <p:nvPr>
            <p:ph idx="1"/>
          </p:nvPr>
        </p:nvPicPr>
        <p:blipFill>
          <a:blip r:embed="rId3"/>
          <a:stretch>
            <a:fillRect/>
          </a:stretch>
        </p:blipFill>
        <p:spPr>
          <a:xfrm>
            <a:off x="227145" y="1528450"/>
            <a:ext cx="5596432" cy="4631047"/>
          </a:xfrm>
          <a:prstGeom prst="rect">
            <a:avLst/>
          </a:prstGeom>
        </p:spPr>
      </p:pic>
    </p:spTree>
    <p:extLst>
      <p:ext uri="{BB962C8B-B14F-4D97-AF65-F5344CB8AC3E}">
        <p14:creationId xmlns:p14="http://schemas.microsoft.com/office/powerpoint/2010/main" val="220354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F06B682B-DAD3-4E97-A0CF-3C009FC76B16}"/>
              </a:ext>
            </a:extLst>
          </p:cNvPr>
          <p:cNvPicPr>
            <a:picLocks noGrp="1" noChangeAspect="1"/>
          </p:cNvPicPr>
          <p:nvPr>
            <p:ph idx="1"/>
          </p:nvPr>
        </p:nvPicPr>
        <p:blipFill>
          <a:blip r:embed="rId2"/>
          <a:stretch>
            <a:fillRect/>
          </a:stretch>
        </p:blipFill>
        <p:spPr>
          <a:xfrm>
            <a:off x="446533" y="1556869"/>
            <a:ext cx="5609384" cy="3744263"/>
          </a:xfrm>
          <a:prstGeom prst="rect">
            <a:avLst/>
          </a:prstGeom>
        </p:spPr>
      </p:pic>
      <p:pic>
        <p:nvPicPr>
          <p:cNvPr id="10" name="Picture 9">
            <a:extLst>
              <a:ext uri="{FF2B5EF4-FFF2-40B4-BE49-F238E27FC236}">
                <a16:creationId xmlns:a16="http://schemas.microsoft.com/office/drawing/2014/main" id="{AFDB4159-E212-4CD9-9976-19FEE718DF4D}"/>
              </a:ext>
            </a:extLst>
          </p:cNvPr>
          <p:cNvPicPr>
            <a:picLocks noChangeAspect="1"/>
          </p:cNvPicPr>
          <p:nvPr/>
        </p:nvPicPr>
        <p:blipFill>
          <a:blip r:embed="rId3"/>
          <a:stretch>
            <a:fillRect/>
          </a:stretch>
        </p:blipFill>
        <p:spPr>
          <a:xfrm>
            <a:off x="6294538" y="1647778"/>
            <a:ext cx="5450929" cy="3953636"/>
          </a:xfrm>
          <a:prstGeom prst="rect">
            <a:avLst/>
          </a:prstGeom>
        </p:spPr>
      </p:pic>
    </p:spTree>
    <p:extLst>
      <p:ext uri="{BB962C8B-B14F-4D97-AF65-F5344CB8AC3E}">
        <p14:creationId xmlns:p14="http://schemas.microsoft.com/office/powerpoint/2010/main" val="224695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FE36-6FED-44D3-8876-7EF655D7A6A1}"/>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604F8D4-7F85-41E4-8BC9-0120264DEF2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article is about predicting the popularity of movies. A number of features such as cast, genre, budget, production house, and rating affect a movie's popularity. Twitter, YouTube etc. Social media are the main platforms where people can share their views on movies. Traditional features and social media features are two types of features to be used to estimate the popularity of the movie. The estimate of popularity can be measured in terms of Ratings. (Represented by a positive numeric number less than 10 or a label).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898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FA28-D97C-4B31-B466-F04E3C796797}"/>
              </a:ext>
            </a:extLst>
          </p:cNvPr>
          <p:cNvSpPr>
            <a:spLocks noGrp="1"/>
          </p:cNvSpPr>
          <p:nvPr>
            <p:ph type="title"/>
          </p:nvPr>
        </p:nvSpPr>
        <p:spPr/>
        <p:txBody>
          <a:bodyPr/>
          <a:lstStyle/>
          <a:p>
            <a:pPr marL="342900" marR="0" lvl="0" indent="-34290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A4CD58-06CF-4682-83BD-C8D7542B1E66}"/>
              </a:ext>
            </a:extLst>
          </p:cNvPr>
          <p:cNvSpPr>
            <a:spLocks noGrp="1"/>
          </p:cNvSpPr>
          <p:nvPr>
            <p:ph idx="1"/>
          </p:nvPr>
        </p:nvSpPr>
        <p:spPr/>
        <p:txBody>
          <a:bodyPr>
            <a:normAutofit fontScale="92500"/>
          </a:bodyPr>
          <a:lstStyle/>
          <a:p>
            <a:pPr marL="342900" marR="0" lvl="0" indent="-342900">
              <a:lnSpc>
                <a:spcPct val="107000"/>
              </a:lnSpc>
              <a:spcBef>
                <a:spcPts val="0"/>
              </a:spcBef>
              <a:spcAft>
                <a:spcPts val="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Data Name: </a:t>
            </a:r>
            <a:r>
              <a:rPr lang="en-US" sz="1800" dirty="0">
                <a:solidFill>
                  <a:srgbClr val="123654"/>
                </a:solidFill>
                <a:effectLst/>
                <a:latin typeface="Times New Roman" panose="02020603050405020304" pitchFamily="18" charset="0"/>
                <a:ea typeface="Times New Roman" panose="02020603050405020304" pitchFamily="18" charset="0"/>
              </a:rPr>
              <a:t>CSM (Conventional and Social Media Movies) Dataset 2014 and 2015 Data Set</a:t>
            </a:r>
            <a:endParaRPr lang="en-US" sz="1800" dirty="0">
              <a:effectLst/>
              <a:latin typeface="Times New Roman" panose="02020603050405020304" pitchFamily="18" charset="0"/>
              <a:ea typeface="Times New Roman" panose="02020603050405020304" pitchFamily="18" charset="0"/>
            </a:endParaRPr>
          </a:p>
          <a:p>
            <a:pPr marL="2286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Link:</a:t>
            </a:r>
          </a:p>
          <a:p>
            <a:pPr marL="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https://archive.ics.uci.edu/ml/datasets/CSM+%28Conventional+and+Social+Media+Movies%29+Dataset+2014+and+2015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retrieved information about movies from diverse sources including movies web site, i.e. IMDB, generic web resource i.e. Wikipedia, and social media including YouTube and Twitter. Beyond that, it also used sentiment analysis libraries to get the sentiment score for different movies. The total dataset contains twelve features and can be split in to two sub-dataset, the conventional features and social media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2432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FA94AF-5AE0-4550-8081-5E26E11AA11E}"/>
              </a:ext>
            </a:extLst>
          </p:cNvPr>
          <p:cNvSpPr>
            <a:spLocks noGrp="1"/>
          </p:cNvSpPr>
          <p:nvPr>
            <p:ph idx="1"/>
          </p:nvPr>
        </p:nvSpPr>
        <p:spPr>
          <a:xfrm>
            <a:off x="581025" y="777875"/>
            <a:ext cx="11029950" cy="5197475"/>
          </a:xfrm>
        </p:spPr>
        <p:txBody>
          <a:bodyPr>
            <a:normAutofit fontScale="85000" lnSpcReduction="10000"/>
          </a:bodyPr>
          <a:lstStyle/>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Conventional Features: Conventional Features contain six features in total and those features are typically available on movie resource websites, such as IMDB.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Genre: There are 19 different types of genre in the dataset, such as Action, Adventure and Drama etc. They were already mapped on to integer value from 1-19 and in our project, they are treated as factor variables to represent different genre.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Sequel: This variable in integer represents whether the movie is sequel or individual. 1 shows that movie is first release; other n larger than 1 shows that movie is 2nd. e.g. Pirates of Caribbean: Dead Man’s Chest is 2nd in sequel, therefore it is assigned the value of 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Ratings: The value of Ratings ranges between 1 to 10 with 1 being lowest and 10 the highest. These values are collected from IMDB.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Gross Income, Budget and Number of Screens: Gross world-wide income and Budget for each movie is collected from IMDB. The unit of gross income and budget is USD and they are already converted into USD if they are represented in other currencies. Number of screens on which movie was initially launched in US is also considered.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Social Media Features:  Social Media Features also contains six features and those features are collected for each 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Aggregate Actor Followers: Number of followers of actors in one movie on twitter is used. Only the top 3 in cast are considered.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Views and Comments: Those variables represent the number of views and comments of trailer of movies on YouTube.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likes and dislikes: Number of Likes and Dislikes of trailers on YouTube are considered.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Sentiment Score: A signed integer value is used to represent sentiment score. 0 represents neutral sentiment; “+”sign shows the positive sentiment and the value shows the magnitude; “–”sign shows negative sentiment and the value shows the magnitude. The sentiment score is calculated through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analysing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sentiments of tweets about one 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942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B21F-C2AD-4AC2-B4FE-18AE13680105}"/>
              </a:ext>
            </a:extLst>
          </p:cNvPr>
          <p:cNvSpPr>
            <a:spLocks noGrp="1"/>
          </p:cNvSpPr>
          <p:nvPr>
            <p:ph type="title"/>
          </p:nvPr>
        </p:nvSpPr>
        <p:spPr/>
        <p:txBody>
          <a:bodyPr/>
          <a:lstStyle/>
          <a:p>
            <a:r>
              <a:rPr lang="en-US" sz="1800" dirty="0">
                <a:solidFill>
                  <a:schemeClr val="accent1"/>
                </a:solidFill>
                <a:effectLst/>
                <a:latin typeface="Times New Roman" panose="02020603050405020304" pitchFamily="18" charset="0"/>
                <a:ea typeface="Calibri" panose="020F0502020204030204" pitchFamily="34" charset="0"/>
              </a:rPr>
              <a:t>B. </a:t>
            </a:r>
            <a:r>
              <a:rPr lang="en-US" sz="1800" dirty="0">
                <a:solidFill>
                  <a:schemeClr val="tx1"/>
                </a:solidFill>
                <a:effectLst/>
                <a:latin typeface="Times New Roman" panose="02020603050405020304" pitchFamily="18" charset="0"/>
                <a:ea typeface="Calibri" panose="020F0502020204030204" pitchFamily="34" charset="0"/>
              </a:rPr>
              <a:t>Plots</a:t>
            </a:r>
            <a:endParaRPr lang="en-US" dirty="0">
              <a:solidFill>
                <a:schemeClr val="tx1"/>
              </a:solidFill>
            </a:endParaRPr>
          </a:p>
        </p:txBody>
      </p:sp>
      <p:sp>
        <p:nvSpPr>
          <p:cNvPr id="3" name="Content Placeholder 2">
            <a:extLst>
              <a:ext uri="{FF2B5EF4-FFF2-40B4-BE49-F238E27FC236}">
                <a16:creationId xmlns:a16="http://schemas.microsoft.com/office/drawing/2014/main" id="{323EF7A2-6314-4AAF-9CC2-C72AC845372D}"/>
              </a:ext>
            </a:extLst>
          </p:cNvPr>
          <p:cNvSpPr>
            <a:spLocks noGrp="1"/>
          </p:cNvSpPr>
          <p:nvPr>
            <p:ph idx="1"/>
          </p:nvPr>
        </p:nvSpPr>
        <p:spPr/>
        <p:txBody>
          <a:bodyPr/>
          <a:lstStyle/>
          <a:p>
            <a:pPr marL="2286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data quality report includes tabular reports that describe the characteristics of each feature in an ABT using standard statistical measures of central tendency and variation.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tabular reports are accompanied by data visualizations: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histogram for each continuous feature in an ABT.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bar plot for each categorical feature in an ABT.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5859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4F82-0F22-4657-8D4B-92AC6904A388}"/>
              </a:ext>
            </a:extLst>
          </p:cNvPr>
          <p:cNvSpPr>
            <a:spLocks noGrp="1"/>
          </p:cNvSpPr>
          <p:nvPr>
            <p:ph type="title"/>
          </p:nvPr>
        </p:nvSpPr>
        <p:spPr/>
        <p:txBody>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Continuous Features:</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6" name="Content Placeholder 15">
            <a:extLst>
              <a:ext uri="{FF2B5EF4-FFF2-40B4-BE49-F238E27FC236}">
                <a16:creationId xmlns:a16="http://schemas.microsoft.com/office/drawing/2014/main" id="{8938107C-A9D5-4790-8DCF-EC9CF371665D}"/>
              </a:ext>
            </a:extLst>
          </p:cNvPr>
          <p:cNvPicPr>
            <a:picLocks noGrp="1"/>
          </p:cNvPicPr>
          <p:nvPr>
            <p:ph idx="1"/>
          </p:nvPr>
        </p:nvPicPr>
        <p:blipFill>
          <a:blip r:embed="rId2"/>
          <a:stretch>
            <a:fillRect/>
          </a:stretch>
        </p:blipFill>
        <p:spPr>
          <a:xfrm>
            <a:off x="1105849" y="1844359"/>
            <a:ext cx="9562150" cy="4311485"/>
          </a:xfrm>
          <a:prstGeom prst="rect">
            <a:avLst/>
          </a:prstGeom>
        </p:spPr>
      </p:pic>
    </p:spTree>
    <p:extLst>
      <p:ext uri="{BB962C8B-B14F-4D97-AF65-F5344CB8AC3E}">
        <p14:creationId xmlns:p14="http://schemas.microsoft.com/office/powerpoint/2010/main" val="311735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AAEB-402C-4594-997B-3910C9F1012F}"/>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Categorical Features: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EAF538AC-51D1-41F4-B1D8-8DD26E0111A6}"/>
              </a:ext>
            </a:extLst>
          </p:cNvPr>
          <p:cNvPicPr>
            <a:picLocks noGrp="1"/>
          </p:cNvPicPr>
          <p:nvPr>
            <p:ph idx="1"/>
          </p:nvPr>
        </p:nvPicPr>
        <p:blipFill>
          <a:blip r:embed="rId2"/>
          <a:stretch>
            <a:fillRect/>
          </a:stretch>
        </p:blipFill>
        <p:spPr>
          <a:xfrm>
            <a:off x="1559554" y="1971916"/>
            <a:ext cx="9072891" cy="4183928"/>
          </a:xfrm>
          <a:prstGeom prst="rect">
            <a:avLst/>
          </a:prstGeom>
        </p:spPr>
      </p:pic>
    </p:spTree>
    <p:extLst>
      <p:ext uri="{BB962C8B-B14F-4D97-AF65-F5344CB8AC3E}">
        <p14:creationId xmlns:p14="http://schemas.microsoft.com/office/powerpoint/2010/main" val="387269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Chart, histogram&#10;&#10;Description automatically generated">
            <a:extLst>
              <a:ext uri="{FF2B5EF4-FFF2-40B4-BE49-F238E27FC236}">
                <a16:creationId xmlns:a16="http://schemas.microsoft.com/office/drawing/2014/main" id="{AF83E3D6-963C-45A3-A430-9C5E9CC7F98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994427" y="321734"/>
            <a:ext cx="4352314" cy="2905170"/>
          </a:xfrm>
          <a:prstGeom prst="rect">
            <a:avLst/>
          </a:prstGeom>
          <a:noFill/>
        </p:spPr>
      </p:pic>
      <p:sp>
        <p:nvSpPr>
          <p:cNvPr id="69" name="Rectangle 5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D8B5DE7-5C96-48D1-9906-7EC7DD5B33A7}"/>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688174" y="321734"/>
            <a:ext cx="4352314" cy="2905170"/>
          </a:xfrm>
          <a:prstGeom prst="rect">
            <a:avLst/>
          </a:prstGeom>
          <a:noFill/>
        </p:spPr>
      </p:pic>
      <p:sp>
        <p:nvSpPr>
          <p:cNvPr id="62" name="Rectangle 61">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histogram&#10;&#10;Description automatically generated">
            <a:extLst>
              <a:ext uri="{FF2B5EF4-FFF2-40B4-BE49-F238E27FC236}">
                <a16:creationId xmlns:a16="http://schemas.microsoft.com/office/drawing/2014/main" id="{61C4E92A-4E18-476C-80D8-50DD5CD621A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auto">
          <a:xfrm>
            <a:off x="1094973" y="3631096"/>
            <a:ext cx="4151219" cy="2760560"/>
          </a:xfrm>
          <a:prstGeom prst="rect">
            <a:avLst/>
          </a:prstGeom>
          <a:noFill/>
        </p:spPr>
      </p:pic>
      <p:pic>
        <p:nvPicPr>
          <p:cNvPr id="22" name="Picture 21" descr="Chart, histogram&#10;&#10;Description automatically generated">
            <a:extLst>
              <a:ext uri="{FF2B5EF4-FFF2-40B4-BE49-F238E27FC236}">
                <a16:creationId xmlns:a16="http://schemas.microsoft.com/office/drawing/2014/main" id="{56A8954C-BBB5-45C0-A353-BC4FC363F78B}"/>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6796497" y="3631096"/>
            <a:ext cx="4135669" cy="2760560"/>
          </a:xfrm>
          <a:prstGeom prst="rect">
            <a:avLst/>
          </a:prstGeom>
          <a:noFill/>
        </p:spPr>
      </p:pic>
    </p:spTree>
    <p:extLst>
      <p:ext uri="{BB962C8B-B14F-4D97-AF65-F5344CB8AC3E}">
        <p14:creationId xmlns:p14="http://schemas.microsoft.com/office/powerpoint/2010/main" val="70419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CE45-8DBA-4925-B9EF-4FFCB6DF833A}"/>
              </a:ext>
            </a:extLst>
          </p:cNvPr>
          <p:cNvSpPr>
            <a:spLocks noGrp="1"/>
          </p:cNvSpPr>
          <p:nvPr>
            <p:ph type="title"/>
          </p:nvPr>
        </p:nvSpPr>
        <p:spPr>
          <a:xfrm>
            <a:off x="601255" y="702155"/>
            <a:ext cx="3409783" cy="1300365"/>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rPr>
              <a:t>C. Data Preprocess</a:t>
            </a:r>
            <a:endParaRPr lang="en-US">
              <a:solidFill>
                <a:srgbClr val="FFFFFF"/>
              </a:solidFill>
            </a:endParaRPr>
          </a:p>
        </p:txBody>
      </p:sp>
      <p:sp>
        <p:nvSpPr>
          <p:cNvPr id="3" name="Content Placeholder 2">
            <a:extLst>
              <a:ext uri="{FF2B5EF4-FFF2-40B4-BE49-F238E27FC236}">
                <a16:creationId xmlns:a16="http://schemas.microsoft.com/office/drawing/2014/main" id="{B22D8FA5-9147-4EA2-A1CE-66AD8A8ABB5F}"/>
              </a:ext>
            </a:extLst>
          </p:cNvPr>
          <p:cNvSpPr>
            <a:spLocks noGrp="1"/>
          </p:cNvSpPr>
          <p:nvPr>
            <p:ph idx="1"/>
          </p:nvPr>
        </p:nvSpPr>
        <p:spPr>
          <a:xfrm>
            <a:off x="601255" y="2177142"/>
            <a:ext cx="3409782" cy="3823607"/>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Table I shows that how we map the Rating to category variable. For methods exclude regression methods, I  will use this categorical variable as dependent variable in  models and predictions.</a:t>
            </a:r>
            <a:endPar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solidFill>
                <a:srgbClr val="FFFFFF"/>
              </a:solidFill>
            </a:endParaRPr>
          </a:p>
        </p:txBody>
      </p:sp>
      <p:pic>
        <p:nvPicPr>
          <p:cNvPr id="5" name="Picture 4">
            <a:extLst>
              <a:ext uri="{FF2B5EF4-FFF2-40B4-BE49-F238E27FC236}">
                <a16:creationId xmlns:a16="http://schemas.microsoft.com/office/drawing/2014/main" id="{5A5C8E85-6C7E-42F8-AFB9-2FD7A09D1342}"/>
              </a:ext>
            </a:extLst>
          </p:cNvPr>
          <p:cNvPicPr>
            <a:picLocks noChangeAspect="1"/>
          </p:cNvPicPr>
          <p:nvPr/>
        </p:nvPicPr>
        <p:blipFill>
          <a:blip r:embed="rId2"/>
          <a:stretch>
            <a:fillRect/>
          </a:stretch>
        </p:blipFill>
        <p:spPr>
          <a:xfrm>
            <a:off x="4592231" y="1174753"/>
            <a:ext cx="6831503" cy="4491080"/>
          </a:xfrm>
          <a:prstGeom prst="rect">
            <a:avLst/>
          </a:prstGeom>
        </p:spPr>
      </p:pic>
    </p:spTree>
    <p:extLst>
      <p:ext uri="{BB962C8B-B14F-4D97-AF65-F5344CB8AC3E}">
        <p14:creationId xmlns:p14="http://schemas.microsoft.com/office/powerpoint/2010/main" val="29107079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{77C89965-2B64-422C-8FA4-18A6C7E54BA3}tf33552983_win32</Template>
  <TotalTime>19</TotalTime>
  <Words>731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Symbol</vt:lpstr>
      <vt:lpstr>Times New Roman</vt:lpstr>
      <vt:lpstr>Wingdings 2</vt:lpstr>
      <vt:lpstr>DividendVTI</vt:lpstr>
      <vt:lpstr>Predicting the Popularity of Movies with Machine Learning Methods  </vt:lpstr>
      <vt:lpstr>INTRODUCTION </vt:lpstr>
      <vt:lpstr>DATASET</vt:lpstr>
      <vt:lpstr>PowerPoint Presentation</vt:lpstr>
      <vt:lpstr>B. Plots</vt:lpstr>
      <vt:lpstr>Continuous Features: </vt:lpstr>
      <vt:lpstr>Categorical Features: </vt:lpstr>
      <vt:lpstr>PowerPoint Presentation</vt:lpstr>
      <vt:lpstr>C. Data Preprocess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Popularity of Movies with Machine Learning Methods</dc:title>
  <dc:creator>zeynep köse</dc:creator>
  <cp:lastModifiedBy>zeynep köse</cp:lastModifiedBy>
  <cp:revision>3</cp:revision>
  <dcterms:created xsi:type="dcterms:W3CDTF">2021-05-11T19:46:00Z</dcterms:created>
  <dcterms:modified xsi:type="dcterms:W3CDTF">2021-05-11T20:05:15Z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