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sldIdLst>
    <p:sldId id="257" r:id="rId5"/>
    <p:sldId id="259" r:id="rId6"/>
    <p:sldId id="260" r:id="rId7"/>
    <p:sldId id="261" r:id="rId8"/>
    <p:sldId id="262" r:id="rId9"/>
    <p:sldId id="263" r:id="rId10"/>
    <p:sldId id="264" r:id="rId11"/>
    <p:sldId id="266" r:id="rId12"/>
    <p:sldId id="267" r:id="rId13"/>
    <p:sldId id="265" r:id="rId14"/>
    <p:sldId id="268" r:id="rId15"/>
    <p:sldId id="269" r:id="rId16"/>
    <p:sldId id="270" r:id="rId17"/>
    <p:sldId id="271" r:id="rId18"/>
    <p:sldId id="272" r:id="rId19"/>
    <p:sldId id="275" r:id="rId20"/>
    <p:sldId id="276" r:id="rId21"/>
    <p:sldId id="273" r:id="rId22"/>
    <p:sldId id="274" r:id="rId23"/>
    <p:sldId id="277" r:id="rId24"/>
    <p:sldId id="279" r:id="rId25"/>
    <p:sldId id="278" r:id="rId26"/>
    <p:sldId id="281" r:id="rId27"/>
    <p:sldId id="282"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varScale="1">
        <p:scale>
          <a:sx n="55" d="100"/>
          <a:sy n="55" d="100"/>
        </p:scale>
        <p:origin x="38" y="6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6/22/2021</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6/22/2021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6/22/2021</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6/22/2021</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6/22/2021</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6/22/2021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6/22/2021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6/22/2021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6/22/2021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6/22/2021</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6/22/2021</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6/22/2021</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archive.ics.uci.edu/ml/datasets/CSM+%28Conventional+and+Social+Media+Movies%29+Dataset+2014+and+2015"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581191" y="1020431"/>
            <a:ext cx="10993549" cy="1475013"/>
          </a:xfrm>
        </p:spPr>
        <p:txBody>
          <a:bodyPr>
            <a:normAutofit/>
          </a:bodyPr>
          <a:lstStyle/>
          <a:p>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Predicting the Popularity of Movies with Machine Learning Methods </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581194" y="2495445"/>
            <a:ext cx="10993546" cy="468233"/>
          </a:xfrm>
        </p:spPr>
        <p:txBody>
          <a:bodyPr>
            <a:normAutofit/>
          </a:bodyPr>
          <a:lstStyle/>
          <a:p>
            <a:r>
              <a:rPr lang="en-US" dirty="0"/>
              <a:t>2014510056 Zeynep Köse</a:t>
            </a:r>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5" descr="abstract image">
            <a:extLst>
              <a:ext uri="{FF2B5EF4-FFF2-40B4-BE49-F238E27FC236}">
                <a16:creationId xmlns:a16="http://schemas.microsoft.com/office/drawing/2014/main" id="{F1A8C364-94D4-4630-BAD0-78722F347055}"/>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448733" y="3081867"/>
            <a:ext cx="11260667" cy="3310466"/>
          </a:xfrm>
          <a:prstGeom prst="rect">
            <a:avLst/>
          </a:prstGeom>
        </p:spPr>
      </p:pic>
    </p:spTree>
    <p:extLst>
      <p:ext uri="{BB962C8B-B14F-4D97-AF65-F5344CB8AC3E}">
        <p14:creationId xmlns:p14="http://schemas.microsoft.com/office/powerpoint/2010/main" val="247580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 name="Rectangle 44">
            <a:extLst>
              <a:ext uri="{FF2B5EF4-FFF2-40B4-BE49-F238E27FC236}">
                <a16:creationId xmlns:a16="http://schemas.microsoft.com/office/drawing/2014/main" id="{40A0F4CC-F443-40C1-B000-840650808C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69" name="Rectangle 46">
            <a:extLst>
              <a:ext uri="{FF2B5EF4-FFF2-40B4-BE49-F238E27FC236}">
                <a16:creationId xmlns:a16="http://schemas.microsoft.com/office/drawing/2014/main" id="{8FF3DAE6-FFD2-4E7C-8FB8-E958A25860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70" name="Rectangle 48">
            <a:extLst>
              <a:ext uri="{FF2B5EF4-FFF2-40B4-BE49-F238E27FC236}">
                <a16:creationId xmlns:a16="http://schemas.microsoft.com/office/drawing/2014/main" id="{A2F7A394-B482-4D36-A98E-11A3212A1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71" name="Rectangle 50">
            <a:extLst>
              <a:ext uri="{FF2B5EF4-FFF2-40B4-BE49-F238E27FC236}">
                <a16:creationId xmlns:a16="http://schemas.microsoft.com/office/drawing/2014/main" id="{A4308965-434A-4011-8316-8ABEFFED04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52">
            <a:extLst>
              <a:ext uri="{FF2B5EF4-FFF2-40B4-BE49-F238E27FC236}">
                <a16:creationId xmlns:a16="http://schemas.microsoft.com/office/drawing/2014/main" id="{1C910B0D-8E24-46E7-93D7-329948C60D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457200"/>
            <a:ext cx="5609383" cy="952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55" name="Rectangle 54">
            <a:extLst>
              <a:ext uri="{FF2B5EF4-FFF2-40B4-BE49-F238E27FC236}">
                <a16:creationId xmlns:a16="http://schemas.microsoft.com/office/drawing/2014/main" id="{FF215A71-CFAF-4964-A613-D07F75FC1A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49035" y="453825"/>
            <a:ext cx="5596432" cy="983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29" name="Picture 28">
            <a:extLst>
              <a:ext uri="{FF2B5EF4-FFF2-40B4-BE49-F238E27FC236}">
                <a16:creationId xmlns:a16="http://schemas.microsoft.com/office/drawing/2014/main" id="{D3E58D88-A9D6-48D9-AB27-EB81AD185A24}"/>
              </a:ext>
            </a:extLst>
          </p:cNvPr>
          <p:cNvPicPr>
            <a:picLocks noChangeAspect="1"/>
          </p:cNvPicPr>
          <p:nvPr/>
        </p:nvPicPr>
        <p:blipFill>
          <a:blip r:embed="rId2"/>
          <a:stretch>
            <a:fillRect/>
          </a:stretch>
        </p:blipFill>
        <p:spPr>
          <a:xfrm>
            <a:off x="6355471" y="1662907"/>
            <a:ext cx="5609384" cy="4080826"/>
          </a:xfrm>
          <a:prstGeom prst="rect">
            <a:avLst/>
          </a:prstGeom>
        </p:spPr>
      </p:pic>
      <p:pic>
        <p:nvPicPr>
          <p:cNvPr id="27" name="Content Placeholder 26">
            <a:extLst>
              <a:ext uri="{FF2B5EF4-FFF2-40B4-BE49-F238E27FC236}">
                <a16:creationId xmlns:a16="http://schemas.microsoft.com/office/drawing/2014/main" id="{CEBB6830-D1C5-4BD5-A701-8CF22E96402D}"/>
              </a:ext>
            </a:extLst>
          </p:cNvPr>
          <p:cNvPicPr>
            <a:picLocks noGrp="1" noChangeAspect="1"/>
          </p:cNvPicPr>
          <p:nvPr>
            <p:ph idx="1"/>
          </p:nvPr>
        </p:nvPicPr>
        <p:blipFill>
          <a:blip r:embed="rId3"/>
          <a:stretch>
            <a:fillRect/>
          </a:stretch>
        </p:blipFill>
        <p:spPr>
          <a:xfrm>
            <a:off x="227145" y="1528450"/>
            <a:ext cx="5596432" cy="4631047"/>
          </a:xfrm>
          <a:prstGeom prst="rect">
            <a:avLst/>
          </a:prstGeom>
        </p:spPr>
      </p:pic>
    </p:spTree>
    <p:extLst>
      <p:ext uri="{BB962C8B-B14F-4D97-AF65-F5344CB8AC3E}">
        <p14:creationId xmlns:p14="http://schemas.microsoft.com/office/powerpoint/2010/main" val="22035445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40A0F4CC-F443-40C1-B000-840650808C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a:extLst>
              <a:ext uri="{FF2B5EF4-FFF2-40B4-BE49-F238E27FC236}">
                <a16:creationId xmlns:a16="http://schemas.microsoft.com/office/drawing/2014/main" id="{8FF3DAE6-FFD2-4E7C-8FB8-E958A25860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a:extLst>
              <a:ext uri="{FF2B5EF4-FFF2-40B4-BE49-F238E27FC236}">
                <a16:creationId xmlns:a16="http://schemas.microsoft.com/office/drawing/2014/main" id="{A2F7A394-B482-4D36-A98E-11A3212A1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30" name="Rectangle 29">
            <a:extLst>
              <a:ext uri="{FF2B5EF4-FFF2-40B4-BE49-F238E27FC236}">
                <a16:creationId xmlns:a16="http://schemas.microsoft.com/office/drawing/2014/main" id="{A4308965-434A-4011-8316-8ABEFFED04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1C910B0D-8E24-46E7-93D7-329948C60D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457200"/>
            <a:ext cx="5609383" cy="952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34" name="Rectangle 33">
            <a:extLst>
              <a:ext uri="{FF2B5EF4-FFF2-40B4-BE49-F238E27FC236}">
                <a16:creationId xmlns:a16="http://schemas.microsoft.com/office/drawing/2014/main" id="{FF215A71-CFAF-4964-A613-D07F75FC1A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49035" y="453825"/>
            <a:ext cx="5596432" cy="983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6" name="Content Placeholder 5">
            <a:extLst>
              <a:ext uri="{FF2B5EF4-FFF2-40B4-BE49-F238E27FC236}">
                <a16:creationId xmlns:a16="http://schemas.microsoft.com/office/drawing/2014/main" id="{F06B682B-DAD3-4E97-A0CF-3C009FC76B16}"/>
              </a:ext>
            </a:extLst>
          </p:cNvPr>
          <p:cNvPicPr>
            <a:picLocks noGrp="1" noChangeAspect="1"/>
          </p:cNvPicPr>
          <p:nvPr>
            <p:ph idx="1"/>
          </p:nvPr>
        </p:nvPicPr>
        <p:blipFill>
          <a:blip r:embed="rId2"/>
          <a:stretch>
            <a:fillRect/>
          </a:stretch>
        </p:blipFill>
        <p:spPr>
          <a:xfrm>
            <a:off x="446533" y="1556869"/>
            <a:ext cx="5609384" cy="3744263"/>
          </a:xfrm>
          <a:prstGeom prst="rect">
            <a:avLst/>
          </a:prstGeom>
        </p:spPr>
      </p:pic>
      <p:pic>
        <p:nvPicPr>
          <p:cNvPr id="10" name="Picture 9">
            <a:extLst>
              <a:ext uri="{FF2B5EF4-FFF2-40B4-BE49-F238E27FC236}">
                <a16:creationId xmlns:a16="http://schemas.microsoft.com/office/drawing/2014/main" id="{AFDB4159-E212-4CD9-9976-19FEE718DF4D}"/>
              </a:ext>
            </a:extLst>
          </p:cNvPr>
          <p:cNvPicPr>
            <a:picLocks noChangeAspect="1"/>
          </p:cNvPicPr>
          <p:nvPr/>
        </p:nvPicPr>
        <p:blipFill>
          <a:blip r:embed="rId3"/>
          <a:stretch>
            <a:fillRect/>
          </a:stretch>
        </p:blipFill>
        <p:spPr>
          <a:xfrm>
            <a:off x="6294538" y="1647778"/>
            <a:ext cx="5450929" cy="3953636"/>
          </a:xfrm>
          <a:prstGeom prst="rect">
            <a:avLst/>
          </a:prstGeom>
        </p:spPr>
      </p:pic>
    </p:spTree>
    <p:extLst>
      <p:ext uri="{BB962C8B-B14F-4D97-AF65-F5344CB8AC3E}">
        <p14:creationId xmlns:p14="http://schemas.microsoft.com/office/powerpoint/2010/main" val="22469570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D651B61-325E-4E73-8445-38B0DE8AAA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a:extLst>
              <a:ext uri="{FF2B5EF4-FFF2-40B4-BE49-F238E27FC236}">
                <a16:creationId xmlns:a16="http://schemas.microsoft.com/office/drawing/2014/main" id="{B42E5253-D3AC-4AC2-B766-8B34F13C2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10AE8D57-436A-4073-9A75-15BB5949F8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E2852671-8EB6-4EAF-8AF8-65CF3FD66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useBgFill="1">
        <p:nvSpPr>
          <p:cNvPr id="17" name="Rectangle 16">
            <a:extLst>
              <a:ext uri="{FF2B5EF4-FFF2-40B4-BE49-F238E27FC236}">
                <a16:creationId xmlns:a16="http://schemas.microsoft.com/office/drawing/2014/main" id="{963FC0CD-F19B-4D9C-9C47-EB7E9D16E4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F1AD82D-A70B-4EE9-BC9D-FB504322BD92}"/>
              </a:ext>
            </a:extLst>
          </p:cNvPr>
          <p:cNvSpPr>
            <a:spLocks noGrp="1"/>
          </p:cNvSpPr>
          <p:nvPr>
            <p:ph type="title"/>
          </p:nvPr>
        </p:nvSpPr>
        <p:spPr>
          <a:xfrm>
            <a:off x="581191" y="723901"/>
            <a:ext cx="10993549" cy="1428750"/>
          </a:xfrm>
        </p:spPr>
        <p:txBody>
          <a:bodyPr vert="horz" lIns="91440" tIns="45720" rIns="91440" bIns="45720" rtlCol="0" anchor="b">
            <a:normAutofit/>
          </a:bodyPr>
          <a:lstStyle/>
          <a:p>
            <a:pPr marL="342900" marR="0" lvl="0" indent="-342900">
              <a:spcAft>
                <a:spcPts val="0"/>
              </a:spcAft>
            </a:pPr>
            <a:r>
              <a:rPr lang="en-US" sz="3600">
                <a:effectLst/>
              </a:rPr>
              <a:t>Machine Learning Models</a:t>
            </a:r>
            <a:br>
              <a:rPr lang="en-US" sz="3600"/>
            </a:br>
            <a:r>
              <a:rPr lang="en-US" sz="3600">
                <a:effectLst/>
              </a:rPr>
              <a:t>Regression Model</a:t>
            </a:r>
            <a:endParaRPr lang="en-US" sz="3600"/>
          </a:p>
        </p:txBody>
      </p:sp>
      <p:sp>
        <p:nvSpPr>
          <p:cNvPr id="19" name="Rectangle 18">
            <a:extLst>
              <a:ext uri="{FF2B5EF4-FFF2-40B4-BE49-F238E27FC236}">
                <a16:creationId xmlns:a16="http://schemas.microsoft.com/office/drawing/2014/main" id="{2E70159E-5269-4C18-AA0B-D50513DB3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0">
            <a:extLst>
              <a:ext uri="{FF2B5EF4-FFF2-40B4-BE49-F238E27FC236}">
                <a16:creationId xmlns:a16="http://schemas.microsoft.com/office/drawing/2014/main" id="{BBBE9C8C-98B2-41C2-B47B-9A396CBA23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2">
            <a:extLst>
              <a:ext uri="{FF2B5EF4-FFF2-40B4-BE49-F238E27FC236}">
                <a16:creationId xmlns:a16="http://schemas.microsoft.com/office/drawing/2014/main" id="{B2ECCA3D-5ECA-4A8B-B9D7-CE6DEB72B9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4" name="Content Placeholder 3">
            <a:extLst>
              <a:ext uri="{FF2B5EF4-FFF2-40B4-BE49-F238E27FC236}">
                <a16:creationId xmlns:a16="http://schemas.microsoft.com/office/drawing/2014/main" id="{0460826B-4249-415C-AC47-B22D4F423E92}"/>
              </a:ext>
            </a:extLst>
          </p:cNvPr>
          <p:cNvPicPr>
            <a:picLocks noGrp="1"/>
          </p:cNvPicPr>
          <p:nvPr>
            <p:ph idx="1"/>
          </p:nvPr>
        </p:nvPicPr>
        <p:blipFill>
          <a:blip r:embed="rId2"/>
          <a:stretch>
            <a:fillRect/>
          </a:stretch>
        </p:blipFill>
        <p:spPr>
          <a:xfrm>
            <a:off x="635457" y="2940858"/>
            <a:ext cx="10916463" cy="3302230"/>
          </a:xfrm>
          <a:prstGeom prst="rect">
            <a:avLst/>
          </a:prstGeom>
        </p:spPr>
      </p:pic>
    </p:spTree>
    <p:extLst>
      <p:ext uri="{BB962C8B-B14F-4D97-AF65-F5344CB8AC3E}">
        <p14:creationId xmlns:p14="http://schemas.microsoft.com/office/powerpoint/2010/main" val="22128855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77F2BB43-1E8B-40A7-9733-9AEE76BFE2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2F2499BD-C67D-4CD4-9747-4DCC7EF1F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80D02CAC-A533-4E24-84A6-B3171E16A2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44DBAF48-B17B-4AA7-9E99-4EC0C99058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useBgFill="1">
        <p:nvSpPr>
          <p:cNvPr id="19" name="Rectangle 18">
            <a:extLst>
              <a:ext uri="{FF2B5EF4-FFF2-40B4-BE49-F238E27FC236}">
                <a16:creationId xmlns:a16="http://schemas.microsoft.com/office/drawing/2014/main" id="{C946306D-5ADD-463A-949A-DEEBA39D70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A473A035-1F9A-4381-AC96-683CD2DF5D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5422"/>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2">
            <a:extLst>
              <a:ext uri="{FF2B5EF4-FFF2-40B4-BE49-F238E27FC236}">
                <a16:creationId xmlns:a16="http://schemas.microsoft.com/office/drawing/2014/main" id="{CF4ED641-0671-4D88-92E6-026A8C9F1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4341"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4">
            <a:extLst>
              <a:ext uri="{FF2B5EF4-FFF2-40B4-BE49-F238E27FC236}">
                <a16:creationId xmlns:a16="http://schemas.microsoft.com/office/drawing/2014/main" id="{7A02EF2F-E7B1-40FC-885B-C4D89902B6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5" name="Content Placeholder 4">
            <a:extLst>
              <a:ext uri="{FF2B5EF4-FFF2-40B4-BE49-F238E27FC236}">
                <a16:creationId xmlns:a16="http://schemas.microsoft.com/office/drawing/2014/main" id="{1B1DF6D1-FAEE-4CF0-A9F5-0295BA3D07D6}"/>
              </a:ext>
            </a:extLst>
          </p:cNvPr>
          <p:cNvPicPr>
            <a:picLocks noGrp="1"/>
          </p:cNvPicPr>
          <p:nvPr>
            <p:ph idx="1"/>
          </p:nvPr>
        </p:nvPicPr>
        <p:blipFill rotWithShape="1">
          <a:blip r:embed="rId2"/>
          <a:srcRect l="5937" r="4656" b="3"/>
          <a:stretch/>
        </p:blipFill>
        <p:spPr>
          <a:xfrm>
            <a:off x="446534" y="599724"/>
            <a:ext cx="5614416" cy="3547872"/>
          </a:xfrm>
          <a:prstGeom prst="rect">
            <a:avLst/>
          </a:prstGeom>
        </p:spPr>
      </p:pic>
      <p:pic>
        <p:nvPicPr>
          <p:cNvPr id="6" name="Picture 5">
            <a:extLst>
              <a:ext uri="{FF2B5EF4-FFF2-40B4-BE49-F238E27FC236}">
                <a16:creationId xmlns:a16="http://schemas.microsoft.com/office/drawing/2014/main" id="{1E38E6D0-6966-46D2-BA45-0592B479408A}"/>
              </a:ext>
            </a:extLst>
          </p:cNvPr>
          <p:cNvPicPr/>
          <p:nvPr/>
        </p:nvPicPr>
        <p:blipFill rotWithShape="1">
          <a:blip r:embed="rId3"/>
          <a:srcRect r="11191" b="2"/>
          <a:stretch/>
        </p:blipFill>
        <p:spPr>
          <a:xfrm>
            <a:off x="6116658" y="599724"/>
            <a:ext cx="5626608" cy="3547872"/>
          </a:xfrm>
          <a:prstGeom prst="rect">
            <a:avLst/>
          </a:prstGeom>
        </p:spPr>
      </p:pic>
      <p:sp>
        <p:nvSpPr>
          <p:cNvPr id="27" name="Rectangle 26">
            <a:extLst>
              <a:ext uri="{FF2B5EF4-FFF2-40B4-BE49-F238E27FC236}">
                <a16:creationId xmlns:a16="http://schemas.microsoft.com/office/drawing/2014/main" id="{9180D5DB-9658-40A6-A418-7C69982226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4199467"/>
            <a:ext cx="11296733" cy="2191098"/>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4" name="Rectangle 1">
            <a:extLst>
              <a:ext uri="{FF2B5EF4-FFF2-40B4-BE49-F238E27FC236}">
                <a16:creationId xmlns:a16="http://schemas.microsoft.com/office/drawing/2014/main" id="{F58F8FB6-0906-4C49-BCB8-283CBF4A9D1C}"/>
              </a:ext>
            </a:extLst>
          </p:cNvPr>
          <p:cNvSpPr>
            <a:spLocks noGrp="1" noChangeArrowheads="1"/>
          </p:cNvSpPr>
          <p:nvPr>
            <p:ph type="title"/>
          </p:nvPr>
        </p:nvSpPr>
        <p:spPr bwMode="auto">
          <a:xfrm>
            <a:off x="627120" y="4319752"/>
            <a:ext cx="10947620" cy="1155959"/>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b" anchorCtr="0" compatLnSpc="1">
            <a:prstTxWarp prst="textNoShape">
              <a:avLst/>
            </a:prstTxWarp>
            <a:normAutofit/>
          </a:bodyPr>
          <a:lstStyle/>
          <a:p>
            <a:pPr marL="0" marR="0" lvl="0" indent="0" fontAlgn="base">
              <a:lnSpc>
                <a:spcPct val="90000"/>
              </a:lnSpc>
              <a:spcAft>
                <a:spcPct val="0"/>
              </a:spcAft>
              <a:buClrTx/>
              <a:buSzTx/>
              <a:tabLst/>
            </a:pPr>
            <a:r>
              <a:rPr kumimoji="0" lang="en-US" altLang="en-US" sz="2500" i="0" u="none" strike="noStrike" normalizeH="0" baseline="0">
                <a:ln>
                  <a:noFill/>
                </a:ln>
                <a:solidFill>
                  <a:srgbClr val="FFFFFF"/>
                </a:solidFill>
                <a:effectLst/>
              </a:rPr>
              <a:t>Taking a look at the data</a:t>
            </a:r>
          </a:p>
          <a:p>
            <a:pPr marL="0" marR="0" lvl="0" indent="0" fontAlgn="base">
              <a:lnSpc>
                <a:spcPct val="90000"/>
              </a:lnSpc>
              <a:spcAft>
                <a:spcPct val="0"/>
              </a:spcAft>
              <a:buClrTx/>
              <a:buSzTx/>
              <a:tabLst/>
            </a:pPr>
            <a:r>
              <a:rPr kumimoji="0" lang="en-US" altLang="en-US" sz="2500" i="0" u="none" strike="noStrike" normalizeH="0" baseline="0">
                <a:ln>
                  <a:noFill/>
                </a:ln>
                <a:solidFill>
                  <a:srgbClr val="FFFFFF"/>
                </a:solidFill>
                <a:effectLst/>
              </a:rPr>
              <a:t>I can quickly visualise the relationships in the data.</a:t>
            </a:r>
          </a:p>
          <a:p>
            <a:pPr marL="0" marR="0" lvl="0" indent="0" fontAlgn="base">
              <a:lnSpc>
                <a:spcPct val="90000"/>
              </a:lnSpc>
              <a:spcAft>
                <a:spcPct val="0"/>
              </a:spcAft>
              <a:buClrTx/>
              <a:buSzTx/>
              <a:tabLst/>
            </a:pPr>
            <a:r>
              <a:rPr kumimoji="0" lang="en-US" altLang="en-US" sz="2500" i="0" u="none" strike="noStrike" normalizeH="0" baseline="0">
                <a:ln>
                  <a:noFill/>
                </a:ln>
                <a:solidFill>
                  <a:srgbClr val="FFFFFF"/>
                </a:solidFill>
                <a:effectLst/>
              </a:rPr>
              <a:t>The seaborn module provides many common plots. </a:t>
            </a:r>
          </a:p>
        </p:txBody>
      </p:sp>
    </p:spTree>
    <p:extLst>
      <p:ext uri="{BB962C8B-B14F-4D97-AF65-F5344CB8AC3E}">
        <p14:creationId xmlns:p14="http://schemas.microsoft.com/office/powerpoint/2010/main" val="8562793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 name="Rectangle 26">
            <a:extLst>
              <a:ext uri="{FF2B5EF4-FFF2-40B4-BE49-F238E27FC236}">
                <a16:creationId xmlns:a16="http://schemas.microsoft.com/office/drawing/2014/main" id="{40A0F4CC-F443-40C1-B000-840650808C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40" name="Rectangle 28">
            <a:extLst>
              <a:ext uri="{FF2B5EF4-FFF2-40B4-BE49-F238E27FC236}">
                <a16:creationId xmlns:a16="http://schemas.microsoft.com/office/drawing/2014/main" id="{8FF3DAE6-FFD2-4E7C-8FB8-E958A25860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41" name="Rectangle 30">
            <a:extLst>
              <a:ext uri="{FF2B5EF4-FFF2-40B4-BE49-F238E27FC236}">
                <a16:creationId xmlns:a16="http://schemas.microsoft.com/office/drawing/2014/main" id="{A2F7A394-B482-4D36-A98E-11A3212A1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42" name="Rectangle 32">
            <a:extLst>
              <a:ext uri="{FF2B5EF4-FFF2-40B4-BE49-F238E27FC236}">
                <a16:creationId xmlns:a16="http://schemas.microsoft.com/office/drawing/2014/main" id="{A4308965-434A-4011-8316-8ABEFFED04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34">
            <a:extLst>
              <a:ext uri="{FF2B5EF4-FFF2-40B4-BE49-F238E27FC236}">
                <a16:creationId xmlns:a16="http://schemas.microsoft.com/office/drawing/2014/main" id="{1C910B0D-8E24-46E7-93D7-329948C60D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457200"/>
            <a:ext cx="5609383" cy="952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44" name="Rectangle 36">
            <a:extLst>
              <a:ext uri="{FF2B5EF4-FFF2-40B4-BE49-F238E27FC236}">
                <a16:creationId xmlns:a16="http://schemas.microsoft.com/office/drawing/2014/main" id="{FF215A71-CFAF-4964-A613-D07F75FC1A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49035" y="453825"/>
            <a:ext cx="5596432" cy="983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15" name="Picture 14">
            <a:extLst>
              <a:ext uri="{FF2B5EF4-FFF2-40B4-BE49-F238E27FC236}">
                <a16:creationId xmlns:a16="http://schemas.microsoft.com/office/drawing/2014/main" id="{757B772F-C0B2-4780-AB90-38CC8F3F2D5A}"/>
              </a:ext>
            </a:extLst>
          </p:cNvPr>
          <p:cNvPicPr/>
          <p:nvPr/>
        </p:nvPicPr>
        <p:blipFill>
          <a:blip r:embed="rId2"/>
          <a:stretch>
            <a:fillRect/>
          </a:stretch>
        </p:blipFill>
        <p:spPr>
          <a:xfrm>
            <a:off x="446533" y="1858373"/>
            <a:ext cx="5609384" cy="3141255"/>
          </a:xfrm>
          <a:prstGeom prst="rect">
            <a:avLst/>
          </a:prstGeom>
        </p:spPr>
      </p:pic>
      <p:pic>
        <p:nvPicPr>
          <p:cNvPr id="7" name="Picture 6">
            <a:extLst>
              <a:ext uri="{FF2B5EF4-FFF2-40B4-BE49-F238E27FC236}">
                <a16:creationId xmlns:a16="http://schemas.microsoft.com/office/drawing/2014/main" id="{A13A4D8E-A8D7-43CF-8EC5-A2C0FC7D8807}"/>
              </a:ext>
            </a:extLst>
          </p:cNvPr>
          <p:cNvPicPr/>
          <p:nvPr/>
        </p:nvPicPr>
        <p:blipFill>
          <a:blip r:embed="rId3"/>
          <a:stretch>
            <a:fillRect/>
          </a:stretch>
        </p:blipFill>
        <p:spPr>
          <a:xfrm>
            <a:off x="6149035" y="1827022"/>
            <a:ext cx="5596432" cy="3203956"/>
          </a:xfrm>
          <a:prstGeom prst="rect">
            <a:avLst/>
          </a:prstGeom>
        </p:spPr>
      </p:pic>
    </p:spTree>
    <p:extLst>
      <p:ext uri="{BB962C8B-B14F-4D97-AF65-F5344CB8AC3E}">
        <p14:creationId xmlns:p14="http://schemas.microsoft.com/office/powerpoint/2010/main" val="30365707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DDC3EF6-2EA5-44B3-94C7-9DDA67A12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a:extLst>
              <a:ext uri="{FF2B5EF4-FFF2-40B4-BE49-F238E27FC236}">
                <a16:creationId xmlns:a16="http://schemas.microsoft.com/office/drawing/2014/main" id="{87925A9A-E9FA-496E-9C09-7C2845E006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2073ABB4-E164-4CBF-ADFF-25552BB79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1259A422-0023-4292-8200-E080556F30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3750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A2413CA5-4739-4BC9-8BB3-B0A4928D31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FA9D3298-779A-4AEB-A686-1DEEB1D9E57A}"/>
              </a:ext>
            </a:extLst>
          </p:cNvPr>
          <p:cNvPicPr/>
          <p:nvPr/>
        </p:nvPicPr>
        <p:blipFill>
          <a:blip r:embed="rId2"/>
          <a:stretch>
            <a:fillRect/>
          </a:stretch>
        </p:blipFill>
        <p:spPr>
          <a:xfrm>
            <a:off x="1760540" y="643467"/>
            <a:ext cx="8670919" cy="5571066"/>
          </a:xfrm>
          <a:prstGeom prst="rect">
            <a:avLst/>
          </a:prstGeom>
        </p:spPr>
      </p:pic>
    </p:spTree>
    <p:extLst>
      <p:ext uri="{BB962C8B-B14F-4D97-AF65-F5344CB8AC3E}">
        <p14:creationId xmlns:p14="http://schemas.microsoft.com/office/powerpoint/2010/main" val="1464237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DDC3EF6-2EA5-44B3-94C7-9DDA67A12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87925A9A-E9FA-496E-9C09-7C2845E006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a:extLst>
              <a:ext uri="{FF2B5EF4-FFF2-40B4-BE49-F238E27FC236}">
                <a16:creationId xmlns:a16="http://schemas.microsoft.com/office/drawing/2014/main" id="{2073ABB4-E164-4CBF-ADFF-25552BB79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12">
            <a:extLst>
              <a:ext uri="{FF2B5EF4-FFF2-40B4-BE49-F238E27FC236}">
                <a16:creationId xmlns:a16="http://schemas.microsoft.com/office/drawing/2014/main" id="{1259A422-0023-4292-8200-E080556F30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5658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2413CA5-4739-4BC9-8BB3-B0A4928D31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6A4DB2FA-3F01-459F-A8F9-4ED0CF8111CE}"/>
              </a:ext>
            </a:extLst>
          </p:cNvPr>
          <p:cNvPicPr/>
          <p:nvPr/>
        </p:nvPicPr>
        <p:blipFill>
          <a:blip r:embed="rId2"/>
          <a:stretch>
            <a:fillRect/>
          </a:stretch>
        </p:blipFill>
        <p:spPr>
          <a:xfrm>
            <a:off x="2750015" y="643467"/>
            <a:ext cx="6691970" cy="5571066"/>
          </a:xfrm>
          <a:prstGeom prst="rect">
            <a:avLst/>
          </a:prstGeom>
        </p:spPr>
      </p:pic>
    </p:spTree>
    <p:extLst>
      <p:ext uri="{BB962C8B-B14F-4D97-AF65-F5344CB8AC3E}">
        <p14:creationId xmlns:p14="http://schemas.microsoft.com/office/powerpoint/2010/main" val="9514112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DDC3EF6-2EA5-44B3-94C7-9DDA67A12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87925A9A-E9FA-496E-9C09-7C2845E006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a:extLst>
              <a:ext uri="{FF2B5EF4-FFF2-40B4-BE49-F238E27FC236}">
                <a16:creationId xmlns:a16="http://schemas.microsoft.com/office/drawing/2014/main" id="{2073ABB4-E164-4CBF-ADFF-25552BB79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1259A422-0023-4292-8200-E080556F30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4939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2413CA5-4739-4BC9-8BB3-B0A4928D31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CA02D8A3-A452-4F9F-8F76-35E94F5A8D62}"/>
              </a:ext>
            </a:extLst>
          </p:cNvPr>
          <p:cNvPicPr/>
          <p:nvPr/>
        </p:nvPicPr>
        <p:blipFill>
          <a:blip r:embed="rId2"/>
          <a:stretch>
            <a:fillRect/>
          </a:stretch>
        </p:blipFill>
        <p:spPr>
          <a:xfrm>
            <a:off x="2614083" y="643467"/>
            <a:ext cx="6963833" cy="5571066"/>
          </a:xfrm>
          <a:prstGeom prst="rect">
            <a:avLst/>
          </a:prstGeom>
        </p:spPr>
      </p:pic>
    </p:spTree>
    <p:extLst>
      <p:ext uri="{BB962C8B-B14F-4D97-AF65-F5344CB8AC3E}">
        <p14:creationId xmlns:p14="http://schemas.microsoft.com/office/powerpoint/2010/main" val="42851598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D651B61-325E-4E73-8445-38B0DE8AAA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a:extLst>
              <a:ext uri="{FF2B5EF4-FFF2-40B4-BE49-F238E27FC236}">
                <a16:creationId xmlns:a16="http://schemas.microsoft.com/office/drawing/2014/main" id="{B42E5253-D3AC-4AC2-B766-8B34F13C2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10AE8D57-436A-4073-9A75-15BB5949F8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E2852671-8EB6-4EAF-8AF8-65CF3FD66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useBgFill="1">
        <p:nvSpPr>
          <p:cNvPr id="17" name="Rectangle 16">
            <a:extLst>
              <a:ext uri="{FF2B5EF4-FFF2-40B4-BE49-F238E27FC236}">
                <a16:creationId xmlns:a16="http://schemas.microsoft.com/office/drawing/2014/main" id="{963FC0CD-F19B-4D9C-9C47-EB7E9D16E4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A94A239-8811-4B72-8D66-713BCF0E0963}"/>
              </a:ext>
            </a:extLst>
          </p:cNvPr>
          <p:cNvSpPr>
            <a:spLocks noGrp="1"/>
          </p:cNvSpPr>
          <p:nvPr>
            <p:ph type="title"/>
          </p:nvPr>
        </p:nvSpPr>
        <p:spPr>
          <a:xfrm>
            <a:off x="581191" y="723901"/>
            <a:ext cx="10993549" cy="1428750"/>
          </a:xfrm>
        </p:spPr>
        <p:txBody>
          <a:bodyPr vert="horz" lIns="91440" tIns="45720" rIns="91440" bIns="45720" rtlCol="0" anchor="b">
            <a:normAutofit/>
          </a:bodyPr>
          <a:lstStyle/>
          <a:p>
            <a:pPr marL="342900" marR="0" lvl="0" indent="-342900">
              <a:spcAft>
                <a:spcPts val="0"/>
              </a:spcAft>
            </a:pPr>
            <a:r>
              <a:rPr lang="en-US" sz="3600">
                <a:effectLst/>
              </a:rPr>
              <a:t>KNN Model</a:t>
            </a:r>
            <a:br>
              <a:rPr lang="en-US" sz="3600">
                <a:effectLst/>
              </a:rPr>
            </a:br>
            <a:endParaRPr lang="en-US" sz="3600"/>
          </a:p>
        </p:txBody>
      </p:sp>
      <p:sp>
        <p:nvSpPr>
          <p:cNvPr id="19" name="Rectangle 18">
            <a:extLst>
              <a:ext uri="{FF2B5EF4-FFF2-40B4-BE49-F238E27FC236}">
                <a16:creationId xmlns:a16="http://schemas.microsoft.com/office/drawing/2014/main" id="{2E70159E-5269-4C18-AA0B-D50513DB3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0">
            <a:extLst>
              <a:ext uri="{FF2B5EF4-FFF2-40B4-BE49-F238E27FC236}">
                <a16:creationId xmlns:a16="http://schemas.microsoft.com/office/drawing/2014/main" id="{BBBE9C8C-98B2-41C2-B47B-9A396CBA23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2">
            <a:extLst>
              <a:ext uri="{FF2B5EF4-FFF2-40B4-BE49-F238E27FC236}">
                <a16:creationId xmlns:a16="http://schemas.microsoft.com/office/drawing/2014/main" id="{B2ECCA3D-5ECA-4A8B-B9D7-CE6DEB72B9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4" name="Content Placeholder 3">
            <a:extLst>
              <a:ext uri="{FF2B5EF4-FFF2-40B4-BE49-F238E27FC236}">
                <a16:creationId xmlns:a16="http://schemas.microsoft.com/office/drawing/2014/main" id="{F584F388-CCBF-4CA2-BCC9-3D9FC0AC237A}"/>
              </a:ext>
            </a:extLst>
          </p:cNvPr>
          <p:cNvPicPr>
            <a:picLocks noGrp="1"/>
          </p:cNvPicPr>
          <p:nvPr>
            <p:ph idx="1"/>
          </p:nvPr>
        </p:nvPicPr>
        <p:blipFill>
          <a:blip r:embed="rId2"/>
          <a:stretch>
            <a:fillRect/>
          </a:stretch>
        </p:blipFill>
        <p:spPr>
          <a:xfrm>
            <a:off x="635457" y="2927213"/>
            <a:ext cx="10916463" cy="3329520"/>
          </a:xfrm>
          <a:prstGeom prst="rect">
            <a:avLst/>
          </a:prstGeom>
        </p:spPr>
      </p:pic>
    </p:spTree>
    <p:extLst>
      <p:ext uri="{BB962C8B-B14F-4D97-AF65-F5344CB8AC3E}">
        <p14:creationId xmlns:p14="http://schemas.microsoft.com/office/powerpoint/2010/main" val="13601530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D651B61-325E-4E73-8445-38B0DE8AAA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a:extLst>
              <a:ext uri="{FF2B5EF4-FFF2-40B4-BE49-F238E27FC236}">
                <a16:creationId xmlns:a16="http://schemas.microsoft.com/office/drawing/2014/main" id="{B42E5253-D3AC-4AC2-B766-8B34F13C2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10AE8D57-436A-4073-9A75-15BB5949F8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E2852671-8EB6-4EAF-8AF8-65CF3FD66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useBgFill="1">
        <p:nvSpPr>
          <p:cNvPr id="17" name="Rectangle 16">
            <a:extLst>
              <a:ext uri="{FF2B5EF4-FFF2-40B4-BE49-F238E27FC236}">
                <a16:creationId xmlns:a16="http://schemas.microsoft.com/office/drawing/2014/main" id="{963FC0CD-F19B-4D9C-9C47-EB7E9D16E4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2C3499D-E4B0-49D5-ABEB-C6EF9073E5CB}"/>
              </a:ext>
            </a:extLst>
          </p:cNvPr>
          <p:cNvSpPr>
            <a:spLocks noGrp="1"/>
          </p:cNvSpPr>
          <p:nvPr>
            <p:ph type="title"/>
          </p:nvPr>
        </p:nvSpPr>
        <p:spPr>
          <a:xfrm>
            <a:off x="581191" y="723901"/>
            <a:ext cx="10993549" cy="1428750"/>
          </a:xfrm>
        </p:spPr>
        <p:txBody>
          <a:bodyPr vert="horz" lIns="91440" tIns="45720" rIns="91440" bIns="45720" rtlCol="0" anchor="b">
            <a:normAutofit/>
          </a:bodyPr>
          <a:lstStyle/>
          <a:p>
            <a:pPr marL="457200" marR="0">
              <a:lnSpc>
                <a:spcPct val="90000"/>
              </a:lnSpc>
              <a:spcAft>
                <a:spcPts val="0"/>
              </a:spcAft>
            </a:pPr>
            <a:r>
              <a:rPr lang="en-US" sz="2300">
                <a:effectLst/>
              </a:rPr>
              <a:t>KNN for classification problems</a:t>
            </a:r>
            <a:br>
              <a:rPr lang="en-US" sz="2300">
                <a:effectLst/>
              </a:rPr>
            </a:br>
            <a:r>
              <a:rPr lang="en-US" sz="2300">
                <a:effectLst/>
              </a:rPr>
              <a:t>I tested KNN for classification, specifically let's assume that we want to predict the genre of a movie based on its popularity.</a:t>
            </a:r>
            <a:endParaRPr lang="en-US" sz="2300"/>
          </a:p>
        </p:txBody>
      </p:sp>
      <p:sp>
        <p:nvSpPr>
          <p:cNvPr id="19" name="Rectangle 18">
            <a:extLst>
              <a:ext uri="{FF2B5EF4-FFF2-40B4-BE49-F238E27FC236}">
                <a16:creationId xmlns:a16="http://schemas.microsoft.com/office/drawing/2014/main" id="{2E70159E-5269-4C18-AA0B-D50513DB3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0">
            <a:extLst>
              <a:ext uri="{FF2B5EF4-FFF2-40B4-BE49-F238E27FC236}">
                <a16:creationId xmlns:a16="http://schemas.microsoft.com/office/drawing/2014/main" id="{BBBE9C8C-98B2-41C2-B47B-9A396CBA23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2">
            <a:extLst>
              <a:ext uri="{FF2B5EF4-FFF2-40B4-BE49-F238E27FC236}">
                <a16:creationId xmlns:a16="http://schemas.microsoft.com/office/drawing/2014/main" id="{B2ECCA3D-5ECA-4A8B-B9D7-CE6DEB72B9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4" name="Content Placeholder 3">
            <a:extLst>
              <a:ext uri="{FF2B5EF4-FFF2-40B4-BE49-F238E27FC236}">
                <a16:creationId xmlns:a16="http://schemas.microsoft.com/office/drawing/2014/main" id="{055B345E-D4E2-46E1-A36E-1A76C657F4FD}"/>
              </a:ext>
            </a:extLst>
          </p:cNvPr>
          <p:cNvPicPr>
            <a:picLocks noGrp="1"/>
          </p:cNvPicPr>
          <p:nvPr>
            <p:ph idx="1"/>
          </p:nvPr>
        </p:nvPicPr>
        <p:blipFill>
          <a:blip r:embed="rId2"/>
          <a:stretch>
            <a:fillRect/>
          </a:stretch>
        </p:blipFill>
        <p:spPr>
          <a:xfrm>
            <a:off x="635457" y="3363870"/>
            <a:ext cx="10916463" cy="2456205"/>
          </a:xfrm>
          <a:prstGeom prst="rect">
            <a:avLst/>
          </a:prstGeom>
        </p:spPr>
      </p:pic>
    </p:spTree>
    <p:extLst>
      <p:ext uri="{BB962C8B-B14F-4D97-AF65-F5344CB8AC3E}">
        <p14:creationId xmlns:p14="http://schemas.microsoft.com/office/powerpoint/2010/main" val="2372070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09FE36-6FED-44D3-8876-7EF655D7A6A1}"/>
              </a:ext>
            </a:extLst>
          </p:cNvPr>
          <p:cNvSpPr>
            <a:spLocks noGrp="1"/>
          </p:cNvSpPr>
          <p:nvPr>
            <p:ph type="title"/>
          </p:nvPr>
        </p:nvSpPr>
        <p:spPr/>
        <p:txBody>
          <a:bodyPr/>
          <a:lstStyle/>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INTRODUCTION</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4604F8D4-7F85-41E4-8BC9-0120264DEF21}"/>
              </a:ext>
            </a:extLst>
          </p:cNvPr>
          <p:cNvSpPr>
            <a:spLocks noGrp="1"/>
          </p:cNvSpPr>
          <p:nvPr>
            <p:ph idx="1"/>
          </p:nvPr>
        </p:nvSpPr>
        <p:spPr/>
        <p:txBody>
          <a:bodyPr/>
          <a:lstStyle/>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This article is about predicting the popularity of movies. A number of features such as cast, genre, budget, production house, and rating affect a movie's popularity. Twitter, YouTube etc. Social media are the main platforms where people can share their views on movies. Traditional features and social media features are two types of features to be used to estimate the popularity of the movie. The estimate of popularity can be measured in terms of Ratings. (Represented by a positive numeric number less than 10 or a label).</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0889891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C2E0352-FAFB-4830-B16F-22D47371FE1B}"/>
              </a:ext>
            </a:extLst>
          </p:cNvPr>
          <p:cNvSpPr>
            <a:spLocks noGrp="1"/>
          </p:cNvSpPr>
          <p:nvPr>
            <p:ph idx="1"/>
          </p:nvPr>
        </p:nvSpPr>
        <p:spPr>
          <a:xfrm>
            <a:off x="581025" y="945931"/>
            <a:ext cx="11029950" cy="5029419"/>
          </a:xfrm>
        </p:spPr>
        <p:txBody>
          <a:bodyPr/>
          <a:lstStyle/>
          <a:p>
            <a:pPr marL="0" marR="0">
              <a:lnSpc>
                <a:spcPct val="107000"/>
              </a:lnSpc>
              <a:spcBef>
                <a:spcPts val="0"/>
              </a:spcBef>
              <a:spcAft>
                <a:spcPts val="0"/>
              </a:spcAft>
            </a:pPr>
            <a:r>
              <a:rPr lang="en-US" sz="1800"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The most important parameters when using </a:t>
            </a:r>
            <a:r>
              <a:rPr lang="en-US" sz="1800" dirty="0" err="1">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KNeighborsClasifier</a:t>
            </a:r>
            <a:r>
              <a:rPr lang="en-US" sz="1800"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 are: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666900" lvl="1" indent="-342900">
              <a:lnSpc>
                <a:spcPct val="107000"/>
              </a:lnSpc>
              <a:spcBef>
                <a:spcPts val="0"/>
              </a:spcBef>
              <a:spcAft>
                <a:spcPts val="800"/>
              </a:spcAft>
              <a:buSzPts val="1000"/>
              <a:buFont typeface="Symbol" panose="05050102010706020507" pitchFamily="18" charset="2"/>
              <a:buChar char=""/>
              <a:tabLst>
                <a:tab pos="457200" algn="l"/>
              </a:tabLst>
            </a:pPr>
            <a:r>
              <a:rPr lang="en-US" sz="1500" dirty="0" err="1">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n_neighbors</a:t>
            </a:r>
            <a:r>
              <a:rPr lang="en-US" sz="1500"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 The value of K, that is, the number of neighbors to consider when assigning a class.</a:t>
            </a:r>
            <a:endParaRPr lang="en-US" sz="15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666900" lvl="1" indent="-342900">
              <a:lnSpc>
                <a:spcPct val="107000"/>
              </a:lnSpc>
              <a:spcBef>
                <a:spcPts val="0"/>
              </a:spcBef>
              <a:spcAft>
                <a:spcPts val="800"/>
              </a:spcAft>
              <a:buSzPts val="1000"/>
              <a:buFont typeface="Symbol" panose="05050102010706020507" pitchFamily="18" charset="2"/>
              <a:buChar char=""/>
              <a:tabLst>
                <a:tab pos="457200" algn="l"/>
              </a:tabLst>
            </a:pPr>
            <a:r>
              <a:rPr lang="en-US" sz="1500"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weights: When it comes to voting, how important is it to give to the neighbors. If we choose car, it assigns the same importance to all the neighbors. If we choose distance, it assigns importance to the neighbors based on the distance from the - neighbors to the point to be classified</a:t>
            </a:r>
            <a:endParaRPr lang="en-US" sz="15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666900" lvl="1" indent="-342900">
              <a:lnSpc>
                <a:spcPct val="107000"/>
              </a:lnSpc>
              <a:spcBef>
                <a:spcPts val="0"/>
              </a:spcBef>
              <a:spcAft>
                <a:spcPts val="800"/>
              </a:spcAft>
              <a:buSzPts val="1000"/>
              <a:buFont typeface="Symbol" panose="05050102010706020507" pitchFamily="18" charset="2"/>
              <a:buChar char=""/>
              <a:tabLst>
                <a:tab pos="457200" algn="l"/>
              </a:tabLst>
            </a:pPr>
            <a:r>
              <a:rPr lang="en-US" sz="1500"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metric: The metric when measuring the distance between the points. If </a:t>
            </a:r>
            <a:r>
              <a:rPr lang="en-US" sz="1500" dirty="0" err="1">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Minkowsky</a:t>
            </a:r>
            <a:r>
              <a:rPr lang="en-US" sz="1500"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 distance is used, p can be chosen with the parameter p, which by default is 2 (which computes the Euclidean distance).</a:t>
            </a:r>
            <a:endParaRPr lang="en-US" sz="15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1200"/>
              </a:spcBef>
              <a:spcAft>
                <a:spcPts val="0"/>
              </a:spcAft>
            </a:pPr>
            <a:r>
              <a:rPr lang="en-US" sz="1800"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In this particular case we know what value to choose from K, since we can assume that the number of categories in the dataset is the total number of movie categories in the training dataset.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8665365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1DDC3EF6-2EA5-44B3-94C7-9DDA67A12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87925A9A-E9FA-496E-9C09-7C2845E006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2073ABB4-E164-4CBF-ADFF-25552BB79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1259A422-0023-4292-8200-E080556F30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4C44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A2413CA5-4739-4BC9-8BB3-B0A4928D31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a:extLst>
              <a:ext uri="{FF2B5EF4-FFF2-40B4-BE49-F238E27FC236}">
                <a16:creationId xmlns:a16="http://schemas.microsoft.com/office/drawing/2014/main" id="{D4CBC9E9-80CA-4E21-A611-8766C9654A6F}"/>
              </a:ext>
            </a:extLst>
          </p:cNvPr>
          <p:cNvPicPr>
            <a:picLocks noGrp="1"/>
          </p:cNvPicPr>
          <p:nvPr>
            <p:ph idx="1"/>
          </p:nvPr>
        </p:nvPicPr>
        <p:blipFill>
          <a:blip r:embed="rId2"/>
          <a:stretch>
            <a:fillRect/>
          </a:stretch>
        </p:blipFill>
        <p:spPr>
          <a:xfrm>
            <a:off x="643467" y="811785"/>
            <a:ext cx="10905066" cy="5234430"/>
          </a:xfrm>
          <a:prstGeom prst="rect">
            <a:avLst/>
          </a:prstGeom>
        </p:spPr>
      </p:pic>
    </p:spTree>
    <p:extLst>
      <p:ext uri="{BB962C8B-B14F-4D97-AF65-F5344CB8AC3E}">
        <p14:creationId xmlns:p14="http://schemas.microsoft.com/office/powerpoint/2010/main" val="6764704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DDC3EF6-2EA5-44B3-94C7-9DDA67A12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a:extLst>
              <a:ext uri="{FF2B5EF4-FFF2-40B4-BE49-F238E27FC236}">
                <a16:creationId xmlns:a16="http://schemas.microsoft.com/office/drawing/2014/main" id="{87925A9A-E9FA-496E-9C09-7C2845E006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2073ABB4-E164-4CBF-ADFF-25552BB79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1259A422-0023-4292-8200-E080556F30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5137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A2413CA5-4739-4BC9-8BB3-B0A4928D31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DA0C3D1C-1968-4167-960E-96D70C49F1F4}"/>
              </a:ext>
            </a:extLst>
          </p:cNvPr>
          <p:cNvPicPr>
            <a:picLocks noGrp="1"/>
          </p:cNvPicPr>
          <p:nvPr>
            <p:ph idx="1"/>
          </p:nvPr>
        </p:nvPicPr>
        <p:blipFill>
          <a:blip r:embed="rId2"/>
          <a:stretch>
            <a:fillRect/>
          </a:stretch>
        </p:blipFill>
        <p:spPr>
          <a:xfrm>
            <a:off x="1510760" y="643467"/>
            <a:ext cx="9170479" cy="5571066"/>
          </a:xfrm>
          <a:prstGeom prst="rect">
            <a:avLst/>
          </a:prstGeom>
        </p:spPr>
      </p:pic>
    </p:spTree>
    <p:extLst>
      <p:ext uri="{BB962C8B-B14F-4D97-AF65-F5344CB8AC3E}">
        <p14:creationId xmlns:p14="http://schemas.microsoft.com/office/powerpoint/2010/main" val="17609734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BB56EB9-078F-4952-AC1F-149C7A0AE4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3772EE4-ED5E-4D3A-A306-B22CF86678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601200"/>
            <a:ext cx="3703320" cy="578936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BCF390D2-8009-42B5-AD7B-45CFBEA53173}"/>
              </a:ext>
            </a:extLst>
          </p:cNvPr>
          <p:cNvSpPr>
            <a:spLocks noGrp="1"/>
          </p:cNvSpPr>
          <p:nvPr>
            <p:ph type="title"/>
          </p:nvPr>
        </p:nvSpPr>
        <p:spPr>
          <a:xfrm>
            <a:off x="672280" y="944752"/>
            <a:ext cx="3259016" cy="1462692"/>
          </a:xfrm>
        </p:spPr>
        <p:txBody>
          <a:bodyPr>
            <a:normAutofit/>
          </a:bodyPr>
          <a:lstStyle/>
          <a:p>
            <a:r>
              <a:rPr lang="en-US">
                <a:solidFill>
                  <a:srgbClr val="FFFFFF"/>
                </a:solidFill>
                <a:effectLst/>
                <a:latin typeface="Helvetica" panose="020B0604020202020204" pitchFamily="34" charset="0"/>
                <a:ea typeface="Calibri" panose="020F0502020204030204" pitchFamily="34" charset="0"/>
              </a:rPr>
              <a:t>KNN for regression problems</a:t>
            </a:r>
            <a:endParaRPr lang="en-US">
              <a:solidFill>
                <a:srgbClr val="FFFFFF"/>
              </a:solidFill>
            </a:endParaRPr>
          </a:p>
        </p:txBody>
      </p:sp>
      <p:sp>
        <p:nvSpPr>
          <p:cNvPr id="13" name="Rectangle 12">
            <a:extLst>
              <a:ext uri="{FF2B5EF4-FFF2-40B4-BE49-F238E27FC236}">
                <a16:creationId xmlns:a16="http://schemas.microsoft.com/office/drawing/2014/main" id="{10058680-D07C-4893-B2B7-91543F18AB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7B42427A-0A1F-4A55-8705-D9179F1E0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7" name="Rectangle 16">
            <a:extLst>
              <a:ext uri="{FF2B5EF4-FFF2-40B4-BE49-F238E27FC236}">
                <a16:creationId xmlns:a16="http://schemas.microsoft.com/office/drawing/2014/main" id="{EE54A6FE-D8CB-48A3-900B-053D4EBD3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C69BBBD4-B380-4DE2-9251-5DA8F0F276AA}"/>
              </a:ext>
            </a:extLst>
          </p:cNvPr>
          <p:cNvSpPr>
            <a:spLocks noGrp="1"/>
          </p:cNvSpPr>
          <p:nvPr>
            <p:ph idx="1"/>
          </p:nvPr>
        </p:nvSpPr>
        <p:spPr>
          <a:xfrm>
            <a:off x="671513" y="2536031"/>
            <a:ext cx="3123783" cy="3671936"/>
          </a:xfrm>
        </p:spPr>
        <p:txBody>
          <a:bodyPr anchor="t">
            <a:normAutofit/>
          </a:bodyPr>
          <a:lstStyle/>
          <a:p>
            <a:pPr marL="0" marR="0">
              <a:lnSpc>
                <a:spcPct val="100000"/>
              </a:lnSpc>
              <a:spcBef>
                <a:spcPts val="1200"/>
              </a:spcBef>
              <a:spcAft>
                <a:spcPts val="0"/>
              </a:spcAft>
            </a:pPr>
            <a:r>
              <a:rPr lang="en-US" sz="1600" dirty="0">
                <a:solidFill>
                  <a:srgbClr val="FFFFFF"/>
                </a:solidFill>
                <a:effectLst/>
                <a:latin typeface="Helvetica" panose="020B0604020202020204" pitchFamily="34" charset="0"/>
                <a:ea typeface="Times New Roman" panose="02020603050405020304" pitchFamily="18" charset="0"/>
              </a:rPr>
              <a:t>We are now going to use the KNN algorithm for a regression problem, KNN works the same to do regressions, simply that instead of a vote where the most common class among the closest neighbors is the chosen one, an interpolation of the values of the Objective numerical variable of the neighbors.</a:t>
            </a:r>
            <a:endParaRPr lang="en-US" sz="1600" dirty="0">
              <a:solidFill>
                <a:srgbClr val="FFFFFF"/>
              </a:solidFill>
              <a:effectLst/>
              <a:latin typeface="Times New Roman" panose="02020603050405020304" pitchFamily="18" charset="0"/>
              <a:ea typeface="Times New Roman" panose="02020603050405020304" pitchFamily="18" charset="0"/>
            </a:endParaRPr>
          </a:p>
          <a:p>
            <a:pPr marL="0" marR="0">
              <a:lnSpc>
                <a:spcPct val="100000"/>
              </a:lnSpc>
              <a:spcBef>
                <a:spcPts val="1200"/>
              </a:spcBef>
              <a:spcAft>
                <a:spcPts val="0"/>
              </a:spcAft>
            </a:pPr>
            <a:r>
              <a:rPr lang="en-US" sz="1600" dirty="0">
                <a:solidFill>
                  <a:srgbClr val="FFFFFF"/>
                </a:solidFill>
                <a:effectLst/>
                <a:latin typeface="Helvetica" panose="020B0604020202020204" pitchFamily="34" charset="0"/>
                <a:ea typeface="Times New Roman" panose="02020603050405020304" pitchFamily="18" charset="0"/>
              </a:rPr>
              <a:t>Specifically, we will estimate a movie's rating.</a:t>
            </a:r>
            <a:endParaRPr lang="en-US" sz="1600" dirty="0">
              <a:solidFill>
                <a:srgbClr val="FFFFFF"/>
              </a:solidFill>
              <a:effectLst/>
              <a:latin typeface="Times New Roman" panose="02020603050405020304" pitchFamily="18" charset="0"/>
              <a:ea typeface="Times New Roman" panose="02020603050405020304" pitchFamily="18" charset="0"/>
            </a:endParaRPr>
          </a:p>
          <a:p>
            <a:pPr>
              <a:lnSpc>
                <a:spcPct val="100000"/>
              </a:lnSpc>
            </a:pPr>
            <a:endParaRPr lang="en-US" sz="1600" dirty="0">
              <a:solidFill>
                <a:srgbClr val="FFFFFF"/>
              </a:solidFill>
            </a:endParaRPr>
          </a:p>
        </p:txBody>
      </p:sp>
      <p:pic>
        <p:nvPicPr>
          <p:cNvPr id="4" name="Picture 3">
            <a:extLst>
              <a:ext uri="{FF2B5EF4-FFF2-40B4-BE49-F238E27FC236}">
                <a16:creationId xmlns:a16="http://schemas.microsoft.com/office/drawing/2014/main" id="{E01B2219-D480-4B72-BE97-0386C0E8E411}"/>
              </a:ext>
            </a:extLst>
          </p:cNvPr>
          <p:cNvPicPr/>
          <p:nvPr/>
        </p:nvPicPr>
        <p:blipFill rotWithShape="1">
          <a:blip r:embed="rId2"/>
          <a:srcRect r="2469" b="1"/>
          <a:stretch/>
        </p:blipFill>
        <p:spPr>
          <a:xfrm>
            <a:off x="4241830" y="601200"/>
            <a:ext cx="7503636" cy="5789365"/>
          </a:xfrm>
          <a:prstGeom prst="rect">
            <a:avLst/>
          </a:prstGeom>
        </p:spPr>
      </p:pic>
    </p:spTree>
    <p:extLst>
      <p:ext uri="{BB962C8B-B14F-4D97-AF65-F5344CB8AC3E}">
        <p14:creationId xmlns:p14="http://schemas.microsoft.com/office/powerpoint/2010/main" val="1965104997"/>
      </p:ext>
    </p:extLst>
  </p:cSld>
  <p:clrMapOvr>
    <a:overrideClrMapping bg1="dk1" tx1="lt1" bg2="dk2" tx2="lt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DDC3EF6-2EA5-44B3-94C7-9DDA67A12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a:extLst>
              <a:ext uri="{FF2B5EF4-FFF2-40B4-BE49-F238E27FC236}">
                <a16:creationId xmlns:a16="http://schemas.microsoft.com/office/drawing/2014/main" id="{87925A9A-E9FA-496E-9C09-7C2845E006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2073ABB4-E164-4CBF-ADFF-25552BB79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1259A422-0023-4292-8200-E080556F30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533A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A2413CA5-4739-4BC9-8BB3-B0A4928D31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BACBAE59-14FD-42A6-8AB5-2ADECD110D62}"/>
              </a:ext>
            </a:extLst>
          </p:cNvPr>
          <p:cNvPicPr>
            <a:picLocks noGrp="1"/>
          </p:cNvPicPr>
          <p:nvPr>
            <p:ph idx="1"/>
          </p:nvPr>
        </p:nvPicPr>
        <p:blipFill>
          <a:blip r:embed="rId2"/>
          <a:stretch>
            <a:fillRect/>
          </a:stretch>
        </p:blipFill>
        <p:spPr>
          <a:xfrm>
            <a:off x="643467" y="1888660"/>
            <a:ext cx="10905066" cy="3080680"/>
          </a:xfrm>
          <a:prstGeom prst="rect">
            <a:avLst/>
          </a:prstGeom>
        </p:spPr>
      </p:pic>
    </p:spTree>
    <p:extLst>
      <p:ext uri="{BB962C8B-B14F-4D97-AF65-F5344CB8AC3E}">
        <p14:creationId xmlns:p14="http://schemas.microsoft.com/office/powerpoint/2010/main" val="18842984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3FA28-D97C-4B31-B466-F04E3C796797}"/>
              </a:ext>
            </a:extLst>
          </p:cNvPr>
          <p:cNvSpPr>
            <a:spLocks noGrp="1"/>
          </p:cNvSpPr>
          <p:nvPr>
            <p:ph type="title"/>
          </p:nvPr>
        </p:nvSpPr>
        <p:spPr/>
        <p:txBody>
          <a:bodyPr/>
          <a:lstStyle/>
          <a:p>
            <a:pPr marL="342900" marR="0" lvl="0" indent="-342900">
              <a:lnSpc>
                <a:spcPct val="107000"/>
              </a:lnSpc>
              <a:spcBef>
                <a:spcPts val="0"/>
              </a:spcBef>
              <a:spcAft>
                <a:spcPts val="800"/>
              </a:spcAft>
            </a:pPr>
            <a:r>
              <a:rPr lang="en-US" sz="1800">
                <a:effectLst/>
                <a:latin typeface="Times New Roman" panose="02020603050405020304" pitchFamily="18" charset="0"/>
                <a:ea typeface="Calibri" panose="020F0502020204030204" pitchFamily="34" charset="0"/>
                <a:cs typeface="Times New Roman" panose="02020603050405020304" pitchFamily="18" charset="0"/>
              </a:rPr>
              <a:t>DATASET</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FA4CD58-06CF-4682-83BD-C8D7542B1E66}"/>
              </a:ext>
            </a:extLst>
          </p:cNvPr>
          <p:cNvSpPr>
            <a:spLocks noGrp="1"/>
          </p:cNvSpPr>
          <p:nvPr>
            <p:ph idx="1"/>
          </p:nvPr>
        </p:nvSpPr>
        <p:spPr/>
        <p:txBody>
          <a:bodyPr>
            <a:normAutofit fontScale="92500"/>
          </a:bodyPr>
          <a:lstStyle/>
          <a:p>
            <a:pPr marL="342900" marR="0" lvl="0" indent="-342900">
              <a:lnSpc>
                <a:spcPct val="107000"/>
              </a:lnSpc>
              <a:spcBef>
                <a:spcPts val="0"/>
              </a:spcBef>
              <a:spcAft>
                <a:spcPts val="0"/>
              </a:spcAft>
              <a:buFont typeface="+mj-lt"/>
              <a:buAutoNum type="alphaUcPeriod"/>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Description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r>
              <a:rPr lang="en-US" sz="1800" dirty="0">
                <a:effectLst/>
                <a:latin typeface="Times New Roman" panose="02020603050405020304" pitchFamily="18" charset="0"/>
                <a:ea typeface="Times New Roman" panose="02020603050405020304" pitchFamily="18" charset="0"/>
              </a:rPr>
              <a:t>Data Name: </a:t>
            </a:r>
            <a:r>
              <a:rPr lang="en-US" sz="1800" dirty="0">
                <a:solidFill>
                  <a:srgbClr val="123654"/>
                </a:solidFill>
                <a:effectLst/>
                <a:latin typeface="Times New Roman" panose="02020603050405020304" pitchFamily="18" charset="0"/>
                <a:ea typeface="Times New Roman" panose="02020603050405020304" pitchFamily="18" charset="0"/>
              </a:rPr>
              <a:t>CSM (Conventional and Social Media Movies) Dataset 2014 and 2015 Data Set</a:t>
            </a:r>
            <a:endParaRPr lang="en-US" sz="1800" dirty="0">
              <a:effectLst/>
              <a:latin typeface="Times New Roman" panose="02020603050405020304" pitchFamily="18" charset="0"/>
              <a:ea typeface="Times New Roman" panose="02020603050405020304" pitchFamily="18" charset="0"/>
            </a:endParaRPr>
          </a:p>
          <a:p>
            <a:pPr marL="228600" marR="0">
              <a:lnSpc>
                <a:spcPct val="107000"/>
              </a:lnSpc>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Data Link:</a:t>
            </a:r>
          </a:p>
          <a:p>
            <a:pPr marL="0" marR="0" indent="0">
              <a:lnSpc>
                <a:spcPct val="107000"/>
              </a:lnSpc>
              <a:spcBef>
                <a:spcPts val="0"/>
              </a:spcBef>
              <a:spcAft>
                <a:spcPts val="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u="sng"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2"/>
              </a:rPr>
              <a:t>https://archive.ics.uci.edu/ml/datasets/CSM+%28Conventional+and+Social+Media+Movies%29+Dataset+2014+and+2015</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228600" marR="0">
              <a:lnSpc>
                <a:spcPct val="107000"/>
              </a:lnSpc>
              <a:spcBef>
                <a:spcPts val="0"/>
              </a:spcBef>
              <a:spcAft>
                <a:spcPts val="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228600" marR="0">
              <a:lnSpc>
                <a:spcPct val="107000"/>
              </a:lnSpc>
              <a:spcBef>
                <a:spcPts val="0"/>
              </a:spcBef>
              <a:spcAft>
                <a:spcPts val="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228600" marR="0">
              <a:lnSpc>
                <a:spcPct val="107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dataset retrieved information about movies from diverse sources including movies web site, i.e. IMDB, generic web resource i.e. Wikipedia, and social media including YouTube and Twitter. Beyond that, it also used sentiment analysis libraries to get the sentiment score for different movies. The total dataset contains twelve features and can be split in to two sub-dataset, the conventional features and social media features.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8243279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CFA94AF-5AE0-4550-8081-5E26E11AA11E}"/>
              </a:ext>
            </a:extLst>
          </p:cNvPr>
          <p:cNvSpPr>
            <a:spLocks noGrp="1"/>
          </p:cNvSpPr>
          <p:nvPr>
            <p:ph idx="1"/>
          </p:nvPr>
        </p:nvSpPr>
        <p:spPr>
          <a:xfrm>
            <a:off x="581025" y="777875"/>
            <a:ext cx="11029950" cy="5197475"/>
          </a:xfrm>
        </p:spPr>
        <p:txBody>
          <a:bodyPr>
            <a:normAutofit fontScale="85000" lnSpcReduction="10000"/>
          </a:bodyPr>
          <a:lstStyle/>
          <a:p>
            <a:pPr marL="342900" marR="0" lvl="0" indent="-342900">
              <a:lnSpc>
                <a:spcPct val="107000"/>
              </a:lnSpc>
              <a:spcBef>
                <a:spcPts val="0"/>
              </a:spcBef>
              <a:spcAft>
                <a:spcPts val="0"/>
              </a:spcAft>
              <a:buFont typeface="+mj-lt"/>
              <a:buAutoNum type="arabicParen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Conventional Features: Conventional Features contain six features in total and those features are typically available on movie resource websites, such as IMDB.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Genre: There are 19 different types of genre in the dataset, such as Action, Adventure and Drama etc. They were already mapped on to integer value from 1-19 and in our project, they are treated as factor variables to represent different genre.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Sequel: This variable in integer represents whether the movie is sequel or individual. 1 shows that movie is first release; other n larger than 1 shows that movie is 2nd. e.g. Pirates of Caribbean: Dead Man’s Chest is 2nd in sequel, therefore it is assigned the value of 2.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Ratings: The value of Ratings ranges between 1 to 10 with 1 being lowest and 10 the highest. These values are collected from IMDB.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Gross Income, Budget and Number of Screens: Gross world-wide income and Budget for each movie is collected from IMDB. The unit of gross income and budget is USD and they are already converted into USD if they are represented in other currencies. Number of screens on which movie was initially launched in US is also considered.</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151200" marR="0" indent="0">
              <a:lnSpc>
                <a:spcPct val="107000"/>
              </a:lnSpc>
              <a:spcBef>
                <a:spcPts val="0"/>
              </a:spcBef>
              <a:spcAft>
                <a:spcPts val="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aren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Social Media Features:  Social Media Features also contains six features and those features are collected for each movie.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Aggregate Actor Followers: Number of followers of actors in one movie on twitter is used. Only the top 3 in cast are considered.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Number of Views and Comments: Those variables represent the number of views and comments of trailer of movies on YouTube.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Number of likes and dislikes: Number of Likes and Dislikes of trailers on YouTube are considered.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Sentiment Score: A signed integer value is used to represent sentiment score. 0 represents neutral sentiment; “+”sign shows the positive sentiment and the value shows the magnitude; “–”sign shows negative sentiment and the value shows the magnitude. The sentiment score is calculated through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analysing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the sentiments of tweets about one movie.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7694236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F6B21F-C2AD-4AC2-B4FE-18AE13680105}"/>
              </a:ext>
            </a:extLst>
          </p:cNvPr>
          <p:cNvSpPr>
            <a:spLocks noGrp="1"/>
          </p:cNvSpPr>
          <p:nvPr>
            <p:ph type="title"/>
          </p:nvPr>
        </p:nvSpPr>
        <p:spPr/>
        <p:txBody>
          <a:bodyPr/>
          <a:lstStyle/>
          <a:p>
            <a:r>
              <a:rPr lang="en-US" sz="1800" dirty="0">
                <a:solidFill>
                  <a:schemeClr val="accent1"/>
                </a:solidFill>
                <a:effectLst/>
                <a:latin typeface="Times New Roman" panose="02020603050405020304" pitchFamily="18" charset="0"/>
                <a:ea typeface="Calibri" panose="020F0502020204030204" pitchFamily="34" charset="0"/>
              </a:rPr>
              <a:t>B. </a:t>
            </a:r>
            <a:r>
              <a:rPr lang="en-US" sz="1800" dirty="0">
                <a:solidFill>
                  <a:schemeClr val="tx1"/>
                </a:solidFill>
                <a:effectLst/>
                <a:latin typeface="Times New Roman" panose="02020603050405020304" pitchFamily="18" charset="0"/>
                <a:ea typeface="Calibri" panose="020F0502020204030204" pitchFamily="34" charset="0"/>
              </a:rPr>
              <a:t>Plots</a:t>
            </a:r>
            <a:endParaRPr lang="en-US" dirty="0">
              <a:solidFill>
                <a:schemeClr val="tx1"/>
              </a:solidFill>
            </a:endParaRPr>
          </a:p>
        </p:txBody>
      </p:sp>
      <p:sp>
        <p:nvSpPr>
          <p:cNvPr id="3" name="Content Placeholder 2">
            <a:extLst>
              <a:ext uri="{FF2B5EF4-FFF2-40B4-BE49-F238E27FC236}">
                <a16:creationId xmlns:a16="http://schemas.microsoft.com/office/drawing/2014/main" id="{323EF7A2-6314-4AAF-9CC2-C72AC845372D}"/>
              </a:ext>
            </a:extLst>
          </p:cNvPr>
          <p:cNvSpPr>
            <a:spLocks noGrp="1"/>
          </p:cNvSpPr>
          <p:nvPr>
            <p:ph idx="1"/>
          </p:nvPr>
        </p:nvSpPr>
        <p:spPr/>
        <p:txBody>
          <a:bodyPr/>
          <a:lstStyle/>
          <a:p>
            <a:pPr marL="228600" marR="0">
              <a:lnSpc>
                <a:spcPct val="107000"/>
              </a:lnSpc>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 data quality report includes tabular reports that describe the characteristics of each feature in an ABT using standard statistical measures of central tendency and variation.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228600" marR="0">
              <a:lnSpc>
                <a:spcPct val="107000"/>
              </a:lnSpc>
              <a:spcBef>
                <a:spcPts val="0"/>
              </a:spcBef>
              <a:spcAft>
                <a:spcPts val="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228600" marR="0">
              <a:lnSpc>
                <a:spcPct val="107000"/>
              </a:lnSpc>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tabular reports are accompanied by data visualizations: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 histogram for each continuous feature in an ABT.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 bar plot for each categorical feature in an ABT.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0585958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84F82-0F22-4657-8D4B-92AC6904A388}"/>
              </a:ext>
            </a:extLst>
          </p:cNvPr>
          <p:cNvSpPr>
            <a:spLocks noGrp="1"/>
          </p:cNvSpPr>
          <p:nvPr>
            <p:ph type="title"/>
          </p:nvPr>
        </p:nvSpPr>
        <p:spPr/>
        <p:txBody>
          <a:bodyPr/>
          <a:lstStyle/>
          <a:p>
            <a:r>
              <a:rPr lang="en-US" sz="1800">
                <a:effectLst/>
                <a:latin typeface="Times New Roman" panose="02020603050405020304" pitchFamily="18" charset="0"/>
                <a:ea typeface="Calibri" panose="020F0502020204030204" pitchFamily="34" charset="0"/>
                <a:cs typeface="Times New Roman" panose="02020603050405020304" pitchFamily="18" charset="0"/>
              </a:rPr>
              <a:t>Continuous Features:</a:t>
            </a:r>
            <a:br>
              <a:rPr lang="en-US" sz="180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pic>
        <p:nvPicPr>
          <p:cNvPr id="16" name="Content Placeholder 15">
            <a:extLst>
              <a:ext uri="{FF2B5EF4-FFF2-40B4-BE49-F238E27FC236}">
                <a16:creationId xmlns:a16="http://schemas.microsoft.com/office/drawing/2014/main" id="{8938107C-A9D5-4790-8DCF-EC9CF371665D}"/>
              </a:ext>
            </a:extLst>
          </p:cNvPr>
          <p:cNvPicPr>
            <a:picLocks noGrp="1"/>
          </p:cNvPicPr>
          <p:nvPr>
            <p:ph idx="1"/>
          </p:nvPr>
        </p:nvPicPr>
        <p:blipFill>
          <a:blip r:embed="rId2"/>
          <a:stretch>
            <a:fillRect/>
          </a:stretch>
        </p:blipFill>
        <p:spPr>
          <a:xfrm>
            <a:off x="1105849" y="1844359"/>
            <a:ext cx="9562150" cy="4311485"/>
          </a:xfrm>
          <a:prstGeom prst="rect">
            <a:avLst/>
          </a:prstGeom>
        </p:spPr>
      </p:pic>
    </p:spTree>
    <p:extLst>
      <p:ext uri="{BB962C8B-B14F-4D97-AF65-F5344CB8AC3E}">
        <p14:creationId xmlns:p14="http://schemas.microsoft.com/office/powerpoint/2010/main" val="31173506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A2AAEB-402C-4594-997B-3910C9F1012F}"/>
              </a:ext>
            </a:extLst>
          </p:cNvPr>
          <p:cNvSpPr>
            <a:spLocks noGrp="1"/>
          </p:cNvSpPr>
          <p:nvPr>
            <p:ph type="title"/>
          </p:nvPr>
        </p:nvSpPr>
        <p:spPr/>
        <p:txBody>
          <a:bodyPr/>
          <a:lstStyle/>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Categorical Features:</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pic>
        <p:nvPicPr>
          <p:cNvPr id="4" name="Content Placeholder 3">
            <a:extLst>
              <a:ext uri="{FF2B5EF4-FFF2-40B4-BE49-F238E27FC236}">
                <a16:creationId xmlns:a16="http://schemas.microsoft.com/office/drawing/2014/main" id="{EAF538AC-51D1-41F4-B1D8-8DD26E0111A6}"/>
              </a:ext>
            </a:extLst>
          </p:cNvPr>
          <p:cNvPicPr>
            <a:picLocks noGrp="1"/>
          </p:cNvPicPr>
          <p:nvPr>
            <p:ph idx="1"/>
          </p:nvPr>
        </p:nvPicPr>
        <p:blipFill>
          <a:blip r:embed="rId2"/>
          <a:stretch>
            <a:fillRect/>
          </a:stretch>
        </p:blipFill>
        <p:spPr>
          <a:xfrm>
            <a:off x="1559554" y="1971916"/>
            <a:ext cx="9072891" cy="4183928"/>
          </a:xfrm>
          <a:prstGeom prst="rect">
            <a:avLst/>
          </a:prstGeom>
        </p:spPr>
      </p:pic>
    </p:spTree>
    <p:extLst>
      <p:ext uri="{BB962C8B-B14F-4D97-AF65-F5344CB8AC3E}">
        <p14:creationId xmlns:p14="http://schemas.microsoft.com/office/powerpoint/2010/main" val="38726931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4" name="Picture 13" descr="Chart, histogram&#10;&#10;Description automatically generated">
            <a:extLst>
              <a:ext uri="{FF2B5EF4-FFF2-40B4-BE49-F238E27FC236}">
                <a16:creationId xmlns:a16="http://schemas.microsoft.com/office/drawing/2014/main" id="{AF83E3D6-963C-45A3-A430-9C5E9CC7F98A}"/>
              </a:ext>
            </a:extLst>
          </p:cNvPr>
          <p:cNvPicPr/>
          <p:nvPr/>
        </p:nvPicPr>
        <p:blipFill>
          <a:blip r:embed="rId2" cstate="print">
            <a:extLst>
              <a:ext uri="{28A0092B-C50C-407E-A947-70E740481C1C}">
                <a14:useLocalDpi xmlns:a14="http://schemas.microsoft.com/office/drawing/2010/main" val="0"/>
              </a:ext>
            </a:extLst>
          </a:blip>
          <a:stretch>
            <a:fillRect/>
          </a:stretch>
        </p:blipFill>
        <p:spPr bwMode="auto">
          <a:xfrm>
            <a:off x="994427" y="321734"/>
            <a:ext cx="4352314" cy="2905170"/>
          </a:xfrm>
          <a:prstGeom prst="rect">
            <a:avLst/>
          </a:prstGeom>
          <a:noFill/>
        </p:spPr>
      </p:pic>
      <p:sp>
        <p:nvSpPr>
          <p:cNvPr id="69" name="Rectangle 59">
            <a:extLst>
              <a:ext uri="{FF2B5EF4-FFF2-40B4-BE49-F238E27FC236}">
                <a16:creationId xmlns:a16="http://schemas.microsoft.com/office/drawing/2014/main" id="{417CDA24-35F8-4540-8C52-3096D6D949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50280" y="0"/>
            <a:ext cx="9144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1" name="Picture 30">
            <a:extLst>
              <a:ext uri="{FF2B5EF4-FFF2-40B4-BE49-F238E27FC236}">
                <a16:creationId xmlns:a16="http://schemas.microsoft.com/office/drawing/2014/main" id="{6D8B5DE7-5C96-48D1-9906-7EC7DD5B33A7}"/>
              </a:ext>
            </a:extLst>
          </p:cNvPr>
          <p:cNvPicPr/>
          <p:nvPr/>
        </p:nvPicPr>
        <p:blipFill>
          <a:blip r:embed="rId3" cstate="print">
            <a:extLst>
              <a:ext uri="{28A0092B-C50C-407E-A947-70E740481C1C}">
                <a14:useLocalDpi xmlns:a14="http://schemas.microsoft.com/office/drawing/2010/main" val="0"/>
              </a:ext>
            </a:extLst>
          </a:blip>
          <a:stretch>
            <a:fillRect/>
          </a:stretch>
        </p:blipFill>
        <p:spPr bwMode="auto">
          <a:xfrm>
            <a:off x="6688174" y="321734"/>
            <a:ext cx="4352314" cy="2905170"/>
          </a:xfrm>
          <a:prstGeom prst="rect">
            <a:avLst/>
          </a:prstGeom>
          <a:noFill/>
        </p:spPr>
      </p:pic>
      <p:sp>
        <p:nvSpPr>
          <p:cNvPr id="62" name="Rectangle 61">
            <a:extLst>
              <a:ext uri="{FF2B5EF4-FFF2-40B4-BE49-F238E27FC236}">
                <a16:creationId xmlns:a16="http://schemas.microsoft.com/office/drawing/2014/main" id="{8658BFE0-4E65-4174-9C75-687C94E882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83280"/>
            <a:ext cx="6126480" cy="9144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a:extLst>
              <a:ext uri="{FF2B5EF4-FFF2-40B4-BE49-F238E27FC236}">
                <a16:creationId xmlns:a16="http://schemas.microsoft.com/office/drawing/2014/main" id="{FA75DFED-A0C1-4A83-BE1D-0271C1826E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65520" y="3383280"/>
            <a:ext cx="6126480" cy="9144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descr="Chart, histogram&#10;&#10;Description automatically generated">
            <a:extLst>
              <a:ext uri="{FF2B5EF4-FFF2-40B4-BE49-F238E27FC236}">
                <a16:creationId xmlns:a16="http://schemas.microsoft.com/office/drawing/2014/main" id="{61C4E92A-4E18-476C-80D8-50DD5CD621A7}"/>
              </a:ext>
            </a:extLst>
          </p:cNvPr>
          <p:cNvPicPr>
            <a:picLocks/>
          </p:cNvPicPr>
          <p:nvPr/>
        </p:nvPicPr>
        <p:blipFill>
          <a:blip r:embed="rId4" cstate="print">
            <a:extLst>
              <a:ext uri="{28A0092B-C50C-407E-A947-70E740481C1C}">
                <a14:useLocalDpi xmlns:a14="http://schemas.microsoft.com/office/drawing/2010/main" val="0"/>
              </a:ext>
            </a:extLst>
          </a:blip>
          <a:stretch>
            <a:fillRect/>
          </a:stretch>
        </p:blipFill>
        <p:spPr bwMode="auto">
          <a:xfrm>
            <a:off x="1094973" y="3631096"/>
            <a:ext cx="4151219" cy="2760560"/>
          </a:xfrm>
          <a:prstGeom prst="rect">
            <a:avLst/>
          </a:prstGeom>
          <a:noFill/>
        </p:spPr>
      </p:pic>
      <p:pic>
        <p:nvPicPr>
          <p:cNvPr id="22" name="Picture 21" descr="Chart, histogram&#10;&#10;Description automatically generated">
            <a:extLst>
              <a:ext uri="{FF2B5EF4-FFF2-40B4-BE49-F238E27FC236}">
                <a16:creationId xmlns:a16="http://schemas.microsoft.com/office/drawing/2014/main" id="{56A8954C-BBB5-45C0-A353-BC4FC363F78B}"/>
              </a:ext>
            </a:extLst>
          </p:cNvPr>
          <p:cNvPicPr/>
          <p:nvPr/>
        </p:nvPicPr>
        <p:blipFill>
          <a:blip r:embed="rId5" cstate="print">
            <a:extLst>
              <a:ext uri="{28A0092B-C50C-407E-A947-70E740481C1C}">
                <a14:useLocalDpi xmlns:a14="http://schemas.microsoft.com/office/drawing/2010/main" val="0"/>
              </a:ext>
            </a:extLst>
          </a:blip>
          <a:stretch>
            <a:fillRect/>
          </a:stretch>
        </p:blipFill>
        <p:spPr bwMode="auto">
          <a:xfrm>
            <a:off x="6796497" y="3631096"/>
            <a:ext cx="4135669" cy="2760560"/>
          </a:xfrm>
          <a:prstGeom prst="rect">
            <a:avLst/>
          </a:prstGeom>
          <a:noFill/>
        </p:spPr>
      </p:pic>
    </p:spTree>
    <p:extLst>
      <p:ext uri="{BB962C8B-B14F-4D97-AF65-F5344CB8AC3E}">
        <p14:creationId xmlns:p14="http://schemas.microsoft.com/office/powerpoint/2010/main" val="7041919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9751CB9-7B25-4EB8-9A6F-82F822549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1317383-CF3B-4B02-9512-BECBEF6362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B1D4C7A0-6DF2-4F2D-A45D-F111582974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DBF3943D-BCB6-4B31-809D-A005686483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a:extLst>
              <a:ext uri="{FF2B5EF4-FFF2-40B4-BE49-F238E27FC236}">
                <a16:creationId xmlns:a16="http://schemas.microsoft.com/office/drawing/2014/main" id="{39373A6F-2E1F-4613-8E1D-D68057D29F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01200"/>
            <a:ext cx="3707477" cy="562497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CF00CE45-8DBA-4925-B9EF-4FFCB6DF833A}"/>
              </a:ext>
            </a:extLst>
          </p:cNvPr>
          <p:cNvSpPr>
            <a:spLocks noGrp="1"/>
          </p:cNvSpPr>
          <p:nvPr>
            <p:ph type="title"/>
          </p:nvPr>
        </p:nvSpPr>
        <p:spPr>
          <a:xfrm>
            <a:off x="601255" y="702155"/>
            <a:ext cx="3409783" cy="1300365"/>
          </a:xfrm>
        </p:spPr>
        <p:txBody>
          <a:bodyPr>
            <a:normAutofit/>
          </a:bodyPr>
          <a:lstStyle/>
          <a:p>
            <a:r>
              <a:rPr lang="en-US">
                <a:solidFill>
                  <a:srgbClr val="FFFFFF"/>
                </a:solidFill>
                <a:effectLst/>
                <a:latin typeface="Times New Roman" panose="02020603050405020304" pitchFamily="18" charset="0"/>
                <a:ea typeface="Calibri" panose="020F0502020204030204" pitchFamily="34" charset="0"/>
              </a:rPr>
              <a:t>C. Data Preprocess</a:t>
            </a:r>
            <a:endParaRPr lang="en-US">
              <a:solidFill>
                <a:srgbClr val="FFFFFF"/>
              </a:solidFill>
            </a:endParaRPr>
          </a:p>
        </p:txBody>
      </p:sp>
      <p:sp>
        <p:nvSpPr>
          <p:cNvPr id="3" name="Content Placeholder 2">
            <a:extLst>
              <a:ext uri="{FF2B5EF4-FFF2-40B4-BE49-F238E27FC236}">
                <a16:creationId xmlns:a16="http://schemas.microsoft.com/office/drawing/2014/main" id="{B22D8FA5-9147-4EA2-A1CE-66AD8A8ABB5F}"/>
              </a:ext>
            </a:extLst>
          </p:cNvPr>
          <p:cNvSpPr>
            <a:spLocks noGrp="1"/>
          </p:cNvSpPr>
          <p:nvPr>
            <p:ph idx="1"/>
          </p:nvPr>
        </p:nvSpPr>
        <p:spPr>
          <a:xfrm>
            <a:off x="601255" y="2177142"/>
            <a:ext cx="3409782" cy="3823607"/>
          </a:xfrm>
        </p:spPr>
        <p:txBody>
          <a:bodyPr>
            <a:normAutofit/>
          </a:bodyPr>
          <a:lstStyle/>
          <a:p>
            <a:r>
              <a:rPr lang="en-US">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rPr>
              <a:t>Table I shows that how we map the Rating to category variable. For methods exclude regression methods, I  will use this categorical variable as dependent variable in  models and predictions.</a:t>
            </a:r>
            <a:endParaRPr lang="en-US">
              <a:solidFill>
                <a:srgbClr val="FFFFFF"/>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a:solidFill>
                <a:srgbClr val="FFFFFF"/>
              </a:solidFill>
            </a:endParaRPr>
          </a:p>
        </p:txBody>
      </p:sp>
      <p:pic>
        <p:nvPicPr>
          <p:cNvPr id="5" name="Picture 4">
            <a:extLst>
              <a:ext uri="{FF2B5EF4-FFF2-40B4-BE49-F238E27FC236}">
                <a16:creationId xmlns:a16="http://schemas.microsoft.com/office/drawing/2014/main" id="{5A5C8E85-6C7E-42F8-AFB9-2FD7A09D1342}"/>
              </a:ext>
            </a:extLst>
          </p:cNvPr>
          <p:cNvPicPr>
            <a:picLocks noChangeAspect="1"/>
          </p:cNvPicPr>
          <p:nvPr/>
        </p:nvPicPr>
        <p:blipFill>
          <a:blip r:embed="rId2"/>
          <a:stretch>
            <a:fillRect/>
          </a:stretch>
        </p:blipFill>
        <p:spPr>
          <a:xfrm>
            <a:off x="4592231" y="1174753"/>
            <a:ext cx="6831503" cy="4491080"/>
          </a:xfrm>
          <a:prstGeom prst="rect">
            <a:avLst/>
          </a:prstGeom>
        </p:spPr>
      </p:pic>
    </p:spTree>
    <p:extLst>
      <p:ext uri="{BB962C8B-B14F-4D97-AF65-F5344CB8AC3E}">
        <p14:creationId xmlns:p14="http://schemas.microsoft.com/office/powerpoint/2010/main" val="2910707906"/>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41E7CA09-9778-4414-AE97-8064B12DA30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{77C89965-2B64-422C-8FA4-18A6C7E54BA3}tf33552983_win32</Template>
  <TotalTime>36</TotalTime>
  <Words>1028</Words>
  <Application>Microsoft Office PowerPoint</Application>
  <PresentationFormat>Widescreen</PresentationFormat>
  <Paragraphs>50</Paragraphs>
  <Slides>24</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24</vt:i4>
      </vt:variant>
    </vt:vector>
  </HeadingPairs>
  <TitlesOfParts>
    <vt:vector size="33" baseType="lpstr">
      <vt:lpstr>Arial</vt:lpstr>
      <vt:lpstr>Calibri</vt:lpstr>
      <vt:lpstr>Franklin Gothic Book</vt:lpstr>
      <vt:lpstr>Franklin Gothic Demi</vt:lpstr>
      <vt:lpstr>Helvetica</vt:lpstr>
      <vt:lpstr>Symbol</vt:lpstr>
      <vt:lpstr>Times New Roman</vt:lpstr>
      <vt:lpstr>Wingdings 2</vt:lpstr>
      <vt:lpstr>DividendVTI</vt:lpstr>
      <vt:lpstr>Predicting the Popularity of Movies with Machine Learning Methods  </vt:lpstr>
      <vt:lpstr>INTRODUCTION </vt:lpstr>
      <vt:lpstr>DATASET</vt:lpstr>
      <vt:lpstr>PowerPoint Presentation</vt:lpstr>
      <vt:lpstr>B. Plots</vt:lpstr>
      <vt:lpstr>Continuous Features: </vt:lpstr>
      <vt:lpstr>Categorical Features: </vt:lpstr>
      <vt:lpstr>PowerPoint Presentation</vt:lpstr>
      <vt:lpstr>C. Data Preprocess</vt:lpstr>
      <vt:lpstr>PowerPoint Presentation</vt:lpstr>
      <vt:lpstr>PowerPoint Presentation</vt:lpstr>
      <vt:lpstr>Machine Learning Models Regression Model</vt:lpstr>
      <vt:lpstr>Taking a look at the data I can quickly visualise the relationships in the data. The seaborn module provides many common plots. </vt:lpstr>
      <vt:lpstr>PowerPoint Presentation</vt:lpstr>
      <vt:lpstr>PowerPoint Presentation</vt:lpstr>
      <vt:lpstr>PowerPoint Presentation</vt:lpstr>
      <vt:lpstr>PowerPoint Presentation</vt:lpstr>
      <vt:lpstr>KNN Model </vt:lpstr>
      <vt:lpstr>KNN for classification problems I tested KNN for classification, specifically let's assume that we want to predict the genre of a movie based on its popularity.</vt:lpstr>
      <vt:lpstr>PowerPoint Presentation</vt:lpstr>
      <vt:lpstr>PowerPoint Presentation</vt:lpstr>
      <vt:lpstr>PowerPoint Presentation</vt:lpstr>
      <vt:lpstr>KNN for regression problems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the Popularity of Movies with Machine Learning Methods</dc:title>
  <dc:creator>zeynep köse</dc:creator>
  <cp:lastModifiedBy>zeynep köse</cp:lastModifiedBy>
  <cp:revision>6</cp:revision>
  <dcterms:created xsi:type="dcterms:W3CDTF">2021-05-11T19:46:00Z</dcterms:created>
  <dcterms:modified xsi:type="dcterms:W3CDTF">2021-06-22T10:33:39Z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