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8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C721-1135-FE3B-C798-AFE45420D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1AE5E-87A7-EB1C-56AC-9F4A95F29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8BBE-07A9-A0E9-E8E6-F8C4B835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30.05.2025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71DA6-1472-3D0F-8BF4-630DC3A6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0F3E7-A712-9FCE-A225-ED09F8AC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2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AEAE-BF00-3317-8761-1287CE7C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5D750-0322-CD17-14F6-6870714A2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B0F51-5A4D-4509-1DB1-2A8121D2B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30.05.2025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225BB-7A11-2132-8E25-3F0A8874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26B2-9E9F-7F6A-1F70-0E57782D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1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A28AE-BBFB-D6B1-3E23-6AFCE68CC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0CAE2-C5F0-BCAE-00FF-1B1212D4F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7BB4-85A3-08C2-EED8-C182792A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30.05.2025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D9AF-DBD7-BC4C-6721-8FD9F8A9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5C62-6307-6628-3F04-9F43458F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9684-F811-A4C5-EA51-EB100A79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CB3C-EF05-716F-9D45-E2B06698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2BF1-343D-621E-2BD7-C46B8AE9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30.05.2025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5B64-E64B-940C-5A9D-C71B2404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B427D-A803-F5DB-120C-0786D529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3148-D889-BCD4-336E-49F8001F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EA436-6331-3D1A-8AC4-669B3BEB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012EC-AE33-FCC1-AECB-96401D44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30.05.2025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E9103-88EC-A3B9-E027-4E381E25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8476-F5A8-1E5E-1883-8645DFD2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2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D22D-1BD2-AD8B-E626-91DD96AA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0AB0-D56B-DC2D-9ED7-AF642CC3A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DA242-C97A-26B8-D923-66AF29C15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C78EC-62D5-E9E6-E76E-B70D8525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30.05.2025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66822-95C0-3C54-9C30-C0E17D46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DD0AE-E150-EE8F-F9FB-46C670F4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8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614A-E05B-471D-8A2C-917B7936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DD39-0173-A1BC-0141-94EB00268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5F7EE-4E38-1833-3D65-B11249E5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6EA18-303F-6D00-57A9-FCAEAC20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6857B-5E64-7612-D49E-9A478338E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5CBC0-B5BC-5485-0675-8711587C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30.05.2025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52946-86FE-38C4-0006-DC141D1A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2147A-BE8B-1580-B7B9-3EBA5680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5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1BCD-5077-31F8-3E2F-4099ABD5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28C4C-51E3-DAD5-3925-520135D3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30.05.2025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3FD38-62D3-6D37-3BDF-EE576E6B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C330B-9B42-405C-EB25-1D1EAC2F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1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1BF78-78AA-C0EE-AE34-16A5AC08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30.05.2025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31391-864A-7029-ECB2-467383C1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775AB-273B-8AFE-5165-53A44413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5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398E-DFC3-74E1-A197-FFA0D31D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B737-F491-3B07-7016-C0A81F53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8FC5-AAA8-5C85-3DD4-2C8A05E8C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BE437-1492-A07F-1809-1391C547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30.05.2025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EC2AD-666F-4D9B-C335-8CAA7FFE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23304-544E-343E-BEBE-E3EC39A8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2227-42CA-21F1-FE94-E1E0AE8B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B66B0-3257-CEA9-43D1-5A63E1BA3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91B95-A3A3-0247-2848-C8042AAEF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22F8-EC31-195C-7AA1-7917C6B0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F586-8B14-4208-991C-08B8955FCE1C}" type="datetimeFigureOut">
              <a:rPr lang="en-US" smtClean="0"/>
              <a:t>30.05.2025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C89A2-B048-CD91-389C-42BE3303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A655D-A520-7508-480B-3EE25B9F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E6C51-1D3D-47BA-A8B9-50876296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9E2B3-9B17-DE7F-53F5-B28886E39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0614-5F46-F7B6-EEDD-683919144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BAF586-8B14-4208-991C-08B8955FCE1C}" type="datetimeFigureOut">
              <a:rPr lang="en-US" smtClean="0"/>
              <a:t>30.05.2025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BF9B-BC74-348E-7043-9AF115CC4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475E-6431-97C7-CD9A-EA912CDF0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289B5-3AEE-4216-93D6-F36025BBA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6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4BD16-9D9A-DD60-5D26-DABFB33BF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3098"/>
            <a:ext cx="4752397" cy="456713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70C0"/>
                </a:solidFill>
              </a:rPr>
              <a:t>"Exploring the Relationship Between Happiness and Suicide Rates: A Data Science Approach"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896EE-DE08-C68B-EEA7-8F2BA2D2C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tr-TR" dirty="0"/>
              <a:t>Zeynep Altın - 34416</a:t>
            </a:r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9E3E720-1FD2-0925-4A0E-D4E02E125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675"/>
          <a:stretch>
            <a:fillRect/>
          </a:stretch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73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27D1-EF0E-910D-5113-3A45F7946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</a:rPr>
              <a:t>ML MODELS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BE6D-677B-3718-3F31-D58DE74A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My </a:t>
            </a:r>
            <a:r>
              <a:rPr lang="tr-TR" sz="2000" dirty="0" err="1"/>
              <a:t>purposes</a:t>
            </a:r>
            <a:r>
              <a:rPr lang="tr-TR" sz="2000" dirty="0"/>
              <a:t> of </a:t>
            </a:r>
            <a:r>
              <a:rPr lang="tr-TR" sz="2000" dirty="0" err="1"/>
              <a:t>using</a:t>
            </a:r>
            <a:r>
              <a:rPr lang="tr-TR" sz="2000" dirty="0"/>
              <a:t> ML:</a:t>
            </a:r>
          </a:p>
          <a:p>
            <a:r>
              <a:rPr lang="en-US" sz="2000" b="1" dirty="0"/>
              <a:t>Prediction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To build models that can accurately predict suicide rates based on demographic, economic, and happiness-related features. This </a:t>
            </a:r>
            <a:r>
              <a:rPr lang="tr-TR" sz="2000" dirty="0" err="1"/>
              <a:t>also</a:t>
            </a:r>
            <a:r>
              <a:rPr lang="tr-TR" sz="2000" dirty="0"/>
              <a:t> </a:t>
            </a:r>
            <a:r>
              <a:rPr lang="tr-TR" sz="2000" dirty="0" err="1"/>
              <a:t>shows</a:t>
            </a:r>
            <a:r>
              <a:rPr lang="tr-TR" sz="2000" dirty="0"/>
              <a:t> </a:t>
            </a:r>
            <a:r>
              <a:rPr lang="en-US" sz="2000" dirty="0"/>
              <a:t>how well suicide rates can be estimated using available indicators across countries and years.</a:t>
            </a:r>
            <a:endParaRPr lang="tr-TR" sz="2000" dirty="0"/>
          </a:p>
          <a:p>
            <a:r>
              <a:rPr lang="en-US" sz="2000" b="1" dirty="0"/>
              <a:t>Feature Impact and Insight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By analyzing feature coefficients (in </a:t>
            </a:r>
            <a:r>
              <a:rPr lang="tr-TR" sz="2000" dirty="0"/>
              <a:t>l</a:t>
            </a:r>
            <a:r>
              <a:rPr lang="en-US" sz="2000" dirty="0" err="1"/>
              <a:t>inear</a:t>
            </a:r>
            <a:r>
              <a:rPr lang="en-US" sz="2000" dirty="0"/>
              <a:t> </a:t>
            </a:r>
            <a:r>
              <a:rPr lang="tr-TR" sz="2000" dirty="0"/>
              <a:t>r</a:t>
            </a:r>
            <a:r>
              <a:rPr lang="en-US" sz="2000" dirty="0"/>
              <a:t>egression) and feature importance scores (in </a:t>
            </a:r>
            <a:r>
              <a:rPr lang="tr-TR" sz="2000" dirty="0"/>
              <a:t>r</a:t>
            </a:r>
            <a:r>
              <a:rPr lang="en-US" sz="2000" dirty="0" err="1"/>
              <a:t>andom</a:t>
            </a:r>
            <a:r>
              <a:rPr lang="en-US" sz="2000" dirty="0"/>
              <a:t> </a:t>
            </a:r>
            <a:r>
              <a:rPr lang="tr-TR" sz="2000" dirty="0"/>
              <a:t>f</a:t>
            </a:r>
            <a:r>
              <a:rPr lang="en-US" sz="2000" dirty="0" err="1"/>
              <a:t>orest</a:t>
            </a:r>
            <a:r>
              <a:rPr lang="en-US" sz="2000" dirty="0"/>
              <a:t>), </a:t>
            </a:r>
            <a:r>
              <a:rPr lang="tr-TR" sz="2000" dirty="0"/>
              <a:t>I</a:t>
            </a:r>
            <a:r>
              <a:rPr lang="en-US" sz="2000" dirty="0"/>
              <a:t> identify which factors most influence suicide rates. This helps </a:t>
            </a:r>
            <a:r>
              <a:rPr lang="tr-TR" sz="2000" dirty="0"/>
              <a:t>test </a:t>
            </a:r>
            <a:r>
              <a:rPr lang="tr-TR" sz="2000" dirty="0" err="1"/>
              <a:t>my</a:t>
            </a:r>
            <a:r>
              <a:rPr lang="tr-TR" sz="2000" dirty="0"/>
              <a:t> </a:t>
            </a:r>
            <a:r>
              <a:rPr lang="tr-TR" sz="2000" dirty="0" err="1"/>
              <a:t>hypothesis</a:t>
            </a:r>
            <a:r>
              <a:rPr lang="tr-T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26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744E-A48D-2A11-578E-A7CECEFA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</a:rPr>
              <a:t>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1C42-DA97-4741-57F5-3BB60D92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025" y="1895473"/>
            <a:ext cx="5153025" cy="2901815"/>
          </a:xfrm>
        </p:spPr>
        <p:txBody>
          <a:bodyPr>
            <a:normAutofit fontScale="25000" lnSpcReduction="20000"/>
          </a:bodyPr>
          <a:lstStyle/>
          <a:p>
            <a:r>
              <a:rPr lang="tr-TR" sz="6400" dirty="0" err="1"/>
              <a:t>This</a:t>
            </a:r>
            <a:r>
              <a:rPr lang="tr-TR" sz="6400" dirty="0"/>
              <a:t> </a:t>
            </a:r>
            <a:r>
              <a:rPr lang="en-US" sz="6400" dirty="0"/>
              <a:t>model explains 60.8% of the variation in suicide rates based on the features</a:t>
            </a:r>
            <a:r>
              <a:rPr lang="tr-TR" sz="6400" dirty="0"/>
              <a:t>.</a:t>
            </a:r>
          </a:p>
          <a:p>
            <a:r>
              <a:rPr lang="en-US" sz="6400" dirty="0"/>
              <a:t>Th</a:t>
            </a:r>
            <a:r>
              <a:rPr lang="tr-TR" sz="6400" dirty="0"/>
              <a:t>is</a:t>
            </a:r>
            <a:r>
              <a:rPr lang="en-US" sz="6400" dirty="0"/>
              <a:t> model reveals that happiness-related features still have a significant impact on suicide rates after controlling for sex, age, region, generation, population, and GDP. </a:t>
            </a:r>
            <a:endParaRPr lang="tr-TR" sz="6400" dirty="0"/>
          </a:p>
          <a:p>
            <a:r>
              <a:rPr lang="en-US" sz="6400" dirty="0"/>
              <a:t>Specifically, </a:t>
            </a:r>
            <a:r>
              <a:rPr lang="tr-TR" sz="6400" dirty="0"/>
              <a:t>f</a:t>
            </a:r>
            <a:r>
              <a:rPr lang="en-US" sz="6400" dirty="0" err="1"/>
              <a:t>reedom</a:t>
            </a:r>
            <a:r>
              <a:rPr lang="en-US" sz="6400" dirty="0"/>
              <a:t> has a coefficient of –1.61, indicating that greater freedom is associated with lower suicide rates; </a:t>
            </a:r>
            <a:r>
              <a:rPr lang="tr-TR" sz="6400" dirty="0"/>
              <a:t>f</a:t>
            </a:r>
            <a:r>
              <a:rPr lang="en-US" sz="6400" dirty="0" err="1"/>
              <a:t>amily</a:t>
            </a:r>
            <a:r>
              <a:rPr lang="en-US" sz="6400" dirty="0"/>
              <a:t> has a coefficient of +2.43, and </a:t>
            </a:r>
            <a:r>
              <a:rPr lang="tr-TR" sz="6400" dirty="0"/>
              <a:t>e</a:t>
            </a:r>
            <a:r>
              <a:rPr lang="en-US" sz="6400" dirty="0" err="1"/>
              <a:t>conomy</a:t>
            </a:r>
            <a:r>
              <a:rPr lang="en-US" sz="6400" dirty="0"/>
              <a:t> (</a:t>
            </a:r>
            <a:r>
              <a:rPr lang="tr-TR" sz="6400" dirty="0" err="1"/>
              <a:t>gdp</a:t>
            </a:r>
            <a:r>
              <a:rPr lang="en-US" sz="6400" dirty="0"/>
              <a:t> per </a:t>
            </a:r>
            <a:r>
              <a:rPr lang="tr-TR" sz="6400" dirty="0"/>
              <a:t>c</a:t>
            </a:r>
            <a:r>
              <a:rPr lang="en-US" sz="6400" dirty="0" err="1"/>
              <a:t>apita</a:t>
            </a:r>
            <a:r>
              <a:rPr lang="en-US" sz="6400" dirty="0"/>
              <a:t>) has +1.92, both unexpectedly linked to higher suicide rates. These non-zero coefficients </a:t>
            </a:r>
            <a:r>
              <a:rPr lang="tr-TR" sz="6400" dirty="0" err="1"/>
              <a:t>show</a:t>
            </a:r>
            <a:r>
              <a:rPr lang="en-US" sz="6400" dirty="0"/>
              <a:t> that happiness components contribute meaningful explanatory power to the model.</a:t>
            </a:r>
            <a:endParaRPr lang="tr-TR" sz="6400" dirty="0"/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FB573-00E3-5DCA-E63A-C3F8B215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91" y="1027906"/>
            <a:ext cx="5019434" cy="3769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2B76FB-F4A4-F355-7A88-4C1F06E53EE5}"/>
              </a:ext>
            </a:extLst>
          </p:cNvPr>
          <p:cNvSpPr txBox="1"/>
          <p:nvPr/>
        </p:nvSpPr>
        <p:spPr>
          <a:xfrm>
            <a:off x="600075" y="5257800"/>
            <a:ext cx="28360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Linear Regression Evaluation: </a:t>
            </a:r>
            <a:endParaRPr lang="tr-TR" sz="1600" dirty="0"/>
          </a:p>
          <a:p>
            <a:r>
              <a:rPr lang="en-US" sz="1600" dirty="0"/>
              <a:t>R² Score : 0.6081 </a:t>
            </a:r>
            <a:endParaRPr lang="tr-TR" sz="1600" dirty="0"/>
          </a:p>
          <a:p>
            <a:r>
              <a:rPr lang="en-US" sz="1600" dirty="0"/>
              <a:t>RMSE (Error) : 10.7041 </a:t>
            </a:r>
            <a:endParaRPr lang="tr-TR" sz="1600" dirty="0"/>
          </a:p>
          <a:p>
            <a:r>
              <a:rPr lang="en-US" sz="1600" dirty="0"/>
              <a:t>MAE (Abs Error): 6.6224</a:t>
            </a:r>
          </a:p>
        </p:txBody>
      </p:sp>
    </p:spTree>
    <p:extLst>
      <p:ext uri="{BB962C8B-B14F-4D97-AF65-F5344CB8AC3E}">
        <p14:creationId xmlns:p14="http://schemas.microsoft.com/office/powerpoint/2010/main" val="84490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AF6A-928B-8800-8867-029B8BA7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482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RANDOM FOREST</a:t>
            </a:r>
            <a:endParaRPr lang="en-US" sz="36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62C4A7B-2A13-FFF7-1403-C0793F580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0" y="3920787"/>
          <a:ext cx="4495800" cy="161014"/>
        </p:xfrm>
        <a:graphic>
          <a:graphicData uri="http://schemas.openxmlformats.org/drawingml/2006/table">
            <a:tbl>
              <a:tblPr/>
              <a:tblGrid>
                <a:gridCol w="4495800">
                  <a:extLst>
                    <a:ext uri="{9D8B030D-6E8A-4147-A177-3AD203B41FA5}">
                      <a16:colId xmlns:a16="http://schemas.microsoft.com/office/drawing/2014/main" val="211198302"/>
                    </a:ext>
                  </a:extLst>
                </a:gridCol>
              </a:tblGrid>
              <a:tr h="156376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39094" marR="39094" marT="19547" marB="195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04030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19F152B-62BC-1054-6436-B522D7D4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38" y="1152525"/>
            <a:ext cx="5491799" cy="41100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93C9E-18A6-E56C-785F-6F9034DB1404}"/>
              </a:ext>
            </a:extLst>
          </p:cNvPr>
          <p:cNvSpPr txBox="1"/>
          <p:nvPr/>
        </p:nvSpPr>
        <p:spPr>
          <a:xfrm>
            <a:off x="590550" y="5292546"/>
            <a:ext cx="26121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Random Forest Evaluation: </a:t>
            </a:r>
            <a:endParaRPr lang="tr-TR" sz="1600" dirty="0"/>
          </a:p>
          <a:p>
            <a:r>
              <a:rPr lang="en-US" sz="1600" dirty="0"/>
              <a:t>R² Score : 0.8417 </a:t>
            </a:r>
            <a:endParaRPr lang="tr-TR" sz="1600" dirty="0"/>
          </a:p>
          <a:p>
            <a:r>
              <a:rPr lang="en-US" sz="1600" dirty="0"/>
              <a:t>RMSE (Error) : 6.8031 </a:t>
            </a:r>
            <a:endParaRPr lang="tr-TR" sz="1600" dirty="0"/>
          </a:p>
          <a:p>
            <a:r>
              <a:rPr lang="en-US" sz="1600" dirty="0"/>
              <a:t>MAE (Abs Error): 3.8818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542DC3-872F-7DA7-AD67-6C316C33A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397285"/>
              </p:ext>
            </p:extLst>
          </p:nvPr>
        </p:nvGraphicFramePr>
        <p:xfrm>
          <a:off x="6857999" y="1166654"/>
          <a:ext cx="5153025" cy="2833846"/>
        </p:xfrm>
        <a:graphic>
          <a:graphicData uri="http://schemas.openxmlformats.org/drawingml/2006/table">
            <a:tbl>
              <a:tblPr/>
              <a:tblGrid>
                <a:gridCol w="5153025">
                  <a:extLst>
                    <a:ext uri="{9D8B030D-6E8A-4147-A177-3AD203B41FA5}">
                      <a16:colId xmlns:a16="http://schemas.microsoft.com/office/drawing/2014/main" val="2987304581"/>
                    </a:ext>
                  </a:extLst>
                </a:gridCol>
              </a:tblGrid>
              <a:tr h="283384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tr-T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 explains 84.2% of the variation in suicide rates</a:t>
                      </a:r>
                      <a:endParaRPr lang="tr-T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error is about 6.8 suicides per 100k — much lower than Linear Regression.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tr-T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tr-T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tr-T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tr-TR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31328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82A4BE-F3DE-F248-E87D-F8E91B95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34688"/>
              </p:ext>
            </p:extLst>
          </p:nvPr>
        </p:nvGraphicFramePr>
        <p:xfrm>
          <a:off x="1950240" y="2358093"/>
          <a:ext cx="9815516" cy="1310640"/>
        </p:xfrm>
        <a:graphic>
          <a:graphicData uri="http://schemas.openxmlformats.org/drawingml/2006/table">
            <a:tbl>
              <a:tblPr/>
              <a:tblGrid>
                <a:gridCol w="4907760">
                  <a:extLst>
                    <a:ext uri="{9D8B030D-6E8A-4147-A177-3AD203B41FA5}">
                      <a16:colId xmlns:a16="http://schemas.microsoft.com/office/drawing/2014/main" val="1028566363"/>
                    </a:ext>
                  </a:extLst>
                </a:gridCol>
                <a:gridCol w="4907756">
                  <a:extLst>
                    <a:ext uri="{9D8B030D-6E8A-4147-A177-3AD203B41FA5}">
                      <a16:colId xmlns:a16="http://schemas.microsoft.com/office/drawing/2014/main" val="826653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average, predictions are </a:t>
                      </a:r>
                      <a:r>
                        <a:rPr lang="tr-T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3.88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off — very accurate.</a:t>
                      </a:r>
                      <a:endParaRPr lang="tr-T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tr-T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tr-T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tr-T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  <a:r>
                        <a:rPr lang="tr-T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he 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andom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orest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model fits </a:t>
                      </a:r>
                      <a:r>
                        <a:rPr lang="tr-TR" sz="1600" b="1" dirty="0" err="1">
                          <a:solidFill>
                            <a:schemeClr val="tx1"/>
                          </a:solidFill>
                        </a:rPr>
                        <a:t>my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data significantly better than 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inear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6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egression.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042008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1A1F2001-4D16-BE88-05F5-7BFB0F2EC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4252554"/>
            <a:ext cx="59150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Th</a:t>
            </a:r>
            <a:r>
              <a:rPr lang="tr-TR" altLang="en-US" sz="1600" dirty="0"/>
              <a:t>is</a:t>
            </a:r>
            <a:r>
              <a:rPr lang="en-US" altLang="en-US" sz="1600" dirty="0"/>
              <a:t> model </a:t>
            </a:r>
            <a:r>
              <a:rPr lang="tr-TR" altLang="en-US" sz="1600" dirty="0" err="1"/>
              <a:t>also</a:t>
            </a:r>
            <a:r>
              <a:rPr lang="tr-TR" altLang="en-US" sz="1600" dirty="0"/>
              <a:t> </a:t>
            </a:r>
            <a:r>
              <a:rPr lang="en-US" altLang="en-US" sz="1600" dirty="0"/>
              <a:t>shows that gender, age, and region are the most influential predictors of suicide rates, with </a:t>
            </a:r>
            <a:r>
              <a:rPr lang="en-US" altLang="en-US" sz="1600" dirty="0" err="1"/>
              <a:t>sex_male</a:t>
            </a:r>
            <a:r>
              <a:rPr lang="en-US" altLang="en-US" sz="1600" dirty="0"/>
              <a:t> (importance: 0.181) and male_75+ years (importance: 0.101) ranking highest. </a:t>
            </a:r>
            <a:endParaRPr lang="tr-TR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Happiness-related features like </a:t>
            </a:r>
            <a:r>
              <a:rPr lang="tr-TR" altLang="en-US" sz="1600" dirty="0"/>
              <a:t>g</a:t>
            </a:r>
            <a:r>
              <a:rPr lang="en-US" altLang="en-US" sz="1600" dirty="0" err="1"/>
              <a:t>enerosity</a:t>
            </a:r>
            <a:r>
              <a:rPr lang="en-US" altLang="en-US" sz="1600" dirty="0"/>
              <a:t>, </a:t>
            </a:r>
            <a:r>
              <a:rPr lang="tr-TR" altLang="en-US" sz="1600" dirty="0"/>
              <a:t>e</a:t>
            </a:r>
            <a:r>
              <a:rPr lang="en-US" altLang="en-US" sz="1600" dirty="0" err="1"/>
              <a:t>conomy</a:t>
            </a:r>
            <a:r>
              <a:rPr lang="en-US" altLang="en-US" sz="1600" dirty="0"/>
              <a:t>, </a:t>
            </a:r>
            <a:r>
              <a:rPr lang="tr-TR" altLang="en-US" sz="1600" dirty="0"/>
              <a:t>f</a:t>
            </a:r>
            <a:r>
              <a:rPr lang="en-US" altLang="en-US" sz="1600" dirty="0" err="1"/>
              <a:t>amily</a:t>
            </a:r>
            <a:r>
              <a:rPr lang="en-US" altLang="en-US" sz="1600" dirty="0"/>
              <a:t>, </a:t>
            </a:r>
            <a:r>
              <a:rPr lang="tr-TR" altLang="en-US" sz="1600" dirty="0"/>
              <a:t>t</a:t>
            </a:r>
            <a:r>
              <a:rPr lang="en-US" altLang="en-US" sz="1600" dirty="0"/>
              <a:t>rust, and </a:t>
            </a:r>
            <a:r>
              <a:rPr lang="tr-TR" altLang="en-US" sz="1600" dirty="0"/>
              <a:t>f</a:t>
            </a:r>
            <a:r>
              <a:rPr lang="en-US" altLang="en-US" sz="1600" dirty="0" err="1"/>
              <a:t>reedom</a:t>
            </a:r>
            <a:r>
              <a:rPr lang="en-US" altLang="en-US" sz="1600" dirty="0"/>
              <a:t> each contribute around 0.04–0.05, confirming they still play meaningful roles in prediction. </a:t>
            </a:r>
          </a:p>
        </p:txBody>
      </p:sp>
    </p:spTree>
    <p:extLst>
      <p:ext uri="{BB962C8B-B14F-4D97-AF65-F5344CB8AC3E}">
        <p14:creationId xmlns:p14="http://schemas.microsoft.com/office/powerpoint/2010/main" val="338444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116E-72AB-7E61-2F0B-DCFC4F95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err="1">
                <a:solidFill>
                  <a:srgbClr val="0070C0"/>
                </a:solidFill>
              </a:rPr>
              <a:t>Conclusion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6C6972-95A4-41B5-A161-A73E70E4A2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850" y="2284443"/>
            <a:ext cx="110775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en-US" sz="1600" dirty="0" err="1"/>
              <a:t>To</a:t>
            </a:r>
            <a:r>
              <a:rPr lang="tr-TR" altLang="en-US" sz="1600" dirty="0"/>
              <a:t> </a:t>
            </a:r>
            <a:r>
              <a:rPr lang="tr-TR" altLang="en-US" sz="1600" dirty="0" err="1"/>
              <a:t>conlude</a:t>
            </a:r>
            <a:r>
              <a:rPr lang="tr-TR" altLang="en-US" sz="1600" dirty="0"/>
              <a:t> I </a:t>
            </a:r>
            <a:r>
              <a:rPr lang="tr-TR" altLang="en-US" sz="1600" dirty="0" err="1"/>
              <a:t>also</a:t>
            </a:r>
            <a:r>
              <a:rPr lang="tr-TR" altLang="en-US" sz="1600" dirty="0"/>
              <a:t> </a:t>
            </a:r>
            <a:r>
              <a:rPr lang="tr-TR" altLang="en-US" sz="1600" dirty="0" err="1"/>
              <a:t>used</a:t>
            </a:r>
            <a:r>
              <a:rPr lang="tr-TR" altLang="en-US" sz="1600" dirty="0"/>
              <a:t> </a:t>
            </a:r>
            <a:r>
              <a:rPr lang="tr-TR" altLang="en-US" sz="1600" dirty="0" err="1"/>
              <a:t>hypothesis</a:t>
            </a:r>
            <a:r>
              <a:rPr lang="tr-TR" altLang="en-US" sz="1600" dirty="0"/>
              <a:t> </a:t>
            </a:r>
            <a:r>
              <a:rPr lang="tr-TR" altLang="en-US" sz="1600" dirty="0" err="1"/>
              <a:t>testing</a:t>
            </a:r>
            <a:r>
              <a:rPr lang="tr-TR" altLang="en-US" sz="1600" dirty="0"/>
              <a:t> (</a:t>
            </a:r>
            <a:r>
              <a:rPr lang="en-US" altLang="en-US" sz="1600" dirty="0"/>
              <a:t>OLS regression model</a:t>
            </a:r>
            <a:r>
              <a:rPr lang="tr-TR" altLang="en-US" sz="1600" dirty="0"/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Freedom had a negative coefficient (–1.61) with a p-value of 0.071, indicating a borderline effect.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Family had a positive coefficient (+2.43) and was statistically significant (p &lt; 0.001).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Economy showed a positive effect (+1.92) but was not statistically significant (p = 0.276).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These findings support the rejection of the null hypothesis for at least one happiness-related variable, meaning happiness factors do have a meaningful and statistically supported impact on suicide rates, even after accounting for other influences.</a:t>
            </a:r>
          </a:p>
        </p:txBody>
      </p:sp>
    </p:spTree>
    <p:extLst>
      <p:ext uri="{BB962C8B-B14F-4D97-AF65-F5344CB8AC3E}">
        <p14:creationId xmlns:p14="http://schemas.microsoft.com/office/powerpoint/2010/main" val="187110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BA68-A1FF-48AD-4E54-81B40527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My </a:t>
            </a:r>
            <a:r>
              <a:rPr lang="tr-TR" sz="3600" b="1" dirty="0" err="1">
                <a:solidFill>
                  <a:srgbClr val="0070C0"/>
                </a:solidFill>
              </a:rPr>
              <a:t>Datasets</a:t>
            </a:r>
            <a:r>
              <a:rPr lang="tr-TR" sz="3600" b="1" dirty="0">
                <a:solidFill>
                  <a:srgbClr val="0070C0"/>
                </a:solidFill>
              </a:rPr>
              <a:t> </a:t>
            </a:r>
            <a:r>
              <a:rPr lang="tr-TR" sz="3600" dirty="0">
                <a:solidFill>
                  <a:srgbClr val="0070C0"/>
                </a:solidFill>
              </a:rPr>
              <a:t>– </a:t>
            </a:r>
            <a:r>
              <a:rPr lang="tr-TR" sz="3600" dirty="0" err="1">
                <a:solidFill>
                  <a:srgbClr val="0070C0"/>
                </a:solidFill>
              </a:rPr>
              <a:t>Before</a:t>
            </a:r>
            <a:r>
              <a:rPr lang="tr-TR" sz="3600" dirty="0">
                <a:solidFill>
                  <a:srgbClr val="0070C0"/>
                </a:solidFill>
              </a:rPr>
              <a:t> </a:t>
            </a:r>
            <a:r>
              <a:rPr lang="tr-TR" sz="3600" dirty="0" err="1">
                <a:solidFill>
                  <a:srgbClr val="0070C0"/>
                </a:solidFill>
              </a:rPr>
              <a:t>Preprocessing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1159-9DAA-99A6-21C7-D4F0A90A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-apple-system"/>
              </a:rPr>
              <a:t>I got both of my datasets from </a:t>
            </a:r>
            <a:r>
              <a:rPr lang="en-US" sz="1800" b="0" i="0" dirty="0" err="1">
                <a:effectLst/>
                <a:latin typeface="-apple-system"/>
              </a:rPr>
              <a:t>kaggle</a:t>
            </a:r>
            <a:r>
              <a:rPr lang="en-US" sz="1800" b="0" i="0" dirty="0">
                <a:effectLst/>
                <a:latin typeface="-apple-system"/>
              </a:rPr>
              <a:t>.</a:t>
            </a:r>
            <a:endParaRPr lang="tr-TR" sz="1800" b="0" i="0" dirty="0">
              <a:effectLst/>
              <a:latin typeface="-apple-system"/>
            </a:endParaRPr>
          </a:p>
          <a:p>
            <a:pPr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600" i="0" dirty="0">
                <a:effectLst/>
                <a:latin typeface="-apple-system"/>
              </a:rPr>
              <a:t>Suicide Rates Overview 1985 to 2016 , which </a:t>
            </a:r>
            <a:r>
              <a:rPr lang="en-US" sz="1600" i="0" dirty="0" err="1">
                <a:effectLst/>
                <a:latin typeface="-apple-system"/>
              </a:rPr>
              <a:t>inlcudes</a:t>
            </a:r>
            <a:r>
              <a:rPr lang="en-US" sz="1600" i="0" dirty="0">
                <a:effectLst/>
                <a:latin typeface="-apple-system"/>
              </a:rPr>
              <a:t>: country, year, sex, age group, count of suicides, population, suicide rate, country-year composite key, HDI for year, </a:t>
            </a:r>
            <a:r>
              <a:rPr lang="en-US" sz="1600" i="0" dirty="0" err="1">
                <a:effectLst/>
                <a:latin typeface="-apple-system"/>
              </a:rPr>
              <a:t>gdp_for_year</a:t>
            </a:r>
            <a:r>
              <a:rPr lang="en-US" sz="1600" i="0" dirty="0">
                <a:effectLst/>
                <a:latin typeface="-apple-system"/>
              </a:rPr>
              <a:t>, </a:t>
            </a:r>
            <a:r>
              <a:rPr lang="en-US" sz="1600" i="0" dirty="0" err="1">
                <a:effectLst/>
                <a:latin typeface="-apple-system"/>
              </a:rPr>
              <a:t>gdp_per_capita</a:t>
            </a:r>
            <a:r>
              <a:rPr lang="en-US" sz="1600" i="0" dirty="0">
                <a:effectLst/>
                <a:latin typeface="-apple-system"/>
              </a:rPr>
              <a:t>, generation (based on age grouping average).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600" i="0" dirty="0">
                <a:effectLst/>
                <a:latin typeface="-apple-system"/>
              </a:rPr>
              <a:t>World Happiness Report (I used only years 2015 and 2016), which includes:</a:t>
            </a:r>
            <a:endParaRPr lang="tr-TR" sz="1600" i="0" dirty="0">
              <a:effectLst/>
              <a:latin typeface="-apple-system"/>
            </a:endParaRP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i="0" dirty="0">
                <a:effectLst/>
                <a:latin typeface="-apple-system"/>
              </a:rPr>
              <a:t>For 2015: Country, Region, Happiness Rank, Happiness Score, Standard Error, Economy (GDP per Capita), Family, Health (Life Expectancy), Freedom, Trust (Government Corruption), Generosity, Dystopia Residual.</a:t>
            </a:r>
          </a:p>
          <a:p>
            <a:pPr marL="0" indent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i="0" dirty="0">
                <a:effectLst/>
                <a:latin typeface="-apple-system"/>
              </a:rPr>
              <a:t>For 2016: Country, </a:t>
            </a:r>
            <a:r>
              <a:rPr lang="en-US" sz="1600" i="0" dirty="0" err="1">
                <a:effectLst/>
                <a:latin typeface="-apple-system"/>
              </a:rPr>
              <a:t>Region,Happiness</a:t>
            </a:r>
            <a:r>
              <a:rPr lang="en-US" sz="1600" i="0" dirty="0">
                <a:effectLst/>
                <a:latin typeface="-apple-system"/>
              </a:rPr>
              <a:t> Rank, Happiness Score, Lower Confidence Interval, Upper Confidence Interval, Economy (GDP per Capita), Family, Health (Life Expectancy), Freedom, Trust (Government Corruption), Generosity, Dystopia Residual.</a:t>
            </a:r>
          </a:p>
          <a:p>
            <a:endParaRPr lang="tr-TR" sz="2000" dirty="0"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FF20-9B90-FA08-8B77-354F1243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My </a:t>
            </a:r>
            <a:r>
              <a:rPr lang="tr-TR" sz="3600" b="1" dirty="0" err="1">
                <a:solidFill>
                  <a:srgbClr val="0070C0"/>
                </a:solidFill>
              </a:rPr>
              <a:t>Dataset</a:t>
            </a:r>
            <a:r>
              <a:rPr lang="tr-TR" sz="3600" dirty="0">
                <a:solidFill>
                  <a:srgbClr val="0070C0"/>
                </a:solidFill>
              </a:rPr>
              <a:t> – </a:t>
            </a:r>
            <a:r>
              <a:rPr lang="tr-TR" sz="3600" dirty="0" err="1">
                <a:solidFill>
                  <a:srgbClr val="0070C0"/>
                </a:solidFill>
              </a:rPr>
              <a:t>After</a:t>
            </a:r>
            <a:r>
              <a:rPr lang="tr-TR" sz="3600" dirty="0">
                <a:solidFill>
                  <a:srgbClr val="0070C0"/>
                </a:solidFill>
              </a:rPr>
              <a:t> </a:t>
            </a:r>
            <a:r>
              <a:rPr lang="tr-TR" sz="3600" dirty="0" err="1">
                <a:solidFill>
                  <a:srgbClr val="0070C0"/>
                </a:solidFill>
              </a:rPr>
              <a:t>Preprocessing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2403-D8B2-3B63-DC01-32067E72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323" y="1593410"/>
            <a:ext cx="4331329" cy="536870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-apple-system"/>
              </a:rPr>
              <a:t>Country </a:t>
            </a:r>
            <a:endParaRPr lang="tr-TR" sz="1600" dirty="0">
              <a:latin typeface="-apple-system"/>
            </a:endParaRPr>
          </a:p>
          <a:p>
            <a:r>
              <a:rPr lang="en-US" sz="1600" dirty="0">
                <a:latin typeface="-apple-system"/>
              </a:rPr>
              <a:t>year</a:t>
            </a:r>
            <a:endParaRPr lang="tr-TR" sz="1600" dirty="0">
              <a:latin typeface="-apple-system"/>
            </a:endParaRPr>
          </a:p>
          <a:p>
            <a:r>
              <a:rPr lang="en-US" sz="1600" dirty="0">
                <a:latin typeface="-apple-system"/>
              </a:rPr>
              <a:t>sex</a:t>
            </a:r>
            <a:endParaRPr lang="tr-TR" sz="1600" dirty="0">
              <a:latin typeface="-apple-system"/>
            </a:endParaRPr>
          </a:p>
          <a:p>
            <a:r>
              <a:rPr lang="en-US" sz="1600" dirty="0">
                <a:latin typeface="-apple-system"/>
              </a:rPr>
              <a:t>age</a:t>
            </a:r>
            <a:endParaRPr lang="tr-TR" sz="1600" dirty="0">
              <a:latin typeface="-apple-system"/>
            </a:endParaRPr>
          </a:p>
          <a:p>
            <a:r>
              <a:rPr lang="en-US" sz="1600" dirty="0" err="1">
                <a:latin typeface="-apple-system"/>
              </a:rPr>
              <a:t>suicides_no</a:t>
            </a:r>
            <a:endParaRPr lang="tr-TR" sz="1600" dirty="0">
              <a:latin typeface="-apple-system"/>
            </a:endParaRPr>
          </a:p>
          <a:p>
            <a:r>
              <a:rPr lang="en-US" sz="1600" dirty="0">
                <a:latin typeface="-apple-system"/>
              </a:rPr>
              <a:t>population</a:t>
            </a:r>
            <a:endParaRPr lang="tr-TR" sz="1600" dirty="0">
              <a:latin typeface="-apple-system"/>
            </a:endParaRPr>
          </a:p>
          <a:p>
            <a:r>
              <a:rPr lang="en-US" sz="1600" dirty="0">
                <a:latin typeface="-apple-system"/>
              </a:rPr>
              <a:t>suicides/100k pop</a:t>
            </a:r>
            <a:endParaRPr lang="tr-TR" sz="1600" dirty="0">
              <a:latin typeface="-apple-system"/>
            </a:endParaRPr>
          </a:p>
          <a:p>
            <a:r>
              <a:rPr lang="en-US" sz="1600" dirty="0">
                <a:latin typeface="-apple-system"/>
              </a:rPr>
              <a:t>country-year</a:t>
            </a:r>
            <a:endParaRPr lang="tr-TR" sz="1600" dirty="0">
              <a:latin typeface="-apple-system"/>
            </a:endParaRPr>
          </a:p>
          <a:p>
            <a:r>
              <a:rPr lang="en-US" sz="1600" dirty="0" err="1">
                <a:latin typeface="-apple-system"/>
              </a:rPr>
              <a:t>gdp_for_year</a:t>
            </a:r>
            <a:r>
              <a:rPr lang="en-US" sz="1600" dirty="0">
                <a:latin typeface="-apple-system"/>
              </a:rPr>
              <a:t> ($)</a:t>
            </a:r>
            <a:endParaRPr lang="tr-TR" sz="1600" dirty="0">
              <a:latin typeface="-apple-system"/>
            </a:endParaRPr>
          </a:p>
          <a:p>
            <a:r>
              <a:rPr lang="en-US" sz="1600" dirty="0" err="1">
                <a:latin typeface="-apple-system"/>
              </a:rPr>
              <a:t>gdp_per_capita</a:t>
            </a:r>
            <a:r>
              <a:rPr lang="en-US" sz="1600" dirty="0">
                <a:latin typeface="-apple-system"/>
              </a:rPr>
              <a:t> ($)</a:t>
            </a:r>
            <a:endParaRPr lang="tr-TR" sz="1600" dirty="0">
              <a:latin typeface="-apple-system"/>
            </a:endParaRPr>
          </a:p>
          <a:p>
            <a:r>
              <a:rPr lang="en-US" sz="1600" dirty="0">
                <a:latin typeface="-apple-system"/>
              </a:rPr>
              <a:t>generation</a:t>
            </a:r>
            <a:endParaRPr lang="tr-TR" sz="1600" dirty="0"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5C543-6F78-BA12-2FDE-8A42E19477CA}"/>
              </a:ext>
            </a:extLst>
          </p:cNvPr>
          <p:cNvSpPr txBox="1"/>
          <p:nvPr/>
        </p:nvSpPr>
        <p:spPr>
          <a:xfrm>
            <a:off x="6406836" y="1690688"/>
            <a:ext cx="39231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Region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Happiness Rank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Happiness Score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Standard Error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Economy (GDP per Capita)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Family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Health (Life</a:t>
            </a:r>
            <a:r>
              <a:rPr lang="tr-TR" sz="1800" dirty="0">
                <a:latin typeface="-apple-system"/>
              </a:rPr>
              <a:t> </a:t>
            </a:r>
            <a:r>
              <a:rPr lang="en-US" sz="1800" dirty="0">
                <a:latin typeface="-apple-system"/>
              </a:rPr>
              <a:t>Expectancy)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Freedom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Trust (Government Corruption)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Generosity</a:t>
            </a:r>
            <a:endParaRPr lang="tr-TR" sz="18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-apple-system"/>
              </a:rPr>
              <a:t>Dystopia Residua</a:t>
            </a:r>
            <a:r>
              <a:rPr lang="tr-TR" sz="1800" dirty="0">
                <a:latin typeface="-apple-system"/>
              </a:rPr>
              <a:t>l</a:t>
            </a:r>
            <a:endParaRPr lang="en-US" sz="1800" dirty="0">
              <a:latin typeface="-apple-system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5A26B-43DB-3165-9A0E-27A8C45B0644}"/>
              </a:ext>
            </a:extLst>
          </p:cNvPr>
          <p:cNvSpPr txBox="1"/>
          <p:nvPr/>
        </p:nvSpPr>
        <p:spPr>
          <a:xfrm>
            <a:off x="838200" y="5688962"/>
            <a:ext cx="8938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Note</a:t>
            </a:r>
            <a:r>
              <a:rPr lang="tr-TR" dirty="0"/>
              <a:t>: 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still</a:t>
            </a:r>
            <a:r>
              <a:rPr lang="tr-TR" dirty="0"/>
              <a:t> be </a:t>
            </a:r>
            <a:r>
              <a:rPr lang="tr-TR" dirty="0" err="1"/>
              <a:t>changes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fit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1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8AB-3BAA-E2C5-4ED7-94FCA2E7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MY HYPOTHESIS</a:t>
            </a:r>
            <a:br>
              <a:rPr lang="tr-TR" sz="36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DAE0-D11B-C317-8056-AF060888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i="1" dirty="0">
                <a:effectLst/>
                <a:latin typeface="-apple-system"/>
              </a:rPr>
              <a:t>Null Hypothesis (H₀): </a:t>
            </a:r>
            <a:r>
              <a:rPr lang="en-US" i="0" dirty="0">
                <a:effectLst/>
                <a:latin typeface="-apple-system"/>
              </a:rPr>
              <a:t>There is no significant relationship between happiness scores and suicide rates after controlling for economic and demographic variables.</a:t>
            </a:r>
          </a:p>
          <a:p>
            <a:pPr algn="l">
              <a:spcAft>
                <a:spcPts val="1200"/>
              </a:spcAft>
            </a:pPr>
            <a:r>
              <a:rPr lang="en-US" i="1" dirty="0">
                <a:effectLst/>
                <a:latin typeface="-apple-system"/>
              </a:rPr>
              <a:t>Alternative Hypothesis (H₁): </a:t>
            </a:r>
            <a:r>
              <a:rPr lang="en-US" i="0" dirty="0">
                <a:effectLst/>
                <a:latin typeface="-apple-system"/>
              </a:rPr>
              <a:t>There is a significant relationship between happiness scores and suicide rates after controlling for economic and demographic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3FA9-D1C9-83E0-CF8F-A0D523EC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70C0"/>
                </a:solidFill>
              </a:rPr>
              <a:t>UNIVARIATE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B23E0-8B56-138F-8D86-359C568CC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10" y="1324712"/>
            <a:ext cx="4572261" cy="30833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B741F-0A37-91F2-8291-BBDD117250D3}"/>
              </a:ext>
            </a:extLst>
          </p:cNvPr>
          <p:cNvSpPr txBox="1"/>
          <p:nvPr/>
        </p:nvSpPr>
        <p:spPr>
          <a:xfrm>
            <a:off x="235390" y="4549676"/>
            <a:ext cx="54592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histogram shows the distribution of suicide rates per 100,000 people. </a:t>
            </a:r>
            <a:endParaRPr lang="tr-TR" sz="1600" dirty="0"/>
          </a:p>
          <a:p>
            <a:r>
              <a:rPr lang="en-US" sz="1600" dirty="0"/>
              <a:t>The data is right-skewed, meaning most countries or demographic groups have relatively low suicide rates, with a few cases </a:t>
            </a:r>
            <a:r>
              <a:rPr lang="tr-TR" sz="1600" dirty="0" err="1"/>
              <a:t>having</a:t>
            </a:r>
            <a:r>
              <a:rPr lang="en-US" sz="1600" dirty="0"/>
              <a:t> much higher rates. </a:t>
            </a:r>
            <a:endParaRPr lang="tr-TR" sz="1600" dirty="0"/>
          </a:p>
          <a:p>
            <a:r>
              <a:rPr lang="en-US" sz="1600" dirty="0"/>
              <a:t>The peak near the lower end suggests that suicide is generally rare, but outliers with high rates exist.</a:t>
            </a:r>
          </a:p>
        </p:txBody>
      </p:sp>
      <p:pic>
        <p:nvPicPr>
          <p:cNvPr id="2050" name="Picture 2" descr="Yüklenmiş görüntü">
            <a:extLst>
              <a:ext uri="{FF2B5EF4-FFF2-40B4-BE49-F238E27FC236}">
                <a16:creationId xmlns:a16="http://schemas.microsoft.com/office/drawing/2014/main" id="{1AB6FC1B-FF9C-C763-E223-5566E5A7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00" y="1256471"/>
            <a:ext cx="4652615" cy="315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C92973-6A62-7326-F0B0-68229A4A9BEF}"/>
              </a:ext>
            </a:extLst>
          </p:cNvPr>
          <p:cNvSpPr txBox="1"/>
          <p:nvPr/>
        </p:nvSpPr>
        <p:spPr>
          <a:xfrm>
            <a:off x="6717671" y="4644428"/>
            <a:ext cx="493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histogram shows the distribution of happiness scores, which appear roughly uniform with slight peaks around scores of 5.5 and 7.5. </a:t>
            </a:r>
            <a:endParaRPr lang="tr-TR" sz="1600" dirty="0"/>
          </a:p>
          <a:p>
            <a:r>
              <a:rPr lang="en-US" sz="1600" dirty="0"/>
              <a:t>The relatively even spread suggests diverse happiness levels across countries without strong skewness.</a:t>
            </a:r>
          </a:p>
        </p:txBody>
      </p:sp>
    </p:spTree>
    <p:extLst>
      <p:ext uri="{BB962C8B-B14F-4D97-AF65-F5344CB8AC3E}">
        <p14:creationId xmlns:p14="http://schemas.microsoft.com/office/powerpoint/2010/main" val="342933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20D6-393C-1E52-D3A8-7C7F977C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-153988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BIVARIATE ANALYSIS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0758B-D318-F198-3B82-6493D2B8E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4" y="969421"/>
            <a:ext cx="4162425" cy="36644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81121-1185-23C8-96FB-2A033BA89937}"/>
              </a:ext>
            </a:extLst>
          </p:cNvPr>
          <p:cNvSpPr txBox="1"/>
          <p:nvPr/>
        </p:nvSpPr>
        <p:spPr>
          <a:xfrm>
            <a:off x="333375" y="4962525"/>
            <a:ext cx="4823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box plot shows that males have significantly higher and more variable suicide rates compared to females. </a:t>
            </a:r>
            <a:endParaRPr lang="tr-TR" sz="1600" dirty="0"/>
          </a:p>
          <a:p>
            <a:r>
              <a:rPr lang="en-US" sz="1600" dirty="0"/>
              <a:t>Male suicide rates have a wider interquartile range and more outliers, reinforcing known demographic patterns.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85FD8-AC5D-0EA6-9DF4-84278D63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1076576"/>
            <a:ext cx="5383796" cy="34501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40F27F-7984-82BC-A876-365816EB9921}"/>
              </a:ext>
            </a:extLst>
          </p:cNvPr>
          <p:cNvSpPr txBox="1"/>
          <p:nvPr/>
        </p:nvSpPr>
        <p:spPr>
          <a:xfrm>
            <a:off x="5739898" y="480926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This scatter plot explores the relationship between happiness scores and suicide rates, with a red dashed line indicating the mean suicide rate. </a:t>
            </a:r>
            <a:endParaRPr lang="tr-TR" sz="1600" dirty="0"/>
          </a:p>
          <a:p>
            <a:r>
              <a:rPr lang="en-US" sz="1600" dirty="0"/>
              <a:t>There is a wide spread of data points with no strong linear pattern, but visually, higher suicide rates appear more frequently at mid-to-low happiness scores.</a:t>
            </a:r>
          </a:p>
        </p:txBody>
      </p:sp>
    </p:spTree>
    <p:extLst>
      <p:ext uri="{BB962C8B-B14F-4D97-AF65-F5344CB8AC3E}">
        <p14:creationId xmlns:p14="http://schemas.microsoft.com/office/powerpoint/2010/main" val="252570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4642-A225-E43E-BBCC-AAEE1F99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88"/>
            <a:ext cx="10515600" cy="1325563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BIVARIATE ANALYSIS</a:t>
            </a:r>
            <a:br>
              <a:rPr lang="tr-TR" sz="3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774F37-BD0D-4408-ADAB-C76096637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73" y="1229368"/>
            <a:ext cx="7300654" cy="4094464"/>
          </a:xfrm>
          <a:prstGeom prst="rect">
            <a:avLst/>
          </a:prstGeom>
        </p:spPr>
      </p:pic>
      <p:sp>
        <p:nvSpPr>
          <p:cNvPr id="7" name="AutoShape 4" descr="Yüklenmiş görüntü">
            <a:extLst>
              <a:ext uri="{FF2B5EF4-FFF2-40B4-BE49-F238E27FC236}">
                <a16:creationId xmlns:a16="http://schemas.microsoft.com/office/drawing/2014/main" id="{C28E4040-C08F-BF33-671C-ECE03A091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E0303-8825-2DD8-8C04-FA0184D3A946}"/>
              </a:ext>
            </a:extLst>
          </p:cNvPr>
          <p:cNvSpPr txBox="1"/>
          <p:nvPr/>
        </p:nvSpPr>
        <p:spPr>
          <a:xfrm>
            <a:off x="1048127" y="5593490"/>
            <a:ext cx="10515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bar chart presents average suicide rates per 100k population, sorted by increasing happiness scores. </a:t>
            </a:r>
            <a:endParaRPr lang="tr-TR" sz="1600" dirty="0"/>
          </a:p>
          <a:p>
            <a:r>
              <a:rPr lang="en-US" sz="1600" dirty="0"/>
              <a:t>There is a loose trend where countries with higher happiness scores tend to have lower suicide rates, although there are clear exceptions (</a:t>
            </a:r>
            <a:r>
              <a:rPr lang="tr-TR" sz="1600" dirty="0" err="1"/>
              <a:t>like</a:t>
            </a:r>
            <a:r>
              <a:rPr lang="en-US" sz="1600" dirty="0"/>
              <a:t> some high</a:t>
            </a:r>
            <a:r>
              <a:rPr lang="tr-TR" sz="1600" dirty="0"/>
              <a:t> </a:t>
            </a:r>
            <a:r>
              <a:rPr lang="en-US" sz="1600" dirty="0"/>
              <a:t>happiness countries with mid-range suicide rates).</a:t>
            </a:r>
          </a:p>
        </p:txBody>
      </p:sp>
    </p:spTree>
    <p:extLst>
      <p:ext uri="{BB962C8B-B14F-4D97-AF65-F5344CB8AC3E}">
        <p14:creationId xmlns:p14="http://schemas.microsoft.com/office/powerpoint/2010/main" val="71601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6D16-4270-AF69-42A5-917EA7F6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MULTIVARIATE ANALYSIS</a:t>
            </a:r>
            <a:br>
              <a:rPr lang="tr-TR" sz="3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93FA7-59D2-8E0B-C419-76F1B0902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57" y="1332904"/>
            <a:ext cx="5740984" cy="3060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0588C-575E-6745-6BC9-6EF75DAD9D4C}"/>
              </a:ext>
            </a:extLst>
          </p:cNvPr>
          <p:cNvSpPr txBox="1"/>
          <p:nvPr/>
        </p:nvSpPr>
        <p:spPr>
          <a:xfrm>
            <a:off x="307818" y="4707802"/>
            <a:ext cx="5431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plot shows regression lines for different world regions. Notably, Central and Eastern Europe displays a positive relationship between happiness and suicide rates, unlike most other regions, which show flat or slightly negative trends</a:t>
            </a:r>
            <a:r>
              <a:rPr lang="tr-TR" sz="1600" dirty="0"/>
              <a:t>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D5B0C8-4BA6-9E61-3B2E-F74A6C15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80" y="1304400"/>
            <a:ext cx="5657164" cy="3089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8BBBF0-4998-0FDE-12D1-19D8109EF05F}"/>
              </a:ext>
            </a:extLst>
          </p:cNvPr>
          <p:cNvSpPr txBox="1"/>
          <p:nvPr/>
        </p:nvSpPr>
        <p:spPr>
          <a:xfrm>
            <a:off x="6316980" y="4891880"/>
            <a:ext cx="5567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</a:t>
            </a:r>
            <a:r>
              <a:rPr lang="tr-TR" sz="1600" dirty="0"/>
              <a:t>ese </a:t>
            </a:r>
            <a:r>
              <a:rPr lang="en-US" sz="1600" dirty="0"/>
              <a:t>scatter plot</a:t>
            </a:r>
            <a:r>
              <a:rPr lang="tr-TR" sz="1600" dirty="0"/>
              <a:t>s</a:t>
            </a:r>
            <a:r>
              <a:rPr lang="en-US" sz="1600" dirty="0"/>
              <a:t> compares the relationship by sex. Males </a:t>
            </a:r>
            <a:r>
              <a:rPr lang="tr-TR" sz="1600" dirty="0" err="1"/>
              <a:t>show</a:t>
            </a:r>
            <a:r>
              <a:rPr lang="en-US" sz="1600" dirty="0"/>
              <a:t> higher suicide rates across all happiness levels, with a slightly decreasing trend as happiness increases, whereas females show lower overall rates with minimal variation by happiness level.</a:t>
            </a:r>
          </a:p>
        </p:txBody>
      </p:sp>
    </p:spTree>
    <p:extLst>
      <p:ext uri="{BB962C8B-B14F-4D97-AF65-F5344CB8AC3E}">
        <p14:creationId xmlns:p14="http://schemas.microsoft.com/office/powerpoint/2010/main" val="96383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A900-0BA2-D1E1-9E0E-A862ECC6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70C0"/>
                </a:solidFill>
              </a:rPr>
              <a:t>MULTIVARIATE ANALYSIS</a:t>
            </a:r>
            <a:br>
              <a:rPr lang="tr-TR" sz="3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92BFD6-F36B-A379-25E7-115FD40C5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479" y="1123950"/>
            <a:ext cx="4667992" cy="4086225"/>
          </a:xfrm>
          <a:prstGeom prst="rect">
            <a:avLst/>
          </a:prstGeom>
        </p:spPr>
      </p:pic>
      <p:sp>
        <p:nvSpPr>
          <p:cNvPr id="4" name="AutoShape 2" descr="Yüklenmiş görüntü">
            <a:extLst>
              <a:ext uri="{FF2B5EF4-FFF2-40B4-BE49-F238E27FC236}">
                <a16:creationId xmlns:a16="http://schemas.microsoft.com/office/drawing/2014/main" id="{E425A561-CAEA-95F3-B073-6677A8AF8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A05A8-9EA0-12AB-B9D0-6A1FF8FBABAF}"/>
              </a:ext>
            </a:extLst>
          </p:cNvPr>
          <p:cNvSpPr txBox="1"/>
          <p:nvPr/>
        </p:nvSpPr>
        <p:spPr>
          <a:xfrm>
            <a:off x="762000" y="5514022"/>
            <a:ext cx="108299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heatmap reveals weak negative correlation between suicide rates and happiness score (−0.012), indicating almost no linear relationship. Happiness score is positively correlated with GDP per capita, health, and family support, suggesting these factors contribute more strongly to happiness than to suicide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6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1190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-apple-system</vt:lpstr>
      <vt:lpstr>Aptos</vt:lpstr>
      <vt:lpstr>Aptos Display</vt:lpstr>
      <vt:lpstr>Arial</vt:lpstr>
      <vt:lpstr>Office Theme</vt:lpstr>
      <vt:lpstr>"Exploring the Relationship Between Happiness and Suicide Rates: A Data Science Approach"</vt:lpstr>
      <vt:lpstr>My Datasets – Before Preprocessing</vt:lpstr>
      <vt:lpstr>My Dataset – After Preprocessing</vt:lpstr>
      <vt:lpstr>MY HYPOTHESIS </vt:lpstr>
      <vt:lpstr>UNIVARIATE ANALYSIS </vt:lpstr>
      <vt:lpstr>BIVARIATE ANALYSIS</vt:lpstr>
      <vt:lpstr>BIVARIATE ANALYSIS </vt:lpstr>
      <vt:lpstr>MULTIVARIATE ANALYSIS </vt:lpstr>
      <vt:lpstr>MULTIVARIATE ANALYSIS </vt:lpstr>
      <vt:lpstr>ML MODELS</vt:lpstr>
      <vt:lpstr>LINEAR REGRESSION</vt:lpstr>
      <vt:lpstr>RANDOM FOREST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Zeynep Altin</dc:creator>
  <cp:lastModifiedBy>Zeynep Altin</cp:lastModifiedBy>
  <cp:revision>2</cp:revision>
  <dcterms:created xsi:type="dcterms:W3CDTF">2025-05-30T18:07:30Z</dcterms:created>
  <dcterms:modified xsi:type="dcterms:W3CDTF">2025-05-31T02:26:32Z</dcterms:modified>
</cp:coreProperties>
</file>