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B5E2F-A754-4468-8144-ABAEECE21217}" v="11" dt="2023-12-30T17:53:58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6" autoAdjust="0"/>
  </p:normalViewPr>
  <p:slideViewPr>
    <p:cSldViewPr snapToGrid="0">
      <p:cViewPr varScale="1">
        <p:scale>
          <a:sx n="59" d="100"/>
          <a:sy n="59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ADC298CD-A2CB-4264-B8EF-EC2275567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7B2DC22-CDD4-4D2A-9FA5-C3F308751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D13A8-DDF9-4295-9118-24697CC1EE7B}" type="datetime1">
              <a:rPr lang="tr-TR" smtClean="0"/>
              <a:t>30.12.2023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4A734B4-C086-4D42-9CF4-60897513D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A0D3818-38C1-44E1-8010-417FA69020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F3F28-DCF9-4D27-9C6B-EFEB878808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672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A1AA-860B-4F61-BBFC-1D3F147FDB3F}" type="datetime1">
              <a:rPr lang="tr-TR" noProof="0" smtClean="0"/>
              <a:pPr/>
              <a:t>30.12.2023</a:t>
            </a:fld>
            <a:endParaRPr lang="tr-TR" noProof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D124C-CDA7-42F4-B6C8-DB4CFFD3668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0140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D124C-CDA7-42F4-B6C8-DB4CFFD3668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880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D124C-CDA7-42F4-B6C8-DB4CFFD3668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63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D124C-CDA7-42F4-B6C8-DB4CFFD3668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28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tr-TR" noProof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ADFEACF-4D85-4413-AC1C-27A4044B324A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3A82C61-93AB-40B3-8051-0E65D6A69458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612B62B-D38B-44A4-B81D-EB9ADB249621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19D93A9-074D-4BF3-9BF1-2DC8F7200026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Düz Bağlayıcı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6CB8CBEC-7DC0-46C8-A0E4-F0C61F3A4B09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6B4E48-DFC2-4F84-9B8F-15645F4D9B2B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B0E2D34-49BB-4F63-AD3A-BDB28F0E3151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BDD9DA-E3D1-4E68-BB4E-12B67308D844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610D3B-B521-4B13-8968-9C51F6AEDACF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Dikdörtgen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3E3775F-4D9B-4219-8AB6-FA2DF838CFC6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11" name="Dikdörtgen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tr-TR" noProof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3AF9FD1-5A96-40A8-846A-25CEAE8535E4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1E362494-E54D-4327-A9A5-BBFE635170BC}" type="datetime1">
              <a:rPr lang="tr-TR" noProof="0" smtClean="0"/>
              <a:t>30.12.2023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991/meic-15.2015.3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375FAEF-4B90-4F87-A88C-3820FC6D9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 rtlCol="0">
            <a:normAutofit/>
          </a:bodyPr>
          <a:lstStyle/>
          <a:p>
            <a:pPr rtl="0"/>
            <a:r>
              <a:rPr lang="tr-TR" sz="4800" dirty="0">
                <a:solidFill>
                  <a:srgbClr val="FFFFFF"/>
                </a:solidFill>
              </a:rPr>
              <a:t>MECH 307:</a:t>
            </a:r>
            <a:br>
              <a:rPr lang="tr-TR" sz="4800" dirty="0">
                <a:solidFill>
                  <a:srgbClr val="FFFFFF"/>
                </a:solidFill>
              </a:rPr>
            </a:br>
            <a:r>
              <a:rPr lang="tr-TR" sz="4800" dirty="0">
                <a:solidFill>
                  <a:srgbClr val="FFFFFF"/>
                </a:solidFill>
              </a:rPr>
              <a:t>Project 2</a:t>
            </a:r>
            <a:br>
              <a:rPr lang="tr-TR" sz="4800" dirty="0">
                <a:solidFill>
                  <a:srgbClr val="FFFFFF"/>
                </a:solidFill>
              </a:rPr>
            </a:b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 rtlCol="0">
            <a:normAutofit/>
          </a:bodyPr>
          <a:lstStyle/>
          <a:p>
            <a:pPr rtl="0"/>
            <a:r>
              <a:rPr lang="tr-TR" sz="1400" dirty="0">
                <a:solidFill>
                  <a:srgbClr val="FFFFFF"/>
                </a:solidFill>
              </a:rPr>
              <a:t>ZEYNEP GÜVENÇ</a:t>
            </a:r>
          </a:p>
          <a:p>
            <a:pPr rtl="0"/>
            <a:r>
              <a:rPr lang="tr-TR" sz="1400" dirty="0">
                <a:solidFill>
                  <a:srgbClr val="FFFFFF"/>
                </a:solidFill>
              </a:rPr>
              <a:t>79232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D1BC95-A991-4DD9-A1A4-AD07963B4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ABD9A0-BBB1-4904-AEF7-5271AA2FF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tr-T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1491E1-F714-45DF-8FB3-1949FFB13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0A2D82-98AD-4736-95EB-C800712CE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846EB6-EEDE-4217-9577-802755887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7A9610-6EAC-44C1-9CC9-AC733EC6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E19303-DA3E-4430-9090-CAC728E0D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3F4CAC-1443-753A-8341-3FE2363EB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56" y="1695057"/>
            <a:ext cx="5190574" cy="38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kdörtgen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12" y="405954"/>
            <a:ext cx="4810815" cy="1371600"/>
          </a:xfrm>
        </p:spPr>
        <p:txBody>
          <a:bodyPr rtlCol="0">
            <a:normAutofit/>
          </a:bodyPr>
          <a:lstStyle/>
          <a:p>
            <a:pPr algn="r" rtl="0"/>
            <a:r>
              <a:rPr lang="en-GB" sz="3200" dirty="0"/>
              <a:t>Chosen</a:t>
            </a:r>
            <a:r>
              <a:rPr lang="tr-TR" sz="3200" dirty="0"/>
              <a:t> </a:t>
            </a:r>
            <a:r>
              <a:rPr lang="tr-TR" sz="3200" dirty="0" err="1"/>
              <a:t>Mechanism</a:t>
            </a:r>
            <a:r>
              <a:rPr lang="tr-TR" sz="3200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45D4-1EC8-7EE7-17A4-8CA69B0B3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84"/>
          <a:stretch/>
        </p:blipFill>
        <p:spPr>
          <a:xfrm>
            <a:off x="1164316" y="1509962"/>
            <a:ext cx="4496317" cy="3861600"/>
          </a:xfrm>
          <a:prstGeom prst="rect">
            <a:avLst/>
          </a:prstGeom>
        </p:spPr>
      </p:pic>
      <p:pic>
        <p:nvPicPr>
          <p:cNvPr id="15" name="Graphic 14" descr="Chat bubble with solid fill">
            <a:extLst>
              <a:ext uri="{FF2B5EF4-FFF2-40B4-BE49-F238E27FC236}">
                <a16:creationId xmlns:a16="http://schemas.microsoft.com/office/drawing/2014/main" id="{B0FDD49F-620E-FE14-6039-ACCC90B0A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637" y="1328394"/>
            <a:ext cx="1143734" cy="1143734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397C54B6-0D7F-93B8-7C46-AE5ABAC1C5A4}"/>
              </a:ext>
            </a:extLst>
          </p:cNvPr>
          <p:cNvSpPr/>
          <p:nvPr/>
        </p:nvSpPr>
        <p:spPr>
          <a:xfrm>
            <a:off x="6794292" y="2472128"/>
            <a:ext cx="4810814" cy="3670001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 </a:t>
            </a:r>
            <a:r>
              <a:rPr lang="tr-TR" dirty="0" err="1">
                <a:solidFill>
                  <a:schemeClr val="tx1"/>
                </a:solidFill>
              </a:rPr>
              <a:t>choose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coupler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dynamic</a:t>
            </a:r>
            <a:r>
              <a:rPr lang="tr-TR" dirty="0">
                <a:solidFill>
                  <a:schemeClr val="tx1"/>
                </a:solidFill>
              </a:rPr>
              <a:t> -6 bar </a:t>
            </a:r>
            <a:r>
              <a:rPr lang="tr-TR" dirty="0" err="1">
                <a:solidFill>
                  <a:schemeClr val="tx1"/>
                </a:solidFill>
              </a:rPr>
              <a:t>mechanism</a:t>
            </a:r>
            <a:r>
              <a:rPr lang="tr-TR" dirty="0">
                <a:solidFill>
                  <a:schemeClr val="tx1"/>
                </a:solidFill>
              </a:rPr>
              <a:t> (</a:t>
            </a:r>
            <a:r>
              <a:rPr lang="tr-TR" dirty="0" err="1">
                <a:solidFill>
                  <a:schemeClr val="tx1"/>
                </a:solidFill>
              </a:rPr>
              <a:t>from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u="sng" dirty="0">
                <a:solidFill>
                  <a:schemeClr val="tx1"/>
                </a:solidFill>
              </a:rPr>
              <a:t>https://dynref.engr.illinois.edu/aml.html</a:t>
            </a:r>
            <a:r>
              <a:rPr lang="tr-TR" dirty="0">
                <a:solidFill>
                  <a:schemeClr val="tx1"/>
                </a:solidFill>
              </a:rPr>
              <a:t>) as </a:t>
            </a:r>
            <a:r>
              <a:rPr lang="tr-TR" dirty="0" err="1">
                <a:solidFill>
                  <a:schemeClr val="tx1"/>
                </a:solidFill>
              </a:rPr>
              <a:t>my</a:t>
            </a:r>
            <a:r>
              <a:rPr lang="tr-TR" dirty="0">
                <a:solidFill>
                  <a:schemeClr val="tx1"/>
                </a:solidFill>
              </a:rPr>
              <a:t> Project. </a:t>
            </a:r>
            <a:r>
              <a:rPr lang="tr-TR" dirty="0" err="1">
                <a:solidFill>
                  <a:schemeClr val="tx1"/>
                </a:solidFill>
              </a:rPr>
              <a:t>However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my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alpha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goes</a:t>
            </a:r>
            <a:r>
              <a:rPr lang="tr-TR" dirty="0">
                <a:solidFill>
                  <a:schemeClr val="tx1"/>
                </a:solidFill>
              </a:rPr>
              <a:t> 0 </a:t>
            </a:r>
            <a:r>
              <a:rPr lang="tr-TR" dirty="0" err="1">
                <a:solidFill>
                  <a:schemeClr val="tx1"/>
                </a:solidFill>
              </a:rPr>
              <a:t>to</a:t>
            </a:r>
            <a:r>
              <a:rPr lang="tr-TR" dirty="0">
                <a:solidFill>
                  <a:schemeClr val="tx1"/>
                </a:solidFill>
              </a:rPr>
              <a:t> 2 pi . </a:t>
            </a:r>
            <a:r>
              <a:rPr lang="tr-TR" dirty="0" err="1">
                <a:solidFill>
                  <a:schemeClr val="tx1"/>
                </a:solidFill>
              </a:rPr>
              <a:t>Unliklely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given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informations</a:t>
            </a:r>
            <a:r>
              <a:rPr lang="tr-TR" dirty="0">
                <a:solidFill>
                  <a:schemeClr val="tx1"/>
                </a:solidFill>
              </a:rPr>
              <a:t> in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source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E987-A2A1-2A22-E680-EC77978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graph of a triangle with a triangle and a triangle with a triangle and a triangle with a triangle and a triangle with a triangle and a triangle with a triangle and a triangle with a triangle and&#10;&#10;Description automatically generated">
            <a:extLst>
              <a:ext uri="{FF2B5EF4-FFF2-40B4-BE49-F238E27FC236}">
                <a16:creationId xmlns:a16="http://schemas.microsoft.com/office/drawing/2014/main" id="{6F2A8F38-5832-1401-605B-B8973E60F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00" y="852144"/>
            <a:ext cx="10709599" cy="4824756"/>
          </a:xfrm>
        </p:spPr>
      </p:pic>
    </p:spTree>
    <p:extLst>
      <p:ext uri="{BB962C8B-B14F-4D97-AF65-F5344CB8AC3E}">
        <p14:creationId xmlns:p14="http://schemas.microsoft.com/office/powerpoint/2010/main" val="192515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4DB0-0BDC-4425-ED33-56E80189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r>
              <a:rPr lang="tr-TR" dirty="0" err="1"/>
              <a:t>Limitations</a:t>
            </a:r>
            <a:endParaRPr lang="en-GB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BC3E364-5A48-4567-B65D-0880753EE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80BFB4-DA7E-4E98-BE01-534889F4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1026" name="Picture 2" descr="mechanical engineering - Is there a formula that relates the two angles in  a crank rocker? - Engineering Stack Exchange">
            <a:extLst>
              <a:ext uri="{FF2B5EF4-FFF2-40B4-BE49-F238E27FC236}">
                <a16:creationId xmlns:a16="http://schemas.microsoft.com/office/drawing/2014/main" id="{9519E29A-4C56-0C4A-D655-30C2A63C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515" y="1564382"/>
            <a:ext cx="4188221" cy="37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F92E-BDAD-E006-DACE-10CADDAC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84" y="2103120"/>
            <a:ext cx="4810816" cy="3931920"/>
          </a:xfrm>
        </p:spPr>
        <p:txBody>
          <a:bodyPr>
            <a:normAutofit/>
          </a:bodyPr>
          <a:lstStyle/>
          <a:p>
            <a:r>
              <a:rPr lang="tr-TR" dirty="0"/>
              <a:t>I </a:t>
            </a:r>
            <a:r>
              <a:rPr lang="tr-TR" dirty="0" err="1"/>
              <a:t>made</a:t>
            </a:r>
            <a:r>
              <a:rPr lang="tr-TR" dirty="0"/>
              <a:t> a 6 bar </a:t>
            </a:r>
            <a:r>
              <a:rPr lang="tr-TR" dirty="0" err="1"/>
              <a:t>couple</a:t>
            </a:r>
            <a:r>
              <a:rPr lang="tr-TR" dirty="0"/>
              <a:t> </a:t>
            </a:r>
            <a:r>
              <a:rPr lang="tr-TR" dirty="0" err="1"/>
              <a:t>mecahnisim</a:t>
            </a:r>
            <a:r>
              <a:rPr lang="tr-TR" dirty="0"/>
              <a:t> but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can be define as </a:t>
            </a:r>
            <a:r>
              <a:rPr lang="tr-TR" dirty="0" err="1"/>
              <a:t>cranck-rocker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45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CCBD-65FE-6D70-8968-0FC6CC87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Newton’s</a:t>
            </a:r>
            <a:r>
              <a:rPr lang="tr-TR" dirty="0"/>
              <a:t> </a:t>
            </a:r>
            <a:r>
              <a:rPr lang="tr-TR" dirty="0" err="1"/>
              <a:t>Iterative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BF8CC-72B1-2335-095B-7F9B4E2C1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660" y="3677478"/>
            <a:ext cx="8332648" cy="189378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4615B-E48D-A283-5845-CBFF42A5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60" y="2414180"/>
            <a:ext cx="5137869" cy="965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1251DA-086D-160E-D269-CB0F97201369}"/>
              </a:ext>
            </a:extLst>
          </p:cNvPr>
          <p:cNvSpPr txBox="1"/>
          <p:nvPr/>
        </p:nvSpPr>
        <p:spPr>
          <a:xfrm>
            <a:off x="1066800" y="1640685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lecture</a:t>
            </a:r>
            <a:r>
              <a:rPr lang="tr-TR" dirty="0"/>
              <a:t> </a:t>
            </a:r>
            <a:r>
              <a:rPr lang="tr-TR" dirty="0" err="1"/>
              <a:t>slides</a:t>
            </a:r>
            <a:r>
              <a:rPr lang="tr-TR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06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5A20-225B-01BA-3536-F14D54F8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tr-TR" sz="2800"/>
              <a:t>Animation</a:t>
            </a:r>
            <a:endParaRPr lang="en-GB" sz="2800"/>
          </a:p>
        </p:txBody>
      </p:sp>
      <p:pic>
        <p:nvPicPr>
          <p:cNvPr id="4" name="Project2_video" descr="A screenshot of a computer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38E22F4A-1A53-597D-B1A7-B9FF5911C6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1190" y="1710228"/>
            <a:ext cx="7681665" cy="34375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337518-EF62-BF63-6B33-AB4F7CC6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24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FF5D5D3-8E5C-431F-8A46-4EC7333E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D4FE5-E011-48EB-BF16-B127FDB7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1D3795-2AE3-4E10-B3E0-8C87DE95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36EB2-7504-273E-861A-14F5590F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tr-TR" sz="2800"/>
              <a:t>Plots</a:t>
            </a:r>
            <a:endParaRPr lang="en-GB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C5303-3AD4-F340-F371-263B4AAD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90" y="722376"/>
            <a:ext cx="7217664" cy="54132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FD38-1712-BB8D-842B-5A376F9D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53495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C2F3-932F-FAAF-C4D8-2E2E2F2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09B6-1868-D5E5-47DA-775FD5DC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Crank rocker mechanism is a common mechanism, widely used in sewing machine, mixer, shaper and other equipment.</a:t>
            </a:r>
            <a:r>
              <a:rPr lang="tr-TR"/>
              <a:t>(DOI:</a:t>
            </a:r>
            <a:r>
              <a:rPr lang="tr-TR" b="0" i="0" u="none" strike="noStrike">
                <a:solidFill>
                  <a:srgbClr val="AE444A"/>
                </a:solidFill>
                <a:effectLst/>
                <a:latin typeface="RobotoSlabLocal"/>
                <a:hlinkClick r:id="rId2"/>
              </a:rPr>
              <a:t>10.2991/meic-15.2015.32</a:t>
            </a:r>
            <a:r>
              <a:rPr lang="tr-TR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35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tr-TR"/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Düz Bağlayıcı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Düz Bağlayıcı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Dikdörtgen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!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Bef>
                <a:spcPts val="0"/>
              </a:spcBef>
            </a:pPr>
            <a:endParaRPr lang="tr-TR" spc="8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16F1B0C808BAE4AB52E0A58B3815920" ma:contentTypeVersion="4" ma:contentTypeDescription="Yeni belge oluşturun." ma:contentTypeScope="" ma:versionID="b9b14d6c3f96dade0d51e3f8d43879ab">
  <xsd:schema xmlns:xsd="http://www.w3.org/2001/XMLSchema" xmlns:xs="http://www.w3.org/2001/XMLSchema" xmlns:p="http://schemas.microsoft.com/office/2006/metadata/properties" xmlns:ns3="71b98344-4e8c-4432-bd16-d7ee1288eba2" targetNamespace="http://schemas.microsoft.com/office/2006/metadata/properties" ma:root="true" ma:fieldsID="33aa74de457c51525e2527effdc210ea" ns3:_="">
    <xsd:import namespace="71b98344-4e8c-4432-bd16-d7ee1288eb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98344-4e8c-4432-bd16-d7ee1288e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b98344-4e8c-4432-bd16-d7ee1288eba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019AF-DE1B-4BFB-96C3-0E6956B02A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98344-4e8c-4432-bd16-d7ee1288e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Savon Tasarım</Template>
  <TotalTime>220</TotalTime>
  <Words>126</Words>
  <Application>Microsoft Office PowerPoint</Application>
  <PresentationFormat>Widescreen</PresentationFormat>
  <Paragraphs>17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RobotoSlabLocal</vt:lpstr>
      <vt:lpstr>Savon</vt:lpstr>
      <vt:lpstr>MECH 307: Project 2 </vt:lpstr>
      <vt:lpstr>Chosen Mechanism :</vt:lpstr>
      <vt:lpstr>PowerPoint Presentation</vt:lpstr>
      <vt:lpstr>Limitations</vt:lpstr>
      <vt:lpstr>Newton’s Iterative Method</vt:lpstr>
      <vt:lpstr>Animation</vt:lpstr>
      <vt:lpstr>Plots</vt:lpstr>
      <vt:lpstr>Applications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 307: Project 2</dc:title>
  <dc:creator>ZEYNEP GUVENC</dc:creator>
  <cp:lastModifiedBy>ZEYNEP GUVENC</cp:lastModifiedBy>
  <cp:revision>2</cp:revision>
  <dcterms:created xsi:type="dcterms:W3CDTF">2023-12-30T14:05:19Z</dcterms:created>
  <dcterms:modified xsi:type="dcterms:W3CDTF">2023-12-30T17:53:58Z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0x010100C16F1B0C808BAE4AB52E0A58B3815920</vt:lpwstr>
  </property>
</Properties>
</file>