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300" r:id="rId3"/>
    <p:sldId id="331" r:id="rId4"/>
    <p:sldId id="332" r:id="rId5"/>
    <p:sldId id="334" r:id="rId6"/>
    <p:sldId id="335" r:id="rId7"/>
    <p:sldId id="333" r:id="rId8"/>
    <p:sldId id="336" r:id="rId9"/>
    <p:sldId id="337" r:id="rId10"/>
    <p:sldId id="338" r:id="rId11"/>
    <p:sldId id="339" r:id="rId12"/>
    <p:sldId id="340" r:id="rId13"/>
    <p:sldId id="341" r:id="rId14"/>
    <p:sldId id="305" r:id="rId15"/>
    <p:sldId id="342" r:id="rId16"/>
    <p:sldId id="343" r:id="rId17"/>
    <p:sldId id="301" r:id="rId1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CB99F-ABC4-48A2-AF43-4E0532DA682D}" type="datetimeFigureOut">
              <a:rPr lang="tr-TR" smtClean="0"/>
              <a:t>30.01.2018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67FA6-F24F-4229-A7B0-BC8F25346A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1837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04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rgbClr val="E5C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3200" b="0" spc="-50" baseline="0"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1800" cap="all" spc="200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75BE1C9-D51A-4B5F-B120-1DD67716EB4F}" type="datetimeFigureOut">
              <a:rPr lang="tr-TR" smtClean="0"/>
              <a:t>30.01.2018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6901BDD-CF6E-4177-A51A-12208DFD373A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Resi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391" y="826686"/>
            <a:ext cx="1527835" cy="1527835"/>
          </a:xfrm>
          <a:prstGeom prst="rect">
            <a:avLst/>
          </a:prstGeom>
        </p:spPr>
      </p:pic>
      <p:sp>
        <p:nvSpPr>
          <p:cNvPr id="12" name="Metin kutusu 11"/>
          <p:cNvSpPr txBox="1"/>
          <p:nvPr/>
        </p:nvSpPr>
        <p:spPr>
          <a:xfrm>
            <a:off x="3929604" y="1051995"/>
            <a:ext cx="51884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3200" b="0" dirty="0"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Ankara Üniversitesi</a:t>
            </a:r>
          </a:p>
          <a:p>
            <a:pPr algn="ctr"/>
            <a:r>
              <a:rPr lang="tr-TR" sz="3200" b="0" dirty="0"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Nallıhan</a:t>
            </a:r>
            <a:r>
              <a:rPr lang="tr-TR" sz="3200" b="0" baseline="0" dirty="0"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Meslek Yüksekokulu</a:t>
            </a:r>
            <a:endParaRPr lang="tr-TR" sz="3200" b="0" dirty="0">
              <a:solidFill>
                <a:srgbClr val="20478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7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E1C9-D51A-4B5F-B120-1DD67716EB4F}" type="datetimeFigureOut">
              <a:rPr lang="tr-TR" smtClean="0"/>
              <a:t>30.01.2018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1BDD-CF6E-4177-A51A-12208DFD37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5287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04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E5C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E1C9-D51A-4B5F-B120-1DD67716EB4F}" type="datetimeFigureOut">
              <a:rPr lang="tr-TR" smtClean="0"/>
              <a:t>30.01.2018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1BDD-CF6E-4177-A51A-12208DFD37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583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75BE1C9-D51A-4B5F-B120-1DD67716EB4F}" type="datetimeFigureOut">
              <a:rPr lang="tr-TR" smtClean="0"/>
              <a:t>30.01.2018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6901BDD-CF6E-4177-A51A-12208DFD37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151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04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E5C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3600" b="0"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200" baseline="0"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75BE1C9-D51A-4B5F-B120-1DD67716EB4F}" type="datetimeFigureOut">
              <a:rPr lang="tr-TR" smtClean="0"/>
              <a:t>30.01.2018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6901BDD-CF6E-4177-A51A-12208DFD373A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977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E1C9-D51A-4B5F-B120-1DD67716EB4F}" type="datetimeFigureOut">
              <a:rPr lang="tr-TR" smtClean="0"/>
              <a:t>30.01.2018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1BDD-CF6E-4177-A51A-12208DFD37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924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E1C9-D51A-4B5F-B120-1DD67716EB4F}" type="datetimeFigureOut">
              <a:rPr lang="tr-TR" smtClean="0"/>
              <a:t>30.01.2018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1BDD-CF6E-4177-A51A-12208DFD37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840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E1C9-D51A-4B5F-B120-1DD67716EB4F}" type="datetimeFigureOut">
              <a:rPr lang="tr-TR" smtClean="0"/>
              <a:t>30.01.2018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1BDD-CF6E-4177-A51A-12208DFD37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791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04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E5C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E1C9-D51A-4B5F-B120-1DD67716EB4F}" type="datetimeFigureOut">
              <a:rPr lang="tr-TR" smtClean="0"/>
              <a:t>30.01.2018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1BDD-CF6E-4177-A51A-12208DFD37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578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204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E5C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75BE1C9-D51A-4B5F-B120-1DD67716EB4F}" type="datetimeFigureOut">
              <a:rPr lang="tr-TR" smtClean="0"/>
              <a:t>30.01.2018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6901BDD-CF6E-4177-A51A-12208DFD37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040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204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E5C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E1C9-D51A-4B5F-B120-1DD67716EB4F}" type="datetimeFigureOut">
              <a:rPr lang="tr-TR" smtClean="0"/>
              <a:t>30.01.2018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1BDD-CF6E-4177-A51A-12208DFD37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2802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04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E5C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dirty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75BE1C9-D51A-4B5F-B120-1DD67716EB4F}" type="datetimeFigureOut">
              <a:rPr lang="tr-TR" smtClean="0"/>
              <a:t>30.01.2018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6901BDD-CF6E-4177-A51A-12208DFD373A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667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 spc="-50" baseline="0">
          <a:solidFill>
            <a:srgbClr val="204788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204788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rgbClr val="204788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204788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204788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204788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elcuk.edu.tr/dosyalar/files/074/Sayisal_Tasarim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46485" y="3567660"/>
            <a:ext cx="9144000" cy="706802"/>
          </a:xfrm>
        </p:spPr>
        <p:txBody>
          <a:bodyPr>
            <a:normAutofit/>
          </a:bodyPr>
          <a:lstStyle/>
          <a:p>
            <a:r>
              <a:rPr lang="tr-TR" sz="3200" dirty="0" err="1"/>
              <a:t>Flip-Flop</a:t>
            </a:r>
            <a:endParaRPr lang="tr-TR" sz="32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748852" y="4347147"/>
            <a:ext cx="9144000" cy="771763"/>
          </a:xfrm>
        </p:spPr>
        <p:txBody>
          <a:bodyPr/>
          <a:lstStyle/>
          <a:p>
            <a:r>
              <a:rPr lang="tr-TR" dirty="0"/>
              <a:t>Net 107 Sayısal elektronik</a:t>
            </a:r>
          </a:p>
          <a:p>
            <a:r>
              <a:rPr lang="tr-TR" dirty="0" err="1"/>
              <a:t>Ö</a:t>
            </a:r>
            <a:r>
              <a:rPr lang="tr-TR" cap="none" dirty="0" err="1"/>
              <a:t>ğr</a:t>
            </a:r>
            <a:r>
              <a:rPr lang="tr-TR" dirty="0"/>
              <a:t>. G</a:t>
            </a:r>
            <a:r>
              <a:rPr lang="tr-TR" cap="none" dirty="0"/>
              <a:t>ör</a:t>
            </a:r>
            <a:r>
              <a:rPr lang="tr-TR" dirty="0"/>
              <a:t>. B</a:t>
            </a:r>
            <a:r>
              <a:rPr lang="tr-TR" cap="none" dirty="0"/>
              <a:t>urcu</a:t>
            </a:r>
            <a:r>
              <a:rPr lang="tr-TR" dirty="0"/>
              <a:t> y</a:t>
            </a:r>
            <a:r>
              <a:rPr lang="tr-TR" cap="none" dirty="0"/>
              <a:t>akışır</a:t>
            </a:r>
            <a:r>
              <a:rPr lang="tr-TR" dirty="0"/>
              <a:t> g</a:t>
            </a:r>
            <a:r>
              <a:rPr lang="tr-TR" cap="none" dirty="0"/>
              <a:t>irgin</a:t>
            </a:r>
          </a:p>
        </p:txBody>
      </p:sp>
    </p:spTree>
    <p:extLst>
      <p:ext uri="{BB962C8B-B14F-4D97-AF65-F5344CB8AC3E}">
        <p14:creationId xmlns:p14="http://schemas.microsoft.com/office/powerpoint/2010/main" val="364990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CA53198-03E6-4F7C-9B48-6C7F5A94B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Tetiklemeli RS </a:t>
            </a:r>
            <a:r>
              <a:rPr lang="tr-TR" dirty="0" err="1"/>
              <a:t>Flip-Flop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8183491-9010-45C6-AAE7-B5B76B67C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798247" cy="4023360"/>
          </a:xfrm>
        </p:spPr>
        <p:txBody>
          <a:bodyPr/>
          <a:lstStyle/>
          <a:p>
            <a:pPr algn="just"/>
            <a:r>
              <a:rPr lang="tr-TR" dirty="0"/>
              <a:t>VEYADEĞİL kapıları ile yapılmış RS </a:t>
            </a:r>
            <a:r>
              <a:rPr lang="tr-TR" dirty="0" err="1"/>
              <a:t>flip-flop’un</a:t>
            </a:r>
            <a:r>
              <a:rPr lang="tr-TR" dirty="0"/>
              <a:t> girişlerine VE kapıları ilave ederek</a:t>
            </a:r>
          </a:p>
          <a:p>
            <a:pPr algn="just"/>
            <a:r>
              <a:rPr lang="tr-TR" dirty="0"/>
              <a:t>veya VEDEĞİL kapıları ile yapılmış RS </a:t>
            </a:r>
            <a:r>
              <a:rPr lang="tr-TR" dirty="0" err="1"/>
              <a:t>flip-flop’un</a:t>
            </a:r>
            <a:r>
              <a:rPr lang="tr-TR" dirty="0"/>
              <a:t> önüne VEDEĞİL kapıları ekleyerek</a:t>
            </a:r>
          </a:p>
          <a:p>
            <a:pPr algn="just"/>
            <a:r>
              <a:rPr lang="tr-TR" dirty="0"/>
              <a:t>tetiklemeli RS </a:t>
            </a:r>
            <a:r>
              <a:rPr lang="tr-TR" dirty="0" err="1"/>
              <a:t>flip-flop</a:t>
            </a:r>
            <a:r>
              <a:rPr lang="tr-TR" dirty="0"/>
              <a:t> yapılabilir. 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095DE47C-26A2-4837-81ED-8C14D46E20B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12045" y="3499164"/>
            <a:ext cx="8428870" cy="203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7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905F404-2C04-47EB-AD52-400A0F8F2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7584" y="3996506"/>
            <a:ext cx="10058400" cy="2236869"/>
          </a:xfrm>
        </p:spPr>
        <p:txBody>
          <a:bodyPr>
            <a:normAutofit/>
          </a:bodyPr>
          <a:lstStyle/>
          <a:p>
            <a:r>
              <a:rPr lang="tr-TR" dirty="0"/>
              <a:t>CK (</a:t>
            </a:r>
            <a:r>
              <a:rPr lang="tr-TR" dirty="0" err="1"/>
              <a:t>Clock</a:t>
            </a:r>
            <a:r>
              <a:rPr lang="tr-TR" dirty="0"/>
              <a:t>) girişi tetikleme sinyalini yani kare dalga uygulanır. </a:t>
            </a:r>
          </a:p>
          <a:p>
            <a:r>
              <a:rPr lang="tr-TR" dirty="0" err="1"/>
              <a:t>Flip-flobun</a:t>
            </a:r>
            <a:r>
              <a:rPr lang="tr-TR" dirty="0"/>
              <a:t> çıkışlarının değişebilmesi için bu kare dalgaya ihtiyaç vardır. </a:t>
            </a:r>
          </a:p>
          <a:p>
            <a:r>
              <a:rPr lang="tr-TR" dirty="0"/>
              <a:t>R ve S girişleri değişmiş olsalar dahi kare dalganın 1 </a:t>
            </a:r>
            <a:r>
              <a:rPr lang="tr-TR" dirty="0" err="1"/>
              <a:t>palsi</a:t>
            </a:r>
            <a:r>
              <a:rPr lang="tr-TR" dirty="0"/>
              <a:t> gelmeden çıkış konum değiştirmez.</a:t>
            </a:r>
          </a:p>
          <a:p>
            <a:r>
              <a:rPr lang="tr-TR" dirty="0"/>
              <a:t>R ve S değiştiğinde </a:t>
            </a:r>
            <a:r>
              <a:rPr lang="tr-TR" dirty="0" err="1"/>
              <a:t>flip</a:t>
            </a:r>
            <a:r>
              <a:rPr lang="tr-TR" dirty="0"/>
              <a:t> </a:t>
            </a:r>
            <a:r>
              <a:rPr lang="tr-TR" dirty="0" err="1"/>
              <a:t>flop</a:t>
            </a:r>
            <a:r>
              <a:rPr lang="tr-TR" dirty="0"/>
              <a:t> çıkışlarını değiştirmek için hazır bekler. </a:t>
            </a:r>
          </a:p>
          <a:p>
            <a:r>
              <a:rPr lang="tr-TR" dirty="0"/>
              <a:t>Çıkışlar konum değiştirmek için CK sinyalini beklerler.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0CBCC7C-7696-4141-AE98-A2BE8AADDAA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4837" y="818905"/>
            <a:ext cx="6437261" cy="2675225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255BBD3F-4634-4B35-8A65-05C98EB3F16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42098" y="515046"/>
            <a:ext cx="4162521" cy="318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77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125F9AC3-42ED-47B6-ADBF-F13EDDAFB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17" y="1210615"/>
            <a:ext cx="10678285" cy="324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229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06A3C2FB-9193-4740-8F8D-BC68BD5D97F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4552" y="795302"/>
            <a:ext cx="5035640" cy="4993145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301576A7-EA56-48AB-9A91-564D8A8E8F0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40192" y="795302"/>
            <a:ext cx="5499279" cy="3941839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C04047A0-1375-4A44-983C-FF3F191150FA}"/>
              </a:ext>
            </a:extLst>
          </p:cNvPr>
          <p:cNvSpPr txBox="1"/>
          <p:nvPr/>
        </p:nvSpPr>
        <p:spPr>
          <a:xfrm>
            <a:off x="6761408" y="5031961"/>
            <a:ext cx="3193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spc="-5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Kare Dalga Üreteçleri</a:t>
            </a:r>
          </a:p>
        </p:txBody>
      </p:sp>
    </p:spTree>
    <p:extLst>
      <p:ext uri="{BB962C8B-B14F-4D97-AF65-F5344CB8AC3E}">
        <p14:creationId xmlns:p14="http://schemas.microsoft.com/office/powerpoint/2010/main" val="313151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JK </a:t>
            </a:r>
            <a:r>
              <a:rPr lang="tr-TR" dirty="0" err="1"/>
              <a:t>Flip-Flop</a:t>
            </a:r>
            <a:endParaRPr lang="tr-TR" dirty="0"/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5DDFB943-2E48-401B-948F-8B2E1AEDACF7}"/>
              </a:ext>
            </a:extLst>
          </p:cNvPr>
          <p:cNvSpPr/>
          <p:nvPr/>
        </p:nvSpPr>
        <p:spPr>
          <a:xfrm>
            <a:off x="1004553" y="1830207"/>
            <a:ext cx="1074098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JK </a:t>
            </a:r>
            <a:r>
              <a:rPr lang="tr-TR" sz="24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flip</a:t>
            </a:r>
            <a:r>
              <a:rPr lang="tr-TR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flop’un</a:t>
            </a:r>
            <a:r>
              <a:rPr lang="tr-TR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iki girişi vardır. </a:t>
            </a:r>
          </a:p>
          <a:p>
            <a:pPr algn="just"/>
            <a:r>
              <a:rPr lang="tr-TR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 girişler mantık olarak RS girişlerine benzemektedir. </a:t>
            </a:r>
          </a:p>
          <a:p>
            <a:pPr algn="just"/>
            <a:r>
              <a:rPr lang="tr-TR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Burada J girişi “Kur” girişi, K ise “Sıfırla” girişi gibi düşünülebilir. </a:t>
            </a:r>
          </a:p>
          <a:p>
            <a:pPr algn="just"/>
            <a:r>
              <a:rPr lang="tr-T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JK </a:t>
            </a:r>
            <a:r>
              <a:rPr lang="tr-T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FF’in</a:t>
            </a:r>
            <a:r>
              <a:rPr lang="tr-T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RS </a:t>
            </a:r>
            <a:r>
              <a:rPr lang="tr-T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FF’den</a:t>
            </a:r>
            <a:r>
              <a:rPr lang="tr-T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tek farkı </a:t>
            </a:r>
            <a:r>
              <a:rPr lang="tr-TR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J=1, K=1 durumunda belirsizlik olmamasıdır. Bu durumda çıkış, bir önceki çıkışın tersi olmaktadır. Yani J=1, K=1 olduğunda çıkış “0” ise “1”, “1” ise “0” olmaktadır. Diğer durumlarda ise JK </a:t>
            </a:r>
            <a:r>
              <a:rPr lang="tr-TR" sz="24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FF’in</a:t>
            </a:r>
            <a:r>
              <a:rPr lang="tr-TR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çıkışları RS FF gibidir.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J=0, K=0 olduğunda çıkış değişmemektedir (S=0, R=0 olduğunda olduğu gibi).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J=0, K=1 olduğunda çıkış “0” olmaktadır (S=0, R=1 olduğunda olduğu gibi).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J=1, K=0 olduğunda çıkış “1” olmaktadır (S=1, R=0 olduğunda olduğu gibi).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J=1, K=1 olduğunda çıkış `Q olmaktadır. (S=0, R=1 olduğunda belirsizlik oluyordu.)</a:t>
            </a:r>
          </a:p>
        </p:txBody>
      </p:sp>
    </p:spTree>
    <p:extLst>
      <p:ext uri="{BB962C8B-B14F-4D97-AF65-F5344CB8AC3E}">
        <p14:creationId xmlns:p14="http://schemas.microsoft.com/office/powerpoint/2010/main" val="42993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165762E5-9677-4D4E-AD27-0E04A065821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65777" y="978793"/>
            <a:ext cx="10486573" cy="4211392"/>
          </a:xfrm>
          <a:prstGeom prst="rect">
            <a:avLst/>
          </a:prstGeom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90A49789-C59C-4CAE-910E-837DBF074CFE}"/>
              </a:ext>
            </a:extLst>
          </p:cNvPr>
          <p:cNvSpPr/>
          <p:nvPr/>
        </p:nvSpPr>
        <p:spPr>
          <a:xfrm>
            <a:off x="3598386" y="5190185"/>
            <a:ext cx="47708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JK flip flop sembolü ve lojik devresi 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99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687E5239-0904-4AAE-8495-4E0E67D7946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1086117"/>
            <a:ext cx="5104796" cy="2990114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F8ED3CD9-B70B-4583-AC83-47690C58C41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104796" y="1346948"/>
            <a:ext cx="6808150" cy="2468452"/>
          </a:xfrm>
          <a:prstGeom prst="rect">
            <a:avLst/>
          </a:prstGeom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B719DB74-D1D7-460A-AF1F-FA79FEFACA81}"/>
              </a:ext>
            </a:extLst>
          </p:cNvPr>
          <p:cNvSpPr/>
          <p:nvPr/>
        </p:nvSpPr>
        <p:spPr>
          <a:xfrm>
            <a:off x="1612877" y="4390554"/>
            <a:ext cx="1879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DM74LS76N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C227950F-7C37-41F3-8C22-0575E62BB1F2}"/>
              </a:ext>
            </a:extLst>
          </p:cNvPr>
          <p:cNvSpPr/>
          <p:nvPr/>
        </p:nvSpPr>
        <p:spPr>
          <a:xfrm>
            <a:off x="7138457" y="4389412"/>
            <a:ext cx="38331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JK </a:t>
            </a:r>
            <a:r>
              <a:rPr lang="tr-TR" sz="24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flip</a:t>
            </a:r>
            <a:r>
              <a:rPr lang="tr-TR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flop</a:t>
            </a:r>
            <a:r>
              <a:rPr lang="tr-TR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doğruluk tablosu </a:t>
            </a:r>
          </a:p>
        </p:txBody>
      </p:sp>
    </p:spTree>
    <p:extLst>
      <p:ext uri="{BB962C8B-B14F-4D97-AF65-F5344CB8AC3E}">
        <p14:creationId xmlns:p14="http://schemas.microsoft.com/office/powerpoint/2010/main" val="179664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92563" y="1845734"/>
            <a:ext cx="10748978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b="1" dirty="0"/>
              <a:t>1. </a:t>
            </a:r>
            <a:r>
              <a:rPr lang="tr-TR" b="1" dirty="0" err="1"/>
              <a:t>Flip-Flop</a:t>
            </a:r>
            <a:r>
              <a:rPr lang="tr-TR" b="1" dirty="0"/>
              <a:t>, Sayısal Tasarım, Selçuk Üniversitesi, Lojik_Uygulamalari_2_BO, </a:t>
            </a:r>
            <a:r>
              <a:rPr lang="tr-TR" b="1" dirty="0" err="1"/>
              <a:t>syf</a:t>
            </a:r>
            <a:r>
              <a:rPr lang="tr-TR" b="1" dirty="0"/>
              <a:t>. 10 – 60,</a:t>
            </a:r>
          </a:p>
          <a:p>
            <a:pPr marL="0" indent="0">
              <a:buNone/>
            </a:pPr>
            <a:r>
              <a:rPr lang="tr-TR" b="1" dirty="0">
                <a:hlinkClick r:id="rId2"/>
              </a:rPr>
              <a:t>http://www.selcuk.edu.tr/dosyalar/files/074/Sayisal_Tasarim.pdf</a:t>
            </a:r>
            <a:endParaRPr lang="tr-TR" b="1" dirty="0"/>
          </a:p>
          <a:p>
            <a:pPr marL="0" indent="0">
              <a:buNone/>
            </a:pPr>
            <a:r>
              <a:rPr lang="tr-TR" b="1" dirty="0"/>
              <a:t>2. </a:t>
            </a:r>
            <a:r>
              <a:rPr lang="tr-TR" b="1" dirty="0" err="1"/>
              <a:t>Flip-Flop</a:t>
            </a:r>
            <a:r>
              <a:rPr lang="tr-TR" b="1" dirty="0"/>
              <a:t>, Bilişim Teknolojileri, MEGEP, Ankara 2013</a:t>
            </a:r>
          </a:p>
          <a:p>
            <a:pPr marL="457200" indent="-457200">
              <a:buFont typeface="Calibri" panose="020F0502020204030204" pitchFamily="34" charset="0"/>
              <a:buAutoNum type="arabicPeriod"/>
            </a:pPr>
            <a:endParaRPr lang="tr-TR" b="1" dirty="0"/>
          </a:p>
          <a:p>
            <a:pPr marL="0" indent="0">
              <a:buNone/>
            </a:pP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114323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Ders İçeriği</a:t>
            </a:r>
          </a:p>
        </p:txBody>
      </p:sp>
      <p:sp>
        <p:nvSpPr>
          <p:cNvPr id="8" name="İçerik Yer Tutucusu 2"/>
          <p:cNvSpPr txBox="1">
            <a:spLocks/>
          </p:cNvSpPr>
          <p:nvPr/>
        </p:nvSpPr>
        <p:spPr>
          <a:xfrm>
            <a:off x="1264705" y="2536667"/>
            <a:ext cx="4118664" cy="29497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2400" b="1" dirty="0" err="1">
                <a:solidFill>
                  <a:srgbClr val="FF0000"/>
                </a:solidFill>
              </a:rPr>
              <a:t>Flip</a:t>
            </a:r>
            <a:r>
              <a:rPr lang="tr-TR" sz="2400" b="1" dirty="0">
                <a:solidFill>
                  <a:srgbClr val="FF0000"/>
                </a:solidFill>
              </a:rPr>
              <a:t> – </a:t>
            </a:r>
            <a:r>
              <a:rPr lang="tr-TR" sz="2400" b="1" dirty="0" err="1">
                <a:solidFill>
                  <a:srgbClr val="FF0000"/>
                </a:solidFill>
              </a:rPr>
              <a:t>Flop</a:t>
            </a:r>
            <a:endParaRPr lang="tr-TR" sz="2400" b="1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sz="2400" dirty="0">
                <a:latin typeface="+mn-lt"/>
                <a:cs typeface="+mn-cs"/>
              </a:rPr>
              <a:t> </a:t>
            </a:r>
            <a:r>
              <a:rPr lang="tr-TR" sz="2400" dirty="0" err="1">
                <a:latin typeface="+mn-lt"/>
                <a:cs typeface="+mn-cs"/>
              </a:rPr>
              <a:t>Flip</a:t>
            </a:r>
            <a:r>
              <a:rPr lang="tr-TR" sz="2400" dirty="0">
                <a:latin typeface="+mn-lt"/>
                <a:cs typeface="+mn-cs"/>
              </a:rPr>
              <a:t> – </a:t>
            </a:r>
            <a:r>
              <a:rPr lang="tr-TR" sz="2400" dirty="0" err="1">
                <a:latin typeface="+mn-lt"/>
                <a:cs typeface="+mn-cs"/>
              </a:rPr>
              <a:t>Flop</a:t>
            </a:r>
            <a:r>
              <a:rPr lang="tr-TR" sz="2400" dirty="0">
                <a:latin typeface="+mn-lt"/>
                <a:cs typeface="+mn-cs"/>
              </a:rPr>
              <a:t> Özellikleri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400" dirty="0">
                <a:latin typeface="+mn-lt"/>
                <a:cs typeface="+mn-cs"/>
              </a:rPr>
              <a:t> RS </a:t>
            </a:r>
            <a:r>
              <a:rPr lang="tr-TR" sz="2400" dirty="0" err="1">
                <a:latin typeface="+mn-lt"/>
                <a:cs typeface="+mn-cs"/>
              </a:rPr>
              <a:t>Flip</a:t>
            </a:r>
            <a:r>
              <a:rPr lang="tr-TR" sz="2400" dirty="0">
                <a:latin typeface="+mn-lt"/>
                <a:cs typeface="+mn-cs"/>
              </a:rPr>
              <a:t> – </a:t>
            </a:r>
            <a:r>
              <a:rPr lang="tr-TR" sz="2400" dirty="0" err="1">
                <a:latin typeface="+mn-lt"/>
                <a:cs typeface="+mn-cs"/>
              </a:rPr>
              <a:t>Flop</a:t>
            </a:r>
            <a:endParaRPr lang="tr-TR" sz="2400" dirty="0">
              <a:latin typeface="+mn-lt"/>
              <a:cs typeface="+mn-c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sz="2400" dirty="0">
                <a:latin typeface="+mn-lt"/>
                <a:cs typeface="+mn-cs"/>
              </a:rPr>
              <a:t> JK </a:t>
            </a:r>
            <a:r>
              <a:rPr lang="tr-TR" sz="2400" dirty="0" err="1">
                <a:latin typeface="+mn-lt"/>
                <a:cs typeface="+mn-cs"/>
              </a:rPr>
              <a:t>Flip</a:t>
            </a:r>
            <a:r>
              <a:rPr lang="tr-TR" sz="2400" dirty="0">
                <a:latin typeface="+mn-lt"/>
                <a:cs typeface="+mn-cs"/>
              </a:rPr>
              <a:t> - </a:t>
            </a:r>
            <a:r>
              <a:rPr lang="tr-TR" sz="2400" dirty="0" err="1">
                <a:latin typeface="+mn-lt"/>
                <a:cs typeface="+mn-cs"/>
              </a:rPr>
              <a:t>Flop</a:t>
            </a:r>
            <a:endParaRPr lang="tr-TR" sz="2400" dirty="0">
              <a:latin typeface="+mn-lt"/>
              <a:cs typeface="+mn-cs"/>
            </a:endParaRP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4935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10591F7-4EBA-49B0-A46F-F357B24CA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Flip-Flop</a:t>
            </a:r>
            <a:endParaRPr lang="tr-TR" dirty="0"/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E3F6A145-E667-4C9D-A6B9-542D659B9FFF}"/>
              </a:ext>
            </a:extLst>
          </p:cNvPr>
          <p:cNvSpPr/>
          <p:nvPr/>
        </p:nvSpPr>
        <p:spPr>
          <a:xfrm>
            <a:off x="1097280" y="2055170"/>
            <a:ext cx="1035203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2400" dirty="0" err="1">
                <a:solidFill>
                  <a:schemeClr val="bg2">
                    <a:lumMod val="25000"/>
                  </a:schemeClr>
                </a:solidFill>
              </a:rPr>
              <a:t>Flip-floplar</a:t>
            </a:r>
            <a:r>
              <a:rPr lang="tr-TR" sz="2400" dirty="0">
                <a:solidFill>
                  <a:schemeClr val="bg2">
                    <a:lumMod val="25000"/>
                  </a:schemeClr>
                </a:solidFill>
              </a:rPr>
              <a:t>, lojik kapılar ile gerçekleştirilmiş özel elemanlardır.</a:t>
            </a:r>
          </a:p>
          <a:p>
            <a:pPr algn="just"/>
            <a:endParaRPr lang="tr-TR" sz="24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chemeClr val="bg2">
                    <a:lumMod val="25000"/>
                  </a:schemeClr>
                </a:solidFill>
              </a:rPr>
              <a:t>Veri girişi ve veri çıkışı vardır, çıkışların ne olacağını, yalnızca girişteki değerler belirler.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chemeClr val="bg2">
                    <a:lumMod val="25000"/>
                  </a:schemeClr>
                </a:solidFill>
              </a:rPr>
              <a:t>Giriş değerleri değiştikçe çıkış ifadesi de buna bağlı olarak değişir.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2400" dirty="0" err="1">
                <a:solidFill>
                  <a:schemeClr val="bg2">
                    <a:lumMod val="25000"/>
                  </a:schemeClr>
                </a:solidFill>
              </a:rPr>
              <a:t>Flip-floplar</a:t>
            </a:r>
            <a:r>
              <a:rPr lang="tr-TR" sz="2400" dirty="0">
                <a:solidFill>
                  <a:schemeClr val="bg2">
                    <a:lumMod val="25000"/>
                  </a:schemeClr>
                </a:solidFill>
              </a:rPr>
              <a:t> ise </a:t>
            </a:r>
            <a:r>
              <a:rPr lang="tr-TR" sz="2400" dirty="0" err="1">
                <a:solidFill>
                  <a:schemeClr val="bg2">
                    <a:lumMod val="25000"/>
                  </a:schemeClr>
                </a:solidFill>
              </a:rPr>
              <a:t>ardışıl</a:t>
            </a:r>
            <a:r>
              <a:rPr lang="tr-TR" sz="2400" dirty="0">
                <a:solidFill>
                  <a:schemeClr val="bg2">
                    <a:lumMod val="25000"/>
                  </a:schemeClr>
                </a:solidFill>
              </a:rPr>
              <a:t> devrelerde kullanılır ve bir zamanlama </a:t>
            </a:r>
            <a:r>
              <a:rPr lang="tr-TR" sz="2400" dirty="0" err="1">
                <a:solidFill>
                  <a:schemeClr val="bg2">
                    <a:lumMod val="25000"/>
                  </a:schemeClr>
                </a:solidFill>
              </a:rPr>
              <a:t>palsi</a:t>
            </a:r>
            <a:r>
              <a:rPr lang="tr-TR" sz="2400" dirty="0">
                <a:solidFill>
                  <a:schemeClr val="bg2">
                    <a:lumMod val="25000"/>
                  </a:schemeClr>
                </a:solidFill>
              </a:rPr>
              <a:t> vardır.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2400" b="1" u="sng" dirty="0" err="1">
                <a:solidFill>
                  <a:srgbClr val="FF0000"/>
                </a:solidFill>
              </a:rPr>
              <a:t>Flip-flopların</a:t>
            </a:r>
            <a:r>
              <a:rPr lang="tr-TR" sz="2400" b="1" u="sng" dirty="0">
                <a:solidFill>
                  <a:srgbClr val="FF0000"/>
                </a:solidFill>
              </a:rPr>
              <a:t> en önemli özelliği </a:t>
            </a:r>
            <a:r>
              <a:rPr lang="tr-TR" sz="2400" dirty="0">
                <a:solidFill>
                  <a:schemeClr val="bg2">
                    <a:lumMod val="25000"/>
                  </a:schemeClr>
                </a:solidFill>
              </a:rPr>
              <a:t>çıkış değerlerinin bir önceki çıkışa da bağlı olmasıdır.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07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7B2F1F7-43D7-4DC3-A6E7-4BD3D2E7E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Flip-Flop</a:t>
            </a:r>
            <a:endParaRPr lang="tr-TR" dirty="0"/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E7D52195-6895-44F5-90BB-2738D76592CF}"/>
              </a:ext>
            </a:extLst>
          </p:cNvPr>
          <p:cNvSpPr/>
          <p:nvPr/>
        </p:nvSpPr>
        <p:spPr>
          <a:xfrm>
            <a:off x="1097280" y="2023596"/>
            <a:ext cx="10058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chemeClr val="bg2">
                    <a:lumMod val="25000"/>
                  </a:schemeClr>
                </a:solidFill>
              </a:rPr>
              <a:t>Lojik devreler, </a:t>
            </a:r>
            <a:r>
              <a:rPr lang="tr-TR" sz="2400" dirty="0" err="1">
                <a:solidFill>
                  <a:schemeClr val="bg2">
                    <a:lumMod val="25000"/>
                  </a:schemeClr>
                </a:solidFill>
              </a:rPr>
              <a:t>kombinasyonel</a:t>
            </a:r>
            <a:r>
              <a:rPr lang="tr-TR" sz="2400" dirty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tr-TR" sz="2400" dirty="0" err="1">
                <a:solidFill>
                  <a:schemeClr val="bg2">
                    <a:lumMod val="25000"/>
                  </a:schemeClr>
                </a:solidFill>
              </a:rPr>
              <a:t>combinational</a:t>
            </a:r>
            <a:r>
              <a:rPr lang="tr-TR" sz="2400" dirty="0">
                <a:solidFill>
                  <a:schemeClr val="bg2">
                    <a:lumMod val="25000"/>
                  </a:schemeClr>
                </a:solidFill>
              </a:rPr>
              <a:t>) ve ardışık (</a:t>
            </a:r>
            <a:r>
              <a:rPr lang="tr-TR" sz="2400" dirty="0" err="1">
                <a:solidFill>
                  <a:schemeClr val="bg2">
                    <a:lumMod val="25000"/>
                  </a:schemeClr>
                </a:solidFill>
              </a:rPr>
              <a:t>sequential</a:t>
            </a:r>
            <a:r>
              <a:rPr lang="tr-TR" sz="2400" dirty="0">
                <a:solidFill>
                  <a:schemeClr val="bg2">
                    <a:lumMod val="25000"/>
                  </a:schemeClr>
                </a:solidFill>
              </a:rPr>
              <a:t>) olmak üzere 2 bölümde incelenebilir. </a:t>
            </a:r>
          </a:p>
          <a:p>
            <a:endParaRPr lang="tr-TR" sz="2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tr-TR" sz="2400" b="1" dirty="0" err="1">
                <a:solidFill>
                  <a:srgbClr val="FF0000"/>
                </a:solidFill>
              </a:rPr>
              <a:t>Kombinasyonel</a:t>
            </a:r>
            <a:r>
              <a:rPr lang="tr-TR" sz="2400" b="1" dirty="0">
                <a:solidFill>
                  <a:srgbClr val="FF0000"/>
                </a:solidFill>
              </a:rPr>
              <a:t> devrelerde</a:t>
            </a:r>
            <a:r>
              <a:rPr lang="tr-TR" sz="2400" dirty="0">
                <a:solidFill>
                  <a:schemeClr val="bg2">
                    <a:lumMod val="25000"/>
                  </a:schemeClr>
                </a:solidFill>
              </a:rPr>
              <a:t> herhangi bir andaki çıkış, sadece o andaki girişler tarafından belirlenir. Önceki çıkış değerlerinin sonraki çıkışa hiçbir etkisi söz konusu değildir. </a:t>
            </a:r>
          </a:p>
          <a:p>
            <a:endParaRPr lang="tr-TR" sz="2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tr-TR" sz="2400" b="1" dirty="0" err="1">
                <a:solidFill>
                  <a:srgbClr val="FF0000"/>
                </a:solidFill>
              </a:rPr>
              <a:t>Ardışıl</a:t>
            </a:r>
            <a:r>
              <a:rPr lang="tr-TR" sz="2400" b="1" dirty="0">
                <a:solidFill>
                  <a:srgbClr val="FF0000"/>
                </a:solidFill>
              </a:rPr>
              <a:t> devrelerde </a:t>
            </a:r>
            <a:r>
              <a:rPr lang="tr-TR" sz="2400" dirty="0">
                <a:solidFill>
                  <a:schemeClr val="bg2">
                    <a:lumMod val="25000"/>
                  </a:schemeClr>
                </a:solidFill>
              </a:rPr>
              <a:t>ise bir önceki çıkış, mevcut girişlerle birlikte sonraki çıkışı tayin eder. Başka bir deyişle </a:t>
            </a:r>
            <a:r>
              <a:rPr lang="tr-TR" sz="2400" dirty="0" err="1">
                <a:solidFill>
                  <a:schemeClr val="bg2">
                    <a:lumMod val="25000"/>
                  </a:schemeClr>
                </a:solidFill>
              </a:rPr>
              <a:t>ardışıl</a:t>
            </a:r>
            <a:r>
              <a:rPr lang="tr-TR" sz="2400" dirty="0">
                <a:solidFill>
                  <a:schemeClr val="bg2">
                    <a:lumMod val="25000"/>
                  </a:schemeClr>
                </a:solidFill>
              </a:rPr>
              <a:t> devrelerin bellek özelliği vardır. Yani çıkışları aklında tutar ve giriş olarak kullanır.</a:t>
            </a:r>
          </a:p>
        </p:txBody>
      </p:sp>
    </p:spTree>
    <p:extLst>
      <p:ext uri="{BB962C8B-B14F-4D97-AF65-F5344CB8AC3E}">
        <p14:creationId xmlns:p14="http://schemas.microsoft.com/office/powerpoint/2010/main" val="39559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77FCFDC-AEF1-4CDD-A3CE-DBE4B2C17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Flip-Flop</a:t>
            </a:r>
            <a:r>
              <a:rPr lang="tr-TR" dirty="0"/>
              <a:t> Özellikleri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CFE8445-7EB7-45DE-808C-2E6CBE1D0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77554"/>
            <a:ext cx="10058400" cy="4023360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400" dirty="0"/>
              <a:t> Her birinde saat (</a:t>
            </a:r>
            <a:r>
              <a:rPr lang="tr-TR" sz="2400" dirty="0" err="1"/>
              <a:t>clock</a:t>
            </a:r>
            <a:r>
              <a:rPr lang="tr-TR" sz="2400" dirty="0"/>
              <a:t>) girişi bulunmaktadır. Bu girişe kare dalga şeklindeki tetikleme sinyali bağlanır ve </a:t>
            </a:r>
            <a:r>
              <a:rPr lang="tr-TR" sz="2400" dirty="0" err="1"/>
              <a:t>flip-flop</a:t>
            </a:r>
            <a:r>
              <a:rPr lang="tr-TR" sz="2400" dirty="0"/>
              <a:t> bu sinyal ile çıkışlarını değiştirir.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400" dirty="0"/>
              <a:t> </a:t>
            </a:r>
            <a:r>
              <a:rPr lang="tr-TR" sz="2400" dirty="0" err="1"/>
              <a:t>Flip-flop’un</a:t>
            </a:r>
            <a:r>
              <a:rPr lang="tr-TR" sz="2400" dirty="0"/>
              <a:t> vereceği çıkış girişlere bağlı olmakla birlikte, aynı zamanda bir önceki çıkışa da bağlıdır. Yani bir geri besleme söz konusudur. Bir önceki çıkış, sanki bir sonraki çıkışın girişi gibi düşünülür.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400" dirty="0"/>
              <a:t> Girişlerine uygulanan sinyal değişmediği müddetçe çıkış durumunu </a:t>
            </a:r>
            <a:r>
              <a:rPr lang="tr-TR" sz="2400" dirty="0" err="1"/>
              <a:t>korurular</a:t>
            </a:r>
            <a:r>
              <a:rPr lang="tr-TR" sz="2400" dirty="0"/>
              <a:t>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400" dirty="0"/>
              <a:t> </a:t>
            </a:r>
            <a:r>
              <a:rPr lang="tr-TR" sz="2400" dirty="0" err="1"/>
              <a:t>Flip-floplar</a:t>
            </a:r>
            <a:r>
              <a:rPr lang="tr-TR" sz="2400" dirty="0"/>
              <a:t> 1 bitlik bilgiyi saklayabilirler.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400" dirty="0"/>
              <a:t> Giriş sinyallerine göre çıkış ya lojik “0” yada lojik “1” olur. </a:t>
            </a:r>
          </a:p>
        </p:txBody>
      </p:sp>
    </p:spTree>
    <p:extLst>
      <p:ext uri="{BB962C8B-B14F-4D97-AF65-F5344CB8AC3E}">
        <p14:creationId xmlns:p14="http://schemas.microsoft.com/office/powerpoint/2010/main" val="267874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02527AA-7B55-488F-AFF1-C1FD4B121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Flip-Flop</a:t>
            </a:r>
            <a:r>
              <a:rPr lang="tr-TR" dirty="0"/>
              <a:t> Özellikleri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20BBABA-E10A-4575-9732-8E2B74DAC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127" y="1987402"/>
            <a:ext cx="10570979" cy="4023360"/>
          </a:xfrm>
        </p:spPr>
        <p:txBody>
          <a:bodyPr>
            <a:normAutofit/>
          </a:bodyPr>
          <a:lstStyle/>
          <a:p>
            <a:pPr algn="just"/>
            <a:r>
              <a:rPr lang="tr-TR" sz="2400" dirty="0"/>
              <a:t>Her bir </a:t>
            </a:r>
            <a:r>
              <a:rPr lang="tr-TR" sz="2400" dirty="0" err="1"/>
              <a:t>flip-flobun</a:t>
            </a:r>
            <a:r>
              <a:rPr lang="tr-TR" sz="2400" dirty="0"/>
              <a:t> Q ve Q` olmak üzere 2 çıkışı vardır. Q çıkışı “1” ise Q`“0” , Q çıkışı “0” ise Q` “1” olmaktadır. Uygulamada hangi çıkış işimize yarayacaksa o kullanılır. Esas çıkış Q çıkışıdır. Eğer Q çıkışının </a:t>
            </a:r>
            <a:r>
              <a:rPr lang="tr-TR" sz="2400" dirty="0" err="1"/>
              <a:t>değilini</a:t>
            </a:r>
            <a:r>
              <a:rPr lang="tr-TR" sz="2400" dirty="0"/>
              <a:t> kullanmak gerekirse ayrıca bir “DEĞİL” kapısı kullanmaya gerek yoktur. </a:t>
            </a:r>
          </a:p>
          <a:p>
            <a:pPr algn="just"/>
            <a:r>
              <a:rPr lang="tr-TR" sz="2400" b="1" dirty="0" err="1">
                <a:solidFill>
                  <a:srgbClr val="FF0000"/>
                </a:solidFill>
              </a:rPr>
              <a:t>Flip-floplarla</a:t>
            </a:r>
            <a:r>
              <a:rPr lang="tr-TR" sz="2400" b="1" dirty="0">
                <a:solidFill>
                  <a:srgbClr val="FF0000"/>
                </a:solidFill>
              </a:rPr>
              <a:t> tasarlanacak devre şeması: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D4A84C3-7180-4A99-BF02-2D4022B65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618" y="4216735"/>
            <a:ext cx="4727623" cy="204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69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>
            <a:extLst>
              <a:ext uri="{FF2B5EF4-FFF2-40B4-BE49-F238E27FC236}">
                <a16:creationId xmlns:a16="http://schemas.microsoft.com/office/drawing/2014/main" id="{AA9E6C02-6A79-465A-9E9A-C41D45F6B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Flip-Flop</a:t>
            </a:r>
            <a:r>
              <a:rPr lang="tr-TR" dirty="0"/>
              <a:t> Çeşitleri </a:t>
            </a: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D550AE37-702F-44AE-96AD-E7B1DDA1E2D6}"/>
              </a:ext>
            </a:extLst>
          </p:cNvPr>
          <p:cNvSpPr/>
          <p:nvPr/>
        </p:nvSpPr>
        <p:spPr>
          <a:xfrm>
            <a:off x="1097280" y="1964353"/>
            <a:ext cx="1018461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 err="1">
                <a:solidFill>
                  <a:schemeClr val="bg2">
                    <a:lumMod val="25000"/>
                  </a:schemeClr>
                </a:solidFill>
              </a:rPr>
              <a:t>Flip-floplar</a:t>
            </a:r>
            <a:r>
              <a:rPr lang="tr-TR" sz="2400" dirty="0">
                <a:solidFill>
                  <a:schemeClr val="bg2">
                    <a:lumMod val="25000"/>
                  </a:schemeClr>
                </a:solidFill>
              </a:rPr>
              <a:t> başlıca 4 çeşittir. </a:t>
            </a:r>
          </a:p>
          <a:p>
            <a:endParaRPr lang="tr-TR" sz="24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chemeClr val="bg2">
                    <a:lumMod val="25000"/>
                  </a:schemeClr>
                </a:solidFill>
              </a:rPr>
              <a:t>RS </a:t>
            </a:r>
            <a:r>
              <a:rPr lang="tr-TR" sz="2400" dirty="0" err="1">
                <a:solidFill>
                  <a:schemeClr val="bg2">
                    <a:lumMod val="25000"/>
                  </a:schemeClr>
                </a:solidFill>
              </a:rPr>
              <a:t>flip-flop</a:t>
            </a:r>
            <a:endParaRPr lang="tr-TR" sz="24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chemeClr val="bg2">
                    <a:lumMod val="25000"/>
                  </a:schemeClr>
                </a:solidFill>
              </a:rPr>
              <a:t>JK </a:t>
            </a:r>
            <a:r>
              <a:rPr lang="tr-TR" sz="2400" dirty="0" err="1">
                <a:solidFill>
                  <a:schemeClr val="bg2">
                    <a:lumMod val="25000"/>
                  </a:schemeClr>
                </a:solidFill>
              </a:rPr>
              <a:t>flip-flop</a:t>
            </a:r>
            <a:endParaRPr lang="tr-TR" sz="24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chemeClr val="bg2">
                    <a:lumMod val="25000"/>
                  </a:schemeClr>
                </a:solidFill>
              </a:rPr>
              <a:t>D </a:t>
            </a:r>
            <a:r>
              <a:rPr lang="tr-TR" sz="2400" dirty="0" err="1">
                <a:solidFill>
                  <a:schemeClr val="bg2">
                    <a:lumMod val="25000"/>
                  </a:schemeClr>
                </a:solidFill>
              </a:rPr>
              <a:t>flip-flop</a:t>
            </a:r>
            <a:endParaRPr lang="tr-TR" sz="24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chemeClr val="bg2">
                    <a:lumMod val="25000"/>
                  </a:schemeClr>
                </a:solidFill>
              </a:rPr>
              <a:t>T </a:t>
            </a:r>
            <a:r>
              <a:rPr lang="tr-TR" sz="2400" dirty="0" err="1">
                <a:solidFill>
                  <a:schemeClr val="bg2">
                    <a:lumMod val="25000"/>
                  </a:schemeClr>
                </a:solidFill>
              </a:rPr>
              <a:t>flip-flop</a:t>
            </a:r>
            <a:endParaRPr lang="tr-TR" sz="2400" dirty="0">
              <a:solidFill>
                <a:schemeClr val="bg2">
                  <a:lumMod val="25000"/>
                </a:schemeClr>
              </a:solidFill>
            </a:endParaRPr>
          </a:p>
          <a:p>
            <a:endParaRPr lang="tr-TR" sz="2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tr-TR" sz="2400" dirty="0" err="1">
                <a:solidFill>
                  <a:schemeClr val="bg2">
                    <a:lumMod val="25000"/>
                  </a:schemeClr>
                </a:solidFill>
              </a:rPr>
              <a:t>Preset</a:t>
            </a:r>
            <a:r>
              <a:rPr lang="tr-TR" sz="2400" dirty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tr-TR" sz="2400" dirty="0" err="1">
                <a:solidFill>
                  <a:schemeClr val="bg2">
                    <a:lumMod val="25000"/>
                  </a:schemeClr>
                </a:solidFill>
              </a:rPr>
              <a:t>Clear</a:t>
            </a:r>
            <a:r>
              <a:rPr lang="tr-TR" sz="2400" dirty="0">
                <a:solidFill>
                  <a:schemeClr val="bg2">
                    <a:lumMod val="25000"/>
                  </a:schemeClr>
                </a:solidFill>
              </a:rPr>
              <a:t> girişli </a:t>
            </a:r>
            <a:r>
              <a:rPr lang="tr-TR" sz="2400" dirty="0" err="1">
                <a:solidFill>
                  <a:schemeClr val="bg2">
                    <a:lumMod val="25000"/>
                  </a:schemeClr>
                </a:solidFill>
              </a:rPr>
              <a:t>flip-floplar</a:t>
            </a:r>
            <a:r>
              <a:rPr lang="tr-TR" sz="2400" dirty="0">
                <a:solidFill>
                  <a:schemeClr val="bg2">
                    <a:lumMod val="25000"/>
                  </a:schemeClr>
                </a:solidFill>
              </a:rPr>
              <a:t> vardır. </a:t>
            </a:r>
          </a:p>
          <a:p>
            <a:r>
              <a:rPr lang="tr-TR" sz="2400" dirty="0">
                <a:solidFill>
                  <a:schemeClr val="bg2">
                    <a:lumMod val="25000"/>
                  </a:schemeClr>
                </a:solidFill>
              </a:rPr>
              <a:t>Her bir </a:t>
            </a:r>
            <a:r>
              <a:rPr lang="tr-TR" sz="2400" dirty="0" err="1">
                <a:solidFill>
                  <a:schemeClr val="bg2">
                    <a:lumMod val="25000"/>
                  </a:schemeClr>
                </a:solidFill>
              </a:rPr>
              <a:t>flip-flop</a:t>
            </a:r>
            <a:r>
              <a:rPr lang="tr-TR" sz="2400" dirty="0">
                <a:solidFill>
                  <a:schemeClr val="bg2">
                    <a:lumMod val="25000"/>
                  </a:schemeClr>
                </a:solidFill>
              </a:rPr>
              <a:t> çeşidinin </a:t>
            </a:r>
            <a:r>
              <a:rPr lang="tr-TR" sz="2400" dirty="0" err="1">
                <a:solidFill>
                  <a:schemeClr val="bg2">
                    <a:lumMod val="25000"/>
                  </a:schemeClr>
                </a:solidFill>
              </a:rPr>
              <a:t>Preset</a:t>
            </a:r>
            <a:r>
              <a:rPr lang="tr-TR" sz="2400" dirty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tr-TR" sz="2400" dirty="0" err="1">
                <a:solidFill>
                  <a:schemeClr val="bg2">
                    <a:lumMod val="25000"/>
                  </a:schemeClr>
                </a:solidFill>
              </a:rPr>
              <a:t>Clear</a:t>
            </a:r>
            <a:r>
              <a:rPr lang="tr-TR" sz="2400" dirty="0">
                <a:solidFill>
                  <a:schemeClr val="bg2">
                    <a:lumMod val="25000"/>
                  </a:schemeClr>
                </a:solidFill>
              </a:rPr>
              <a:t> girişli olanı vardır. </a:t>
            </a:r>
          </a:p>
        </p:txBody>
      </p:sp>
    </p:spTree>
    <p:extLst>
      <p:ext uri="{BB962C8B-B14F-4D97-AF65-F5344CB8AC3E}">
        <p14:creationId xmlns:p14="http://schemas.microsoft.com/office/powerpoint/2010/main" val="192254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D28C0DB-CE8F-44F3-9D66-1BCF2ED8F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RS </a:t>
            </a:r>
            <a:r>
              <a:rPr lang="tr-TR" dirty="0" err="1"/>
              <a:t>Flip-Flop</a:t>
            </a:r>
            <a:r>
              <a:rPr lang="tr-TR" dirty="0"/>
              <a:t>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DFFC40B-1C72-44A1-8386-4EF2691BF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2400" dirty="0"/>
              <a:t>RS </a:t>
            </a:r>
            <a:r>
              <a:rPr lang="tr-TR" sz="2400" dirty="0" err="1"/>
              <a:t>flip-flop</a:t>
            </a:r>
            <a:r>
              <a:rPr lang="tr-TR" sz="2400" dirty="0"/>
              <a:t> S (Set=Kur) ve R (</a:t>
            </a:r>
            <a:r>
              <a:rPr lang="tr-TR" sz="2400" dirty="0" err="1"/>
              <a:t>Reset</a:t>
            </a:r>
            <a:r>
              <a:rPr lang="tr-TR" sz="2400" dirty="0"/>
              <a:t>=Sıfırla)isimlerinde 2 girişe sahip bir </a:t>
            </a:r>
            <a:r>
              <a:rPr lang="tr-TR" sz="2400" dirty="0" err="1"/>
              <a:t>flip-flopdur</a:t>
            </a:r>
            <a:r>
              <a:rPr lang="tr-TR" sz="2400" dirty="0"/>
              <a:t>. RS </a:t>
            </a:r>
            <a:r>
              <a:rPr lang="tr-TR" sz="2400" dirty="0" err="1"/>
              <a:t>flip-flop’un</a:t>
            </a:r>
            <a:r>
              <a:rPr lang="tr-TR" sz="2400" dirty="0"/>
              <a:t> tetikleme sinyali yoktur. Çünkü </a:t>
            </a:r>
            <a:r>
              <a:rPr lang="tr-TR" sz="2400" dirty="0" err="1"/>
              <a:t>tetiklemesiz</a:t>
            </a:r>
            <a:r>
              <a:rPr lang="tr-TR" sz="2400" dirty="0"/>
              <a:t> RS </a:t>
            </a:r>
            <a:r>
              <a:rPr lang="tr-TR" sz="2400" dirty="0" err="1"/>
              <a:t>flip-flop</a:t>
            </a:r>
            <a:r>
              <a:rPr lang="tr-TR" sz="2400" dirty="0"/>
              <a:t>, </a:t>
            </a:r>
            <a:r>
              <a:rPr lang="tr-TR" sz="2400" dirty="0" err="1"/>
              <a:t>flip-flopların</a:t>
            </a:r>
            <a:r>
              <a:rPr lang="tr-TR" sz="2400" dirty="0"/>
              <a:t> temelini oluşturmaktadır. 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145806D-33E8-4C83-9E5C-0CB248C3761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15104" y="2833352"/>
            <a:ext cx="3970119" cy="2768354"/>
          </a:xfrm>
          <a:prstGeom prst="rect">
            <a:avLst/>
          </a:prstGeom>
        </p:spPr>
      </p:pic>
      <p:sp>
        <p:nvSpPr>
          <p:cNvPr id="7" name="Dikdörtgen 6">
            <a:extLst>
              <a:ext uri="{FF2B5EF4-FFF2-40B4-BE49-F238E27FC236}">
                <a16:creationId xmlns:a16="http://schemas.microsoft.com/office/drawing/2014/main" id="{F5D5593B-0492-42A0-B453-5892F0FACB41}"/>
              </a:ext>
            </a:extLst>
          </p:cNvPr>
          <p:cNvSpPr/>
          <p:nvPr/>
        </p:nvSpPr>
        <p:spPr>
          <a:xfrm>
            <a:off x="2984157" y="3986697"/>
            <a:ext cx="3268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 </a:t>
            </a:r>
            <a:r>
              <a:rPr lang="tr-TR" sz="24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Flip-flop</a:t>
            </a:r>
            <a:r>
              <a:rPr lang="tr-TR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blok şeması</a:t>
            </a:r>
          </a:p>
        </p:txBody>
      </p:sp>
    </p:spTree>
    <p:extLst>
      <p:ext uri="{BB962C8B-B14F-4D97-AF65-F5344CB8AC3E}">
        <p14:creationId xmlns:p14="http://schemas.microsoft.com/office/powerpoint/2010/main" val="30404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 6">
            <a:extLst>
              <a:ext uri="{FF2B5EF4-FFF2-40B4-BE49-F238E27FC236}">
                <a16:creationId xmlns:a16="http://schemas.microsoft.com/office/drawing/2014/main" id="{8D763DE0-345C-4AAC-BEF0-0299A0009BBC}"/>
              </a:ext>
            </a:extLst>
          </p:cNvPr>
          <p:cNvGrpSpPr/>
          <p:nvPr/>
        </p:nvGrpSpPr>
        <p:grpSpPr>
          <a:xfrm>
            <a:off x="0" y="736099"/>
            <a:ext cx="11990231" cy="4518482"/>
            <a:chOff x="107969" y="710341"/>
            <a:chExt cx="11990231" cy="4518482"/>
          </a:xfrm>
        </p:grpSpPr>
        <p:pic>
          <p:nvPicPr>
            <p:cNvPr id="6" name="Resim 5">
              <a:extLst>
                <a:ext uri="{FF2B5EF4-FFF2-40B4-BE49-F238E27FC236}">
                  <a16:creationId xmlns:a16="http://schemas.microsoft.com/office/drawing/2014/main" id="{484CE0F9-4CD4-4FBB-870F-EF5AB88008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r="6228"/>
            <a:stretch/>
          </p:blipFill>
          <p:spPr>
            <a:xfrm>
              <a:off x="5934069" y="710341"/>
              <a:ext cx="6164131" cy="4518482"/>
            </a:xfrm>
            <a:prstGeom prst="rect">
              <a:avLst/>
            </a:prstGeom>
          </p:spPr>
        </p:pic>
        <p:pic>
          <p:nvPicPr>
            <p:cNvPr id="5" name="Resim 4">
              <a:extLst>
                <a:ext uri="{FF2B5EF4-FFF2-40B4-BE49-F238E27FC236}">
                  <a16:creationId xmlns:a16="http://schemas.microsoft.com/office/drawing/2014/main" id="{A82942EF-EAFA-40D2-879D-469A67C645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7969" y="862884"/>
              <a:ext cx="6331467" cy="39964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30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acik">
  <a:themeElements>
    <a:clrScheme name="Sıcak Mavi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acik" id="{5FBA6BAB-3C3C-467B-A92E-FE4BE3482913}" vid="{13BE5C17-C18C-4C10-8ECA-B8C51E3C2020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5863</TotalTime>
  <Words>773</Words>
  <Application>Microsoft Office PowerPoint</Application>
  <PresentationFormat>Geniş ekran</PresentationFormat>
  <Paragraphs>73</Paragraphs>
  <Slides>17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temaacik</vt:lpstr>
      <vt:lpstr>Flip-Flop</vt:lpstr>
      <vt:lpstr>Ders İçeriği</vt:lpstr>
      <vt:lpstr>Flip-Flop</vt:lpstr>
      <vt:lpstr>Flip-Flop</vt:lpstr>
      <vt:lpstr>Flip-Flop Özellikleri</vt:lpstr>
      <vt:lpstr>Flip-Flop Özellikleri</vt:lpstr>
      <vt:lpstr>Flip-Flop Çeşitleri </vt:lpstr>
      <vt:lpstr>RS Flip-Flop </vt:lpstr>
      <vt:lpstr>PowerPoint Sunusu</vt:lpstr>
      <vt:lpstr>Tetiklemeli RS Flip-Flop</vt:lpstr>
      <vt:lpstr>PowerPoint Sunusu</vt:lpstr>
      <vt:lpstr>PowerPoint Sunusu</vt:lpstr>
      <vt:lpstr>PowerPoint Sunusu</vt:lpstr>
      <vt:lpstr>JK Flip-Flop</vt:lpstr>
      <vt:lpstr>PowerPoint Sunusu</vt:lpstr>
      <vt:lpstr>PowerPoint Sunusu</vt:lpstr>
      <vt:lpstr>KAYNAKLAR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NBP103-Programlama Temelleri Ders Notu</dc:title>
  <dc:creator>BAP2</dc:creator>
  <cp:lastModifiedBy>Burcu.Yakisir.Girgin</cp:lastModifiedBy>
  <cp:revision>217</cp:revision>
  <dcterms:created xsi:type="dcterms:W3CDTF">2017-11-13T19:25:20Z</dcterms:created>
  <dcterms:modified xsi:type="dcterms:W3CDTF">2018-01-30T12:57:19Z</dcterms:modified>
</cp:coreProperties>
</file>