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2" r:id="rId7"/>
    <p:sldId id="264" r:id="rId8"/>
    <p:sldId id="265" r:id="rId9"/>
    <p:sldId id="266" r:id="rId10"/>
    <p:sldId id="268" r:id="rId11"/>
    <p:sldId id="270" r:id="rId12"/>
    <p:sldId id="271" r:id="rId13"/>
    <p:sldId id="272" r:id="rId14"/>
    <p:sldId id="278" r:id="rId15"/>
    <p:sldId id="279" r:id="rId16"/>
    <p:sldId id="281" r:id="rId17"/>
    <p:sldId id="282" r:id="rId18"/>
    <p:sldId id="283" r:id="rId19"/>
    <p:sldId id="284" r:id="rId20"/>
    <p:sldId id="298" r:id="rId21"/>
    <p:sldId id="285" r:id="rId22"/>
    <p:sldId id="273" r:id="rId23"/>
    <p:sldId id="275" r:id="rId24"/>
    <p:sldId id="277" r:id="rId25"/>
    <p:sldId id="288" r:id="rId26"/>
    <p:sldId id="290" r:id="rId27"/>
    <p:sldId id="26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eynep Karataş"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236345" y="650240"/>
            <a:ext cx="9431655" cy="4092575"/>
          </a:xfrm>
        </p:spPr>
        <p:txBody>
          <a:bodyPr>
            <a:normAutofit fontScale="90000"/>
          </a:bodyPr>
          <a:p>
            <a:r>
              <a:rPr lang="en-US" sz="4400" b="1">
                <a:ln w="22225">
                  <a:solidFill>
                    <a:schemeClr val="accent2"/>
                  </a:solidFill>
                  <a:prstDash val="solid"/>
                </a:ln>
                <a:solidFill>
                  <a:schemeClr val="accent2">
                    <a:lumMod val="40000"/>
                    <a:lumOff val="60000"/>
                  </a:schemeClr>
                </a:solidFill>
                <a:effectLst/>
              </a:rPr>
              <a:t>İlişkisel ve İlişkisel Olmayan (NoSQL) Veri Tabanı </a:t>
            </a:r>
            <a:br>
              <a:rPr lang="en-US" sz="4400" b="1">
                <a:ln w="22225">
                  <a:solidFill>
                    <a:schemeClr val="accent2"/>
                  </a:solidFill>
                  <a:prstDash val="solid"/>
                </a:ln>
                <a:solidFill>
                  <a:schemeClr val="accent2">
                    <a:lumMod val="40000"/>
                    <a:lumOff val="60000"/>
                  </a:schemeClr>
                </a:solidFill>
                <a:effectLst/>
              </a:rPr>
            </a:br>
            <a:r>
              <a:rPr lang="en-US" sz="4400" b="1">
                <a:ln w="22225">
                  <a:solidFill>
                    <a:schemeClr val="accent2"/>
                  </a:solidFill>
                  <a:prstDash val="solid"/>
                </a:ln>
                <a:solidFill>
                  <a:schemeClr val="accent2">
                    <a:lumMod val="40000"/>
                    <a:lumOff val="60000"/>
                  </a:schemeClr>
                </a:solidFill>
                <a:effectLst/>
              </a:rPr>
              <a:t>Sistemleri Mimari Performansının Yönetim Bilişim </a:t>
            </a:r>
            <a:br>
              <a:rPr lang="en-US" sz="4400" b="1">
                <a:ln w="22225">
                  <a:solidFill>
                    <a:schemeClr val="accent2"/>
                  </a:solidFill>
                  <a:prstDash val="solid"/>
                </a:ln>
                <a:solidFill>
                  <a:schemeClr val="accent2">
                    <a:lumMod val="40000"/>
                    <a:lumOff val="60000"/>
                  </a:schemeClr>
                </a:solidFill>
                <a:effectLst/>
              </a:rPr>
            </a:br>
            <a:r>
              <a:rPr lang="en-US" sz="4400" b="1">
                <a:ln w="22225">
                  <a:solidFill>
                    <a:schemeClr val="accent2"/>
                  </a:solidFill>
                  <a:prstDash val="solid"/>
                </a:ln>
                <a:solidFill>
                  <a:schemeClr val="accent2">
                    <a:lumMod val="40000"/>
                    <a:lumOff val="60000"/>
                  </a:schemeClr>
                </a:solidFill>
                <a:effectLst/>
              </a:rPr>
              <a:t>Sistemleri Kapsamında İncelenmesi</a:t>
            </a:r>
            <a:endParaRPr lang="en-US" sz="4400" b="1">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VER</a:t>
            </a:r>
            <a:r>
              <a:rPr lang="tr-TR" altLang="en-US"/>
              <a:t>İ</a:t>
            </a:r>
            <a:r>
              <a:rPr lang="en-US"/>
              <a:t> TABANI TASARIMI (DATABASE DESIGN)</a:t>
            </a:r>
            <a:endParaRPr lang="en-US"/>
          </a:p>
        </p:txBody>
      </p:sp>
      <p:sp>
        <p:nvSpPr>
          <p:cNvPr id="3" name="Content Placeholder 2"/>
          <p:cNvSpPr>
            <a:spLocks noGrp="1"/>
          </p:cNvSpPr>
          <p:nvPr>
            <p:ph sz="half" idx="1"/>
          </p:nvPr>
        </p:nvSpPr>
        <p:spPr/>
        <p:txBody>
          <a:bodyPr>
            <a:normAutofit lnSpcReduction="20000"/>
          </a:bodyPr>
          <a:p>
            <a:r>
              <a:rPr sz="2285"/>
              <a:t>Veritabanı gereksinimleri, veri grupları, tipleri ve depolama yapıları için bir şema kullanılır. Kavramsal şema, kullanıcılar için anlaşılabilir ve bağımsızdır. Geleneksel tasarımda, kavramsal tasarım ardından bir veritabanı yönetim sistemi seçilir. Bugünün sistemleri genellikle mantıksal veri modellerini kullanır ve fiziksel tasarımda performans için veri organize edilir.</a:t>
            </a:r>
            <a:endParaRPr sz="2285"/>
          </a:p>
        </p:txBody>
      </p:sp>
      <p:pic>
        <p:nvPicPr>
          <p:cNvPr id="4" name="Content Placeholder 3"/>
          <p:cNvPicPr>
            <a:picLocks noChangeAspect="1"/>
          </p:cNvPicPr>
          <p:nvPr>
            <p:ph sz="half" idx="2"/>
          </p:nvPr>
        </p:nvPicPr>
        <p:blipFill>
          <a:blip r:embed="rId1"/>
          <a:stretch>
            <a:fillRect/>
          </a:stretch>
        </p:blipFill>
        <p:spPr>
          <a:xfrm>
            <a:off x="7204075" y="1361440"/>
            <a:ext cx="4041140" cy="5003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tr-TR" altLang="en-US"/>
              <a:t>İLİŞKİSEL VE İLİŞKİSEL OLMAYAN VERİ TABANI SİSTEMLERİ</a:t>
            </a:r>
            <a:endParaRPr lang="tr-TR" altLang="en-US"/>
          </a:p>
        </p:txBody>
      </p:sp>
      <p:sp>
        <p:nvSpPr>
          <p:cNvPr id="3" name="Content Placeholder 2"/>
          <p:cNvSpPr>
            <a:spLocks noGrp="1"/>
          </p:cNvSpPr>
          <p:nvPr>
            <p:ph idx="1"/>
          </p:nvPr>
        </p:nvSpPr>
        <p:spPr>
          <a:xfrm>
            <a:off x="316865" y="1825625"/>
            <a:ext cx="11807825" cy="1927860"/>
          </a:xfrm>
        </p:spPr>
        <p:txBody>
          <a:bodyPr>
            <a:noAutofit/>
          </a:bodyPr>
          <a:p>
            <a:r>
              <a:rPr lang="en-US" sz="2000"/>
              <a:t>tabanı denilen büyük dosyalardan oluşur.</a:t>
            </a:r>
            <a:endParaRPr lang="en-US" sz="2000"/>
          </a:p>
          <a:p>
            <a:r>
              <a:rPr lang="en-US" sz="2000"/>
              <a:t>ACID; klasik ilişkisel veri tabanı sistemlerinde sağlanan temel özellikler aşağıda sunulmuştur :</a:t>
            </a:r>
            <a:endParaRPr lang="en-US" sz="2000"/>
          </a:p>
          <a:p>
            <a:pPr marL="0" indent="0">
              <a:buNone/>
            </a:pPr>
            <a:r>
              <a:rPr lang="en-US" sz="2000"/>
              <a:t> </a:t>
            </a:r>
            <a:endParaRPr lang="en-US" sz="2000"/>
          </a:p>
          <a:p>
            <a:pPr marL="0" indent="0">
              <a:buNone/>
            </a:pPr>
            <a:r>
              <a:rPr lang="tr-TR" altLang="en-US" sz="2000"/>
              <a:t>-</a:t>
            </a:r>
            <a:r>
              <a:rPr lang="en-US" sz="2000"/>
              <a:t>Bölünmezlik (Atomicity) </a:t>
            </a:r>
            <a:endParaRPr lang="en-US" sz="2000"/>
          </a:p>
          <a:p>
            <a:pPr marL="0" indent="0">
              <a:buNone/>
            </a:pPr>
            <a:r>
              <a:rPr lang="tr-TR" altLang="en-US" sz="2000"/>
              <a:t>-</a:t>
            </a:r>
            <a:r>
              <a:rPr lang="en-US" sz="2000"/>
              <a:t>Tutarlılık (Consistency) </a:t>
            </a:r>
            <a:endParaRPr lang="en-US" sz="2000"/>
          </a:p>
          <a:p>
            <a:pPr marL="0" indent="0">
              <a:buNone/>
            </a:pPr>
            <a:r>
              <a:rPr lang="tr-TR" altLang="en-US" sz="2000"/>
              <a:t>-</a:t>
            </a:r>
            <a:r>
              <a:rPr lang="en-US" sz="2000"/>
              <a:t>İzolasyon (Isolation) </a:t>
            </a:r>
            <a:endParaRPr lang="en-US" sz="2000"/>
          </a:p>
          <a:p>
            <a:pPr marL="0" indent="0">
              <a:buNone/>
            </a:pPr>
            <a:r>
              <a:rPr lang="tr-TR" altLang="en-US" sz="2000"/>
              <a:t>-</a:t>
            </a:r>
            <a:r>
              <a:rPr lang="en-US" sz="2000"/>
              <a:t>Dayanıklılık (Durability) </a:t>
            </a: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İlişkisel olmayan (NoSQL) veri tabanı</a:t>
            </a:r>
            <a:endParaRPr lang="en-US"/>
          </a:p>
        </p:txBody>
      </p:sp>
      <p:sp>
        <p:nvSpPr>
          <p:cNvPr id="3" name="Content Placeholder 2"/>
          <p:cNvSpPr>
            <a:spLocks noGrp="1"/>
          </p:cNvSpPr>
          <p:nvPr>
            <p:ph idx="1"/>
          </p:nvPr>
        </p:nvSpPr>
        <p:spPr/>
        <p:txBody>
          <a:bodyPr>
            <a:normAutofit/>
          </a:bodyPr>
          <a:p>
            <a:r>
              <a:rPr lang="en-US" sz="2000"/>
              <a:t> NoSQL, ilişkisel veri tabanı sistemlerine alternatif bir çözüm olarak ortaya çıkmıştır. İlişkisel olamayan veri tabanları yatay</a:t>
            </a:r>
            <a:r>
              <a:rPr lang="tr-TR" altLang="en-US" sz="2000"/>
              <a:t> </a:t>
            </a:r>
            <a:r>
              <a:rPr lang="en-US" sz="2000"/>
              <a:t>olarak ölçeklendirilen bir veri depolama sistemidir . Günlük 7 TB’lık</a:t>
            </a:r>
            <a:r>
              <a:rPr lang="tr-TR" altLang="en-US" sz="2000"/>
              <a:t> </a:t>
            </a:r>
            <a:r>
              <a:rPr lang="en-US" sz="2000"/>
              <a:t>işlem hacmine sahip Twitter  ve 10 TB’lık Facebook gibi, çok büyük verilerin depolanması ve yazılmasında ilişkisel veri tabanlarının eksik kaldığı </a:t>
            </a:r>
            <a:r>
              <a:rPr lang="tr-TR" altLang="en-US" sz="2000"/>
              <a:t>yerlerde</a:t>
            </a:r>
            <a:r>
              <a:rPr lang="en-US" sz="2000"/>
              <a:t>, yatay ölçekleme yapan dağıtık NoSQL çözümleri geliştirilmiştir.İlişkisel veri tabanı kullanıcılarının NoSQL veri tabanına geçmek istemelerinin nedenleri</a:t>
            </a:r>
            <a:r>
              <a:rPr lang="tr-TR" altLang="en-US" sz="2000"/>
              <a:t> </a:t>
            </a:r>
            <a:r>
              <a:rPr lang="en-US" sz="2000"/>
              <a:t>şekil 5.1’de yüzde olarak gösterilmiştir.</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4" name="Content Placeholder 3"/>
          <p:cNvPicPr>
            <a:picLocks noChangeAspect="1"/>
          </p:cNvPicPr>
          <p:nvPr>
            <p:ph sz="half" idx="1"/>
          </p:nvPr>
        </p:nvPicPr>
        <p:blipFill>
          <a:blip r:embed="rId1"/>
          <a:stretch>
            <a:fillRect/>
          </a:stretch>
        </p:blipFill>
        <p:spPr>
          <a:xfrm>
            <a:off x="1073150" y="1600200"/>
            <a:ext cx="3776980" cy="4526280"/>
          </a:xfrm>
          <a:prstGeom prst="rect">
            <a:avLst/>
          </a:prstGeom>
        </p:spPr>
      </p:pic>
      <p:pic>
        <p:nvPicPr>
          <p:cNvPr id="5" name="Content Placeholder 4"/>
          <p:cNvPicPr>
            <a:picLocks noChangeAspect="1"/>
          </p:cNvPicPr>
          <p:nvPr>
            <p:ph sz="half" idx="2"/>
          </p:nvPr>
        </p:nvPicPr>
        <p:blipFill>
          <a:blip r:embed="rId2"/>
          <a:stretch>
            <a:fillRect/>
          </a:stretch>
        </p:blipFill>
        <p:spPr>
          <a:xfrm>
            <a:off x="5785485" y="1900555"/>
            <a:ext cx="5735320" cy="39249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t> Neden NoSQL Gerekli</a:t>
            </a:r>
            <a:endParaRPr lang="tr-TR" altLang="en-US"/>
          </a:p>
        </p:txBody>
      </p:sp>
      <p:sp>
        <p:nvSpPr>
          <p:cNvPr id="3" name="Content Placeholder 2"/>
          <p:cNvSpPr>
            <a:spLocks noGrp="1"/>
          </p:cNvSpPr>
          <p:nvPr>
            <p:ph sz="half" idx="1"/>
          </p:nvPr>
        </p:nvSpPr>
        <p:spPr/>
        <p:txBody>
          <a:bodyPr>
            <a:normAutofit/>
          </a:bodyPr>
          <a:p>
            <a:r>
              <a:rPr lang="en-US" sz="1780"/>
              <a:t>Amazon</a:t>
            </a:r>
            <a:r>
              <a:rPr lang="tr-TR" altLang="en-US" sz="1780"/>
              <a:t> </a:t>
            </a:r>
            <a:r>
              <a:rPr lang="en-US" sz="1780"/>
              <a:t>bu gereksinimi</a:t>
            </a:r>
            <a:r>
              <a:rPr lang="tr-TR" altLang="en-US" sz="1780"/>
              <a:t> </a:t>
            </a:r>
            <a:r>
              <a:rPr lang="en-US" sz="1780"/>
              <a:t>“DynamoDB”,Google ise “Big Table”</a:t>
            </a:r>
            <a:r>
              <a:rPr lang="tr-TR" altLang="en-US" sz="1780"/>
              <a:t> </a:t>
            </a:r>
            <a:r>
              <a:rPr lang="en-US" sz="1780"/>
              <a:t>ismini verdiği NoSQL veri tabanı sistemi</a:t>
            </a:r>
            <a:r>
              <a:rPr lang="tr-TR" altLang="en-US" sz="1780"/>
              <a:t> </a:t>
            </a:r>
            <a:r>
              <a:rPr lang="en-US" sz="1780"/>
              <a:t>ile çözmektedir.</a:t>
            </a:r>
            <a:r>
              <a:rPr lang="tr-TR" altLang="en-US" sz="1780"/>
              <a:t> </a:t>
            </a:r>
            <a:r>
              <a:rPr lang="en-US" sz="1780"/>
              <a:t>İlişkisel veri tabanlarının</a:t>
            </a:r>
            <a:r>
              <a:rPr lang="tr-TR" altLang="en-US" sz="1780"/>
              <a:t> </a:t>
            </a:r>
            <a:r>
              <a:rPr lang="en-US" sz="1780"/>
              <a:t>kullandığı ACID işlemselliğine karşın NoSQL “BASE”</a:t>
            </a:r>
            <a:r>
              <a:rPr lang="tr-TR" altLang="en-US" sz="1780"/>
              <a:t> </a:t>
            </a:r>
            <a:r>
              <a:rPr lang="en-US" sz="1780"/>
              <a:t>kısaltması ile ifade edilir.</a:t>
            </a:r>
            <a:r>
              <a:rPr lang="tr-TR" altLang="en-US" sz="1780"/>
              <a:t>  </a:t>
            </a:r>
            <a:endParaRPr lang="en-US" sz="1780"/>
          </a:p>
          <a:p>
            <a:pPr marL="0" indent="0">
              <a:buNone/>
            </a:pPr>
            <a:r>
              <a:rPr lang="tr-TR" altLang="en-US" sz="1780"/>
              <a:t> - Kolay Ulaşılabilirlik (Basically Available)</a:t>
            </a:r>
            <a:endParaRPr lang="tr-TR" altLang="en-US" sz="1780"/>
          </a:p>
          <a:p>
            <a:pPr marL="0" indent="0">
              <a:buNone/>
            </a:pPr>
            <a:r>
              <a:rPr lang="tr-TR" altLang="en-US" sz="1780"/>
              <a:t> - Esnek Durum (Soft state)</a:t>
            </a:r>
            <a:endParaRPr lang="tr-TR" altLang="en-US" sz="1780"/>
          </a:p>
          <a:p>
            <a:pPr marL="0" indent="0">
              <a:buNone/>
            </a:pPr>
            <a:r>
              <a:rPr lang="tr-TR" altLang="en-US" sz="1780"/>
              <a:t> - Eninde sonunda Tutarlı (Eventually consistent):</a:t>
            </a:r>
            <a:endParaRPr lang="tr-TR" altLang="en-US" sz="1780"/>
          </a:p>
          <a:p>
            <a:endParaRPr lang="en-US" sz="1780"/>
          </a:p>
        </p:txBody>
      </p:sp>
      <p:pic>
        <p:nvPicPr>
          <p:cNvPr id="4" name="Content Placeholder 3"/>
          <p:cNvPicPr>
            <a:picLocks noChangeAspect="1"/>
          </p:cNvPicPr>
          <p:nvPr>
            <p:ph sz="half" idx="2"/>
          </p:nvPr>
        </p:nvPicPr>
        <p:blipFill>
          <a:blip r:embed="rId1"/>
          <a:stretch>
            <a:fillRect/>
          </a:stretch>
        </p:blipFill>
        <p:spPr>
          <a:xfrm>
            <a:off x="6523990" y="1417955"/>
            <a:ext cx="4933950" cy="30289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271905"/>
          </a:xfrm>
        </p:spPr>
        <p:txBody>
          <a:bodyPr>
            <a:normAutofit fontScale="90000"/>
          </a:bodyPr>
          <a:p>
            <a:r>
              <a:rPr lang="tr-TR" altLang="en-US"/>
              <a:t>VERİTABANI MİMARİLERİNİN PERFORMANS KARŞILAŞTIRMASI</a:t>
            </a:r>
            <a:endParaRPr lang="tr-TR" altLang="en-US"/>
          </a:p>
        </p:txBody>
      </p:sp>
      <p:sp>
        <p:nvSpPr>
          <p:cNvPr id="3" name="Content Placeholder 2"/>
          <p:cNvSpPr>
            <a:spLocks noGrp="1"/>
          </p:cNvSpPr>
          <p:nvPr>
            <p:ph idx="1"/>
          </p:nvPr>
        </p:nvSpPr>
        <p:spPr/>
        <p:txBody>
          <a:bodyPr>
            <a:normAutofit/>
          </a:bodyPr>
          <a:p>
            <a:r>
              <a:rPr lang="en-US" sz="1780"/>
              <a:t>Veri tabanı mimarilerinde oldukça </a:t>
            </a:r>
            <a:r>
              <a:rPr lang="tr-TR" altLang="en-US" sz="1780"/>
              <a:t>çok </a:t>
            </a:r>
            <a:r>
              <a:rPr lang="en-US" sz="1780"/>
              <a:t>çeşit vardır. Bu çalışmada MySQL</a:t>
            </a:r>
            <a:r>
              <a:rPr lang="tr-TR" altLang="en-US" sz="1780"/>
              <a:t> </a:t>
            </a:r>
            <a:r>
              <a:rPr lang="en-US" sz="1780"/>
              <a:t>ve ilişkisel olmayan (NoSQL)</a:t>
            </a:r>
            <a:r>
              <a:rPr lang="tr-TR" altLang="en-US" sz="1780"/>
              <a:t> </a:t>
            </a:r>
            <a:r>
              <a:rPr lang="en-US" sz="1780"/>
              <a:t>veri tabanı olarak ilişkisel veri tabanı sistemlerine alternatif olarak ortaya çıkan, yatay ölçeklendirilen bir veri depolama sistemi olan MongoDB veri tabanı sistemi kullanılmıştır.</a:t>
            </a:r>
            <a:endParaRPr lang="en-US" sz="1780"/>
          </a:p>
          <a:p>
            <a:r>
              <a:rPr lang="en-US" sz="1780"/>
              <a:t>Yapılan çalışmada;</a:t>
            </a:r>
            <a:r>
              <a:rPr lang="tr-TR" altLang="en-US" sz="1780"/>
              <a:t> </a:t>
            </a:r>
            <a:r>
              <a:rPr lang="en-US" sz="1780"/>
              <a:t>MySQL ve MongoDB veri tabanı sistemlerinin performans ve yatay ölçeklenebilirlik incelemesi için aşağıdaki işlemlerin uygulanması ve sonuçlarının ortaya çıkarılması hedeflenmiştir.</a:t>
            </a:r>
            <a:endParaRPr lang="en-US" sz="178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p:cNvPicPr>
            <a:picLocks noChangeAspect="1"/>
          </p:cNvPicPr>
          <p:nvPr>
            <p:ph sz="half" idx="1"/>
          </p:nvPr>
        </p:nvPicPr>
        <p:blipFill>
          <a:blip r:embed="rId1"/>
          <a:stretch>
            <a:fillRect/>
          </a:stretch>
        </p:blipFill>
        <p:spPr>
          <a:xfrm>
            <a:off x="656590" y="981075"/>
            <a:ext cx="5346065" cy="4794885"/>
          </a:xfrm>
          <a:prstGeom prst="rect">
            <a:avLst/>
          </a:prstGeom>
        </p:spPr>
      </p:pic>
      <p:pic>
        <p:nvPicPr>
          <p:cNvPr id="8" name="Content Placeholder 7"/>
          <p:cNvPicPr>
            <a:picLocks noChangeAspect="1"/>
          </p:cNvPicPr>
          <p:nvPr>
            <p:ph sz="half" idx="2"/>
          </p:nvPr>
        </p:nvPicPr>
        <p:blipFill>
          <a:blip r:embed="rId2"/>
          <a:stretch>
            <a:fillRect/>
          </a:stretch>
        </p:blipFill>
        <p:spPr>
          <a:xfrm>
            <a:off x="6558280" y="981075"/>
            <a:ext cx="5131435" cy="48355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82270" y="314325"/>
            <a:ext cx="10601960" cy="6459855"/>
          </a:xfrm>
        </p:spPr>
        <p:txBody>
          <a:bodyPr>
            <a:normAutofit/>
          </a:bodyPr>
          <a:p>
            <a:r>
              <a:rPr lang="en-US" sz="2000"/>
              <a:t>Veri Tabanı Sorguları: Bu çalışmada üç farklı veri tabanı sorgusu kullanılmıştır. İkinci sorgu için daha karmaşık “INNER JOIN” deyimi içeren bir sorgu hazırlanmıştır. Üçüncü sorgu için ise “SELECT” ile birlikte iç içe “JOIN”, “INNER JOIN” ve “WHERE” deyimi içeren karmaşık sorgu hazırlanmıştır.</a:t>
            </a:r>
            <a:endParaRPr lang="en-US" sz="2000"/>
          </a:p>
          <a:p>
            <a:pPr marL="0" indent="0">
              <a:buNone/>
            </a:pPr>
            <a:r>
              <a:rPr lang="tr-TR" altLang="en-US" sz="2000"/>
              <a:t>-</a:t>
            </a:r>
            <a:r>
              <a:rPr lang="en-US" sz="2000"/>
              <a:t>Sorgu 1: Basit</a:t>
            </a:r>
            <a:endParaRPr lang="en-US" sz="2000"/>
          </a:p>
          <a:p>
            <a:pPr marL="0" indent="0">
              <a:buNone/>
            </a:pPr>
            <a:r>
              <a:rPr lang="tr-TR" altLang="en-US" sz="2000"/>
              <a:t>-</a:t>
            </a:r>
            <a:r>
              <a:rPr lang="en-US" sz="2000"/>
              <a:t>Sorgu 2: Karmaşık</a:t>
            </a:r>
            <a:endParaRPr lang="en-US" sz="2000"/>
          </a:p>
          <a:p>
            <a:pPr marL="0" indent="0">
              <a:buNone/>
            </a:pPr>
            <a:r>
              <a:rPr lang="tr-TR" altLang="en-US" sz="2000"/>
              <a:t>-</a:t>
            </a:r>
            <a:r>
              <a:rPr lang="en-US" sz="2000"/>
              <a:t>Sorgu 3: Detaylı ve karmaşık</a:t>
            </a:r>
            <a:endParaRPr lang="en-US" sz="2000"/>
          </a:p>
          <a:p>
            <a:pPr marL="0" indent="0">
              <a:buNone/>
            </a:pPr>
            <a:r>
              <a:rPr lang="en-US" sz="2000"/>
              <a:t>Ölçümler: zaman kavramı ön planda tutulması hedeflenmiştir.</a:t>
            </a:r>
            <a:endParaRPr lang="en-US" sz="2000"/>
          </a:p>
          <a:p>
            <a:pPr marL="0" indent="0">
              <a:buNone/>
            </a:pPr>
            <a:r>
              <a:rPr lang="en-US" sz="2000"/>
              <a:t>Ölçüm Metrikleri:  performansı</a:t>
            </a:r>
            <a:r>
              <a:rPr lang="tr-TR" altLang="en-US" sz="2000"/>
              <a:t> </a:t>
            </a:r>
            <a:r>
              <a:rPr lang="en-US" sz="2000"/>
              <a:t>ölçmek için ortak bir metrik gereklidir.</a:t>
            </a:r>
            <a:endParaRPr lang="en-US" sz="2000"/>
          </a:p>
          <a:p>
            <a:pPr marL="0" indent="0">
              <a:buNone/>
            </a:pPr>
            <a:r>
              <a:rPr lang="en-US" sz="2000"/>
              <a:t>Analiz ve sonuçlar:veri</a:t>
            </a:r>
            <a:r>
              <a:rPr lang="tr-TR" altLang="en-US" sz="2000"/>
              <a:t> </a:t>
            </a:r>
            <a:r>
              <a:rPr lang="en-US" sz="2000"/>
              <a:t>tabanlarının farklı sorgu türlerine göre nasıl yanıt verdiği hem okuma hem yazma ile analiz edilen sorguların toplam sayısı ve sonuçları şekillerle gösterilmiştir.</a:t>
            </a:r>
            <a:endParaRPr lang="en-US" sz="2000"/>
          </a:p>
          <a:p>
            <a:pPr marL="0" indent="0">
              <a:buNone/>
            </a:pPr>
            <a:r>
              <a:rPr lang="tr-TR" altLang="en-US" sz="2000"/>
              <a:t>V</a:t>
            </a:r>
            <a:r>
              <a:rPr lang="en-US" sz="2000"/>
              <a:t>eri tabanlarının detaylı olarak karşılaştırılabilmesi için çok çeşitli durumlar yaratılmak istenmiştir. </a:t>
            </a:r>
            <a:r>
              <a:rPr lang="tr-TR" altLang="en-US" sz="2000"/>
              <a:t>Y</a:t>
            </a:r>
            <a:r>
              <a:rPr lang="en-US" sz="2000"/>
              <a:t>apılan sorgular veri tabanı sorguları</a:t>
            </a:r>
            <a:r>
              <a:rPr lang="tr-TR" altLang="en-US" sz="2000"/>
              <a:t>nda </a:t>
            </a:r>
            <a:r>
              <a:rPr lang="en-US" sz="2000"/>
              <a:t>yer alan sorgu koşullarına göre, ölçümler ise ölçüm metriklerinde tanımlanan formüllere göre hesaplanarak yapılmaktadır.</a:t>
            </a:r>
            <a:endParaRPr lang="en-US" sz="2000"/>
          </a:p>
          <a:p>
            <a:pPr marL="0" indent="0">
              <a:buNone/>
            </a:pPr>
            <a:endParaRPr 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5948680" y="378460"/>
            <a:ext cx="5297805" cy="1830070"/>
          </a:xfrm>
        </p:spPr>
        <p:txBody>
          <a:bodyPr/>
          <a:p>
            <a:pPr marL="0" indent="0">
              <a:buNone/>
            </a:pPr>
            <a:endParaRPr lang="tr-TR" altLang="en-US" sz="1600"/>
          </a:p>
          <a:p>
            <a:r>
              <a:rPr lang="tr-TR" altLang="en-US" sz="1800"/>
              <a:t>Ayrıca, sorgular/saniye ölçüm metrik grafiği ile de şekil 6.4’de görüldüğü üzere ayrıntılı ortalama süre sonuçları elde edilmiştir.</a:t>
            </a:r>
            <a:endParaRPr lang="tr-TR" altLang="en-US" sz="1800"/>
          </a:p>
        </p:txBody>
      </p:sp>
      <p:pic>
        <p:nvPicPr>
          <p:cNvPr id="4" name="Content Placeholder 3"/>
          <p:cNvPicPr>
            <a:picLocks noChangeAspect="1"/>
          </p:cNvPicPr>
          <p:nvPr>
            <p:ph sz="half" idx="2"/>
          </p:nvPr>
        </p:nvPicPr>
        <p:blipFill>
          <a:blip r:embed="rId1"/>
          <a:stretch>
            <a:fillRect/>
          </a:stretch>
        </p:blipFill>
        <p:spPr>
          <a:xfrm>
            <a:off x="535940" y="2497455"/>
            <a:ext cx="4695825" cy="3190875"/>
          </a:xfrm>
          <a:prstGeom prst="rect">
            <a:avLst/>
          </a:prstGeom>
        </p:spPr>
      </p:pic>
      <p:pic>
        <p:nvPicPr>
          <p:cNvPr id="6" name="Picture 5"/>
          <p:cNvPicPr>
            <a:picLocks noChangeAspect="1"/>
          </p:cNvPicPr>
          <p:nvPr/>
        </p:nvPicPr>
        <p:blipFill>
          <a:blip r:embed="rId2"/>
          <a:stretch>
            <a:fillRect/>
          </a:stretch>
        </p:blipFill>
        <p:spPr>
          <a:xfrm>
            <a:off x="6274435" y="1873250"/>
            <a:ext cx="4871085" cy="3471545"/>
          </a:xfrm>
          <a:prstGeom prst="rect">
            <a:avLst/>
          </a:prstGeom>
        </p:spPr>
      </p:pic>
      <p:sp>
        <p:nvSpPr>
          <p:cNvPr id="7" name="Text Box 6"/>
          <p:cNvSpPr txBox="1"/>
          <p:nvPr/>
        </p:nvSpPr>
        <p:spPr>
          <a:xfrm>
            <a:off x="454660" y="603885"/>
            <a:ext cx="5053330" cy="1893570"/>
          </a:xfrm>
          <a:prstGeom prst="rect">
            <a:avLst/>
          </a:prstGeom>
          <a:noFill/>
        </p:spPr>
        <p:txBody>
          <a:bodyPr wrap="square" rtlCol="0" anchor="t">
            <a:noAutofit/>
          </a:bodyPr>
          <a:p>
            <a:pPr marL="0" indent="0">
              <a:buNone/>
            </a:pPr>
            <a:r>
              <a:rPr lang="tr-TR" altLang="en-US" sz="1600">
                <a:sym typeface="+mn-ea"/>
              </a:rPr>
              <a:t>-Şekil 6.3’de </a:t>
            </a:r>
            <a:r>
              <a:rPr lang="en-US" sz="1600">
                <a:sym typeface="+mn-ea"/>
              </a:rPr>
              <a:t>MySQL ve MongoDB veri tabanlarına</a:t>
            </a:r>
            <a:r>
              <a:rPr lang="tr-TR" altLang="en-US" sz="1600">
                <a:sym typeface="+mn-ea"/>
              </a:rPr>
              <a:t> </a:t>
            </a:r>
            <a:r>
              <a:rPr lang="en-US" sz="1600">
                <a:sym typeface="+mn-ea"/>
              </a:rPr>
              <a:t>sorgu 1</a:t>
            </a:r>
            <a:r>
              <a:rPr lang="tr-TR" altLang="en-US" sz="1600">
                <a:sym typeface="+mn-ea"/>
              </a:rPr>
              <a:t> </a:t>
            </a:r>
            <a:r>
              <a:rPr lang="en-US" sz="1600">
                <a:sym typeface="+mn-ea"/>
              </a:rPr>
              <a:t>ile karşılaştırma testi uygulanmıştır. Yapılan analizde; MongoDB, sorgu sayısı farkı arttıkça performans kötülüğü </a:t>
            </a:r>
            <a:r>
              <a:rPr lang="tr-TR" altLang="en-US" sz="1600">
                <a:sym typeface="+mn-ea"/>
              </a:rPr>
              <a:t>görülmüştür</a:t>
            </a:r>
            <a:r>
              <a:rPr lang="en-US" sz="1600">
                <a:sym typeface="+mn-ea"/>
              </a:rPr>
              <a:t>. MySQL veri tabanının, özellikle 3 işlemci sayısı ile 1 işlemci çekirdeği sayısına göre incelendiğinde</a:t>
            </a:r>
            <a:r>
              <a:rPr lang="tr-TR" altLang="en-US" sz="1600">
                <a:sym typeface="+mn-ea"/>
              </a:rPr>
              <a:t> </a:t>
            </a:r>
            <a:r>
              <a:rPr lang="en-US" sz="1600">
                <a:sym typeface="+mn-ea"/>
              </a:rPr>
              <a:t>daha kötü performans gösterdiği görülmektedir.</a:t>
            </a:r>
            <a:endParaRPr lang="en-US" sz="160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08305" y="1014095"/>
            <a:ext cx="4636770" cy="5112385"/>
          </a:xfrm>
        </p:spPr>
        <p:txBody>
          <a:bodyPr/>
          <a:p>
            <a:r>
              <a:rPr lang="tr-TR" altLang="en-US" sz="1800"/>
              <a:t>şekil 6.5’te </a:t>
            </a:r>
            <a:r>
              <a:rPr lang="en-US" sz="1800"/>
              <a:t>MySQL ve MongoDB arasındaki performans farkları, sorgu sayılarının artmasıyla net bir şekilde ortaya çıkıyor. Ancak, 2 veya 3 işlemci çekirdeği yapılandırması gibi durumlarda, yüksek işlemci ve işlemci çekirdeği sayılarında sorgu/saniye grafiğinde belirgin bir düşüş gözlemleniyor. Bu durumda, MongoDB'un bu yapılandırmalarda daha avantajlı olduğunu söyleyebiliriz.</a:t>
            </a:r>
            <a:endParaRPr lang="en-US" sz="1800"/>
          </a:p>
        </p:txBody>
      </p:sp>
      <p:pic>
        <p:nvPicPr>
          <p:cNvPr id="5" name="Content Placeholder 4"/>
          <p:cNvPicPr>
            <a:picLocks noChangeAspect="1"/>
          </p:cNvPicPr>
          <p:nvPr>
            <p:ph sz="half" idx="2"/>
          </p:nvPr>
        </p:nvPicPr>
        <p:blipFill>
          <a:blip r:embed="rId1"/>
          <a:stretch>
            <a:fillRect/>
          </a:stretch>
        </p:blipFill>
        <p:spPr>
          <a:xfrm>
            <a:off x="5811520" y="1014095"/>
            <a:ext cx="5414010" cy="38233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solidFill>
                  <a:schemeClr val="tx1"/>
                </a:solidFill>
                <a:effectLst>
                  <a:outerShdw blurRad="38100" dist="19050" dir="2700000" algn="tl" rotWithShape="0">
                    <a:schemeClr val="dk1">
                      <a:alpha val="40000"/>
                    </a:schemeClr>
                  </a:outerShdw>
                </a:effectLst>
              </a:rPr>
              <a:t>GİRİŞ</a:t>
            </a:r>
            <a:r>
              <a:rPr lang="en-US">
                <a:solidFill>
                  <a:schemeClr val="tx1"/>
                </a:solidFill>
                <a:effectLst>
                  <a:outerShdw blurRad="38100" dist="19050" dir="2700000" algn="tl" rotWithShape="0">
                    <a:schemeClr val="dk1">
                      <a:alpha val="40000"/>
                    </a:schemeClr>
                  </a:outerShdw>
                </a:effectLst>
              </a:rPr>
              <a:t> (INTRODUCTION) </a:t>
            </a:r>
            <a:endParaRPr lang="en-US">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normAutofit/>
          </a:bodyPr>
          <a:p>
            <a:pPr marL="0" indent="0">
              <a:buNone/>
            </a:pPr>
            <a:r>
              <a:rPr sz="2000"/>
              <a:t>Veri, bilgiye dönüştürülerek hızlı erişim sağlama, çeşitli alanlarda önemli bir faktör haline gelmiştir. Kurumsal rehberlerden büyük işletmelerin bilgilerini saklamaya kadar, veri depolama ihtiyacı çeşitli alanlarda ortaya çıkmaktadır. Veri miktarı ve karmaşıklığına bağlı olarak, farklı modelleme, depolama ve sorgulama teknikleri geliştirilmiştir. Bu kapsamda, ilişkisel olmayan veri tabanı yönetim sistemleri de kullanılmaktadır. eBay ve Amazon gibi lider şirketler, performans ve esneklikleri nedeniyle ilişkisel olmayan veri tabanı yönetim sistemlerini tercih etmektedir.</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77190" y="377825"/>
            <a:ext cx="5466080" cy="5748655"/>
          </a:xfrm>
        </p:spPr>
        <p:txBody>
          <a:bodyPr/>
          <a:p>
            <a:r>
              <a:rPr lang="en-US" sz="1600"/>
              <a:t>Şekil 6.6’da işlemci çekirdeği miktarı ile saniye başına yapılan sorgu sayıları arasındaki ilişki analizi gösterilmektedir. MySQL</a:t>
            </a:r>
            <a:r>
              <a:rPr lang="tr-TR" altLang="en-US" sz="1600"/>
              <a:t> </a:t>
            </a:r>
            <a:r>
              <a:rPr lang="en-US" sz="1600"/>
              <a:t>için biraz daha iyi olan performans 4 işlemci çekirdeğine kadar </a:t>
            </a:r>
            <a:r>
              <a:rPr lang="tr-TR" altLang="en-US" sz="1600"/>
              <a:t>neredeyse</a:t>
            </a:r>
            <a:r>
              <a:rPr lang="en-US" sz="1600"/>
              <a:t> aynıdır.</a:t>
            </a:r>
            <a:endParaRPr lang="tr-TR" altLang="en-US" sz="1600"/>
          </a:p>
        </p:txBody>
      </p:sp>
      <p:pic>
        <p:nvPicPr>
          <p:cNvPr id="4" name="Content Placeholder 3"/>
          <p:cNvPicPr>
            <a:picLocks noChangeAspect="1"/>
          </p:cNvPicPr>
          <p:nvPr>
            <p:ph sz="half" idx="2"/>
          </p:nvPr>
        </p:nvPicPr>
        <p:blipFill>
          <a:blip r:embed="rId1"/>
          <a:stretch>
            <a:fillRect/>
          </a:stretch>
        </p:blipFill>
        <p:spPr>
          <a:xfrm>
            <a:off x="609600" y="2005330"/>
            <a:ext cx="5132070" cy="3438525"/>
          </a:xfrm>
          <a:prstGeom prst="rect">
            <a:avLst/>
          </a:prstGeom>
        </p:spPr>
      </p:pic>
      <p:sp>
        <p:nvSpPr>
          <p:cNvPr id="6" name="Content Placeholder 2"/>
          <p:cNvSpPr>
            <a:spLocks noGrp="1"/>
          </p:cNvSpPr>
          <p:nvPr/>
        </p:nvSpPr>
        <p:spPr>
          <a:xfrm>
            <a:off x="6316345" y="377825"/>
            <a:ext cx="5266055" cy="5748655"/>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a:t>Şekil 6.7’de MySQL ve MongoDB veri tabanlarına ikinci sorgu kodu ile karşılaştırma testi uygulanmıştır. Yapılan analizde; MySQL veri tabanı sisteminin MongoDB’ye göre sorgu sayısı farkı arttıkça daha belirgin bir performans kötülüğü göstermiştir.</a:t>
            </a:r>
            <a:endParaRPr lang="en-US" sz="1600"/>
          </a:p>
          <a:p>
            <a:pPr marL="0" indent="0">
              <a:buNone/>
            </a:pPr>
            <a:endParaRPr lang="tr-TR" altLang="en-US" sz="1600"/>
          </a:p>
        </p:txBody>
      </p:sp>
      <p:pic>
        <p:nvPicPr>
          <p:cNvPr id="7" name="Picture 6"/>
          <p:cNvPicPr>
            <a:picLocks noChangeAspect="1"/>
          </p:cNvPicPr>
          <p:nvPr/>
        </p:nvPicPr>
        <p:blipFill>
          <a:blip r:embed="rId2"/>
          <a:stretch>
            <a:fillRect/>
          </a:stretch>
        </p:blipFill>
        <p:spPr>
          <a:xfrm>
            <a:off x="6715125" y="2005330"/>
            <a:ext cx="4867275" cy="34385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398145"/>
            <a:ext cx="5384800" cy="5728335"/>
          </a:xfrm>
        </p:spPr>
        <p:txBody>
          <a:bodyPr/>
          <a:p>
            <a:r>
              <a:rPr lang="en-US" sz="1600"/>
              <a:t>Şekil 6.8’de MySQL ve MongoDBveri tabanlarına ikinci sorgu kodu ile karşılaştırma testi uygulanmıştır. Yapılan analizde; MongoDB veri tabanı sisteminin, d</a:t>
            </a:r>
            <a:r>
              <a:rPr lang="tr-TR" altLang="en-US" sz="1600"/>
              <a:t>aha</a:t>
            </a:r>
            <a:r>
              <a:rPr lang="en-US" sz="1600"/>
              <a:t>az bir sürede daha çok sorgu yürütmesinin mümkün olduğu, sorgu sayısı değiştikçe performans</a:t>
            </a:r>
            <a:r>
              <a:rPr lang="tr-TR" altLang="en-US" sz="1600"/>
              <a:t>ı</a:t>
            </a:r>
            <a:r>
              <a:rPr lang="en-US" sz="1600"/>
              <a:t>n hale gelerek başına %40 oranında daha iyi performans sergilediği gözlemlenmiştir</a:t>
            </a:r>
            <a:r>
              <a:rPr lang="tr-TR" altLang="en-US" sz="1600"/>
              <a:t>.</a:t>
            </a:r>
            <a:endParaRPr lang="tr-TR" altLang="en-US" sz="1600"/>
          </a:p>
        </p:txBody>
      </p:sp>
      <p:pic>
        <p:nvPicPr>
          <p:cNvPr id="4" name="Content Placeholder 3"/>
          <p:cNvPicPr>
            <a:picLocks noChangeAspect="1"/>
          </p:cNvPicPr>
          <p:nvPr>
            <p:ph sz="half" idx="2"/>
          </p:nvPr>
        </p:nvPicPr>
        <p:blipFill>
          <a:blip r:embed="rId1"/>
          <a:stretch>
            <a:fillRect/>
          </a:stretch>
        </p:blipFill>
        <p:spPr>
          <a:xfrm>
            <a:off x="892175" y="2788920"/>
            <a:ext cx="4819650" cy="3590925"/>
          </a:xfrm>
          <a:prstGeom prst="rect">
            <a:avLst/>
          </a:prstGeom>
        </p:spPr>
      </p:pic>
      <p:sp>
        <p:nvSpPr>
          <p:cNvPr id="6" name="Content Placeholder 2"/>
          <p:cNvSpPr>
            <a:spLocks noGrp="1"/>
          </p:cNvSpPr>
          <p:nvPr/>
        </p:nvSpPr>
        <p:spPr>
          <a:xfrm>
            <a:off x="6557645" y="398780"/>
            <a:ext cx="4796155" cy="5778500"/>
          </a:xfrm>
          <a:prstGeom prst="rect">
            <a:avLst/>
          </a:prstGeom>
          <a:noFill/>
          <a:ln w="9525">
            <a:noFill/>
          </a:ln>
        </p:spPr>
        <p:txBody>
          <a:bodyPr>
            <a:normAutofit/>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sz="1600"/>
              <a:t>Şekil 6.9, işlemci çekirdeği miktarı ile saniye başına yapılan sorgu sayıları arasındaki ilişkiyi gösteriyor. MySQL, veri kayıt miktarı ve sorgu sayısı arttıkça önce bir düşüş yaşarken, sonrasında küçük performans artışları gösteriyor. Öte yandan, MongoDB, MySQL'e kıyasla yüksek performans sergiliyor ve aynı veri kayıt setlerinde bile MongoDB'nin avantajı belirgin şekilde görülüyor.</a:t>
            </a:r>
            <a:endParaRPr sz="1600"/>
          </a:p>
        </p:txBody>
      </p:sp>
      <p:pic>
        <p:nvPicPr>
          <p:cNvPr id="7" name="Picture 6"/>
          <p:cNvPicPr>
            <a:picLocks noChangeAspect="1"/>
          </p:cNvPicPr>
          <p:nvPr/>
        </p:nvPicPr>
        <p:blipFill>
          <a:blip r:embed="rId2"/>
          <a:stretch>
            <a:fillRect/>
          </a:stretch>
        </p:blipFill>
        <p:spPr>
          <a:xfrm>
            <a:off x="6709410" y="2788920"/>
            <a:ext cx="4819650" cy="37147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27990" y="621030"/>
            <a:ext cx="5566410" cy="5505450"/>
          </a:xfrm>
        </p:spPr>
        <p:txBody>
          <a:bodyPr>
            <a:normAutofit/>
          </a:bodyPr>
          <a:p>
            <a:r>
              <a:rPr sz="1600"/>
              <a:t>Şekil 6.10'da, iç içe geçmiş "SELECT" ve "WHERE" işlemlerini içeren üçüncü sorgunun performans değerleri gösterilmiştir. MySQL, MongoDB'ye kıyasla veri kayıt sayısı arttıkça daha iyi bir performans sergilemiştir. Ancak, işlemci ve işlemci çekirdeği değişiklikleri performans farklarını belirginleştirmiştir. İşlemci ve işlemci çekirdeği sayıları 3x1, 3x2, 3x3 ve 3x4 olduğunda ise iki veri tabanı neredeyse aynı performansı göstermiştir.</a:t>
            </a:r>
            <a:endParaRPr sz="1600"/>
          </a:p>
          <a:p>
            <a:pPr marL="0" indent="0">
              <a:buNone/>
            </a:pPr>
            <a:endParaRPr lang="tr-TR" altLang="en-US" sz="1600"/>
          </a:p>
        </p:txBody>
      </p:sp>
      <p:pic>
        <p:nvPicPr>
          <p:cNvPr id="4" name="Content Placeholder 3"/>
          <p:cNvPicPr>
            <a:picLocks noChangeAspect="1"/>
          </p:cNvPicPr>
          <p:nvPr>
            <p:ph sz="half" idx="2"/>
          </p:nvPr>
        </p:nvPicPr>
        <p:blipFill>
          <a:blip r:embed="rId1"/>
          <a:stretch>
            <a:fillRect/>
          </a:stretch>
        </p:blipFill>
        <p:spPr>
          <a:xfrm>
            <a:off x="806450" y="3020060"/>
            <a:ext cx="4810125" cy="3248025"/>
          </a:xfrm>
          <a:prstGeom prst="rect">
            <a:avLst/>
          </a:prstGeom>
        </p:spPr>
      </p:pic>
      <p:sp>
        <p:nvSpPr>
          <p:cNvPr id="6" name="Content Placeholder 2"/>
          <p:cNvSpPr>
            <a:spLocks noGrp="1"/>
          </p:cNvSpPr>
          <p:nvPr/>
        </p:nvSpPr>
        <p:spPr>
          <a:xfrm>
            <a:off x="5995035" y="695325"/>
            <a:ext cx="5954395" cy="5481955"/>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sz="1600"/>
              <a:t>Şekil 6.11'de, üçüncü sorgunun MySQL ve MongoDB veri tabanlarına uygulanan karşılaştırma testi sonuçları daha açık bir şekilde görülmektedir. MySQL, 2x4 işlemci ve işlemci çekirdeği yapılandırmasında en iyi performansı sergilerken, 2x1 ve 3x1 yapılandırmalarında her iki veri tabanı için performans sorunları ortaya çıkmaktadır.</a:t>
            </a:r>
            <a:endParaRPr sz="1600"/>
          </a:p>
          <a:p>
            <a:pPr marL="0" indent="0">
              <a:buNone/>
            </a:pPr>
            <a:endParaRPr lang="tr-TR" altLang="en-US" sz="1600"/>
          </a:p>
        </p:txBody>
      </p:sp>
      <p:pic>
        <p:nvPicPr>
          <p:cNvPr id="7" name="Picture 6"/>
          <p:cNvPicPr>
            <a:picLocks noChangeAspect="1"/>
          </p:cNvPicPr>
          <p:nvPr/>
        </p:nvPicPr>
        <p:blipFill>
          <a:blip r:embed="rId2"/>
          <a:stretch>
            <a:fillRect/>
          </a:stretch>
        </p:blipFill>
        <p:spPr>
          <a:xfrm>
            <a:off x="6553200" y="2715260"/>
            <a:ext cx="4838700" cy="35528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80390"/>
            <a:ext cx="5384800" cy="5546090"/>
          </a:xfrm>
        </p:spPr>
        <p:txBody>
          <a:bodyPr/>
          <a:p>
            <a:r>
              <a:rPr sz="1600"/>
              <a:t>Şekil 6.12'de üçüncü sorgunun süre ölçümleri gösterilmektedir. Analizler, MySQL'in veri kayıt sayısı arttıkça performansının düştüğünü, MongoDB'nin ise istikrarlı bir performans sergilediğini göstermektedir.</a:t>
            </a:r>
            <a:endParaRPr sz="1600"/>
          </a:p>
          <a:p>
            <a:pPr marL="0" indent="0">
              <a:buNone/>
            </a:pPr>
            <a:endParaRPr lang="tr-TR" altLang="en-US"/>
          </a:p>
        </p:txBody>
      </p:sp>
      <p:pic>
        <p:nvPicPr>
          <p:cNvPr id="4" name="Content Placeholder 3"/>
          <p:cNvPicPr>
            <a:picLocks noChangeAspect="1"/>
          </p:cNvPicPr>
          <p:nvPr>
            <p:ph sz="half" idx="2"/>
          </p:nvPr>
        </p:nvPicPr>
        <p:blipFill>
          <a:blip r:embed="rId1"/>
          <a:stretch>
            <a:fillRect/>
          </a:stretch>
        </p:blipFill>
        <p:spPr>
          <a:xfrm>
            <a:off x="911225" y="2066925"/>
            <a:ext cx="4781550" cy="3733800"/>
          </a:xfrm>
          <a:prstGeom prst="rect">
            <a:avLst/>
          </a:prstGeom>
        </p:spPr>
      </p:pic>
      <p:sp>
        <p:nvSpPr>
          <p:cNvPr id="6" name="Content Placeholder 2"/>
          <p:cNvSpPr>
            <a:spLocks noGrp="1"/>
          </p:cNvSpPr>
          <p:nvPr/>
        </p:nvSpPr>
        <p:spPr>
          <a:xfrm>
            <a:off x="6962775" y="580390"/>
            <a:ext cx="4619625" cy="5546090"/>
          </a:xfrm>
          <a:prstGeom prst="rect">
            <a:avLst/>
          </a:prstGeom>
          <a:noFill/>
          <a:ln w="9525">
            <a:noFill/>
          </a:ln>
        </p:spPr>
        <p:txBody>
          <a:bodyPr>
            <a:normAutofit/>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altLang="en-US" sz="1600"/>
              <a:t>Z</a:t>
            </a:r>
            <a:r>
              <a:rPr lang="en-US" sz="1600"/>
              <a:t>amanlama ölçeği büyütülerek veri tabanları sistemleri arasındaki performans farkının Şekil 6.14’de daha anlaşılabilir hale geldiği görülmektedir. MongoDB tüm veri kayıt setlerinde oldukç</a:t>
            </a:r>
            <a:r>
              <a:rPr lang="tr-TR" altLang="en-US" sz="1600"/>
              <a:t>a </a:t>
            </a:r>
            <a:r>
              <a:rPr lang="en-US" sz="1600"/>
              <a:t>iyi bir</a:t>
            </a:r>
            <a:r>
              <a:rPr lang="tr-TR" altLang="en-US" sz="1600"/>
              <a:t> </a:t>
            </a:r>
            <a:r>
              <a:rPr lang="en-US" sz="1600"/>
              <a:t>performans gösterdiği </a:t>
            </a:r>
            <a:r>
              <a:rPr lang="tr-TR" altLang="en-US" sz="1600"/>
              <a:t>görülmüştür</a:t>
            </a:r>
            <a:r>
              <a:rPr lang="en-US" sz="1600"/>
              <a:t>.</a:t>
            </a:r>
            <a:endParaRPr lang="tr-TR" altLang="en-US" sz="1600"/>
          </a:p>
        </p:txBody>
      </p:sp>
      <p:pic>
        <p:nvPicPr>
          <p:cNvPr id="7" name="Picture 6"/>
          <p:cNvPicPr>
            <a:picLocks noChangeAspect="1"/>
          </p:cNvPicPr>
          <p:nvPr/>
        </p:nvPicPr>
        <p:blipFill>
          <a:blip r:embed="rId2"/>
          <a:stretch>
            <a:fillRect/>
          </a:stretch>
        </p:blipFill>
        <p:spPr>
          <a:xfrm>
            <a:off x="7164070" y="2390775"/>
            <a:ext cx="4752975" cy="34099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47675" y="337820"/>
            <a:ext cx="11134725" cy="6152515"/>
          </a:xfrm>
        </p:spPr>
        <p:txBody>
          <a:bodyPr>
            <a:normAutofit/>
          </a:bodyPr>
          <a:p>
            <a:r>
              <a:rPr lang="en-US" sz="1780"/>
              <a:t>Son olarak MySQL ve MongoDB veri tabanlarına veri ekleme “INSERT” ve silme “DELETE” işlemleri uygulanmıştır. </a:t>
            </a:r>
            <a:r>
              <a:rPr lang="tr-TR" altLang="en-US" sz="1780"/>
              <a:t>S</a:t>
            </a:r>
            <a:r>
              <a:rPr lang="en-US" sz="1780"/>
              <a:t>ilme sorguları da önemli bir faktör olarak görülmektedir. Şekil 6.15’de her iki veri tabanı sisteminin INSERT ve DELETE işlemlerine ait performans grafiği gösterilmektedir.</a:t>
            </a:r>
            <a:r>
              <a:rPr lang="tr-TR" altLang="en-US" sz="1780"/>
              <a:t> </a:t>
            </a:r>
            <a:r>
              <a:rPr lang="en-US" sz="1780"/>
              <a:t>Yapılan analizde; her iki veri tabanının komut</a:t>
            </a:r>
            <a:r>
              <a:rPr lang="tr-TR" altLang="en-US" sz="1780"/>
              <a:t> </a:t>
            </a:r>
            <a:r>
              <a:rPr lang="en-US" sz="1780"/>
              <a:t>sayılarına göre işlem süreleri doğrusa</a:t>
            </a:r>
            <a:r>
              <a:rPr lang="tr-TR" altLang="en-US" sz="1780"/>
              <a:t>ldır</a:t>
            </a:r>
            <a:r>
              <a:rPr lang="en-US" sz="1780"/>
              <a:t>. MongoDB’nin veri ekleme işlemi MySQL’e göre çok iyi bir performansa sahiptir.</a:t>
            </a:r>
            <a:r>
              <a:rPr lang="tr-TR" altLang="en-US" sz="1780"/>
              <a:t> </a:t>
            </a:r>
            <a:r>
              <a:rPr lang="en-US" sz="1780"/>
              <a:t>Veri silme işleminde ise MongoDB’nin MySQL ile benzer bir performansa sahip olduğu fakat veri silme komut sayılarının artışı ile MySQL veri tabanı sisteminin silme işleminde iyi bir performans sergilediği gözlemlenmiştir. </a:t>
            </a:r>
            <a:endParaRPr lang="en-US" sz="1780"/>
          </a:p>
        </p:txBody>
      </p:sp>
      <p:sp>
        <p:nvSpPr>
          <p:cNvPr id="4" name="Title 3"/>
          <p:cNvSpPr>
            <a:spLocks noGrp="1"/>
          </p:cNvSpPr>
          <p:nvPr>
            <p:ph type="title"/>
          </p:nvPr>
        </p:nvSpPr>
        <p:spPr>
          <a:xfrm>
            <a:off x="377825" y="2747645"/>
            <a:ext cx="11204575" cy="1346835"/>
          </a:xfrm>
        </p:spPr>
        <p:txBody>
          <a:bodyPr>
            <a:normAutofit/>
          </a:bodyPr>
          <a:p>
            <a:r>
              <a:rPr lang="en-US" sz="2400">
                <a:sym typeface="+mn-ea"/>
              </a:rPr>
              <a:t>SONUÇ VE</a:t>
            </a:r>
            <a:br>
              <a:rPr lang="en-US" sz="2400"/>
            </a:br>
            <a:r>
              <a:rPr lang="en-US" sz="2400">
                <a:sym typeface="+mn-ea"/>
              </a:rPr>
              <a:t>DEĞERLEND</a:t>
            </a:r>
            <a:r>
              <a:rPr lang="tr-TR" altLang="en-US" sz="2400">
                <a:sym typeface="+mn-ea"/>
              </a:rPr>
              <a:t>İ</a:t>
            </a:r>
            <a:r>
              <a:rPr lang="en-US" sz="2400">
                <a:sym typeface="+mn-ea"/>
              </a:rPr>
              <a:t>RME (RESULT AND EVALUATION)</a:t>
            </a:r>
            <a:endParaRPr lang="en-US" sz="2400"/>
          </a:p>
        </p:txBody>
      </p:sp>
      <p:sp>
        <p:nvSpPr>
          <p:cNvPr id="5" name="Content Placeholder 2"/>
          <p:cNvSpPr>
            <a:spLocks noGrp="1"/>
          </p:cNvSpPr>
          <p:nvPr/>
        </p:nvSpPr>
        <p:spPr>
          <a:xfrm>
            <a:off x="154940" y="3963670"/>
            <a:ext cx="11427460" cy="2656840"/>
          </a:xfrm>
          <a:prstGeom prst="rect">
            <a:avLst/>
          </a:prstGeom>
          <a:noFill/>
          <a:ln w="9525">
            <a:noFill/>
          </a:ln>
        </p:spPr>
        <p:txBody>
          <a:bodyPr>
            <a:normAutofit/>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 dağıtık mimari ile oluşturulmuş veri tabanları ile ilişkisel veri tabanları karşılaştırılmış</a:t>
            </a:r>
            <a:r>
              <a:rPr lang="tr-TR" altLang="en-US" sz="1800"/>
              <a:t> </a:t>
            </a:r>
            <a:r>
              <a:rPr lang="en-US" sz="1800"/>
              <a:t>ve incelenmiştir.</a:t>
            </a:r>
            <a:r>
              <a:rPr lang="tr-TR" altLang="en-US" sz="1800"/>
              <a:t> </a:t>
            </a:r>
            <a:r>
              <a:rPr lang="en-US" sz="1800"/>
              <a:t>Bu çalışmada, yönetim bilişim sistemleri kapsamında veri tabanlarının modellemesi</a:t>
            </a:r>
            <a:r>
              <a:rPr lang="tr-TR" altLang="en-US" sz="1800"/>
              <a:t>,</a:t>
            </a:r>
            <a:r>
              <a:rPr lang="en-US" sz="1800"/>
              <a:t> en uygun performans ölçümleri, sürecin uygun hale getirilmesi ve en uygun veri tabanı seçiminde kullanıcılara </a:t>
            </a:r>
            <a:r>
              <a:rPr lang="tr-TR" altLang="en-US" sz="1800"/>
              <a:t>yardımcı olması</a:t>
            </a:r>
            <a:r>
              <a:rPr lang="en-US" sz="1800"/>
              <a:t> hedeflenmiştir. Hazırlanan bu makalede</a:t>
            </a:r>
            <a:r>
              <a:rPr lang="tr-TR" altLang="en-US" sz="1800"/>
              <a:t> </a:t>
            </a:r>
            <a:r>
              <a:rPr lang="en-US" sz="1800"/>
              <a:t>ilişkisel ve ilişkisel olmayan veri tabanı yönetim sistemlerinin performans karşılaştırmasının yapılması ve hangi teknolojinin hangi durumlarda</a:t>
            </a:r>
            <a:r>
              <a:rPr lang="tr-TR" altLang="en-US" sz="1800"/>
              <a:t> </a:t>
            </a:r>
            <a:r>
              <a:rPr lang="en-US" sz="1800"/>
              <a:t>uygun olduğunun araştırılması amaçlanmıştır.</a:t>
            </a:r>
            <a:endParaRPr lang="en-US"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894080"/>
            <a:ext cx="10972800" cy="4363720"/>
          </a:xfrm>
        </p:spPr>
        <p:txBody>
          <a:bodyPr>
            <a:normAutofit fontScale="60000"/>
          </a:bodyPr>
          <a:p>
            <a:r>
              <a:t>Çalışma hızı önemli bir faktör olarak kullanıcı tercihlerinde ön plana çıkmaktadır. Bu bağlamda, MongoDB ve MySQL'in performanslarını eşit koşullarda değerlendirmek adına yapılan analizlerde, NoSQL odaklı bir veritabanının büyük veri çiftleriyle ve basit şemalarla daha hızlı ve karmaşık sorguları işleyebildiği gözlemlenmiştir. İkinci sorgu tipi testlerinde MongoDB, farklı yapılandırmalarda en iyi performansı sergilerken, detaylı sorgularda alt belge koleksiyonu kullanımı avantaj sağlamıştır. Büyük veri tabanı boyutundan kaynaklanan maliyetleri hesaplarken NoSQL veritabanlarının dikkate alınması önemlidir. Basit arama sorgularında MySQL iyi performans gösterirken, MongoDB eklemeler sırasında belirgin bir avantaj sağlamıştır. Çalışmada, birden fazla işlemci üzerinde performans testleri yapılarak farklı sorgu tipleri incelenmiştir. Veritabanları arasındaki performans farklılıkları, sorgu karmaşıklığına göre değişkenlik göstermiştir. Elde edilen sonuçlar, işletmelere uygun veritabanı yönetim sistemini seçmelerine yardımcı olabilir. Sonuç olarak, her iki veritabanının da avantajları ve dezavantajları bulunmaktadır, bu nedenle seçim sürecinde dikkatli bir değerlendirme gerekmektedir.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t>ÖZET OLARAK;</a:t>
            </a:r>
            <a:endParaRPr lang="tr-TR" altLang="en-US"/>
          </a:p>
        </p:txBody>
      </p:sp>
      <p:sp>
        <p:nvSpPr>
          <p:cNvPr id="3" name="Content Placeholder 2"/>
          <p:cNvSpPr>
            <a:spLocks noGrp="1"/>
          </p:cNvSpPr>
          <p:nvPr>
            <p:ph idx="1"/>
          </p:nvPr>
        </p:nvSpPr>
        <p:spPr>
          <a:xfrm>
            <a:off x="609600" y="1610360"/>
            <a:ext cx="10972800" cy="4516120"/>
          </a:xfrm>
        </p:spPr>
        <p:txBody>
          <a:bodyPr>
            <a:normAutofit fontScale="60000"/>
          </a:bodyPr>
          <a:p>
            <a:endParaRPr lang="en-US"/>
          </a:p>
          <a:p>
            <a:r>
              <a:rPr lang="en-US"/>
              <a:t>Bu makale, ilişkisel ve ilişkisel olmayan (NoSQL) veri tabanı sistemlerinin mimari performanslarının yönetim bilişim sistemleri kapsamında incelenmesini amaçlamaktadır. Veri tabanlarının modellemesi, niteliklerinin belirlenmesi, performans ölçümleri, sürecin uygun hale getirilmesi ve en uygun veri tabanı seçiminde kullanıcılara rehberlik etmek hedeflenmektedir. İlişkisel veri tabanı sistemleri ile ilişkisel olmayan (NoSQL) sistemlerin performans karşılaştırması yapılmış ve farklı faktörlerin her bir veri tabanını nasıl etkilediği araştırılmıştır. Bu çalışmada, veri tabanı mimarilerinin performans karşılaştırılması için MySQL ve MongoDB veri tabanı sistemleri kullanılmıştır. Yapılan testlerde, farklı yapılandırmalar ve sorgu tipleri kullanılarak veri tabanlarının performansları incelenmiştir. Sonuç olarak, ilişkisel veri tabanı sistemlerinin kullanıldığı uygulamaların ilişkisel olmayan (NoSQL) sistemlere taşınmasının ilk etapta zor olabileceği, ancak hız, geliştirme zamanı ve ölçeklenebilirlik gibi özellikleri ile ilişkisel olmayan (NoSQL) veri tabanlarının performans açısından daha etkin sonuçlar alınmasını sağlayabileceği belirtilmiştir.</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 </a:t>
            </a:r>
            <a:r>
              <a:rPr lang="tr-TR" altLang="en-US"/>
              <a:t>BİLİŞİM SİSTEMLERİ VE YÖNETİMİ</a:t>
            </a:r>
            <a:br>
              <a:rPr lang="en-US"/>
            </a:br>
            <a:r>
              <a:rPr lang="en-US"/>
              <a:t>(INFORMATION SYSTEMS AND MANAGEMENT) </a:t>
            </a:r>
            <a:endParaRPr lang="en-US"/>
          </a:p>
        </p:txBody>
      </p:sp>
      <p:sp>
        <p:nvSpPr>
          <p:cNvPr id="3" name="Content Placeholder 2"/>
          <p:cNvSpPr>
            <a:spLocks noGrp="1"/>
          </p:cNvSpPr>
          <p:nvPr>
            <p:ph sz="half" idx="1"/>
          </p:nvPr>
        </p:nvSpPr>
        <p:spPr>
          <a:xfrm>
            <a:off x="-67945" y="1501775"/>
            <a:ext cx="5297805" cy="4675505"/>
          </a:xfrm>
        </p:spPr>
        <p:txBody>
          <a:bodyPr>
            <a:normAutofit fontScale="70000"/>
          </a:bodyPr>
          <a:p>
            <a:r>
              <a:rPr lang="en-US"/>
              <a:t>Bilişim sistemi</a:t>
            </a:r>
            <a:r>
              <a:rPr lang="tr-TR" altLang="en-US"/>
              <a:t>;</a:t>
            </a:r>
            <a:r>
              <a:rPr lang="en-US"/>
              <a:t> karar verme </a:t>
            </a:r>
            <a:r>
              <a:rPr lang="tr-TR" altLang="en-US"/>
              <a:t>süreci boyunca</a:t>
            </a:r>
            <a:r>
              <a:rPr lang="en-US"/>
              <a:t> bilgiyi toplamak, düzenlemek, işlemek ve saklamak</a:t>
            </a:r>
            <a:r>
              <a:rPr lang="tr-TR" altLang="en-US"/>
              <a:t>tır</a:t>
            </a:r>
            <a:r>
              <a:rPr lang="en-US"/>
              <a:t>. Bilgiyi üretmek için girdi, işlem ve çıktı</a:t>
            </a:r>
            <a:r>
              <a:rPr lang="tr-TR" altLang="en-US"/>
              <a:t> gereklidir</a:t>
            </a:r>
            <a:r>
              <a:rPr lang="en-US"/>
              <a:t>. Girdi,</a:t>
            </a:r>
            <a:r>
              <a:rPr lang="tr-TR" altLang="en-US"/>
              <a:t> </a:t>
            </a:r>
            <a:r>
              <a:rPr lang="en-US"/>
              <a:t>veriyi toplamaktır. İşlem,  veriyi anlamlı</a:t>
            </a:r>
            <a:r>
              <a:rPr lang="tr-TR" altLang="en-US"/>
              <a:t>landırır</a:t>
            </a:r>
            <a:r>
              <a:rPr lang="en-US"/>
              <a:t>. Çıktı, işlenmiş bilgiyi </a:t>
            </a:r>
            <a:r>
              <a:rPr lang="tr-TR" altLang="en-US"/>
              <a:t>kullanıcılara </a:t>
            </a:r>
            <a:r>
              <a:rPr lang="en-US"/>
              <a:t>aktarır. Bilişim sistemlerini etkin bir şekilde kullanmak için organizasyon, yönetim ve teknolojiye hâkim olmak gerekmektedir.</a:t>
            </a:r>
            <a:endParaRPr lang="en-US"/>
          </a:p>
        </p:txBody>
      </p:sp>
      <p:pic>
        <p:nvPicPr>
          <p:cNvPr id="7" name="Content Placeholder 6"/>
          <p:cNvPicPr>
            <a:picLocks noChangeAspect="1"/>
          </p:cNvPicPr>
          <p:nvPr>
            <p:ph sz="half" idx="2"/>
          </p:nvPr>
        </p:nvPicPr>
        <p:blipFill>
          <a:blip r:embed="rId1"/>
          <a:stretch>
            <a:fillRect/>
          </a:stretch>
        </p:blipFill>
        <p:spPr>
          <a:xfrm>
            <a:off x="6431280" y="1501775"/>
            <a:ext cx="4224020" cy="38925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2665">
                <a:sym typeface="+mn-ea"/>
              </a:rPr>
              <a:t>VER</a:t>
            </a:r>
            <a:r>
              <a:rPr lang="tr-TR" altLang="en-US" sz="2665">
                <a:sym typeface="+mn-ea"/>
              </a:rPr>
              <a:t>İ </a:t>
            </a:r>
            <a:r>
              <a:rPr lang="en-US" sz="2665">
                <a:sym typeface="+mn-ea"/>
              </a:rPr>
              <a:t>TABANI VE VER</a:t>
            </a:r>
            <a:r>
              <a:rPr lang="tr-TR" altLang="en-US" sz="2665">
                <a:sym typeface="+mn-ea"/>
              </a:rPr>
              <a:t>İ</a:t>
            </a:r>
            <a:r>
              <a:rPr lang="en-US" sz="2665">
                <a:sym typeface="+mn-ea"/>
              </a:rPr>
              <a:t> TABANI YÖNET</a:t>
            </a:r>
            <a:r>
              <a:rPr lang="tr-TR" altLang="en-US" sz="2665">
                <a:sym typeface="+mn-ea"/>
              </a:rPr>
              <a:t>İ</a:t>
            </a:r>
            <a:r>
              <a:rPr lang="en-US" sz="2665">
                <a:sym typeface="+mn-ea"/>
              </a:rPr>
              <a:t>M S</a:t>
            </a:r>
            <a:r>
              <a:rPr lang="tr-TR" altLang="en-US" sz="2665">
                <a:sym typeface="+mn-ea"/>
              </a:rPr>
              <a:t>İ</a:t>
            </a:r>
            <a:r>
              <a:rPr lang="en-US" sz="2665">
                <a:sym typeface="+mn-ea"/>
              </a:rPr>
              <a:t>STEMLER</a:t>
            </a:r>
            <a:r>
              <a:rPr lang="tr-TR" altLang="en-US" sz="2665">
                <a:sym typeface="+mn-ea"/>
              </a:rPr>
              <a:t>İ</a:t>
            </a:r>
            <a:r>
              <a:rPr lang="en-US" sz="2665">
                <a:sym typeface="+mn-ea"/>
              </a:rPr>
              <a:t> (DATABASE AND DATABASE MANAGEMENT SYSTEM)</a:t>
            </a:r>
            <a:endParaRPr lang="en-US" sz="2665"/>
          </a:p>
        </p:txBody>
      </p:sp>
      <p:sp>
        <p:nvSpPr>
          <p:cNvPr id="3" name="Content Placeholder 2"/>
          <p:cNvSpPr>
            <a:spLocks noGrp="1"/>
          </p:cNvSpPr>
          <p:nvPr>
            <p:ph sz="half" idx="1"/>
          </p:nvPr>
        </p:nvSpPr>
        <p:spPr/>
        <p:txBody>
          <a:bodyPr>
            <a:normAutofit lnSpcReduction="10000"/>
          </a:bodyPr>
          <a:p>
            <a:pPr marL="0" indent="0">
              <a:buNone/>
            </a:pPr>
            <a:endParaRPr lang="en-US" sz="1800"/>
          </a:p>
          <a:p>
            <a:r>
              <a:rPr lang="en-US" sz="1800"/>
              <a:t>Veri tabanı, kullanım amacına uygun düzenlenmiş veriler topluluğudur.</a:t>
            </a:r>
            <a:r>
              <a:rPr lang="tr-TR" altLang="en-US" sz="1800"/>
              <a:t> </a:t>
            </a:r>
            <a:r>
              <a:rPr lang="en-US" sz="1800"/>
              <a:t>Veri tabanı yönetim sistemleri</a:t>
            </a:r>
            <a:r>
              <a:rPr lang="tr-TR" altLang="en-US" sz="1800"/>
              <a:t> </a:t>
            </a:r>
            <a:r>
              <a:rPr lang="en-US" sz="1800"/>
              <a:t>,</a:t>
            </a:r>
            <a:r>
              <a:rPr lang="tr-TR" altLang="en-US" sz="1800"/>
              <a:t> </a:t>
            </a:r>
            <a:r>
              <a:rPr lang="en-US" sz="1800"/>
              <a:t>verilere aynı anda birden çok bağlantı sağlayabil</a:t>
            </a:r>
            <a:r>
              <a:rPr lang="tr-TR" altLang="en-US" sz="1800"/>
              <a:t>ir</a:t>
            </a:r>
            <a:r>
              <a:rPr lang="en-US" sz="1800"/>
              <a:t>.</a:t>
            </a:r>
            <a:endParaRPr lang="en-US" sz="1800"/>
          </a:p>
          <a:p>
            <a:pPr marL="0" indent="0">
              <a:buNone/>
            </a:pPr>
            <a:endParaRPr lang="tr-TR" altLang="en-US"/>
          </a:p>
        </p:txBody>
      </p:sp>
      <p:pic>
        <p:nvPicPr>
          <p:cNvPr id="5" name="Content Placeholder 4"/>
          <p:cNvPicPr>
            <a:picLocks noChangeAspect="1"/>
          </p:cNvPicPr>
          <p:nvPr>
            <p:ph sz="half" idx="2"/>
          </p:nvPr>
        </p:nvPicPr>
        <p:blipFill>
          <a:blip r:embed="rId1"/>
          <a:stretch>
            <a:fillRect/>
          </a:stretch>
        </p:blipFill>
        <p:spPr>
          <a:xfrm>
            <a:off x="6635750" y="1600200"/>
            <a:ext cx="4507230" cy="45262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58140" y="1095375"/>
            <a:ext cx="5636260" cy="5031105"/>
          </a:xfrm>
        </p:spPr>
        <p:txBody>
          <a:bodyPr/>
          <a:p>
            <a:r>
              <a:rPr lang="en-US" sz="1600">
                <a:sym typeface="+mn-ea"/>
              </a:rPr>
              <a:t>Veri tabanı modellerini sekiz kategoriye ayırabiliriz</a:t>
            </a:r>
            <a:r>
              <a:rPr lang="tr-TR" altLang="en-US" sz="1600">
                <a:sym typeface="+mn-ea"/>
              </a:rPr>
              <a:t>. </a:t>
            </a:r>
            <a:r>
              <a:rPr lang="en-US" sz="1600">
                <a:sym typeface="+mn-ea"/>
              </a:rPr>
              <a:t>Düz model veya tablo modeli: İki boyutlu veri grubundan oluşur. Böyle bir veri tabanında her satırda bir kullanıcı</a:t>
            </a:r>
            <a:r>
              <a:rPr lang="tr-TR" altLang="en-US" sz="1600">
                <a:sym typeface="+mn-ea"/>
              </a:rPr>
              <a:t>nın</a:t>
            </a:r>
            <a:r>
              <a:rPr lang="en-US" sz="1600">
                <a:sym typeface="+mn-ea"/>
              </a:rPr>
              <a:t> şifre bilgileri, sütunlarda ise </a:t>
            </a:r>
            <a:r>
              <a:rPr lang="tr-TR" altLang="en-US" sz="1600">
                <a:sym typeface="+mn-ea"/>
              </a:rPr>
              <a:t>aynı tip</a:t>
            </a:r>
            <a:r>
              <a:rPr lang="en-US" sz="1600">
                <a:sym typeface="+mn-ea"/>
              </a:rPr>
              <a:t> veriler yer alır. Düz veri modeli tek tablodan oluşan bir model olarak düşünülebilir</a:t>
            </a:r>
            <a:endParaRPr lang="en-US" sz="1600">
              <a:sym typeface="+mn-ea"/>
            </a:endParaRPr>
          </a:p>
          <a:p>
            <a:endParaRPr lang="en-US" sz="1600">
              <a:sym typeface="+mn-ea"/>
            </a:endParaRPr>
          </a:p>
          <a:p>
            <a:r>
              <a:rPr lang="en-US" sz="1600"/>
              <a:t>Hiyerarşik Veri Modeli: İlk olarak 1960’lı yıllarda ortaya çıkmış</a:t>
            </a:r>
            <a:r>
              <a:rPr lang="tr-TR" altLang="en-US" sz="1600"/>
              <a:t> </a:t>
            </a:r>
            <a:r>
              <a:rPr lang="en-US" sz="1600"/>
              <a:t>ve adını veriyi depolama yönteminden almıştır.</a:t>
            </a:r>
            <a:endParaRPr lang="en-US" sz="1600"/>
          </a:p>
          <a:p>
            <a:r>
              <a:rPr lang="tr-TR" altLang="en-US" sz="1600">
                <a:sym typeface="+mn-ea"/>
              </a:rPr>
              <a:t>hiyerarşik veri modeli </a:t>
            </a:r>
            <a:endParaRPr lang="tr-TR" altLang="en-US" sz="1600"/>
          </a:p>
          <a:p>
            <a:endParaRPr lang="en-US" sz="1600"/>
          </a:p>
        </p:txBody>
      </p:sp>
      <p:pic>
        <p:nvPicPr>
          <p:cNvPr id="4" name="Content Placeholder 3"/>
          <p:cNvPicPr>
            <a:picLocks noChangeAspect="1"/>
          </p:cNvPicPr>
          <p:nvPr>
            <p:ph sz="half" idx="2"/>
          </p:nvPr>
        </p:nvPicPr>
        <p:blipFill>
          <a:blip r:embed="rId1"/>
          <a:stretch>
            <a:fillRect/>
          </a:stretch>
        </p:blipFill>
        <p:spPr>
          <a:xfrm>
            <a:off x="6003925" y="1193800"/>
            <a:ext cx="5299075" cy="37928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3" name="Content Placeholder 2"/>
          <p:cNvSpPr>
            <a:spLocks noGrp="1"/>
          </p:cNvSpPr>
          <p:nvPr>
            <p:ph sz="half" idx="1"/>
          </p:nvPr>
        </p:nvSpPr>
        <p:spPr/>
        <p:txBody>
          <a:bodyPr>
            <a:normAutofit/>
          </a:bodyPr>
          <a:p>
            <a:r>
              <a:rPr lang="en-US" sz="1800"/>
              <a:t>Ağ veri modeli:</a:t>
            </a:r>
            <a:r>
              <a:rPr lang="tr-TR" altLang="en-US" sz="1800"/>
              <a:t> </a:t>
            </a:r>
            <a:r>
              <a:rPr lang="en-US" sz="1800"/>
              <a:t> Bu model 1970'li yıların başında geliştirilmiştir. Hiyerarşik veri modelinin geliştirilmiş</a:t>
            </a:r>
            <a:r>
              <a:rPr lang="tr-TR" altLang="en-US" sz="1800"/>
              <a:t> halidir</a:t>
            </a:r>
            <a:r>
              <a:rPr lang="en-US" sz="1800"/>
              <a:t>. Hızlıca kabul görmesinin nedeni bir verinin başka veriler</a:t>
            </a:r>
            <a:r>
              <a:rPr lang="tr-TR" altLang="en-US" sz="1800"/>
              <a:t>le</a:t>
            </a:r>
            <a:r>
              <a:rPr lang="en-US" sz="1800"/>
              <a:t> ilişkili olmasıdır. Ağ modelinin hiyerarşik modelden farkı, uç</a:t>
            </a:r>
            <a:r>
              <a:rPr lang="tr-TR" altLang="en-US" sz="1800"/>
              <a:t> </a:t>
            </a:r>
            <a:r>
              <a:rPr lang="en-US" sz="1800"/>
              <a:t>düğüm pozisyonundaki verinin iç</a:t>
            </a:r>
            <a:r>
              <a:rPr lang="tr-TR" altLang="en-US" sz="1800"/>
              <a:t> </a:t>
            </a:r>
            <a:r>
              <a:rPr lang="en-US" sz="1800"/>
              <a:t>düğüme işaret edebilmesidir. </a:t>
            </a:r>
            <a:r>
              <a:rPr lang="tr-TR" altLang="en-US" sz="1800"/>
              <a:t>bu sayede </a:t>
            </a:r>
            <a:r>
              <a:rPr lang="en-US" sz="1800"/>
              <a:t>ağ modelinde bire</a:t>
            </a:r>
            <a:r>
              <a:rPr lang="tr-TR" altLang="en-US" sz="1800"/>
              <a:t> </a:t>
            </a:r>
            <a:r>
              <a:rPr lang="en-US" sz="1800"/>
              <a:t>çok ilişkiler yanında, çoka</a:t>
            </a:r>
            <a:r>
              <a:rPr lang="tr-TR" altLang="en-US" sz="1800"/>
              <a:t> </a:t>
            </a:r>
            <a:r>
              <a:rPr lang="en-US" sz="1800"/>
              <a:t>çok ilişkiler de modellenebilir. Bu veri tekrarını azaltır</a:t>
            </a:r>
            <a:endParaRPr lang="en-US" sz="1800"/>
          </a:p>
          <a:p>
            <a:pPr marL="0" indent="0">
              <a:buNone/>
            </a:pPr>
            <a:endParaRPr lang="en-US"/>
          </a:p>
          <a:p>
            <a:pPr marL="0" indent="0">
              <a:buNone/>
            </a:pPr>
            <a:endParaRPr lang="en-US"/>
          </a:p>
        </p:txBody>
      </p:sp>
      <p:pic>
        <p:nvPicPr>
          <p:cNvPr id="4" name="Content Placeholder 3"/>
          <p:cNvPicPr>
            <a:picLocks noChangeAspect="1"/>
          </p:cNvPicPr>
          <p:nvPr>
            <p:ph sz="half" idx="2"/>
          </p:nvPr>
        </p:nvPicPr>
        <p:blipFill>
          <a:blip r:embed="rId1"/>
          <a:stretch>
            <a:fillRect/>
          </a:stretch>
        </p:blipFill>
        <p:spPr>
          <a:xfrm>
            <a:off x="6408420" y="1600200"/>
            <a:ext cx="5064125" cy="37344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tr-TR" altLang="en-US" sz="1800">
                <a:sym typeface="+mn-ea"/>
              </a:rPr>
              <a:t>ilişkisel </a:t>
            </a:r>
            <a:r>
              <a:rPr lang="en-US" sz="1800">
                <a:sym typeface="+mn-ea"/>
              </a:rPr>
              <a:t>veri modeli:1970'li yıların başında geliştirilmiştir. Codd’un 1970’de yazmış olduğu “A Relational Model of Data for Large Shared Data Banks” makalesi ile ilişkisel veri yapılarında büyük bir ilerleme kaydedilmiştir . Dolayısıyla, ilişkisel bir veri tabanı, çeşitli ilişki örneklerinden oluşur</a:t>
            </a:r>
            <a:r>
              <a:rPr lang="tr-TR" altLang="en-US" sz="1800">
                <a:sym typeface="+mn-ea"/>
              </a:rPr>
              <a:t>.</a:t>
            </a:r>
            <a:endParaRPr lang="tr-TR" altLang="en-US" sz="1800">
              <a:sym typeface="+mn-ea"/>
            </a:endParaRPr>
          </a:p>
        </p:txBody>
      </p:sp>
      <p:pic>
        <p:nvPicPr>
          <p:cNvPr id="4" name="Content Placeholder 3"/>
          <p:cNvPicPr>
            <a:picLocks noChangeAspect="1"/>
          </p:cNvPicPr>
          <p:nvPr>
            <p:ph sz="half" idx="2"/>
          </p:nvPr>
        </p:nvPicPr>
        <p:blipFill>
          <a:blip r:embed="rId1"/>
          <a:stretch>
            <a:fillRect/>
          </a:stretch>
        </p:blipFill>
        <p:spPr>
          <a:xfrm>
            <a:off x="6422390" y="1600200"/>
            <a:ext cx="4933950" cy="33820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872490"/>
            <a:ext cx="5384800" cy="5253990"/>
          </a:xfrm>
        </p:spPr>
        <p:txBody>
          <a:bodyPr/>
          <a:p>
            <a:r>
              <a:rPr lang="en-US" sz="1600"/>
              <a:t>Nesne Yönelimli Veri Modeli:</a:t>
            </a:r>
            <a:r>
              <a:rPr lang="tr-TR" altLang="en-US" sz="1600"/>
              <a:t> </a:t>
            </a:r>
            <a:r>
              <a:rPr lang="en-US" sz="1600"/>
              <a:t>Daha sonraları ortaya çıkmış ve başarısını kanıtlamıştır.</a:t>
            </a:r>
            <a:endParaRPr lang="tr-TR" altLang="en-US" sz="1600"/>
          </a:p>
        </p:txBody>
      </p:sp>
      <p:pic>
        <p:nvPicPr>
          <p:cNvPr id="4" name="Content Placeholder 3"/>
          <p:cNvPicPr>
            <a:picLocks noChangeAspect="1"/>
          </p:cNvPicPr>
          <p:nvPr>
            <p:ph sz="half" idx="2"/>
          </p:nvPr>
        </p:nvPicPr>
        <p:blipFill>
          <a:blip r:embed="rId1"/>
          <a:stretch>
            <a:fillRect/>
          </a:stretch>
        </p:blipFill>
        <p:spPr>
          <a:xfrm>
            <a:off x="969645" y="2023745"/>
            <a:ext cx="4704715" cy="2379345"/>
          </a:xfrm>
          <a:prstGeom prst="rect">
            <a:avLst/>
          </a:prstGeom>
        </p:spPr>
      </p:pic>
      <p:sp>
        <p:nvSpPr>
          <p:cNvPr id="6" name="Content Placeholder 2"/>
          <p:cNvSpPr>
            <a:spLocks noGrp="1"/>
          </p:cNvSpPr>
          <p:nvPr/>
        </p:nvSpPr>
        <p:spPr>
          <a:xfrm>
            <a:off x="6406515" y="872490"/>
            <a:ext cx="5175885" cy="3364865"/>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a:t>Nesne İlişkisel Veri Modeli: Nesne ilişkisel veri tabanı, ilişkisel işlevselliğin üzerine nesne yönelimli özellikler içerir. İlişkisel veri tabanları içinde nesne yönelimli </a:t>
            </a:r>
            <a:r>
              <a:rPr lang="tr-TR" altLang="en-US" sz="1600"/>
              <a:t>özellikler</a:t>
            </a:r>
            <a:r>
              <a:rPr lang="en-US" sz="1600"/>
              <a:t> içeren ilk veri tabanı Oracle8’dir.</a:t>
            </a:r>
            <a:endParaRPr lang="en-US" sz="1600"/>
          </a:p>
          <a:p>
            <a:pPr marL="0" indent="0">
              <a:buNone/>
            </a:pPr>
            <a:endParaRPr lang="tr-TR" altLang="en-US" sz="1600"/>
          </a:p>
        </p:txBody>
      </p:sp>
      <p:pic>
        <p:nvPicPr>
          <p:cNvPr id="7" name="Picture 6"/>
          <p:cNvPicPr>
            <a:picLocks noChangeAspect="1"/>
          </p:cNvPicPr>
          <p:nvPr/>
        </p:nvPicPr>
        <p:blipFill>
          <a:blip r:embed="rId2"/>
          <a:stretch>
            <a:fillRect/>
          </a:stretch>
        </p:blipFill>
        <p:spPr>
          <a:xfrm>
            <a:off x="6806565" y="2090420"/>
            <a:ext cx="4867275" cy="26765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558800"/>
            <a:ext cx="10972800" cy="5567680"/>
          </a:xfrm>
        </p:spPr>
        <p:txBody>
          <a:bodyPr>
            <a:normAutofit/>
          </a:bodyPr>
          <a:p>
            <a:r>
              <a:rPr lang="en-US" sz="2000"/>
              <a:t>Çoklu Ortam Veri Modeli: Çoklu ortam veri tabanları nesne ilişkisel veri tabanları ile büyük benzer</a:t>
            </a:r>
            <a:r>
              <a:rPr lang="tr-TR" altLang="en-US" sz="2000"/>
              <a:t>dir</a:t>
            </a:r>
            <a:r>
              <a:rPr lang="en-US" sz="2000"/>
              <a:t>. Bununla birlikte, film, müzik, metin ve video gibi büyük nesneleri işlemek ve aynı zamanda işleme sırasındaki adımları kullanıcıya göstermemek için farklı özellikler taşır.Çoklu ortam veri tabanı uygulaması, imge görüntüleme, görüntülü eğitim, üç boyutlu tıbbi görüntü kayıtları depolanması konularında özellikle tıp bilgi sistemlerinde kullanılmaktadır</a:t>
            </a:r>
            <a:endParaRPr lang="en-US" sz="2000"/>
          </a:p>
          <a:p>
            <a:endParaRPr lang="tr-TR" altLang="en-US" sz="2000"/>
          </a:p>
        </p:txBody>
      </p:sp>
      <p:sp>
        <p:nvSpPr>
          <p:cNvPr id="4" name="Content Placeholder 2"/>
          <p:cNvSpPr>
            <a:spLocks noGrp="1"/>
          </p:cNvSpPr>
          <p:nvPr/>
        </p:nvSpPr>
        <p:spPr>
          <a:xfrm>
            <a:off x="608965" y="3175000"/>
            <a:ext cx="10973435" cy="2265045"/>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Dağıtık Veri Modeli: Dağıtık veri tabanları, iki ya da daha fazla bilgisayarda depolanan ve bir ağ üzerinde dağıtılan bilgiler için kullanılan veri tabanı grubudur.</a:t>
            </a:r>
            <a:r>
              <a:rPr lang="tr-TR" altLang="en-US" sz="2000"/>
              <a:t> </a:t>
            </a:r>
            <a:r>
              <a:rPr lang="en-US" sz="2000"/>
              <a:t>Böyle bir sistemde, birden fazla veri tabanına </a:t>
            </a:r>
            <a:r>
              <a:rPr lang="tr-TR" altLang="en-US" sz="2000"/>
              <a:t>e</a:t>
            </a:r>
            <a:r>
              <a:rPr lang="en-US" sz="2000"/>
              <a:t>rişilmesine rağmen, kullanıcı tek veri tabanıyla çalışıyormuş gibi işlem yapar</a:t>
            </a:r>
            <a:endParaRPr lang="en-US" sz="2000"/>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13608</Words>
  <Application>WPS Presentation</Application>
  <PresentationFormat>Widescreen</PresentationFormat>
  <Paragraphs>116</Paragraphs>
  <Slides>26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Arial</vt:lpstr>
      <vt:lpstr>SimSun</vt:lpstr>
      <vt:lpstr>Wingdings</vt:lpstr>
      <vt:lpstr>Microsoft YaHei</vt:lpstr>
      <vt:lpstr>Arial Unicode MS</vt:lpstr>
      <vt:lpstr>Calibri</vt:lpstr>
      <vt:lpstr>Art_mountaineering</vt:lpstr>
      <vt:lpstr>İlişkisel ve İlişkisel Olmayan (NoSQL) Veri Tabanı  Sistemleri Mimari Performansının Yönetim Bilişim  Sistemleri Kapsamında İncelenmesi</vt:lpstr>
      <vt:lpstr>GİRİŞ (INTRODUCTION) </vt:lpstr>
      <vt:lpstr>. BİLİŞİM SİSTEMLERİ VE YÖNETİMİ (INFORMATION SYSTEMS AND MANAGEMENT) </vt:lpstr>
      <vt:lpstr>VERĠ TABANI VE VERĠ TABANI YÖNETĠM SĠSTEMLERĠ (DATABASE AND DATABASE MANAGEMENT SYSTEM)</vt:lpstr>
      <vt:lpstr>PowerPoint 演示文稿</vt:lpstr>
      <vt:lpstr>PowerPoint 演示文稿</vt:lpstr>
      <vt:lpstr>PowerPoint 演示文稿</vt:lpstr>
      <vt:lpstr>PowerPoint 演示文稿</vt:lpstr>
      <vt:lpstr>PowerPoint 演示文稿</vt:lpstr>
      <vt:lpstr>. VERİ TABANI TASARIMI (DATABASE DESIGN)</vt:lpstr>
      <vt:lpstr>İLİŞKİSEL VE İLİŞKİSEL OLMAYAN VERİ TABANI SİSTEMLERİ</vt:lpstr>
      <vt:lpstr>İlişkisel olmayan (NoSQL) veri tabanı</vt:lpstr>
      <vt:lpstr>PowerPoint 演示文稿</vt:lpstr>
      <vt:lpstr> Neden NoSQL Gerekli</vt:lpstr>
      <vt:lpstr>VERİTABANI MİMARİLERİNİN PERFORMANS KARŞILAŞTIRMASI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SONUÇ VE DEĞERLENDĠRME (RESULT AND EVALUATION)</vt:lpstr>
      <vt:lpstr>PowerPoint 演示文稿</vt:lpstr>
      <vt:lpstr>ÖZET OLARAK;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İlişkisel ve İlişkisel Olmayan (NoSQL) Veri Tabanı  Sistemleri Mimari Performansının Yönetim Bilişim  Sistemleri Kapsamında İncelenmesi</dc:title>
  <dc:creator>Zeynep Karataş</dc:creator>
  <cp:lastModifiedBy>Zeynep Karataş</cp:lastModifiedBy>
  <cp:revision>6</cp:revision>
  <dcterms:created xsi:type="dcterms:W3CDTF">2024-03-18T20:05:00Z</dcterms:created>
  <dcterms:modified xsi:type="dcterms:W3CDTF">2024-03-19T14:18:49Z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859292268DDD451B988D639EC09D4376_13</vt:lpwstr>
  </property>
  <property fmtid="{D5CDD505-2E9C-101B-9397-08002B2CF9AE}" pid="3" name="KSOProductBuildVer">
    <vt:lpwstr>1033-12.2.0.13472</vt:lpwstr>
  </property>
</Properties>
</file>