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257" r:id="rId2"/>
    <p:sldId id="292" r:id="rId3"/>
    <p:sldId id="260" r:id="rId4"/>
    <p:sldId id="261" r:id="rId5"/>
    <p:sldId id="262" r:id="rId6"/>
    <p:sldId id="263" r:id="rId7"/>
    <p:sldId id="264" r:id="rId8"/>
    <p:sldId id="274" r:id="rId9"/>
    <p:sldId id="266" r:id="rId10"/>
    <p:sldId id="286" r:id="rId11"/>
    <p:sldId id="267" r:id="rId12"/>
    <p:sldId id="277" r:id="rId13"/>
    <p:sldId id="279" r:id="rId14"/>
    <p:sldId id="288" r:id="rId15"/>
    <p:sldId id="293" r:id="rId16"/>
    <p:sldId id="294" r:id="rId17"/>
    <p:sldId id="269" r:id="rId18"/>
    <p:sldId id="275" r:id="rId19"/>
    <p:sldId id="270" r:id="rId20"/>
    <p:sldId id="291" r:id="rId21"/>
    <p:sldId id="295" r:id="rId22"/>
    <p:sldId id="281" r:id="rId23"/>
    <p:sldId id="285" r:id="rId2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n Yılmaz" initials="CY" lastIdx="3" clrIdx="0">
    <p:extLst>
      <p:ext uri="{19B8F6BF-5375-455C-9EA6-DF929625EA0E}">
        <p15:presenceInfo xmlns:p15="http://schemas.microsoft.com/office/powerpoint/2012/main" userId="ffc82031150fd8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9T19:03:50.06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A35C9F-C232-442B-BE70-C4E126D198DA}" type="datetime1">
              <a:rPr lang="tr-TR" smtClean="0"/>
              <a:t>25.01.2024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1E4E82-621F-47E8-AE67-1308EFA9DB0D}" type="datetime1">
              <a:rPr lang="tr-TR" smtClean="0"/>
              <a:t>25.01.2024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"/>
              <a:t>Asıl metin stillerini düzenlemek için tıklayın</a:t>
            </a:r>
            <a:endParaRPr lang="en-US"/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E3E5C2-8570-4CA0-95C8-8479B51F19F9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A7C70A8-BE2C-4695-8EAF-EB3A0B03F21E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arih Yer Tutucusu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E75463-D346-4FDC-90CB-71C3A7764CE3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12" name="Alt Bilgi Yer Tutucusu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layt Numarası Yer Tutucusu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A9825F-C3AA-4AD4-BC72-1567D71BC87A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BD5E19-15F5-41DD-A0C1-F69C54F9D3B8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9" name="Alt Bilgi Yer Tutucusu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layt Numarası Yer Tutucusu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AABCCC-C367-4A2D-8DB7-9636EB5CEFAB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0A5723-7E83-4DE8-9CF5-5B5F25C1EE7B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01F4CF-4430-4EBA-A4DC-CCD8EE39F1D2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C2B4E8-8C84-402C-951E-E36E7FA0C5CD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Tarih Yer Tutucusu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B962B38-563E-4DBE-8610-91F71C66D2A1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1AACE-B104-4B3A-9F39-6CBDB71C79CC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r"/>
              <a:t>Asıl metin stillerini düzenlemek için tıklayın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30AB184-A554-4F15-954A-14AE8E8AAB35}" type="datetime1">
              <a:rPr lang="tr-TR" smtClean="0"/>
              <a:t>25.01.2024</a:t>
            </a:fld>
            <a:endParaRPr lang="en-US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ikdörtgen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Dikdörtgen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ikdörtgen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hite-drone-204404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statelibraries.pressbooks.pub/unmannedaircraftsystems/chapter/chapter-13-data-links-functions-attributes-and-latency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hite-drone-204404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hite-drone-204404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white-drone-2044044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Dikdörtgen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tr" dirty="0"/>
              <a:t>DronE ağları için yer istasyonu tasarımı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1020430"/>
          </a:xfrm>
        </p:spPr>
        <p:txBody>
          <a:bodyPr rtlCol="0">
            <a:normAutofit fontScale="92500" lnSpcReduction="20000"/>
          </a:bodyPr>
          <a:lstStyle/>
          <a:p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H</a:t>
            </a:r>
            <a:r>
              <a:rPr lang="tr" dirty="0">
                <a:solidFill>
                  <a:schemeClr val="accent2">
                    <a:lumMod val="50000"/>
                  </a:schemeClr>
                </a:solidFill>
              </a:rPr>
              <a:t>azırlayanlar: ZEYNEP SILA KAYMAK, CAN YILMAZ</a:t>
            </a:r>
          </a:p>
          <a:p>
            <a:pPr rtl="0"/>
            <a:endParaRPr lang="tr" dirty="0">
              <a:solidFill>
                <a:schemeClr val="accent2">
                  <a:lumMod val="50000"/>
                </a:schemeClr>
              </a:solidFill>
            </a:endParaRPr>
          </a:p>
          <a:p>
            <a:pPr rtl="0"/>
            <a:r>
              <a:rPr lang="tr" dirty="0">
                <a:solidFill>
                  <a:schemeClr val="accent2">
                    <a:lumMod val="50000"/>
                  </a:schemeClr>
                </a:solidFill>
              </a:rPr>
              <a:t>Danışman: 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Dr.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</a:rPr>
              <a:t>Ögr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. Üyesi Sercan </a:t>
            </a:r>
            <a:r>
              <a:rPr lang="tr-TR" dirty="0" err="1">
                <a:solidFill>
                  <a:schemeClr val="accent2">
                    <a:lumMod val="50000"/>
                  </a:schemeClr>
                </a:solidFill>
              </a:rPr>
              <a:t>DEMirci</a:t>
            </a:r>
            <a:r>
              <a:rPr lang="tr-TR" dirty="0">
                <a:solidFill>
                  <a:schemeClr val="accent2">
                    <a:lumMod val="50000"/>
                  </a:schemeClr>
                </a:solidFill>
              </a:rPr>
              <a:t>, Arş. Gör. Dr. Doğan YILDIZ</a:t>
            </a:r>
            <a:endParaRPr lang="t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Resim 5" descr="Logonun yakından görünümü&#10;&#10;Açıklama otomatik olarak oluşturulur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156" y="3739847"/>
            <a:ext cx="11260667" cy="2718691"/>
          </a:xfrm>
          <a:prstGeom prst="rect">
            <a:avLst/>
          </a:prstGeom>
        </p:spPr>
      </p:pic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0280E4-8240-1C22-E783-1ECF8648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71433" y="2719417"/>
            <a:ext cx="3576574" cy="585845"/>
          </a:xfrm>
        </p:spPr>
        <p:txBody>
          <a:bodyPr/>
          <a:lstStyle/>
          <a:p>
            <a:pPr rtl="0"/>
            <a:r>
              <a:rPr lang="tr-TR" sz="1800" smtClean="0">
                <a:solidFill>
                  <a:schemeClr val="accent1">
                    <a:lumMod val="50000"/>
                  </a:schemeClr>
                </a:solidFill>
              </a:rPr>
              <a:t>26 OCAK </a:t>
            </a:r>
            <a:r>
              <a:rPr lang="tr-TR" sz="1800" dirty="0">
                <a:solidFill>
                  <a:schemeClr val="accent1">
                    <a:lumMod val="50000"/>
                  </a:schemeClr>
                </a:solidFill>
              </a:rPr>
              <a:t>2024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70FE6D-B76E-E3F7-32B6-4F0BE4D9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KRİTERLER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FFABE-1583-24EE-6721-79F5434C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800" dirty="0"/>
              <a:t>Uzaklık; iletişim gücünde önemli bir yere sahiptir. Uzaklığın artması veri transferinde kayıplara ve fazla enerji tüketimine neden olabilir.</a:t>
            </a:r>
          </a:p>
          <a:p>
            <a:r>
              <a:rPr lang="tr-TR" sz="1800" dirty="0"/>
              <a:t>Batarya Seviyesi; </a:t>
            </a:r>
            <a:r>
              <a:rPr lang="tr-TR" sz="1800" dirty="0" err="1"/>
              <a:t>İHA’nın</a:t>
            </a:r>
            <a:r>
              <a:rPr lang="tr-TR" sz="1800" dirty="0"/>
              <a:t> daha uzun süre aktif kalması için önemlidir.</a:t>
            </a:r>
          </a:p>
          <a:p>
            <a:r>
              <a:rPr lang="tr-TR" sz="1800" dirty="0"/>
              <a:t>Bu unsurların birleşimi, belirli kapsama alanına sahip bir yer istasyonu ile en uygun </a:t>
            </a:r>
            <a:r>
              <a:rPr lang="tr-TR" sz="1800" dirty="0" err="1"/>
              <a:t>İHA’nın</a:t>
            </a:r>
            <a:r>
              <a:rPr lang="tr-TR" sz="1800" dirty="0"/>
              <a:t> eşleştirilmesi için bir optimizasyon problemi tanımlar.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723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719094-BAFF-C0D1-02B7-431CD1D4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Problemin matematiksel modellemesi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8" y="1909011"/>
            <a:ext cx="5154114" cy="441157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16039" y="1717990"/>
                <a:ext cx="5194769" cy="4843231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toplam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motorlar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ileti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lemciler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evre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lemciler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lemciler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* 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lemciler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nor/>
                          </m:rPr>
                          <a:rPr lang="tr-TR"/>
                          <m:t>∫ </m:t>
                        </m:r>
                      </m:e>
                    </m:nary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lemciler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(t) * </a:t>
                </a:r>
                <a:r>
                  <a:rPr lang="tr-TR" dirty="0" err="1"/>
                  <a:t>dt</a:t>
                </a:r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toplam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motorlar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ileti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motorlar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kalk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ş </m:t>
                        </m:r>
                      </m:sub>
                    </m:sSub>
                  </m:oMath>
                </a14:m>
                <a:r>
                  <a:rPr lang="tr-TR" dirty="0"/>
                  <a:t>(a, w)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ma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tr-T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hareket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tr-T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hareket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tr-TR" b="0" i="0" dirty="0" smtClean="0">
                            <a:latin typeface="Cambria Math" panose="02040503050406030204" pitchFamily="18" charset="0"/>
                          </a:rPr>
                          <m:t>ü</m:t>
                        </m:r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kleme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tr-T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b="0" i="0" dirty="0" smtClean="0">
                            <a:latin typeface="Cambria Math" panose="02040503050406030204" pitchFamily="18" charset="0"/>
                          </a:rPr>
                          <m:t>kinetik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i="0" dirty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i="0" dirty="0">
                            <a:latin typeface="Cambria Math" panose="02040503050406030204" pitchFamily="18" charset="0"/>
                          </a:rPr>
                          <m:t>motorlar</m:t>
                        </m:r>
                        <m:r>
                          <a:rPr lang="tr-TR" i="0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kalk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ş </m:t>
                        </m:r>
                      </m:sub>
                    </m:sSub>
                  </m:oMath>
                </a14:m>
                <a:r>
                  <a:rPr lang="tr-TR" dirty="0"/>
                  <a:t>(a, w)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ma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tr-TR" dirty="0"/>
                  <a:t>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eqArr>
                          <m:eqArrPr>
                            <m:ctrlPr>
                              <a:rPr lang="tr-TR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tr-TR" dirty="0">
                                <a:latin typeface="Cambria Math" panose="02040503050406030204" pitchFamily="18" charset="0"/>
                              </a:rPr>
                              <m:t>hareket</m:t>
                            </m:r>
                            <m:r>
                              <a:rPr lang="tr-TR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tr-TR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eqArr>
                      </m:sub>
                    </m:sSub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motorlar</m:t>
                        </m:r>
                      </m:sub>
                    </m:sSub>
                  </m:oMath>
                </a14:m>
                <a:r>
                  <a:rPr lang="tr-TR" dirty="0"/>
                  <a:t>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ç</m:t>
                        </m:r>
                        <m:r>
                          <m:rPr>
                            <m:sty m:val="p"/>
                          </m:rPr>
                          <a:rPr lang="tr-TR" dirty="0">
                            <a:latin typeface="Cambria Math" panose="02040503050406030204" pitchFamily="18" charset="0"/>
                          </a:rPr>
                          <m:t>ma</m:t>
                        </m:r>
                        <m:r>
                          <a:rPr lang="tr-TR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tr-TR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tr-TR" dirty="0"/>
              </a:p>
              <a:p>
                <a:r>
                  <a:rPr lang="tr-TR" dirty="0"/>
                  <a:t>Ömür [h]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Ş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𝑎𝑟𝑗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𝐵𝑎𝑡𝑎𝑟𝑦𝑎𝑠𝚤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𝐴𝑚𝑝𝑒𝑟𝑎𝑔𝑒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𝑚𝐴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tr-TR" dirty="0"/>
              </a:p>
              <a:p>
                <a:r>
                  <a:rPr lang="tr-TR" dirty="0"/>
                  <a:t>Ömür [h]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𝐵𝑎𝑡𝑎𝑟𝑦𝑎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𝐾𝑎𝑝𝑎𝑠𝑖𝑡𝑒𝑠𝑖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[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𝑉𝑜𝑙𝑡𝑎𝑗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𝐴𝑚𝑝𝑒𝑟𝑎𝑔𝑒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6" name="İçerik Yer Tutucus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16039" y="1717990"/>
                <a:ext cx="5194769" cy="4843231"/>
              </a:xfrm>
              <a:blipFill>
                <a:blip r:embed="rId3"/>
                <a:stretch>
                  <a:fillRect l="-117" t="-6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8BAD6-7C87-A2A7-C04F-D5F5AFB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428"/>
            <a:ext cx="11029616" cy="1188720"/>
          </a:xfrm>
        </p:spPr>
        <p:txBody>
          <a:bodyPr>
            <a:normAutofit/>
          </a:bodyPr>
          <a:lstStyle/>
          <a:p>
            <a:r>
              <a:rPr lang="tr-TR" dirty="0"/>
              <a:t>Literatür özeti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74" y="1379148"/>
            <a:ext cx="5624142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8BAD6-7C87-A2A7-C04F-D5F5AFB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428"/>
            <a:ext cx="11029616" cy="1188720"/>
          </a:xfrm>
        </p:spPr>
        <p:txBody>
          <a:bodyPr>
            <a:normAutofit/>
          </a:bodyPr>
          <a:lstStyle/>
          <a:p>
            <a:r>
              <a:rPr lang="tr-TR" dirty="0"/>
              <a:t>Literatür özeti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95B5D80-768C-7166-DCF3-1771586B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4814"/>
            <a:ext cx="11029615" cy="3634486"/>
          </a:xfrm>
        </p:spPr>
        <p:txBody>
          <a:bodyPr>
            <a:normAutofit/>
          </a:bodyPr>
          <a:lstStyle/>
          <a:p>
            <a:endParaRPr lang="tr-TR" sz="2000" b="0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488" y="1350000"/>
            <a:ext cx="6112769" cy="54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9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8BAD6-7C87-A2A7-C04F-D5F5AFB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428"/>
            <a:ext cx="11029616" cy="1188720"/>
          </a:xfrm>
        </p:spPr>
        <p:txBody>
          <a:bodyPr>
            <a:normAutofit/>
          </a:bodyPr>
          <a:lstStyle/>
          <a:p>
            <a:r>
              <a:rPr lang="tr-TR" dirty="0"/>
              <a:t>Literatür özeti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96" y="1379148"/>
            <a:ext cx="5593548" cy="5400000"/>
          </a:xfrm>
        </p:spPr>
      </p:pic>
    </p:spTree>
    <p:extLst>
      <p:ext uri="{BB962C8B-B14F-4D97-AF65-F5344CB8AC3E}">
        <p14:creationId xmlns:p14="http://schemas.microsoft.com/office/powerpoint/2010/main" val="106892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2C7D477C-3E0B-7361-1D64-3C589F8D7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tr-TR" dirty="0"/>
              <a:t>LİTERATÜR ÖZETİ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5D9373C-04C0-C4BA-D9B0-EB640E650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739" y="1188720"/>
            <a:ext cx="5543925" cy="554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3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565D191-BDDD-09B7-120C-FEA49A0B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tr-TR" dirty="0"/>
              <a:t>Literatür özeti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EF4FB94-B628-DD24-FD2B-FAAACD63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44" y="1499112"/>
            <a:ext cx="5514808" cy="460771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848ECFD-D492-F084-3CE8-84AD11BC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9111"/>
            <a:ext cx="5570636" cy="306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>
            <a:extLst>
              <a:ext uri="{FF2B5EF4-FFF2-40B4-BE49-F238E27FC236}">
                <a16:creationId xmlns:a16="http://schemas.microsoft.com/office/drawing/2014/main" id="{16D64BD0-4A50-2F36-012C-3F588C09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Greedy</a:t>
            </a:r>
            <a:r>
              <a:rPr lang="tr-TR" dirty="0"/>
              <a:t> ile </a:t>
            </a:r>
            <a:br>
              <a:rPr lang="tr-TR" dirty="0"/>
            </a:br>
            <a:r>
              <a:rPr lang="tr-TR" dirty="0"/>
              <a:t>enerji Minimizasyon</a:t>
            </a:r>
            <a:br>
              <a:rPr lang="tr-TR" dirty="0"/>
            </a:br>
            <a:r>
              <a:rPr lang="tr-TR" dirty="0"/>
              <a:t>algoritması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16FB7CF1-DDCB-5625-B71C-8E5C30C3F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503" y="826816"/>
            <a:ext cx="5674896" cy="5448714"/>
          </a:xfrm>
        </p:spPr>
      </p:pic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D8A06C36-456F-7758-2B8D-A556F8313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3"/>
            <a:ext cx="3031852" cy="3733963"/>
          </a:xfrm>
        </p:spPr>
        <p:txBody>
          <a:bodyPr>
            <a:normAutofit fontScale="62500" lnSpcReduction="20000"/>
          </a:bodyPr>
          <a:lstStyle/>
          <a:p>
            <a:pPr algn="l" rtl="0"/>
            <a:r>
              <a:rPr lang="tr-TR" sz="2600" dirty="0">
                <a:effectLst/>
                <a:latin typeface="Arial" panose="020B0604020202020204" pitchFamily="34" charset="0"/>
              </a:rPr>
              <a:t>Algoritma 1, 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dronelerin</a:t>
            </a:r>
            <a:r>
              <a:rPr lang="tr-TR" sz="2600" dirty="0">
                <a:effectLst/>
                <a:latin typeface="Arial" panose="020B0604020202020204" pitchFamily="34" charset="0"/>
              </a:rPr>
              <a:t> enerji tüketimini minimize ederek görevlere atanmasını 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sa</a:t>
            </a:r>
            <a:r>
              <a:rPr lang="tr-TR" sz="2600" dirty="0">
                <a:effectLst/>
                <a:latin typeface="Arial" panose="020B0604020202020204" pitchFamily="34" charset="0"/>
              </a:rPr>
              <a:t> ̆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glar</a:t>
            </a:r>
            <a:r>
              <a:rPr lang="tr-TR" sz="2600" dirty="0">
                <a:effectLst/>
                <a:latin typeface="Arial" panose="020B0604020202020204" pitchFamily="34" charset="0"/>
              </a:rPr>
              <a:t>.</a:t>
            </a:r>
            <a:r>
              <a:rPr lang="tr-TR" sz="2600" dirty="0">
                <a:effectLst/>
              </a:rPr>
              <a:t/>
            </a:r>
            <a:br>
              <a:rPr lang="tr-TR" sz="2600" dirty="0">
                <a:effectLst/>
              </a:rPr>
            </a:br>
            <a:r>
              <a:rPr lang="tr-TR" sz="2600" dirty="0">
                <a:effectLst/>
                <a:latin typeface="Arial" panose="020B0604020202020204" pitchFamily="34" charset="0"/>
              </a:rPr>
              <a:t>Algoritma, her bir 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dronenin</a:t>
            </a:r>
            <a:r>
              <a:rPr lang="tr-TR" sz="2600" dirty="0">
                <a:effectLst/>
                <a:latin typeface="Arial" panose="020B0604020202020204" pitchFamily="34" charset="0"/>
              </a:rPr>
              <a:t> istasyona olan uzaklı</a:t>
            </a:r>
            <a:r>
              <a:rPr lang="tr-TR" sz="2600" dirty="0">
                <a:latin typeface="Arial" panose="020B0604020202020204" pitchFamily="34" charset="0"/>
              </a:rPr>
              <a:t>ğ</a:t>
            </a:r>
            <a:r>
              <a:rPr lang="tr-TR" sz="2600" dirty="0">
                <a:effectLst/>
                <a:latin typeface="Arial" panose="020B0604020202020204" pitchFamily="34" charset="0"/>
              </a:rPr>
              <a:t>ını, görevi tamamlama süresini ve enerji</a:t>
            </a:r>
            <a:r>
              <a:rPr lang="tr-TR" sz="2600" dirty="0">
                <a:effectLst/>
              </a:rPr>
              <a:t/>
            </a:r>
            <a:br>
              <a:rPr lang="tr-TR" sz="2600" dirty="0">
                <a:effectLst/>
              </a:rPr>
            </a:br>
            <a:r>
              <a:rPr lang="tr-TR" sz="2600" dirty="0">
                <a:effectLst/>
                <a:latin typeface="Arial" panose="020B0604020202020204" pitchFamily="34" charset="0"/>
              </a:rPr>
              <a:t>tüketimini hesaplar. 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Droneler</a:t>
            </a:r>
            <a:r>
              <a:rPr lang="tr-TR" sz="2600" dirty="0">
                <a:effectLst/>
                <a:latin typeface="Arial" panose="020B0604020202020204" pitchFamily="34" charset="0"/>
              </a:rPr>
              <a:t> enerji tüketimine göre azalan sıraya sıralanır ardından her</a:t>
            </a:r>
            <a:r>
              <a:rPr lang="tr-TR" sz="2600" dirty="0">
                <a:effectLst/>
              </a:rPr>
              <a:t/>
            </a:r>
            <a:br>
              <a:rPr lang="tr-TR" sz="2600" dirty="0">
                <a:effectLst/>
              </a:rPr>
            </a:br>
            <a:r>
              <a:rPr lang="tr-TR" sz="2600" dirty="0">
                <a:effectLst/>
                <a:latin typeface="Arial" panose="020B0604020202020204" pitchFamily="34" charset="0"/>
              </a:rPr>
              <a:t>görev en dü</a:t>
            </a:r>
            <a:r>
              <a:rPr lang="tr-TR" sz="2600" dirty="0">
                <a:latin typeface="Arial" panose="020B0604020202020204" pitchFamily="34" charset="0"/>
              </a:rPr>
              <a:t>ş</a:t>
            </a:r>
            <a:r>
              <a:rPr lang="tr-TR" sz="2600" dirty="0">
                <a:effectLst/>
                <a:latin typeface="Arial" panose="020B0604020202020204" pitchFamily="34" charset="0"/>
              </a:rPr>
              <a:t>ük enerji tüketimine sahip </a:t>
            </a:r>
            <a:r>
              <a:rPr lang="tr-TR" sz="2600" dirty="0" err="1">
                <a:effectLst/>
                <a:latin typeface="Arial" panose="020B0604020202020204" pitchFamily="34" charset="0"/>
              </a:rPr>
              <a:t>droneye</a:t>
            </a:r>
            <a:r>
              <a:rPr lang="tr-TR" sz="2600" dirty="0">
                <a:effectLst/>
                <a:latin typeface="Arial" panose="020B0604020202020204" pitchFamily="34" charset="0"/>
              </a:rPr>
              <a:t> atanır.</a:t>
            </a:r>
            <a:endParaRPr lang="tr-TR" sz="2600" dirty="0">
              <a:effectLst/>
            </a:endParaRPr>
          </a:p>
          <a:p>
            <a:r>
              <a:rPr lang="tr-TR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  <a:t/>
            </a:r>
            <a:br>
              <a:rPr lang="tr-TR" b="0" i="0" dirty="0">
                <a:solidFill>
                  <a:srgbClr val="495365"/>
                </a:solidFill>
                <a:effectLst/>
                <a:latin typeface="Lato" panose="020F0502020204030203" pitchFamily="34" charset="0"/>
              </a:rPr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905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24B68A34-F69D-550E-2274-93EA4FED9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31" y="621820"/>
            <a:ext cx="11775600" cy="5846092"/>
          </a:xfrm>
        </p:spPr>
      </p:pic>
    </p:spTree>
    <p:extLst>
      <p:ext uri="{BB962C8B-B14F-4D97-AF65-F5344CB8AC3E}">
        <p14:creationId xmlns:p14="http://schemas.microsoft.com/office/powerpoint/2010/main" val="39719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9EE778-9E2C-76ED-09D4-9FC2D3D4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Greedy</a:t>
            </a:r>
            <a:r>
              <a:rPr lang="tr-TR" dirty="0"/>
              <a:t> algoritması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9AB46F5-7330-5791-03FC-A46D388A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2250387"/>
          </a:xfrm>
        </p:spPr>
        <p:txBody>
          <a:bodyPr/>
          <a:lstStyle/>
          <a:p>
            <a:r>
              <a:rPr lang="tr-TR" sz="1800" dirty="0" err="1"/>
              <a:t>Greedy</a:t>
            </a:r>
            <a:r>
              <a:rPr lang="tr-TR" sz="1800" dirty="0"/>
              <a:t> algoritması, her adımda mevcut durumda en iyi görünen seçeneği seçmeye odaklanan bir yaklaşımdır. Ancak, </a:t>
            </a:r>
            <a:r>
              <a:rPr lang="tr-TR" sz="1800" dirty="0" err="1"/>
              <a:t>greedy</a:t>
            </a:r>
            <a:r>
              <a:rPr lang="tr-TR" sz="1800" dirty="0"/>
              <a:t> algoritmalar genellikle yerel optimuma takılıp kalabilirler ve bu durum global optimuma ulaşmayı garanti etmez. Bu nedenle, genellikle </a:t>
            </a:r>
            <a:r>
              <a:rPr lang="tr-TR" sz="1800" dirty="0" err="1"/>
              <a:t>greedy</a:t>
            </a:r>
            <a:r>
              <a:rPr lang="tr-TR" sz="1800" dirty="0"/>
              <a:t> algoritmasını kullanırken global optimuma daha yakın bir çözüm elde etmek için başka bir optimizasyon algoritması ile birleştirebiliriz.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62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İÇERİK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Günümüzde İnsansız Hava Araçları</a:t>
            </a:r>
          </a:p>
          <a:p>
            <a:r>
              <a:rPr lang="tr-TR" dirty="0"/>
              <a:t>İHA İçin Yer İstasyonu</a:t>
            </a:r>
          </a:p>
          <a:p>
            <a:r>
              <a:rPr lang="tr-TR" dirty="0"/>
              <a:t>Yer İstasyonlarının Önemi</a:t>
            </a:r>
          </a:p>
          <a:p>
            <a:r>
              <a:rPr lang="tr-TR" dirty="0"/>
              <a:t>Amaç</a:t>
            </a:r>
          </a:p>
          <a:p>
            <a:r>
              <a:rPr lang="tr-TR" dirty="0"/>
              <a:t>Kriterler</a:t>
            </a:r>
          </a:p>
          <a:p>
            <a:r>
              <a:rPr lang="tr-TR" dirty="0"/>
              <a:t>Problemin Matematiksel Modellenmesi</a:t>
            </a:r>
          </a:p>
          <a:p>
            <a:r>
              <a:rPr lang="tr-TR" dirty="0" err="1"/>
              <a:t>Greedy</a:t>
            </a:r>
            <a:r>
              <a:rPr lang="tr-TR" dirty="0"/>
              <a:t> Algoritması</a:t>
            </a:r>
          </a:p>
          <a:p>
            <a:r>
              <a:rPr lang="tr-TR" dirty="0"/>
              <a:t>Literatür Özeti</a:t>
            </a:r>
          </a:p>
          <a:p>
            <a:r>
              <a:rPr lang="tr-TR" dirty="0"/>
              <a:t>Sonuç</a:t>
            </a:r>
          </a:p>
          <a:p>
            <a:r>
              <a:rPr lang="tr-TR" dirty="0"/>
              <a:t>Kaynakça</a:t>
            </a:r>
          </a:p>
        </p:txBody>
      </p:sp>
    </p:spTree>
    <p:extLst>
      <p:ext uri="{BB962C8B-B14F-4D97-AF65-F5344CB8AC3E}">
        <p14:creationId xmlns:p14="http://schemas.microsoft.com/office/powerpoint/2010/main" val="25870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8BAD6-7C87-A2A7-C04F-D5F5AFB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428"/>
            <a:ext cx="11029616" cy="1188720"/>
          </a:xfrm>
        </p:spPr>
        <p:txBody>
          <a:bodyPr>
            <a:normAutofit/>
          </a:bodyPr>
          <a:lstStyle/>
          <a:p>
            <a:r>
              <a:rPr lang="tr-TR" dirty="0"/>
              <a:t>Sonuç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495B5D80-768C-7166-DCF3-1771586B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6294"/>
            <a:ext cx="11029615" cy="3061541"/>
          </a:xfrm>
        </p:spPr>
        <p:txBody>
          <a:bodyPr>
            <a:normAutofit/>
          </a:bodyPr>
          <a:lstStyle/>
          <a:p>
            <a:r>
              <a:rPr lang="tr-TR" sz="2400" dirty="0"/>
              <a:t>Bu çalışmada </a:t>
            </a:r>
            <a:r>
              <a:rPr lang="tr-TR" sz="2400" dirty="0" err="1"/>
              <a:t>İHA’lar</a:t>
            </a:r>
            <a:r>
              <a:rPr lang="tr-TR" sz="2400" dirty="0"/>
              <a:t> için yer istasyonu tasarımı yapılacak, yer istasyonuna uygun </a:t>
            </a:r>
            <a:r>
              <a:rPr lang="tr-TR" sz="2400" dirty="0" err="1"/>
              <a:t>İHA’nın</a:t>
            </a:r>
            <a:r>
              <a:rPr lang="tr-TR" sz="2400" dirty="0"/>
              <a:t> seçimi için </a:t>
            </a:r>
            <a:r>
              <a:rPr lang="tr-TR" sz="2400" dirty="0" err="1"/>
              <a:t>metasezgisel</a:t>
            </a:r>
            <a:r>
              <a:rPr lang="tr-TR" sz="2400" dirty="0"/>
              <a:t> algoritmaların performansları incelenip kıyaslanacaktır.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18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8BAD6-7C87-A2A7-C04F-D5F5AFB7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90428"/>
            <a:ext cx="11029616" cy="1188720"/>
          </a:xfrm>
        </p:spPr>
        <p:txBody>
          <a:bodyPr>
            <a:normAutofit/>
          </a:bodyPr>
          <a:lstStyle/>
          <a:p>
            <a:r>
              <a:rPr lang="tr-TR" dirty="0"/>
              <a:t>KAYNAKÇA</a:t>
            </a:r>
          </a:p>
        </p:txBody>
      </p:sp>
      <p:sp>
        <p:nvSpPr>
          <p:cNvPr id="5" name="İçerik Yer Tutucusu 7">
            <a:extLst>
              <a:ext uri="{FF2B5EF4-FFF2-40B4-BE49-F238E27FC236}">
                <a16:creationId xmlns:a16="http://schemas.microsoft.com/office/drawing/2014/main" id="{495B5D80-768C-7166-DCF3-1771586B9BA3}"/>
              </a:ext>
            </a:extLst>
          </p:cNvPr>
          <p:cNvSpPr txBox="1">
            <a:spLocks/>
          </p:cNvSpPr>
          <p:nvPr/>
        </p:nvSpPr>
        <p:spPr>
          <a:xfrm>
            <a:off x="581192" y="1845666"/>
            <a:ext cx="11029615" cy="5012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 smtClean="0"/>
              <a:t>[1] </a:t>
            </a:r>
            <a:r>
              <a:rPr lang="en-US" sz="1800" dirty="0" smtClean="0"/>
              <a:t>Multiple UAV-Mounted Base Station Placement and User Association With Joint </a:t>
            </a:r>
            <a:r>
              <a:rPr lang="en-US" sz="1800" dirty="0" err="1" smtClean="0"/>
              <a:t>Fronthaul</a:t>
            </a:r>
            <a:r>
              <a:rPr lang="en-US" sz="1800" dirty="0" smtClean="0"/>
              <a:t> and Backhaul Optimization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[2] </a:t>
            </a:r>
            <a:r>
              <a:rPr lang="en-US" sz="1800" dirty="0" smtClean="0"/>
              <a:t>Post-Disaster Unmanned Aerial Vehicle Base Station Deployment Method Based on Artificial Bee Colony Algorithm</a:t>
            </a:r>
            <a:r>
              <a:rPr lang="tr-TR" sz="1800" dirty="0" smtClean="0"/>
              <a:t>, 2019</a:t>
            </a:r>
          </a:p>
          <a:p>
            <a:r>
              <a:rPr lang="tr-TR" sz="1800" dirty="0" smtClean="0"/>
              <a:t>[3] </a:t>
            </a:r>
            <a:r>
              <a:rPr lang="en-US" sz="1800" dirty="0" smtClean="0"/>
              <a:t>The Optimal and the Greedy: Drone Association and Positioning Schemes for Internet of UAVs</a:t>
            </a:r>
            <a:r>
              <a:rPr lang="tr-TR" sz="1800" dirty="0" smtClean="0"/>
              <a:t>, 2021</a:t>
            </a:r>
          </a:p>
          <a:p>
            <a:r>
              <a:rPr lang="tr-TR" sz="1800" dirty="0" smtClean="0"/>
              <a:t>[4] </a:t>
            </a:r>
            <a:r>
              <a:rPr lang="en-US" sz="1800" dirty="0" smtClean="0"/>
              <a:t>A Method for Deploying the Minimal Number of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[5] </a:t>
            </a:r>
            <a:r>
              <a:rPr lang="en-US" sz="1800" dirty="0" smtClean="0"/>
              <a:t>Deployment Algorithms of Flying Base Stations: 5G and Beyond With UAVs</a:t>
            </a:r>
            <a:r>
              <a:rPr lang="tr-TR" sz="1800" dirty="0" smtClean="0"/>
              <a:t>, 2019</a:t>
            </a:r>
          </a:p>
          <a:p>
            <a:r>
              <a:rPr lang="tr-TR" sz="1800" dirty="0" smtClean="0"/>
              <a:t>[6] </a:t>
            </a:r>
            <a:r>
              <a:rPr lang="en-US" sz="1800" dirty="0" smtClean="0"/>
              <a:t>Energy-Saving Deployment Algorithms of UAV Swarm for Sustainable Wireless Coverage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[7] </a:t>
            </a:r>
            <a:r>
              <a:rPr lang="en-US" sz="1800" dirty="0" smtClean="0"/>
              <a:t>Towards Federated Learning in UAV-Enabled Internet of Vehicles: A Multi-Dimensional Contract-Matching Approach</a:t>
            </a:r>
            <a:r>
              <a:rPr lang="tr-TR" sz="1800" dirty="0" smtClean="0"/>
              <a:t>, 2021</a:t>
            </a:r>
          </a:p>
          <a:p>
            <a:r>
              <a:rPr lang="tr-TR" sz="1800" dirty="0" smtClean="0"/>
              <a:t>[8] </a:t>
            </a:r>
            <a:r>
              <a:rPr lang="en-US" sz="1800" dirty="0" smtClean="0"/>
              <a:t>Drone-Base-Station for Next-Generation Internet-of-Things: A Comparison of Swarm Intelligence Approaches</a:t>
            </a:r>
            <a:r>
              <a:rPr lang="tr-TR" sz="1800" dirty="0" smtClean="0"/>
              <a:t>,2021</a:t>
            </a:r>
          </a:p>
          <a:p>
            <a:r>
              <a:rPr lang="tr-TR" sz="1800" dirty="0" smtClean="0"/>
              <a:t>[9] </a:t>
            </a:r>
            <a:r>
              <a:rPr lang="en-US" sz="1800" dirty="0" smtClean="0"/>
              <a:t>Energy-Efficient 3-D Placement of an Unmanned Aerial Vehicle Base Station With Antenna Tilting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[10] </a:t>
            </a:r>
            <a:r>
              <a:rPr lang="en-US" sz="1800" dirty="0" smtClean="0"/>
              <a:t>Completion Time and Energy Optimization in the UAV-Enabled Mobile-Edge Computing System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[11] </a:t>
            </a:r>
            <a:r>
              <a:rPr lang="en-US" sz="1800" dirty="0" smtClean="0"/>
              <a:t>Optimization of Total Power Consumed by Flying Base Station Serving Mobile Users</a:t>
            </a:r>
            <a:r>
              <a:rPr lang="tr-TR" sz="1800" dirty="0" smtClean="0"/>
              <a:t>, 2022</a:t>
            </a:r>
          </a:p>
          <a:p>
            <a:r>
              <a:rPr lang="tr-TR" sz="1800" dirty="0" smtClean="0"/>
              <a:t>[12] Three-</a:t>
            </a:r>
            <a:r>
              <a:rPr lang="tr-TR" sz="1800" dirty="0" err="1" smtClean="0"/>
              <a:t>Dimensional</a:t>
            </a:r>
            <a:r>
              <a:rPr lang="tr-TR" sz="1800" dirty="0" smtClean="0"/>
              <a:t> Multi-UAV </a:t>
            </a:r>
            <a:r>
              <a:rPr lang="tr-TR" sz="1800" dirty="0" err="1" smtClean="0"/>
              <a:t>Placement</a:t>
            </a:r>
            <a:r>
              <a:rPr lang="tr-TR" sz="1800" dirty="0" smtClean="0"/>
              <a:t> </a:t>
            </a:r>
            <a:r>
              <a:rPr lang="tr-TR" sz="1800" dirty="0" err="1" smtClean="0"/>
              <a:t>and</a:t>
            </a:r>
            <a:r>
              <a:rPr lang="tr-TR" sz="1800" dirty="0" smtClean="0"/>
              <a:t> Resource </a:t>
            </a:r>
            <a:r>
              <a:rPr lang="tr-TR" sz="1800" dirty="0" err="1" smtClean="0"/>
              <a:t>Allocation</a:t>
            </a:r>
            <a:r>
              <a:rPr lang="tr-TR" sz="1800" dirty="0" smtClean="0"/>
              <a:t> </a:t>
            </a:r>
            <a:r>
              <a:rPr lang="tr-TR" sz="1800" dirty="0" err="1" smtClean="0"/>
              <a:t>for</a:t>
            </a:r>
            <a:r>
              <a:rPr lang="tr-TR" sz="1800" dirty="0" smtClean="0"/>
              <a:t> </a:t>
            </a:r>
            <a:r>
              <a:rPr lang="tr-TR" sz="1800" dirty="0" err="1" smtClean="0"/>
              <a:t>Energy-Efficient</a:t>
            </a:r>
            <a:r>
              <a:rPr lang="tr-TR" sz="1800" dirty="0" smtClean="0"/>
              <a:t> </a:t>
            </a:r>
            <a:r>
              <a:rPr lang="tr-TR" sz="1800" dirty="0" err="1" smtClean="0"/>
              <a:t>IoT</a:t>
            </a:r>
            <a:r>
              <a:rPr lang="tr-TR" sz="1800" dirty="0" smtClean="0"/>
              <a:t> </a:t>
            </a:r>
            <a:r>
              <a:rPr lang="tr-TR" sz="1800" dirty="0" err="1" smtClean="0"/>
              <a:t>Communication</a:t>
            </a:r>
            <a:r>
              <a:rPr lang="tr-TR" sz="1800" dirty="0" smtClean="0"/>
              <a:t>, 2021</a:t>
            </a:r>
          </a:p>
          <a:p>
            <a:r>
              <a:rPr lang="tr-TR" sz="1800" dirty="0" smtClean="0"/>
              <a:t>[13] </a:t>
            </a:r>
            <a:r>
              <a:rPr lang="en-US" sz="1800" dirty="0" smtClean="0"/>
              <a:t>Throughput and energy efficiency maximization for UAV-assisted vehicular networks</a:t>
            </a:r>
            <a:r>
              <a:rPr lang="tr-TR" sz="1800" dirty="0" smtClean="0"/>
              <a:t>, 2021</a:t>
            </a:r>
          </a:p>
          <a:p>
            <a:r>
              <a:rPr lang="tr-TR" sz="1800" dirty="0" smtClean="0"/>
              <a:t>[14] </a:t>
            </a:r>
            <a:r>
              <a:rPr lang="en-US" sz="1800" dirty="0" smtClean="0"/>
              <a:t>Energy-Efficient Deployment of Multiple UAVs Using Ellipse Clustering to Establish Base Stations</a:t>
            </a:r>
            <a:r>
              <a:rPr lang="tr-TR" sz="1800" dirty="0" smtClean="0"/>
              <a:t>, 2020</a:t>
            </a:r>
          </a:p>
          <a:p>
            <a:r>
              <a:rPr lang="tr-TR" sz="1800" dirty="0" smtClean="0"/>
              <a:t>[15] </a:t>
            </a:r>
            <a:r>
              <a:rPr lang="en-US" sz="1800" dirty="0" smtClean="0"/>
              <a:t>Grasshopper Optimization Based Clustering Algorithm (GOCA) For Adaptive Flying Ad-Hoc Network (FANET) To Enhance The Quality Of Service (</a:t>
            </a:r>
            <a:r>
              <a:rPr lang="en-US" sz="1800" dirty="0" err="1" smtClean="0"/>
              <a:t>Qos</a:t>
            </a:r>
            <a:r>
              <a:rPr lang="en-US" sz="1800" dirty="0" smtClean="0"/>
              <a:t>)</a:t>
            </a:r>
            <a:r>
              <a:rPr lang="tr-TR" sz="1800" dirty="0" smtClean="0"/>
              <a:t>, 2019</a:t>
            </a:r>
          </a:p>
          <a:p>
            <a:r>
              <a:rPr lang="tr-TR" sz="1800" dirty="0" smtClean="0"/>
              <a:t>[16] İNSANSIZ HAVA ARACI SİSTEMLERİ, 2014</a:t>
            </a:r>
          </a:p>
          <a:p>
            <a:endParaRPr lang="tr-TR" dirty="0" smtClean="0"/>
          </a:p>
          <a:p>
            <a:endParaRPr lang="tr-TR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177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İçerik Yer Tutucusu 28">
            <a:extLst>
              <a:ext uri="{FF2B5EF4-FFF2-40B4-BE49-F238E27FC236}">
                <a16:creationId xmlns:a16="http://schemas.microsoft.com/office/drawing/2014/main" id="{0013F391-4A00-8435-4322-76A226F2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marL="2571400" lvl="8" indent="0">
              <a:buNone/>
            </a:pPr>
            <a:r>
              <a:rPr lang="tr-TR" sz="6600" dirty="0"/>
              <a:t>     SORULAR</a:t>
            </a:r>
          </a:p>
        </p:txBody>
      </p:sp>
    </p:spTree>
    <p:extLst>
      <p:ext uri="{BB962C8B-B14F-4D97-AF65-F5344CB8AC3E}">
        <p14:creationId xmlns:p14="http://schemas.microsoft.com/office/powerpoint/2010/main" val="29027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İçerik Yer Tutucusu 28">
            <a:extLst>
              <a:ext uri="{FF2B5EF4-FFF2-40B4-BE49-F238E27FC236}">
                <a16:creationId xmlns:a16="http://schemas.microsoft.com/office/drawing/2014/main" id="{0013F391-4A00-8435-4322-76A226F2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1757"/>
            <a:ext cx="11029615" cy="3634486"/>
          </a:xfrm>
        </p:spPr>
        <p:txBody>
          <a:bodyPr>
            <a:normAutofit/>
          </a:bodyPr>
          <a:lstStyle/>
          <a:p>
            <a:pPr marL="2571400" lvl="8" indent="0">
              <a:buNone/>
            </a:pPr>
            <a:r>
              <a:rPr lang="tr-TR" sz="6600" dirty="0"/>
              <a:t>  TEŞEKKÜRLER</a:t>
            </a:r>
          </a:p>
        </p:txBody>
      </p:sp>
    </p:spTree>
    <p:extLst>
      <p:ext uri="{BB962C8B-B14F-4D97-AF65-F5344CB8AC3E}">
        <p14:creationId xmlns:p14="http://schemas.microsoft.com/office/powerpoint/2010/main" val="29921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56DD2-12E3-8844-1982-1596CE4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Günümüzde insansız hava araçları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B7F93-E807-E5AF-7A3E-D15E6068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07" y="2902338"/>
            <a:ext cx="11029615" cy="3634486"/>
          </a:xfrm>
        </p:spPr>
        <p:txBody>
          <a:bodyPr>
            <a:normAutofit/>
          </a:bodyPr>
          <a:lstStyle/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Başlangıçta askeri operasyonlarda hizmet veren insansız hava araçları (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), kısa bir süre içinde çeşitli sektörlerde de uygulama alanı bulmuştur.</a:t>
            </a:r>
          </a:p>
          <a:p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İHA'ların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verimli bir şekilde kullanılabilmesi için uzaktan kumanda edilmesi ve kontrol edilmesi amacıyla özel yer istasyonlarına ihtiyaç duyulmuştur.</a:t>
            </a:r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1E1AD25F-73E7-1B9B-25A9-E5AD4F2E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8186139" y="639816"/>
            <a:ext cx="3393783" cy="226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0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56DD2-12E3-8844-1982-1596CE4E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1188720"/>
          </a:xfrm>
        </p:spPr>
        <p:txBody>
          <a:bodyPr/>
          <a:lstStyle/>
          <a:p>
            <a:r>
              <a:rPr lang="tr-TR" dirty="0"/>
              <a:t>İHA için yer istasyonu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B7F93-E807-E5AF-7A3E-D15E6068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479980"/>
            <a:ext cx="11029615" cy="3634486"/>
          </a:xfrm>
        </p:spPr>
        <p:txBody>
          <a:bodyPr>
            <a:normAutofit/>
          </a:bodyPr>
          <a:lstStyle/>
          <a:p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İHA’lar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için yer istasyonu, İHA ile iletişim kurma, kontrol etme ve veri alışverişi sağlayan bir merkezi noktadır.</a:t>
            </a:r>
          </a:p>
          <a:p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uzaktan yönetmelerine, uçuş parametrelerini izlemelerine, görev planlarını oluşturmalarına ve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tarafından toplanan verileri analiz etmelerine olanak tanır.</a:t>
            </a:r>
          </a:p>
        </p:txBody>
      </p:sp>
      <p:pic>
        <p:nvPicPr>
          <p:cNvPr id="4" name="İçerik Yer Tutucusu 5">
            <a:extLst>
              <a:ext uri="{FF2B5EF4-FFF2-40B4-BE49-F238E27FC236}">
                <a16:creationId xmlns:a16="http://schemas.microsoft.com/office/drawing/2014/main" id="{FB5F408A-33AC-6B4E-71AB-5C8C88E27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76417" y="3921127"/>
            <a:ext cx="8627414" cy="260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6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56DD2-12E3-8844-1982-1596CE4E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7481"/>
            <a:ext cx="11029616" cy="1188720"/>
          </a:xfrm>
        </p:spPr>
        <p:txBody>
          <a:bodyPr/>
          <a:lstStyle/>
          <a:p>
            <a:r>
              <a:rPr lang="tr-TR" dirty="0"/>
              <a:t>Yer istasyonlarının 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B7F93-E807-E5AF-7A3E-D15E6068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403204"/>
            <a:ext cx="11029615" cy="4318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Kontrol ve Komuta</a:t>
            </a:r>
          </a:p>
          <a:p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uzaktan yönetme ve kontrol etme yeteneği sağlar.</a:t>
            </a:r>
          </a:p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Operatörler,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İHA'nın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uçuş parametrelerini, rotasını ve görevini belirleyebilir.</a:t>
            </a:r>
          </a:p>
          <a:p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Güvenlik ve Harekat Etkinliği</a:t>
            </a:r>
          </a:p>
          <a:p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Yer istasyonları, </a:t>
            </a:r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İHA'ların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güvenli bir şekilde kullanılmasını sağlayarak askeri ve güvenlik operasyonlarında etkinliği artırır.</a:t>
            </a:r>
          </a:p>
          <a:p>
            <a:r>
              <a:rPr lang="tr-TR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İHA'ların</a:t>
            </a:r>
            <a:r>
              <a:rPr lang="tr-TR" sz="2000" dirty="0">
                <a:latin typeface="Verdana" panose="020B0604030504040204" pitchFamily="34" charset="0"/>
                <a:ea typeface="Verdana" panose="020B0604030504040204" pitchFamily="34" charset="0"/>
              </a:rPr>
              <a:t> kontrol edilmesi ve yönlendirilmesi, riskli veya tehlikeli bölgelerde insanların güvenliğini sağlamak için önemlidir.</a:t>
            </a:r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1E1AD25F-73E7-1B9B-25A9-E5AD4F2E40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028350" y="639816"/>
            <a:ext cx="2551572" cy="1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56DD2-12E3-8844-1982-1596CE4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istasyonlarının 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B7F93-E807-E5AF-7A3E-D15E6068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759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sz="3100" dirty="0">
                <a:latin typeface="Verdana" panose="020B0604030504040204" pitchFamily="34" charset="0"/>
                <a:ea typeface="Verdana" panose="020B0604030504040204" pitchFamily="34" charset="0"/>
              </a:rPr>
              <a:t>Uzaktan İzleme ve Görev Planlama</a:t>
            </a:r>
          </a:p>
          <a:p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 tarafından toplanan veriler, yer istasyonları aracılığıyla canlı olarak izlenebilir.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Operatörler, görevleri optimize etmek ve uygun stratejileri belirlemek için gerçek zamanlı verilere erişebilirler.</a:t>
            </a:r>
          </a:p>
          <a:p>
            <a:pPr marL="0" indent="0">
              <a:buNone/>
            </a:pPr>
            <a:r>
              <a:rPr lang="tr-TR" sz="3100" dirty="0">
                <a:latin typeface="Verdana" panose="020B0604030504040204" pitchFamily="34" charset="0"/>
                <a:ea typeface="Verdana" panose="020B0604030504040204" pitchFamily="34" charset="0"/>
              </a:rPr>
              <a:t>Veri Analizi 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Yer istasyonları,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 tarafından toplanan verilerin analiz edilmesine olanak tanır.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Farklı sensörlerden gelen verileri entegre ederek bütünsel bir görüntü elde eder ve bu verileri anlamlı bilgilere dönüştürür.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Farklı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 arasında veri ve komut paylaşımını kolaylaştırarak sistemler arası etkileşimi artırır.</a:t>
            </a:r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1E1AD25F-73E7-1B9B-25A9-E5AD4F2E40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028350" y="639816"/>
            <a:ext cx="2551572" cy="1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5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56DD2-12E3-8844-1982-1596CE4E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istasyonlarının önemi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CB7F93-E807-E5AF-7A3E-D15E60687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4389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3100" dirty="0">
                <a:latin typeface="Verdana" panose="020B0604030504040204" pitchFamily="34" charset="0"/>
                <a:ea typeface="Verdana" panose="020B0604030504040204" pitchFamily="34" charset="0"/>
              </a:rPr>
              <a:t>Uçuş Parametrelerinin Ayarlanması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Yer istasyonları, </a:t>
            </a:r>
            <a:r>
              <a:rPr lang="tr-TR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İHA'ların</a:t>
            </a:r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 uçuş parametrelerini gerçek zamanlı olarak izleyebilir ve ayarlayabilir.</a:t>
            </a:r>
          </a:p>
          <a:p>
            <a:r>
              <a:rPr lang="tr-TR" sz="2400" dirty="0">
                <a:latin typeface="Verdana" panose="020B0604030504040204" pitchFamily="34" charset="0"/>
                <a:ea typeface="Verdana" panose="020B0604030504040204" pitchFamily="34" charset="0"/>
              </a:rPr>
              <a:t>Hava koşullarına, görev gereksinimlerine ve operasyonel değişkenlere uyum sağlamak için uçuş planlarını güncelleyebilir.</a:t>
            </a:r>
          </a:p>
          <a:p>
            <a:endParaRPr lang="tr-TR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indent="0">
              <a:buNone/>
            </a:pPr>
            <a:r>
              <a:rPr lang="tr-TR" sz="3100" dirty="0">
                <a:latin typeface="Verdana" panose="020B0604030504040204" pitchFamily="34" charset="0"/>
                <a:ea typeface="Verdana" panose="020B0604030504040204" pitchFamily="34" charset="0"/>
              </a:rPr>
              <a:t>İHA Filosu Yönetimi</a:t>
            </a:r>
          </a:p>
          <a:p>
            <a:r>
              <a:rPr lang="tr-TR" sz="2600" dirty="0">
                <a:latin typeface="Verdana" panose="020B0604030504040204" pitchFamily="34" charset="0"/>
                <a:ea typeface="Verdana" panose="020B0604030504040204" pitchFamily="34" charset="0"/>
              </a:rPr>
              <a:t>Birden fazla </a:t>
            </a:r>
            <a:r>
              <a:rPr lang="tr-TR" sz="2600" dirty="0" err="1">
                <a:latin typeface="Verdana" panose="020B0604030504040204" pitchFamily="34" charset="0"/>
                <a:ea typeface="Verdana" panose="020B0604030504040204" pitchFamily="34" charset="0"/>
              </a:rPr>
              <a:t>İHA'nın</a:t>
            </a:r>
            <a:r>
              <a:rPr lang="tr-TR" sz="2600" dirty="0">
                <a:latin typeface="Verdana" panose="020B0604030504040204" pitchFamily="34" charset="0"/>
                <a:ea typeface="Verdana" panose="020B0604030504040204" pitchFamily="34" charset="0"/>
              </a:rPr>
              <a:t> yönetilmesini ve koordinasyonunu kolaylaştırır.</a:t>
            </a:r>
          </a:p>
          <a:p>
            <a:r>
              <a:rPr lang="tr-TR" sz="2600" dirty="0">
                <a:latin typeface="Verdana" panose="020B0604030504040204" pitchFamily="34" charset="0"/>
                <a:ea typeface="Verdana" panose="020B0604030504040204" pitchFamily="34" charset="0"/>
              </a:rPr>
              <a:t>İHA filosu üzerinde genel kontrol ve koordinasyon sağlayarak çoklu İHA görevlerini yönetir.</a:t>
            </a:r>
          </a:p>
        </p:txBody>
      </p:sp>
      <p:pic>
        <p:nvPicPr>
          <p:cNvPr id="5" name="İçerik Yer Tutucusu 5">
            <a:extLst>
              <a:ext uri="{FF2B5EF4-FFF2-40B4-BE49-F238E27FC236}">
                <a16:creationId xmlns:a16="http://schemas.microsoft.com/office/drawing/2014/main" id="{1E1AD25F-73E7-1B9B-25A9-E5AD4F2E40E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028350" y="639816"/>
            <a:ext cx="2551572" cy="170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6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3527E8DB-80D0-C8E7-9EF3-5BB225632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676" y="913002"/>
            <a:ext cx="8507597" cy="5135461"/>
          </a:xfrm>
          <a:prstGeom prst="rect">
            <a:avLst/>
          </a:prstGeom>
        </p:spPr>
      </p:pic>
      <p:sp>
        <p:nvSpPr>
          <p:cNvPr id="3" name="İçerik Yer Tutucusu 2"/>
          <p:cNvSpPr txBox="1">
            <a:spLocks/>
          </p:cNvSpPr>
          <p:nvPr/>
        </p:nvSpPr>
        <p:spPr>
          <a:xfrm>
            <a:off x="3563595" y="6178610"/>
            <a:ext cx="5896599" cy="47185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mtClean="0"/>
              <a:t>Şekil 1: Yer İstasyonu ve İHA iletişimi [16]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068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247AA5-E187-C5F3-C9D5-EAEC5B40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A87F55-43AF-0DF6-577A-878A5738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1900" dirty="0"/>
              <a:t>Bu projede belirli kapsama alanına sahip sabit bir yer istasyonu ile yer istasyonuna uzaklığı, batarya seviyesi gibi belirli özelliklere sahip </a:t>
            </a:r>
            <a:r>
              <a:rPr lang="tr-TR" sz="1900" dirty="0" err="1"/>
              <a:t>İHA’lar</a:t>
            </a:r>
            <a:r>
              <a:rPr lang="tr-TR" sz="1900" dirty="0"/>
              <a:t> arasından en uygun İHA seçimi ve bu İHA ile yer istasyonunu eşleştirerek enerji minimizasyonunu sağlama problemi ele alınmaktadır.</a:t>
            </a:r>
          </a:p>
          <a:p>
            <a:r>
              <a:rPr lang="tr-TR" sz="2000" dirty="0"/>
              <a:t>Projede seçilen </a:t>
            </a:r>
            <a:r>
              <a:rPr lang="tr-TR" sz="2000" dirty="0" err="1"/>
              <a:t>İHA’nın</a:t>
            </a:r>
            <a:r>
              <a:rPr lang="tr-TR" sz="2000" dirty="0"/>
              <a:t> en az  enerji tüketimi ile yer istasyonuna ulaşması amaçlanmaktadır.</a:t>
            </a:r>
            <a:endParaRPr lang="tr-TR" sz="1900" dirty="0"/>
          </a:p>
          <a:p>
            <a:endParaRPr lang="tr-TR" dirty="0"/>
          </a:p>
        </p:txBody>
      </p:sp>
      <p:pic>
        <p:nvPicPr>
          <p:cNvPr id="7" name="İçerik Yer Tutucusu 5">
            <a:extLst>
              <a:ext uri="{FF2B5EF4-FFF2-40B4-BE49-F238E27FC236}">
                <a16:creationId xmlns:a16="http://schemas.microsoft.com/office/drawing/2014/main" id="{F6C4EF24-1F33-9BA9-1056-3F8E78129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611" y="559543"/>
            <a:ext cx="1994277" cy="15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4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03_TF33552983.potx" id="{783FD09D-35D6-4F10-B6AC-AADCA6974620}" vid="{300B62DD-E7B9-4820-BE86-F84ECB151E3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{6BC3248A-2769-4C61-A090-DC45E02DE9F3}tf33552983_win32</Template>
  <TotalTime>3144</TotalTime>
  <Words>858</Words>
  <Application>Microsoft Office PowerPoint</Application>
  <PresentationFormat>Geniş ekran</PresentationFormat>
  <Paragraphs>98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Franklin Gothic Demi</vt:lpstr>
      <vt:lpstr>inherit</vt:lpstr>
      <vt:lpstr>Lato</vt:lpstr>
      <vt:lpstr>Verdana</vt:lpstr>
      <vt:lpstr>Wingdings 2</vt:lpstr>
      <vt:lpstr>DividendVTI</vt:lpstr>
      <vt:lpstr>DronE ağları için yer istasyonu tasarımı</vt:lpstr>
      <vt:lpstr>İÇERİK</vt:lpstr>
      <vt:lpstr>Günümüzde insansız hava araçları</vt:lpstr>
      <vt:lpstr>İHA için yer istasyonu</vt:lpstr>
      <vt:lpstr>Yer istasyonlarının önemi</vt:lpstr>
      <vt:lpstr>Yer istasyonlarının önemi</vt:lpstr>
      <vt:lpstr>Yer istasyonlarının önemi</vt:lpstr>
      <vt:lpstr>PowerPoint Sunusu</vt:lpstr>
      <vt:lpstr>AMAÇ</vt:lpstr>
      <vt:lpstr>KRİTERLER</vt:lpstr>
      <vt:lpstr>Problemin matematiksel modellemesi</vt:lpstr>
      <vt:lpstr>Literatür özeti</vt:lpstr>
      <vt:lpstr>Literatür özeti</vt:lpstr>
      <vt:lpstr>Literatür özeti</vt:lpstr>
      <vt:lpstr>LİTERATÜR ÖZETİ</vt:lpstr>
      <vt:lpstr>Literatür özeti</vt:lpstr>
      <vt:lpstr>Greedy ile  enerji Minimizasyon algoritması</vt:lpstr>
      <vt:lpstr>PowerPoint Sunusu</vt:lpstr>
      <vt:lpstr>Greedy algoritması</vt:lpstr>
      <vt:lpstr>Sonuç</vt:lpstr>
      <vt:lpstr>KAYNAKÇA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 ağları için yer istasyonu tasarımı</dc:title>
  <dc:creator>Can Yılmaz</dc:creator>
  <cp:lastModifiedBy>zynps</cp:lastModifiedBy>
  <cp:revision>24</cp:revision>
  <dcterms:created xsi:type="dcterms:W3CDTF">2024-01-19T15:17:54Z</dcterms:created>
  <dcterms:modified xsi:type="dcterms:W3CDTF">2024-01-25T15:33:53Z</dcterms:modified>
</cp:coreProperties>
</file>