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4" r:id="rId24"/>
    <p:sldId id="279" r:id="rId25"/>
    <p:sldId id="284" r:id="rId26"/>
    <p:sldId id="285" r:id="rId27"/>
    <p:sldId id="286" r:id="rId28"/>
    <p:sldId id="287" r:id="rId29"/>
    <p:sldId id="280" r:id="rId30"/>
    <p:sldId id="288" r:id="rId31"/>
    <p:sldId id="289" r:id="rId32"/>
    <p:sldId id="290"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70F48A7-0352-4C4A-A84A-F4DF90A96901}"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C9BD977-227E-4106-8884-99CAC005DE9B}" type="slidenum">
              <a:rPr lang="en-US" smtClean="0"/>
              <a:t>‹#›</a:t>
            </a:fld>
            <a:endParaRPr lang="en-US"/>
          </a:p>
        </p:txBody>
      </p:sp>
    </p:spTree>
    <p:extLst>
      <p:ext uri="{BB962C8B-B14F-4D97-AF65-F5344CB8AC3E}">
        <p14:creationId xmlns:p14="http://schemas.microsoft.com/office/powerpoint/2010/main" val="209217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70F48A7-0352-4C4A-A84A-F4DF90A96901}"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11154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70F48A7-0352-4C4A-A84A-F4DF90A96901}"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72123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70F48A7-0352-4C4A-A84A-F4DF90A96901}"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60889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D70F48A7-0352-4C4A-A84A-F4DF90A96901}" type="datetimeFigureOut">
              <a:rPr lang="en-US" smtClean="0"/>
              <a:t>3/1/2023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C9BD977-227E-4106-8884-99CAC005DE9B}" type="slidenum">
              <a:rPr lang="en-US" smtClean="0"/>
              <a:t>‹#›</a:t>
            </a:fld>
            <a:endParaRPr lang="en-US"/>
          </a:p>
        </p:txBody>
      </p:sp>
    </p:spTree>
    <p:extLst>
      <p:ext uri="{BB962C8B-B14F-4D97-AF65-F5344CB8AC3E}">
        <p14:creationId xmlns:p14="http://schemas.microsoft.com/office/powerpoint/2010/main" val="10561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70F48A7-0352-4C4A-A84A-F4DF90A96901}"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379194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70F48A7-0352-4C4A-A84A-F4DF90A96901}"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101282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70F48A7-0352-4C4A-A84A-F4DF90A96901}"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98204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F48A7-0352-4C4A-A84A-F4DF90A96901}"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222613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70F48A7-0352-4C4A-A84A-F4DF90A96901}"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386391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70F48A7-0352-4C4A-A84A-F4DF90A96901}" type="datetimeFigureOut">
              <a:rPr lang="en-US" smtClean="0"/>
              <a:t>3/1/2023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9BD977-227E-4106-8884-99CAC005DE9B}" type="slidenum">
              <a:rPr lang="en-US" smtClean="0"/>
              <a:t>‹#›</a:t>
            </a:fld>
            <a:endParaRPr lang="en-US"/>
          </a:p>
        </p:txBody>
      </p:sp>
    </p:spTree>
    <p:extLst>
      <p:ext uri="{BB962C8B-B14F-4D97-AF65-F5344CB8AC3E}">
        <p14:creationId xmlns:p14="http://schemas.microsoft.com/office/powerpoint/2010/main" val="218873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70F48A7-0352-4C4A-A84A-F4DF90A96901}" type="datetimeFigureOut">
              <a:rPr lang="en-US" smtClean="0"/>
              <a:t>3/1/2023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C9BD977-227E-4106-8884-99CAC005DE9B}" type="slidenum">
              <a:rPr lang="en-US" smtClean="0"/>
              <a:t>‹#›</a:t>
            </a:fld>
            <a:endParaRPr lang="en-US"/>
          </a:p>
        </p:txBody>
      </p:sp>
    </p:spTree>
    <p:extLst>
      <p:ext uri="{BB962C8B-B14F-4D97-AF65-F5344CB8AC3E}">
        <p14:creationId xmlns:p14="http://schemas.microsoft.com/office/powerpoint/2010/main" val="24452123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486E4C-7D5F-A0C0-BAF6-0F57C8FB7967}"/>
              </a:ext>
            </a:extLst>
          </p:cNvPr>
          <p:cNvSpPr>
            <a:spLocks noGrp="1"/>
          </p:cNvSpPr>
          <p:nvPr>
            <p:ph type="ctrTitle"/>
          </p:nvPr>
        </p:nvSpPr>
        <p:spPr/>
        <p:txBody>
          <a:bodyPr/>
          <a:lstStyle/>
          <a:p>
            <a:r>
              <a:rPr lang="tr-TR" dirty="0"/>
              <a:t>KRİPTOGRAFİYE GİRİŞ</a:t>
            </a:r>
            <a:endParaRPr lang="en-US" dirty="0"/>
          </a:p>
        </p:txBody>
      </p:sp>
      <p:sp>
        <p:nvSpPr>
          <p:cNvPr id="3" name="Alt Başlık 2">
            <a:extLst>
              <a:ext uri="{FF2B5EF4-FFF2-40B4-BE49-F238E27FC236}">
                <a16:creationId xmlns:a16="http://schemas.microsoft.com/office/drawing/2014/main" id="{56AB0702-7662-C6DA-1186-61EAC10CD8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979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688738-94B4-1F19-3D5D-14D20ACA83A2}"/>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8E2C068C-516A-360A-44F0-03E0D62594F8}"/>
              </a:ext>
            </a:extLst>
          </p:cNvPr>
          <p:cNvSpPr>
            <a:spLocks noGrp="1"/>
          </p:cNvSpPr>
          <p:nvPr>
            <p:ph idx="1"/>
          </p:nvPr>
        </p:nvSpPr>
        <p:spPr/>
        <p:txBody>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NSA tarafından, IBM'in 1974 yılında sunduğu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Lucifer</a:t>
            </a:r>
            <a:r>
              <a:rPr lang="tr-TR" sz="1800" dirty="0">
                <a:effectLst/>
                <a:latin typeface="Arial" panose="020B0604020202020204" pitchFamily="34" charset="0"/>
                <a:ea typeface="Calibri" panose="020F0502020204030204" pitchFamily="34" charset="0"/>
                <a:cs typeface="Times New Roman" panose="02020603050405020304" pitchFamily="18" charset="0"/>
              </a:rPr>
              <a:t> algoritması üzerinde değişiklikler yapılarak, tasarlanan ve 1976 yılında bilgilerin şifrelenmesi amacıyla ABD’nin federal bilgi işleme standardı olarak kabul edilen DES algoritması geliştirilmiştir.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1976 yılında Martin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Hellman</a:t>
            </a:r>
            <a:r>
              <a:rPr lang="tr-TR" sz="1800" dirty="0">
                <a:effectLst/>
                <a:latin typeface="Arial" panose="020B0604020202020204" pitchFamily="34" charset="0"/>
                <a:ea typeface="Calibri" panose="020F0502020204030204" pitchFamily="34" charset="0"/>
                <a:cs typeface="Times New Roman" panose="02020603050405020304" pitchFamily="18" charset="0"/>
              </a:rPr>
              <a:t> ve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Whitfield</a:t>
            </a:r>
            <a:r>
              <a:rPr lang="tr-TR" sz="1800" dirty="0">
                <a:effectLst/>
                <a:latin typeface="Arial" panose="020B0604020202020204" pitchFamily="34" charset="0"/>
                <a:ea typeface="Calibri" panose="020F0502020204030204" pitchFamily="34" charset="0"/>
                <a:cs typeface="Times New Roman" panose="02020603050405020304" pitchFamily="18" charset="0"/>
              </a:rPr>
              <a: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Diffie</a:t>
            </a:r>
            <a:r>
              <a:rPr lang="tr-TR" sz="1800" dirty="0">
                <a:effectLst/>
                <a:latin typeface="Arial" panose="020B0604020202020204" pitchFamily="34" charset="0"/>
                <a:ea typeface="Calibri" panose="020F0502020204030204" pitchFamily="34" charset="0"/>
                <a:cs typeface="Times New Roman" panose="02020603050405020304" pitchFamily="18" charset="0"/>
              </a:rPr>
              <a:t> tarafından “New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Directions</a:t>
            </a:r>
            <a:r>
              <a:rPr lang="tr-TR" sz="1800" dirty="0">
                <a:effectLst/>
                <a:latin typeface="Arial" panose="020B0604020202020204" pitchFamily="34" charset="0"/>
                <a:ea typeface="Calibri" panose="020F0502020204030204" pitchFamily="34" charset="0"/>
                <a:cs typeface="Times New Roman" panose="02020603050405020304" pitchFamily="18" charset="0"/>
              </a:rPr>
              <a:t> in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Cryptography</a:t>
            </a:r>
            <a:r>
              <a:rPr lang="tr-TR" sz="1800" dirty="0">
                <a:effectLst/>
                <a:latin typeface="Arial" panose="020B0604020202020204" pitchFamily="34" charset="0"/>
                <a:ea typeface="Calibri" panose="020F0502020204030204" pitchFamily="34" charset="0"/>
                <a:cs typeface="Times New Roman" panose="02020603050405020304" pitchFamily="18" charset="0"/>
              </a:rPr>
              <a:t>” isimli makale yayınlanmış, bu makale genel anahtar şifreleme terimi ile beraber anahtar alışverişi için yeni bir metot ortaya koymuştur.</a:t>
            </a: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1978 yılında Ron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Rivest</a:t>
            </a:r>
            <a:r>
              <a:rPr lang="tr-TR" sz="1800" dirty="0">
                <a:effectLst/>
                <a:latin typeface="Arial" panose="020B0604020202020204" pitchFamily="34" charset="0"/>
                <a:ea typeface="Calibri" panose="020F0502020204030204" pitchFamily="34" charset="0"/>
                <a:cs typeface="Times New Roman" panose="02020603050405020304" pitchFamily="18" charset="0"/>
              </a:rPr>
              <a:t>, Adi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Shamir</a:t>
            </a:r>
            <a:r>
              <a:rPr lang="tr-TR" sz="1800" dirty="0">
                <a:effectLst/>
                <a:latin typeface="Arial" panose="020B0604020202020204" pitchFamily="34" charset="0"/>
                <a:ea typeface="Calibri" panose="020F0502020204030204" pitchFamily="34" charset="0"/>
                <a:cs typeface="Times New Roman" panose="02020603050405020304" pitchFamily="18" charset="0"/>
              </a:rPr>
              <a:t> ve Leonard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Adleman</a:t>
            </a:r>
            <a:r>
              <a:rPr lang="tr-TR" sz="1800" dirty="0">
                <a:effectLst/>
                <a:latin typeface="Arial" panose="020B0604020202020204" pitchFamily="34" charset="0"/>
                <a:ea typeface="Calibri" panose="020F0502020204030204" pitchFamily="34" charset="0"/>
                <a:cs typeface="Times New Roman" panose="02020603050405020304" pitchFamily="18" charset="0"/>
              </a:rPr>
              <a:t> tarafından günümüzde RSA olarak bilinen ilk genel anahtar şifreleme ve imzalama yapısı geliştirilmiştir.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RSA’nın</a:t>
            </a:r>
            <a:r>
              <a:rPr lang="tr-TR" sz="1800" dirty="0">
                <a:effectLst/>
                <a:latin typeface="Arial" panose="020B0604020202020204" pitchFamily="34" charset="0"/>
                <a:ea typeface="Calibri" panose="020F0502020204030204" pitchFamily="34" charset="0"/>
                <a:cs typeface="Times New Roman" panose="02020603050405020304" pitchFamily="18" charset="0"/>
              </a:rPr>
              <a:t> yapısı, büyük tamsayıların çarpanlara ayrılması temeline dayanmaktadır.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2741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36EC81-8D27-933D-9703-E6016D9DC225}"/>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D7BFD060-542E-B68F-F7E0-7A7E15BCEDC5}"/>
              </a:ext>
            </a:extLst>
          </p:cNvPr>
          <p:cNvSpPr>
            <a:spLocks noGrp="1"/>
          </p:cNvSpPr>
          <p:nvPr>
            <p:ph idx="1"/>
          </p:nvPr>
        </p:nvSpPr>
        <p:spPr/>
        <p:txBody>
          <a:bodyPr>
            <a:normAutofit/>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1985 yılında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Neal</a:t>
            </a:r>
            <a:r>
              <a:rPr lang="tr-TR" sz="1800" dirty="0">
                <a:effectLst/>
                <a:latin typeface="Arial" panose="020B0604020202020204" pitchFamily="34" charset="0"/>
                <a:ea typeface="Calibri" panose="020F0502020204030204" pitchFamily="34" charset="0"/>
                <a:cs typeface="Times New Roman" panose="02020603050405020304" pitchFamily="18" charset="0"/>
              </a:rPr>
              <a: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Koblitz</a:t>
            </a:r>
            <a:r>
              <a:rPr lang="tr-TR" sz="1800" dirty="0">
                <a:effectLst/>
                <a:latin typeface="Arial" panose="020B0604020202020204" pitchFamily="34" charset="0"/>
                <a:ea typeface="Calibri" panose="020F0502020204030204" pitchFamily="34" charset="0"/>
                <a:cs typeface="Times New Roman" panose="02020603050405020304" pitchFamily="18" charset="0"/>
              </a:rPr>
              <a:t> ve Victor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S.Miller</a:t>
            </a:r>
            <a:r>
              <a:rPr lang="tr-TR" sz="1800" dirty="0">
                <a:effectLst/>
                <a:latin typeface="Arial" panose="020B0604020202020204" pitchFamily="34" charset="0"/>
                <a:ea typeface="Calibri" panose="020F0502020204030204" pitchFamily="34" charset="0"/>
                <a:cs typeface="Times New Roman" panose="02020603050405020304" pitchFamily="18" charset="0"/>
              </a:rPr>
              <a:t> birbirlerinden ayrı yaptıkları çalışmalarda Eliptik Eğri sistemlerini tarif etmişlerdir.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1990 yılında James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Massey</a:t>
            </a:r>
            <a:r>
              <a:rPr lang="tr-TR" sz="1800" dirty="0">
                <a:effectLst/>
                <a:latin typeface="Arial" panose="020B0604020202020204" pitchFamily="34" charset="0"/>
                <a:ea typeface="Calibri" panose="020F0502020204030204" pitchFamily="34" charset="0"/>
                <a:cs typeface="Times New Roman" panose="02020603050405020304" pitchFamily="18" charset="0"/>
              </a:rPr>
              <a:t> ve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Xuejia</a:t>
            </a:r>
            <a:r>
              <a:rPr lang="tr-TR" sz="1800" dirty="0">
                <a:effectLst/>
                <a:latin typeface="Arial" panose="020B0604020202020204" pitchFamily="34" charset="0"/>
                <a:ea typeface="Calibri" panose="020F0502020204030204" pitchFamily="34" charset="0"/>
                <a:cs typeface="Times New Roman" panose="02020603050405020304" pitchFamily="18" charset="0"/>
              </a:rPr>
              <a: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Lai</a:t>
            </a:r>
            <a:r>
              <a:rPr lang="tr-TR" sz="1800" dirty="0">
                <a:effectLst/>
                <a:latin typeface="Arial" panose="020B0604020202020204" pitchFamily="34" charset="0"/>
                <a:ea typeface="Calibri" panose="020F0502020204030204" pitchFamily="34" charset="0"/>
                <a:cs typeface="Times New Roman" panose="02020603050405020304" pitchFamily="18" charset="0"/>
              </a:rPr>
              <a:t> IDEA algoritmasını, 1991 yılında Phil Zimmerman PGP sistemini geliştirmiş ve yayınlamıştır. 1995 yılında ise NIST tarafından SHA-1 özet algoritması standart olarak yayınlanmıştır.</a:t>
            </a: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1997 yılında NIST,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DES’in</a:t>
            </a:r>
            <a:r>
              <a:rPr lang="tr-TR" sz="1800" dirty="0">
                <a:effectLst/>
                <a:latin typeface="Arial" panose="020B0604020202020204" pitchFamily="34" charset="0"/>
                <a:ea typeface="Calibri" panose="020F0502020204030204" pitchFamily="34" charset="0"/>
                <a:cs typeface="Times New Roman" panose="02020603050405020304" pitchFamily="18" charset="0"/>
              </a:rPr>
              <a:t> yerini alması için bir simetrik algoritma yarışması başlatmış, bu yarışmayı 2001 yılında Belçikalı Vincent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Rijmen</a:t>
            </a:r>
            <a:r>
              <a:rPr lang="tr-TR" sz="1800" dirty="0">
                <a:effectLst/>
                <a:latin typeface="Arial" panose="020B0604020202020204" pitchFamily="34" charset="0"/>
                <a:ea typeface="Calibri" panose="020F0502020204030204" pitchFamily="34" charset="0"/>
                <a:cs typeface="Times New Roman" panose="02020603050405020304" pitchFamily="18" charset="0"/>
              </a:rPr>
              <a:t> ve Joan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Daemen’e</a:t>
            </a:r>
            <a:r>
              <a:rPr lang="tr-TR" sz="1800" dirty="0">
                <a:effectLst/>
                <a:latin typeface="Arial" panose="020B0604020202020204" pitchFamily="34" charset="0"/>
                <a:ea typeface="Calibri" panose="020F0502020204030204" pitchFamily="34" charset="0"/>
                <a:cs typeface="Times New Roman" panose="02020603050405020304" pitchFamily="18" charset="0"/>
              </a:rPr>
              <a:t> ait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Rijndael</a:t>
            </a:r>
            <a:r>
              <a:rPr lang="tr-TR" sz="1800" dirty="0">
                <a:effectLst/>
                <a:latin typeface="Arial" panose="020B0604020202020204" pitchFamily="34" charset="0"/>
                <a:ea typeface="Calibri" panose="020F0502020204030204" pitchFamily="34" charset="0"/>
                <a:cs typeface="Times New Roman" panose="02020603050405020304" pitchFamily="18" charset="0"/>
              </a:rPr>
              <a:t> algoritması kazanmış ve bu algoritma AES adıyla standart haline getirilmiştir.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4103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120C34-F7EF-B1E3-09E3-2B12F3C98478}"/>
              </a:ext>
            </a:extLst>
          </p:cNvPr>
          <p:cNvSpPr>
            <a:spLocks noGrp="1"/>
          </p:cNvSpPr>
          <p:nvPr>
            <p:ph type="title"/>
          </p:nvPr>
        </p:nvSpPr>
        <p:spPr/>
        <p:txBody>
          <a:bodyPr/>
          <a:lstStyle/>
          <a:p>
            <a:r>
              <a:rPr lang="en-US" dirty="0"/>
              <a:t>B</a:t>
            </a:r>
            <a:r>
              <a:rPr lang="tr-TR" dirty="0"/>
              <a:t>i</a:t>
            </a:r>
            <a:r>
              <a:rPr lang="en-US" dirty="0"/>
              <a:t>lg</a:t>
            </a:r>
            <a:r>
              <a:rPr lang="tr-TR" dirty="0"/>
              <a:t>i</a:t>
            </a:r>
            <a:r>
              <a:rPr lang="en-US" dirty="0"/>
              <a:t> </a:t>
            </a:r>
            <a:r>
              <a:rPr lang="en-US" dirty="0" err="1"/>
              <a:t>Güvenl</a:t>
            </a:r>
            <a:r>
              <a:rPr lang="tr-TR" dirty="0"/>
              <a:t>i</a:t>
            </a:r>
            <a:r>
              <a:rPr lang="en-US" dirty="0"/>
              <a:t>ğ</a:t>
            </a:r>
            <a:r>
              <a:rPr lang="tr-TR" dirty="0"/>
              <a:t>i</a:t>
            </a:r>
            <a:r>
              <a:rPr lang="en-US" dirty="0"/>
              <a:t> </a:t>
            </a:r>
            <a:r>
              <a:rPr lang="en-US" dirty="0" err="1"/>
              <a:t>Kavramları</a:t>
            </a:r>
            <a:endParaRPr lang="en-US" dirty="0"/>
          </a:p>
        </p:txBody>
      </p:sp>
      <p:sp>
        <p:nvSpPr>
          <p:cNvPr id="3" name="İçerik Yer Tutucusu 2">
            <a:extLst>
              <a:ext uri="{FF2B5EF4-FFF2-40B4-BE49-F238E27FC236}">
                <a16:creationId xmlns:a16="http://schemas.microsoft.com/office/drawing/2014/main" id="{653AFD92-E2F4-F55C-AC90-452DCDAC0FCC}"/>
              </a:ext>
            </a:extLst>
          </p:cNvPr>
          <p:cNvSpPr>
            <a:spLocks noGrp="1"/>
          </p:cNvSpPr>
          <p:nvPr>
            <p:ph idx="1"/>
          </p:nvPr>
        </p:nvSpPr>
        <p:spPr/>
        <p:txBody>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Kriptografi alanı bazı bilgi güvenliği kavramlarını içerir. Bu kavramlar bilginin aktarımı esnasında karşılaşılabilecek aktif ya da pasif saldırılardan bilgiyi koruma amacını taşır.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Bu kavramlar: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tr-TR" sz="1800" i="1" dirty="0">
                <a:effectLst/>
                <a:latin typeface="Arial" panose="020B0604020202020204" pitchFamily="34" charset="0"/>
                <a:ea typeface="Calibri" panose="020F0502020204030204" pitchFamily="34" charset="0"/>
                <a:cs typeface="Times New Roman" panose="02020603050405020304" pitchFamily="18" charset="0"/>
              </a:rPr>
              <a:t>Gizlilik:</a:t>
            </a:r>
            <a:r>
              <a:rPr lang="tr-TR" sz="1800" dirty="0">
                <a:effectLst/>
                <a:latin typeface="Arial" panose="020B0604020202020204" pitchFamily="34" charset="0"/>
                <a:ea typeface="Calibri" panose="020F0502020204030204" pitchFamily="34" charset="0"/>
                <a:cs typeface="Times New Roman" panose="02020603050405020304" pitchFamily="18" charset="0"/>
              </a:rPr>
              <a:t> Bu özellik iletilen bilginin yalnızca yetkili kullanıcı tarafından erişilebilir olmasıdır. Bilgi diğer tüm ortam için özel ve gizlidir.</a:t>
            </a:r>
          </a:p>
          <a:p>
            <a:pPr marL="342900" indent="-342900" algn="just">
              <a:lnSpc>
                <a:spcPct val="115000"/>
              </a:lnSpc>
              <a:spcAft>
                <a:spcPts val="1000"/>
              </a:spcAft>
              <a:buFont typeface="Symbol" panose="05050102010706020507" pitchFamily="18" charset="2"/>
              <a:buChar char=""/>
            </a:pPr>
            <a:r>
              <a:rPr lang="tr-TR" sz="1800" i="1" dirty="0">
                <a:effectLst/>
                <a:latin typeface="Arial" panose="020B0604020202020204" pitchFamily="34" charset="0"/>
                <a:ea typeface="Calibri" panose="020F0502020204030204" pitchFamily="34" charset="0"/>
                <a:cs typeface="Times New Roman" panose="02020603050405020304" pitchFamily="18" charset="0"/>
              </a:rPr>
              <a:t>Bütünlük Sağlama:</a:t>
            </a:r>
            <a:r>
              <a:rPr lang="tr-TR" sz="1800" dirty="0">
                <a:effectLst/>
                <a:latin typeface="Arial" panose="020B0604020202020204" pitchFamily="34" charset="0"/>
                <a:ea typeface="Calibri" panose="020F0502020204030204" pitchFamily="34" charset="0"/>
                <a:cs typeface="Times New Roman" panose="02020603050405020304" pitchFamily="18" charset="0"/>
              </a:rPr>
              <a:t> İletilen bilgi yalnızca yetkili kişiler tarafından değiştirilir, bunun dışında veri bütünlüğü korunur. Koruma işlemi aktif saldırılar ile ilgili bir özelliktir. Bu nedenle veri bütünlüğünün bozulduğunun tespiti, bütünlüğü sağlamaktan daha önemlidir.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9298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BF200-56A6-3853-9418-D3801FE0D087}"/>
              </a:ext>
            </a:extLst>
          </p:cNvPr>
          <p:cNvSpPr>
            <a:spLocks noGrp="1"/>
          </p:cNvSpPr>
          <p:nvPr>
            <p:ph type="title"/>
          </p:nvPr>
        </p:nvSpPr>
        <p:spPr/>
        <p:txBody>
          <a:bodyPr/>
          <a:lstStyle/>
          <a:p>
            <a:r>
              <a:rPr lang="en-US" dirty="0"/>
              <a:t>B</a:t>
            </a:r>
            <a:r>
              <a:rPr lang="tr-TR" dirty="0"/>
              <a:t>i</a:t>
            </a:r>
            <a:r>
              <a:rPr lang="en-US" dirty="0"/>
              <a:t>lg</a:t>
            </a:r>
            <a:r>
              <a:rPr lang="tr-TR" dirty="0"/>
              <a:t>i</a:t>
            </a:r>
            <a:r>
              <a:rPr lang="en-US" dirty="0"/>
              <a:t> </a:t>
            </a:r>
            <a:r>
              <a:rPr lang="en-US" dirty="0" err="1"/>
              <a:t>Güvenl</a:t>
            </a:r>
            <a:r>
              <a:rPr lang="tr-TR" dirty="0"/>
              <a:t>i</a:t>
            </a:r>
            <a:r>
              <a:rPr lang="en-US" dirty="0"/>
              <a:t>ğ</a:t>
            </a:r>
            <a:r>
              <a:rPr lang="tr-TR" dirty="0"/>
              <a:t>i</a:t>
            </a:r>
            <a:r>
              <a:rPr lang="en-US" dirty="0"/>
              <a:t> </a:t>
            </a:r>
            <a:r>
              <a:rPr lang="en-US" dirty="0" err="1"/>
              <a:t>Kavramları</a:t>
            </a:r>
            <a:endParaRPr lang="en-US" dirty="0"/>
          </a:p>
        </p:txBody>
      </p:sp>
      <p:sp>
        <p:nvSpPr>
          <p:cNvPr id="3" name="İçerik Yer Tutucusu 2">
            <a:extLst>
              <a:ext uri="{FF2B5EF4-FFF2-40B4-BE49-F238E27FC236}">
                <a16:creationId xmlns:a16="http://schemas.microsoft.com/office/drawing/2014/main" id="{3CE376A8-0FAC-28F2-2BFD-02DA76D83F5D}"/>
              </a:ext>
            </a:extLst>
          </p:cNvPr>
          <p:cNvSpPr>
            <a:spLocks noGrp="1"/>
          </p:cNvSpPr>
          <p:nvPr>
            <p:ph idx="1"/>
          </p:nvPr>
        </p:nvSpPr>
        <p:spPr/>
        <p:txBody>
          <a:bodyPr>
            <a:normAutofit/>
          </a:bodyPr>
          <a:lstStyle/>
          <a:p>
            <a:pPr marL="342900" lvl="0" indent="-342900" algn="just">
              <a:lnSpc>
                <a:spcPct val="115000"/>
              </a:lnSpc>
              <a:spcAft>
                <a:spcPts val="1000"/>
              </a:spcAft>
              <a:buFont typeface="Symbol" panose="05050102010706020507" pitchFamily="18" charset="2"/>
              <a:buChar char=""/>
            </a:pPr>
            <a:r>
              <a:rPr lang="tr-TR" sz="1800" i="1" dirty="0">
                <a:effectLst/>
                <a:latin typeface="Arial" panose="020B0604020202020204" pitchFamily="34" charset="0"/>
                <a:ea typeface="Calibri" panose="020F0502020204030204" pitchFamily="34" charset="0"/>
                <a:cs typeface="Times New Roman" panose="02020603050405020304" pitchFamily="18" charset="0"/>
              </a:rPr>
              <a:t>Kimlik Denetimi (</a:t>
            </a:r>
            <a:r>
              <a:rPr lang="tr-TR" sz="1800" i="1" dirty="0" err="1">
                <a:effectLst/>
                <a:latin typeface="Arial" panose="020B0604020202020204" pitchFamily="34" charset="0"/>
                <a:ea typeface="Calibri" panose="020F0502020204030204" pitchFamily="34" charset="0"/>
                <a:cs typeface="Times New Roman" panose="02020603050405020304" pitchFamily="18" charset="0"/>
              </a:rPr>
              <a:t>Asıllama</a:t>
            </a:r>
            <a:r>
              <a:rPr lang="tr-TR" sz="1800" i="1" dirty="0">
                <a:effectLst/>
                <a:latin typeface="Arial" panose="020B0604020202020204" pitchFamily="34" charset="0"/>
                <a:ea typeface="Calibri" panose="020F0502020204030204" pitchFamily="34" charset="0"/>
                <a:cs typeface="Times New Roman" panose="02020603050405020304" pitchFamily="18" charset="0"/>
              </a:rPr>
              <a:t>) </a:t>
            </a:r>
            <a:r>
              <a:rPr lang="tr-TR" sz="1800" dirty="0">
                <a:effectLst/>
                <a:latin typeface="Arial" panose="020B0604020202020204" pitchFamily="34" charset="0"/>
                <a:ea typeface="Calibri" panose="020F0502020204030204" pitchFamily="34" charset="0"/>
                <a:cs typeface="Times New Roman" panose="02020603050405020304" pitchFamily="18" charset="0"/>
              </a:rPr>
              <a:t>: Bu özellik bilgi kaynağının doğruluğunu kontrol eder. Güvensiz ortamdan gönderilen bilginin kaynağı, içeriği, gönderildiği saati, gönderen kaynağın saati gibi parametreler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asıllanır</a:t>
            </a:r>
            <a:r>
              <a:rPr lang="tr-TR" sz="1800" dirty="0">
                <a:effectLst/>
                <a:latin typeface="Arial" panose="020B0604020202020204" pitchFamily="34" charset="0"/>
                <a:ea typeface="Calibri" panose="020F0502020204030204" pitchFamily="34" charset="0"/>
                <a:cs typeface="Times New Roman" panose="02020603050405020304" pitchFamily="18" charset="0"/>
              </a:rPr>
              <a:t>. Özellik iki ana alt dala ayrılır. Bunlar, bütünlük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asıllaması</a:t>
            </a:r>
            <a:r>
              <a:rPr lang="tr-TR" sz="1800" dirty="0">
                <a:effectLst/>
                <a:latin typeface="Arial" panose="020B0604020202020204" pitchFamily="34" charset="0"/>
                <a:ea typeface="Calibri" panose="020F0502020204030204" pitchFamily="34" charset="0"/>
                <a:cs typeface="Times New Roman" panose="02020603050405020304" pitchFamily="18" charset="0"/>
              </a:rPr>
              <a:t> ve veri kaynağı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asıllamasıdır</a:t>
            </a:r>
            <a:r>
              <a:rPr lang="tr-TR"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tr-TR" sz="1800" i="1" dirty="0">
                <a:effectLst/>
                <a:latin typeface="Arial" panose="020B0604020202020204" pitchFamily="34" charset="0"/>
                <a:ea typeface="Calibri" panose="020F0502020204030204" pitchFamily="34" charset="0"/>
                <a:cs typeface="Times New Roman" panose="02020603050405020304" pitchFamily="18" charset="0"/>
              </a:rPr>
              <a:t>İnkâr Edememe:</a:t>
            </a:r>
            <a:r>
              <a:rPr lang="tr-TR" sz="1800" dirty="0">
                <a:effectLst/>
                <a:latin typeface="Arial" panose="020B0604020202020204" pitchFamily="34" charset="0"/>
                <a:ea typeface="Calibri" panose="020F0502020204030204" pitchFamily="34" charset="0"/>
                <a:cs typeface="Times New Roman" panose="02020603050405020304" pitchFamily="18" charset="0"/>
              </a:rPr>
              <a:t> Bu özellik haberleşen noktaların daha önce gönderdikleri bilgileri ve yaptıkları istekleri inkâr edememelerini sağlar.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tr-TR" sz="1800" i="1" dirty="0">
                <a:effectLst/>
                <a:latin typeface="Arial" panose="020B0604020202020204" pitchFamily="34" charset="0"/>
                <a:ea typeface="Calibri" panose="020F0502020204030204" pitchFamily="34" charset="0"/>
                <a:cs typeface="Times New Roman" panose="02020603050405020304" pitchFamily="18" charset="0"/>
              </a:rPr>
              <a:t>Erişim Kontrolü:</a:t>
            </a:r>
            <a:r>
              <a:rPr lang="tr-TR" sz="1800" dirty="0">
                <a:effectLst/>
                <a:latin typeface="Arial" panose="020B0604020202020204" pitchFamily="34" charset="0"/>
                <a:ea typeface="Calibri" panose="020F0502020204030204" pitchFamily="34" charset="0"/>
                <a:cs typeface="Times New Roman" panose="02020603050405020304" pitchFamily="18" charset="0"/>
              </a:rPr>
              <a:t> Bu özellik önceden tanımlı ve kimlik denetimleri yapılmış varlıkların sadece kendilerine izin verilen oranda ilgili kaynaklara erişebilmelerini mümkün kılar. İzinsiz kişi yâda uygulamaların erişimlerini engeller.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57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027334-5CDA-4967-C3B7-D3BD63CB477C}"/>
              </a:ext>
            </a:extLst>
          </p:cNvPr>
          <p:cNvSpPr>
            <a:spLocks noGrp="1"/>
          </p:cNvSpPr>
          <p:nvPr>
            <p:ph type="title"/>
          </p:nvPr>
        </p:nvSpPr>
        <p:spPr/>
        <p:txBody>
          <a:bodyPr/>
          <a:lstStyle/>
          <a:p>
            <a:r>
              <a:rPr lang="en-US" dirty="0" err="1"/>
              <a:t>Özetleme</a:t>
            </a:r>
            <a:r>
              <a:rPr lang="en-US" dirty="0"/>
              <a:t> </a:t>
            </a:r>
            <a:r>
              <a:rPr lang="en-US" dirty="0" err="1"/>
              <a:t>Fonks</a:t>
            </a:r>
            <a:r>
              <a:rPr lang="tr-TR" dirty="0"/>
              <a:t>i</a:t>
            </a:r>
            <a:r>
              <a:rPr lang="en-US" dirty="0" err="1"/>
              <a:t>yonları</a:t>
            </a:r>
            <a:endParaRPr lang="en-US" dirty="0"/>
          </a:p>
        </p:txBody>
      </p:sp>
      <p:sp>
        <p:nvSpPr>
          <p:cNvPr id="3" name="İçerik Yer Tutucusu 2">
            <a:extLst>
              <a:ext uri="{FF2B5EF4-FFF2-40B4-BE49-F238E27FC236}">
                <a16:creationId xmlns:a16="http://schemas.microsoft.com/office/drawing/2014/main" id="{E7508A3F-3143-99EB-F97A-19A9BFDE9496}"/>
              </a:ext>
            </a:extLst>
          </p:cNvPr>
          <p:cNvSpPr>
            <a:spLocks noGrp="1"/>
          </p:cNvSpPr>
          <p:nvPr>
            <p:ph idx="1"/>
          </p:nvPr>
        </p:nvSpPr>
        <p:spPr/>
        <p:txBody>
          <a:bodyPr>
            <a:normAutofit fontScale="40000" lnSpcReduction="20000"/>
          </a:bodyPr>
          <a:lstStyle/>
          <a:p>
            <a:pPr marL="0" indent="0" algn="just">
              <a:lnSpc>
                <a:spcPct val="115000"/>
              </a:lnSpc>
              <a:spcAft>
                <a:spcPts val="1000"/>
              </a:spcAft>
              <a:buNone/>
            </a:pPr>
            <a:r>
              <a:rPr lang="tr-TR" sz="4200" dirty="0">
                <a:effectLst/>
                <a:latin typeface="Arial" panose="020B0604020202020204" pitchFamily="34" charset="0"/>
                <a:ea typeface="Calibri" panose="020F0502020204030204" pitchFamily="34" charset="0"/>
                <a:cs typeface="Times New Roman" panose="02020603050405020304" pitchFamily="18" charset="0"/>
              </a:rPr>
              <a:t>Özetleme fonksiyonları anahtarsız şifreleme algoritmalarıdır. Bu fonksiyonlar, içerisine giren mesaj verisini belirli uzunlukta bir bit dizisine, özet değerine, dönüştürür.</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4200" dirty="0">
                <a:effectLst/>
                <a:latin typeface="Arial" panose="020B0604020202020204" pitchFamily="34" charset="0"/>
                <a:ea typeface="Calibri" panose="020F0502020204030204" pitchFamily="34" charset="0"/>
                <a:cs typeface="Times New Roman" panose="02020603050405020304" pitchFamily="18" charset="0"/>
              </a:rPr>
              <a:t>Özetleme fonksiyonları mesaj verisini tek yönlü işler. Bu fonksiyonlardan elde edilen özet değeri büyük bir girdiye nispeten daha küçüktür ve bu özetten orijinal mesaja geri dönülemeyeceği varsayılır.</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4200" dirty="0">
                <a:effectLst/>
                <a:latin typeface="Arial" panose="020B0604020202020204" pitchFamily="34" charset="0"/>
                <a:ea typeface="Calibri" panose="020F0502020204030204" pitchFamily="34" charset="0"/>
                <a:cs typeface="Times New Roman" panose="02020603050405020304" pitchFamily="18" charset="0"/>
              </a:rPr>
              <a:t>Çoğu özetleme fonksiyonu ile yapılan özetleme işlemi sonucunda elde edilen özet değerinin boyutu, fonksiyon içerisinde kullanılan ön tanımlı algoritmanın boyutu kadardır. Yani özetlenecek verinin boyutu ne olursa olsun, özetleme işlemi sırasında kullanılan anahtar boyutuna göre elde edilen özet boyutu sabittir. Örneğin bu boyut MD5 algoritması ile özetlenen bir veri için 128 bit, SHA-1 ile özetlenen bir veri için 160 bit olacaktır.</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4200" dirty="0">
                <a:effectLst/>
                <a:latin typeface="Arial" panose="020B0604020202020204" pitchFamily="34" charset="0"/>
                <a:ea typeface="Calibri" panose="020F0502020204030204" pitchFamily="34" charset="0"/>
                <a:cs typeface="Times New Roman" panose="02020603050405020304" pitchFamily="18" charset="0"/>
              </a:rPr>
              <a:t>Özet fonksiyonlarının anahtar genişlikleri ne kadar büyük olursa güvenilirlikleri de bir o kadar artar. Anahtar genişliği büyüdükçe hem iki ayrı veri özetinin çakışma ihtimali (iki özet değerinin de aynı olma ihtimali) hem de özet sonuçlarının değiştirilmiş bir veri ile taklit edilme ihtimali düşer.</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0137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80BC5E-224F-3E90-9F72-145727D99B09}"/>
              </a:ext>
            </a:extLst>
          </p:cNvPr>
          <p:cNvSpPr>
            <a:spLocks noGrp="1"/>
          </p:cNvSpPr>
          <p:nvPr>
            <p:ph type="title"/>
          </p:nvPr>
        </p:nvSpPr>
        <p:spPr/>
        <p:txBody>
          <a:bodyPr/>
          <a:lstStyle/>
          <a:p>
            <a:r>
              <a:rPr lang="en-US" dirty="0" err="1"/>
              <a:t>Özetleme</a:t>
            </a:r>
            <a:r>
              <a:rPr lang="en-US" dirty="0"/>
              <a:t> </a:t>
            </a:r>
            <a:r>
              <a:rPr lang="en-US" dirty="0" err="1"/>
              <a:t>Fonks</a:t>
            </a:r>
            <a:r>
              <a:rPr lang="tr-TR" dirty="0"/>
              <a:t>i</a:t>
            </a:r>
            <a:r>
              <a:rPr lang="en-US" dirty="0" err="1"/>
              <a:t>yonları</a:t>
            </a:r>
            <a:endParaRPr lang="en-US" dirty="0"/>
          </a:p>
        </p:txBody>
      </p:sp>
      <p:sp>
        <p:nvSpPr>
          <p:cNvPr id="3" name="İçerik Yer Tutucusu 2">
            <a:extLst>
              <a:ext uri="{FF2B5EF4-FFF2-40B4-BE49-F238E27FC236}">
                <a16:creationId xmlns:a16="http://schemas.microsoft.com/office/drawing/2014/main" id="{EFFE41E8-0251-36CD-E161-F784BAA2B1FD}"/>
              </a:ext>
            </a:extLst>
          </p:cNvPr>
          <p:cNvSpPr>
            <a:spLocks noGrp="1"/>
          </p:cNvSpPr>
          <p:nvPr>
            <p:ph idx="1"/>
          </p:nvPr>
        </p:nvSpPr>
        <p:spPr/>
        <p:txBody>
          <a:bodyPr>
            <a:normAutofit fontScale="85000" lnSpcReduction="20000"/>
          </a:bodyPr>
          <a:lstStyle/>
          <a:p>
            <a:pPr marL="0" indent="0" algn="just">
              <a:lnSpc>
                <a:spcPct val="115000"/>
              </a:lnSpc>
              <a:spcAft>
                <a:spcPts val="1000"/>
              </a:spcAft>
              <a:buNone/>
            </a:pPr>
            <a:r>
              <a:rPr lang="tr-TR" sz="2200" dirty="0">
                <a:effectLst/>
                <a:latin typeface="Arial" panose="020B0604020202020204" pitchFamily="34" charset="0"/>
                <a:ea typeface="Calibri" panose="020F0502020204030204" pitchFamily="34" charset="0"/>
                <a:cs typeface="Times New Roman" panose="02020603050405020304" pitchFamily="18" charset="0"/>
              </a:rPr>
              <a:t>Özetleme fonksiyonlarında kelebek etkisi davranışı sergilenmektedir. Yani girdi üzerinde en ufak, 1 bitlik değişiklik bile girdi özetini tamamen değiştirir.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200" dirty="0">
                <a:effectLst/>
                <a:latin typeface="Arial" panose="020B0604020202020204" pitchFamily="34" charset="0"/>
                <a:ea typeface="Calibri" panose="020F0502020204030204" pitchFamily="34" charset="0"/>
                <a:cs typeface="Times New Roman" panose="02020603050405020304" pitchFamily="18" charset="0"/>
              </a:rPr>
              <a:t>Bu fonksiyonlar, bilgi güvenliği konuları içerisinde yer alan sayısal imza yönteminde yâda mesaj doğrulama gibi doğrulama yöntemlerinde yaygın olarak kullanılmaktadır.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200" i="1" dirty="0">
                <a:effectLst/>
                <a:latin typeface="Arial" panose="020B0604020202020204" pitchFamily="34" charset="0"/>
                <a:ea typeface="Calibri" panose="020F0502020204030204" pitchFamily="34" charset="0"/>
                <a:cs typeface="Times New Roman" panose="02020603050405020304" pitchFamily="18" charset="0"/>
              </a:rPr>
              <a:t>Bir özetleme fonksiyonunun aşağıdaki özelliklere sahip olması gerekmektedir;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tr-TR" sz="2200" dirty="0">
                <a:effectLst/>
                <a:latin typeface="Arial" panose="020B0604020202020204" pitchFamily="34" charset="0"/>
                <a:ea typeface="Calibri" panose="020F0502020204030204" pitchFamily="34" charset="0"/>
                <a:cs typeface="Times New Roman" panose="02020603050405020304" pitchFamily="18" charset="0"/>
              </a:rPr>
              <a:t>Girdinin özetini hesaplamak kolay olmalıdır.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tr-TR" sz="2200" dirty="0">
                <a:effectLst/>
                <a:latin typeface="Arial" panose="020B0604020202020204" pitchFamily="34" charset="0"/>
                <a:ea typeface="Calibri" panose="020F0502020204030204" pitchFamily="34" charset="0"/>
                <a:cs typeface="Times New Roman" panose="02020603050405020304" pitchFamily="18" charset="0"/>
              </a:rPr>
              <a:t>Özet değerinden orijinal girdi yeniden elde edilememelidir.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tr-TR" sz="2200" dirty="0">
                <a:effectLst/>
                <a:latin typeface="Arial" panose="020B0604020202020204" pitchFamily="34" charset="0"/>
                <a:ea typeface="Calibri" panose="020F0502020204030204" pitchFamily="34" charset="0"/>
                <a:cs typeface="Times New Roman" panose="02020603050405020304" pitchFamily="18" charset="0"/>
              </a:rPr>
              <a:t>Girdi üzerindeki en ufak bir değişikliğin özet değerini tamamen değiştirmesi gerekir.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pPr>
            <a:r>
              <a:rPr lang="tr-TR" sz="2200" dirty="0">
                <a:effectLst/>
                <a:latin typeface="Arial" panose="020B0604020202020204" pitchFamily="34" charset="0"/>
                <a:ea typeface="Calibri" panose="020F0502020204030204" pitchFamily="34" charset="0"/>
                <a:cs typeface="Times New Roman" panose="02020603050405020304" pitchFamily="18" charset="0"/>
              </a:rPr>
              <a:t>Aynı özete sahip iki girdi bulmak mümkün olmamalıdır.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6356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334175-81B1-8210-3835-88EE1EBFC09D}"/>
              </a:ext>
            </a:extLst>
          </p:cNvPr>
          <p:cNvSpPr>
            <a:spLocks noGrp="1"/>
          </p:cNvSpPr>
          <p:nvPr>
            <p:ph type="title"/>
          </p:nvPr>
        </p:nvSpPr>
        <p:spPr/>
        <p:txBody>
          <a:bodyPr/>
          <a:lstStyle/>
          <a:p>
            <a:r>
              <a:rPr lang="en-US" dirty="0" err="1"/>
              <a:t>Özetleme</a:t>
            </a:r>
            <a:r>
              <a:rPr lang="en-US" dirty="0"/>
              <a:t> </a:t>
            </a:r>
            <a:r>
              <a:rPr lang="en-US" dirty="0" err="1"/>
              <a:t>Fonks</a:t>
            </a:r>
            <a:r>
              <a:rPr lang="tr-TR" dirty="0"/>
              <a:t>i</a:t>
            </a:r>
            <a:r>
              <a:rPr lang="en-US" dirty="0" err="1"/>
              <a:t>yonları</a:t>
            </a:r>
            <a:endParaRPr lang="en-US" dirty="0"/>
          </a:p>
        </p:txBody>
      </p:sp>
      <p:sp>
        <p:nvSpPr>
          <p:cNvPr id="3" name="İçerik Yer Tutucusu 2">
            <a:extLst>
              <a:ext uri="{FF2B5EF4-FFF2-40B4-BE49-F238E27FC236}">
                <a16:creationId xmlns:a16="http://schemas.microsoft.com/office/drawing/2014/main" id="{EE11747C-12AE-5CB1-B6E6-6C907192EDF7}"/>
              </a:ext>
            </a:extLst>
          </p:cNvPr>
          <p:cNvSpPr>
            <a:spLocks noGrp="1"/>
          </p:cNvSpPr>
          <p:nvPr>
            <p:ph idx="1"/>
          </p:nvPr>
        </p:nvSpPr>
        <p:spPr/>
        <p:txBody>
          <a:bodyPr/>
          <a:lstStyle/>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Özetleme fonksiyonları tüm kriptografik akınlara karşı dayanıklı olmalıdır. Bu nedenle birçok özetleme fonksiyonu bulunsa da bu fonksiyonların çoğunda güvenlik açıkları tespit edilmiş, bundan dolayı da bu fonksiyonlar güvenilirliğini yitirmişlerdir.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Özetleme fonksiyonunun zayıflatılmış bir türevinin kırılmış olması o fonksiyona olan güveni azaltır. Örneğin, SHA-0 algoritmasında bulunan zayıflık, bu algoritma temel alınarak tasarlanmış SHA-1 algoritmasının güvenliğinde de kuşkuya yol açmıştır.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Bazı özetleme algoritmalarını ve bu algoritmalarından elde edilen özetlerin boyut bilgilerini verelim.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3262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D102D4-22C5-8C9D-81EA-FC1A04351195}"/>
              </a:ext>
            </a:extLst>
          </p:cNvPr>
          <p:cNvSpPr>
            <a:spLocks noGrp="1"/>
          </p:cNvSpPr>
          <p:nvPr>
            <p:ph type="title"/>
          </p:nvPr>
        </p:nvSpPr>
        <p:spPr/>
        <p:txBody>
          <a:bodyPr/>
          <a:lstStyle/>
          <a:p>
            <a:r>
              <a:rPr lang="en-US" dirty="0" err="1"/>
              <a:t>Özetleme</a:t>
            </a:r>
            <a:r>
              <a:rPr lang="en-US" dirty="0"/>
              <a:t> </a:t>
            </a:r>
            <a:r>
              <a:rPr lang="en-US" dirty="0" err="1"/>
              <a:t>Fonks</a:t>
            </a:r>
            <a:r>
              <a:rPr lang="tr-TR" dirty="0"/>
              <a:t>i</a:t>
            </a:r>
            <a:r>
              <a:rPr lang="en-US" dirty="0" err="1"/>
              <a:t>yonları</a:t>
            </a:r>
            <a:endParaRPr lang="en-US" dirty="0"/>
          </a:p>
        </p:txBody>
      </p:sp>
      <p:graphicFrame>
        <p:nvGraphicFramePr>
          <p:cNvPr id="5" name="İçerik Yer Tutucusu 4">
            <a:extLst>
              <a:ext uri="{FF2B5EF4-FFF2-40B4-BE49-F238E27FC236}">
                <a16:creationId xmlns:a16="http://schemas.microsoft.com/office/drawing/2014/main" id="{05622A9F-A9F3-3DC2-2B72-C788E9DBBDD8}"/>
              </a:ext>
            </a:extLst>
          </p:cNvPr>
          <p:cNvGraphicFramePr>
            <a:graphicFrameLocks noGrp="1"/>
          </p:cNvGraphicFramePr>
          <p:nvPr>
            <p:ph idx="1"/>
            <p:extLst>
              <p:ext uri="{D42A27DB-BD31-4B8C-83A1-F6EECF244321}">
                <p14:modId xmlns:p14="http://schemas.microsoft.com/office/powerpoint/2010/main" val="3825744982"/>
              </p:ext>
            </p:extLst>
          </p:nvPr>
        </p:nvGraphicFramePr>
        <p:xfrm>
          <a:off x="3382393" y="2325950"/>
          <a:ext cx="4909352" cy="3355760"/>
        </p:xfrm>
        <a:graphic>
          <a:graphicData uri="http://schemas.openxmlformats.org/drawingml/2006/table">
            <a:tbl>
              <a:tblPr firstRow="1" firstCol="1" bandRow="1">
                <a:tableStyleId>{5C22544A-7EE6-4342-B048-85BDC9FD1C3A}</a:tableStyleId>
              </a:tblPr>
              <a:tblGrid>
                <a:gridCol w="2434302">
                  <a:extLst>
                    <a:ext uri="{9D8B030D-6E8A-4147-A177-3AD203B41FA5}">
                      <a16:colId xmlns:a16="http://schemas.microsoft.com/office/drawing/2014/main" val="1100138153"/>
                    </a:ext>
                  </a:extLst>
                </a:gridCol>
                <a:gridCol w="2475050">
                  <a:extLst>
                    <a:ext uri="{9D8B030D-6E8A-4147-A177-3AD203B41FA5}">
                      <a16:colId xmlns:a16="http://schemas.microsoft.com/office/drawing/2014/main" val="3544984386"/>
                    </a:ext>
                  </a:extLst>
                </a:gridCol>
              </a:tblGrid>
              <a:tr h="335576">
                <a:tc>
                  <a:txBody>
                    <a:bodyPr/>
                    <a:lstStyle/>
                    <a:p>
                      <a:pPr algn="ctr">
                        <a:lnSpc>
                          <a:spcPct val="115000"/>
                        </a:lnSpc>
                        <a:spcAft>
                          <a:spcPts val="1000"/>
                        </a:spcAft>
                      </a:pPr>
                      <a:r>
                        <a:rPr lang="tr-TR" sz="1100">
                          <a:effectLst/>
                        </a:rPr>
                        <a:t>Algoritma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Özet boyutu (bit)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4684348"/>
                  </a:ext>
                </a:extLst>
              </a:tr>
              <a:tr h="335576">
                <a:tc>
                  <a:txBody>
                    <a:bodyPr/>
                    <a:lstStyle/>
                    <a:p>
                      <a:pPr algn="ctr">
                        <a:lnSpc>
                          <a:spcPct val="115000"/>
                        </a:lnSpc>
                        <a:spcAft>
                          <a:spcPts val="1000"/>
                        </a:spcAft>
                      </a:pPr>
                      <a:r>
                        <a:rPr lang="tr-TR" sz="1100">
                          <a:effectLst/>
                        </a:rPr>
                        <a:t>MD2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9974060"/>
                  </a:ext>
                </a:extLst>
              </a:tr>
              <a:tr h="335576">
                <a:tc>
                  <a:txBody>
                    <a:bodyPr/>
                    <a:lstStyle/>
                    <a:p>
                      <a:pPr algn="ctr">
                        <a:lnSpc>
                          <a:spcPct val="115000"/>
                        </a:lnSpc>
                        <a:spcAft>
                          <a:spcPts val="1000"/>
                        </a:spcAft>
                      </a:pPr>
                      <a:r>
                        <a:rPr lang="tr-TR" sz="1100" dirty="0">
                          <a:effectLst/>
                        </a:rPr>
                        <a:t>MD4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7001403"/>
                  </a:ext>
                </a:extLst>
              </a:tr>
              <a:tr h="335576">
                <a:tc>
                  <a:txBody>
                    <a:bodyPr/>
                    <a:lstStyle/>
                    <a:p>
                      <a:pPr algn="ctr">
                        <a:lnSpc>
                          <a:spcPct val="115000"/>
                        </a:lnSpc>
                        <a:spcAft>
                          <a:spcPts val="1000"/>
                        </a:spcAft>
                      </a:pPr>
                      <a:r>
                        <a:rPr lang="tr-TR" sz="1100">
                          <a:effectLst/>
                        </a:rPr>
                        <a:t>MD5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72083"/>
                  </a:ext>
                </a:extLst>
              </a:tr>
              <a:tr h="335576">
                <a:tc>
                  <a:txBody>
                    <a:bodyPr/>
                    <a:lstStyle/>
                    <a:p>
                      <a:pPr algn="ctr">
                        <a:lnSpc>
                          <a:spcPct val="115000"/>
                        </a:lnSpc>
                        <a:spcAft>
                          <a:spcPts val="1000"/>
                        </a:spcAft>
                      </a:pPr>
                      <a:r>
                        <a:rPr lang="tr-TR" sz="1100">
                          <a:effectLst/>
                        </a:rPr>
                        <a:t>SHA-0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160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1066971"/>
                  </a:ext>
                </a:extLst>
              </a:tr>
              <a:tr h="335576">
                <a:tc>
                  <a:txBody>
                    <a:bodyPr/>
                    <a:lstStyle/>
                    <a:p>
                      <a:pPr algn="ctr">
                        <a:lnSpc>
                          <a:spcPct val="115000"/>
                        </a:lnSpc>
                        <a:spcAft>
                          <a:spcPts val="1000"/>
                        </a:spcAft>
                      </a:pPr>
                      <a:r>
                        <a:rPr lang="tr-TR" sz="1100" dirty="0">
                          <a:effectLst/>
                        </a:rPr>
                        <a:t>SHA-1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160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5352318"/>
                  </a:ext>
                </a:extLst>
              </a:tr>
              <a:tr h="335576">
                <a:tc>
                  <a:txBody>
                    <a:bodyPr/>
                    <a:lstStyle/>
                    <a:p>
                      <a:pPr algn="ctr">
                        <a:lnSpc>
                          <a:spcPct val="115000"/>
                        </a:lnSpc>
                        <a:spcAft>
                          <a:spcPts val="1000"/>
                        </a:spcAft>
                      </a:pPr>
                      <a:r>
                        <a:rPr lang="tr-TR" sz="1100">
                          <a:effectLst/>
                        </a:rPr>
                        <a:t>SHA-256/224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256/224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2993461"/>
                  </a:ext>
                </a:extLst>
              </a:tr>
              <a:tr h="335576">
                <a:tc>
                  <a:txBody>
                    <a:bodyPr/>
                    <a:lstStyle/>
                    <a:p>
                      <a:pPr algn="ctr">
                        <a:lnSpc>
                          <a:spcPct val="115000"/>
                        </a:lnSpc>
                        <a:spcAft>
                          <a:spcPts val="1000"/>
                        </a:spcAft>
                      </a:pPr>
                      <a:r>
                        <a:rPr lang="tr-TR" sz="1100">
                          <a:effectLst/>
                        </a:rPr>
                        <a:t>SHA-512/384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512/384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8539226"/>
                  </a:ext>
                </a:extLst>
              </a:tr>
              <a:tr h="335576">
                <a:tc>
                  <a:txBody>
                    <a:bodyPr/>
                    <a:lstStyle/>
                    <a:p>
                      <a:pPr algn="ctr">
                        <a:lnSpc>
                          <a:spcPct val="115000"/>
                        </a:lnSpc>
                        <a:spcAft>
                          <a:spcPts val="1000"/>
                        </a:spcAft>
                      </a:pPr>
                      <a:r>
                        <a:rPr lang="tr-TR" sz="1100">
                          <a:effectLst/>
                        </a:rPr>
                        <a:t>SHA3-224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a:effectLst/>
                        </a:rPr>
                        <a:t>224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3610888"/>
                  </a:ext>
                </a:extLst>
              </a:tr>
              <a:tr h="335576">
                <a:tc>
                  <a:txBody>
                    <a:bodyPr/>
                    <a:lstStyle/>
                    <a:p>
                      <a:pPr algn="ctr">
                        <a:lnSpc>
                          <a:spcPct val="115000"/>
                        </a:lnSpc>
                        <a:spcAft>
                          <a:spcPts val="1000"/>
                        </a:spcAft>
                      </a:pPr>
                      <a:r>
                        <a:rPr lang="tr-TR" sz="1100">
                          <a:effectLst/>
                        </a:rPr>
                        <a:t>SHA3-256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tr-TR" sz="1100" dirty="0">
                          <a:effectLst/>
                        </a:rPr>
                        <a:t>256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3084519"/>
                  </a:ext>
                </a:extLst>
              </a:tr>
            </a:tbl>
          </a:graphicData>
        </a:graphic>
      </p:graphicFrame>
    </p:spTree>
    <p:extLst>
      <p:ext uri="{BB962C8B-B14F-4D97-AF65-F5344CB8AC3E}">
        <p14:creationId xmlns:p14="http://schemas.microsoft.com/office/powerpoint/2010/main" val="253263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A4709-BD3A-85E1-7B6D-8A46060A94CB}"/>
              </a:ext>
            </a:extLst>
          </p:cNvPr>
          <p:cNvSpPr>
            <a:spLocks noGrp="1"/>
          </p:cNvSpPr>
          <p:nvPr>
            <p:ph type="title"/>
          </p:nvPr>
        </p:nvSpPr>
        <p:spPr/>
        <p:txBody>
          <a:bodyPr/>
          <a:lstStyle/>
          <a:p>
            <a:r>
              <a:rPr lang="en-US" dirty="0"/>
              <a:t>MD5</a:t>
            </a:r>
          </a:p>
        </p:txBody>
      </p:sp>
      <p:sp>
        <p:nvSpPr>
          <p:cNvPr id="3" name="İçerik Yer Tutucusu 2">
            <a:extLst>
              <a:ext uri="{FF2B5EF4-FFF2-40B4-BE49-F238E27FC236}">
                <a16:creationId xmlns:a16="http://schemas.microsoft.com/office/drawing/2014/main" id="{54D6703C-FA42-6DC5-984A-93C115A2B81A}"/>
              </a:ext>
            </a:extLst>
          </p:cNvPr>
          <p:cNvSpPr>
            <a:spLocks noGrp="1"/>
          </p:cNvSpPr>
          <p:nvPr>
            <p:ph idx="1"/>
          </p:nvPr>
        </p:nvSpPr>
        <p:spPr/>
        <p:txBody>
          <a:bodyPr/>
          <a:lstStyle/>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Message </a:t>
            </a:r>
            <a:r>
              <a:rPr lang="tr-TR" dirty="0" err="1">
                <a:effectLst/>
                <a:latin typeface="Arial" panose="020B0604020202020204" pitchFamily="34" charset="0"/>
                <a:ea typeface="Calibri" panose="020F0502020204030204" pitchFamily="34" charset="0"/>
                <a:cs typeface="Times New Roman" panose="02020603050405020304" pitchFamily="18" charset="0"/>
              </a:rPr>
              <a:t>digest</a:t>
            </a:r>
            <a:r>
              <a:rPr lang="tr-TR" dirty="0">
                <a:effectLst/>
                <a:latin typeface="Arial" panose="020B0604020202020204" pitchFamily="34" charset="0"/>
                <a:ea typeface="Calibri" panose="020F0502020204030204" pitchFamily="34" charset="0"/>
                <a:cs typeface="Times New Roman" panose="02020603050405020304" pitchFamily="18" charset="0"/>
              </a:rPr>
              <a:t> (mesaj özeti) kelimelerinin kısaltmasıdır. 5 sayısı, algoritmanın 5. sürümünü ifade etmektedir.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Ron </a:t>
            </a:r>
            <a:r>
              <a:rPr lang="tr-TR" dirty="0" err="1">
                <a:effectLst/>
                <a:latin typeface="Arial" panose="020B0604020202020204" pitchFamily="34" charset="0"/>
                <a:ea typeface="Calibri" panose="020F0502020204030204" pitchFamily="34" charset="0"/>
                <a:cs typeface="Times New Roman" panose="02020603050405020304" pitchFamily="18" charset="0"/>
              </a:rPr>
              <a:t>Rivest</a:t>
            </a:r>
            <a:r>
              <a:rPr lang="tr-TR" dirty="0">
                <a:effectLst/>
                <a:latin typeface="Arial" panose="020B0604020202020204" pitchFamily="34" charset="0"/>
                <a:ea typeface="Calibri" panose="020F0502020204030204" pitchFamily="34" charset="0"/>
                <a:cs typeface="Times New Roman" panose="02020603050405020304" pitchFamily="18" charset="0"/>
              </a:rPr>
              <a:t> tarafından 1991 yılında MD4 algoritmasının bir üst sürümü olarak geliştirilmiş tek yönlü şifreleme algoritmasıdır. Girdi verisinin boyutu ne olursa olsun çıktı olarak 128 bitlik (32 </a:t>
            </a:r>
            <a:r>
              <a:rPr lang="tr-TR" dirty="0" err="1">
                <a:effectLst/>
                <a:latin typeface="Arial" panose="020B0604020202020204" pitchFamily="34" charset="0"/>
                <a:ea typeface="Calibri" panose="020F0502020204030204" pitchFamily="34" charset="0"/>
                <a:cs typeface="Times New Roman" panose="02020603050405020304" pitchFamily="18" charset="0"/>
              </a:rPr>
              <a:t>hexadecimal</a:t>
            </a:r>
            <a:r>
              <a:rPr lang="tr-TR" dirty="0">
                <a:effectLst/>
                <a:latin typeface="Arial" panose="020B0604020202020204" pitchFamily="34" charset="0"/>
                <a:ea typeface="Calibri" panose="020F0502020204030204" pitchFamily="34" charset="0"/>
                <a:cs typeface="Times New Roman" panose="02020603050405020304" pitchFamily="18" charset="0"/>
              </a:rPr>
              <a:t> karakter) özetler üretir. Selefi MD4 'e göre daha fazla çevirim yapmaktadır.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MD5, özetleme fonksiyonlarının temel özelliklerini taşır. MD5 ile hesaplanan girdi özeti ile girdi üzerinde 1 karakterlik değişiklik sonucu oluşturulan yeni özet değeri karşılaştırıldığında özetlerin birbirinden tamamen farklı olduğu görülecektir.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4336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A85AAE-9D47-4A1F-37BD-F56036502D7A}"/>
              </a:ext>
            </a:extLst>
          </p:cNvPr>
          <p:cNvSpPr>
            <a:spLocks noGrp="1"/>
          </p:cNvSpPr>
          <p:nvPr>
            <p:ph type="title"/>
          </p:nvPr>
        </p:nvSpPr>
        <p:spPr/>
        <p:txBody>
          <a:bodyPr/>
          <a:lstStyle/>
          <a:p>
            <a:r>
              <a:rPr lang="en-US" dirty="0"/>
              <a:t>MD5 </a:t>
            </a:r>
            <a:r>
              <a:rPr lang="en-US" dirty="0" err="1"/>
              <a:t>Nerelerde</a:t>
            </a:r>
            <a:r>
              <a:rPr lang="en-US" dirty="0"/>
              <a:t> </a:t>
            </a:r>
            <a:r>
              <a:rPr lang="en-US" dirty="0" err="1"/>
              <a:t>Kullanılır</a:t>
            </a:r>
            <a:r>
              <a:rPr lang="en-US" dirty="0"/>
              <a:t>?</a:t>
            </a:r>
          </a:p>
        </p:txBody>
      </p:sp>
      <p:sp>
        <p:nvSpPr>
          <p:cNvPr id="3" name="İçerik Yer Tutucusu 2">
            <a:extLst>
              <a:ext uri="{FF2B5EF4-FFF2-40B4-BE49-F238E27FC236}">
                <a16:creationId xmlns:a16="http://schemas.microsoft.com/office/drawing/2014/main" id="{C6D1D5AA-7163-0C90-CD01-DEB428714044}"/>
              </a:ext>
            </a:extLst>
          </p:cNvPr>
          <p:cNvSpPr>
            <a:spLocks noGrp="1"/>
          </p:cNvSpPr>
          <p:nvPr>
            <p:ph idx="1"/>
          </p:nvPr>
        </p:nvSpPr>
        <p:spPr/>
        <p:txBody>
          <a:bodyPr>
            <a:normAutofit/>
          </a:bodyPr>
          <a:lstStyle/>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Algoritmanın birinci kullanım alanı veri bütünlüğünü doğrulamaktır. Örneğin web üzerinde indirilen bir dosyanın, tam ve doğru olarak indirilip indirilmediğini tespit etme işlemlerinde MD5’den yararlanılır.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Ayrıca VPN gibi özel bilgisayar ağlarında, SSH gibi güvenli uzaktan erişim uygulamalarında, internet trafiğinde, kimlik belirleme uygulamalarında ve yazılımsal güncellemelerin doğrulama işlemlerinde de bu algoritmadan yararlanılır.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Bir diğer kullanım alanı şifreleme işlemleridir. Şifreleme işlemlerinde şifreler genel olarak </a:t>
            </a:r>
            <a:r>
              <a:rPr lang="tr-TR" dirty="0" err="1">
                <a:effectLst/>
                <a:latin typeface="Arial" panose="020B0604020202020204" pitchFamily="34" charset="0"/>
                <a:ea typeface="Calibri" panose="020F0502020204030204" pitchFamily="34" charset="0"/>
                <a:cs typeface="Times New Roman" panose="02020603050405020304" pitchFamily="18" charset="0"/>
              </a:rPr>
              <a:t>veritabanında</a:t>
            </a:r>
            <a:r>
              <a:rPr lang="tr-TR" dirty="0">
                <a:effectLst/>
                <a:latin typeface="Arial" panose="020B0604020202020204" pitchFamily="34" charset="0"/>
                <a:ea typeface="Calibri" panose="020F0502020204030204" pitchFamily="34" charset="0"/>
                <a:cs typeface="Times New Roman" panose="02020603050405020304" pitchFamily="18" charset="0"/>
              </a:rPr>
              <a:t> saklanır.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42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CC138F-CE6B-9434-43A1-70028A449087}"/>
              </a:ext>
            </a:extLst>
          </p:cNvPr>
          <p:cNvSpPr>
            <a:spLocks noGrp="1"/>
          </p:cNvSpPr>
          <p:nvPr>
            <p:ph type="title"/>
          </p:nvPr>
        </p:nvSpPr>
        <p:spPr/>
        <p:txBody>
          <a:bodyPr/>
          <a:lstStyle/>
          <a:p>
            <a:r>
              <a:rPr lang="tr-TR" dirty="0"/>
              <a:t>Kriptografi</a:t>
            </a:r>
            <a:endParaRPr lang="en-US" dirty="0"/>
          </a:p>
        </p:txBody>
      </p:sp>
      <p:sp>
        <p:nvSpPr>
          <p:cNvPr id="3" name="İçerik Yer Tutucusu 2">
            <a:extLst>
              <a:ext uri="{FF2B5EF4-FFF2-40B4-BE49-F238E27FC236}">
                <a16:creationId xmlns:a16="http://schemas.microsoft.com/office/drawing/2014/main" id="{17C191B2-0395-2377-ABDD-6199CF4B813C}"/>
              </a:ext>
            </a:extLst>
          </p:cNvPr>
          <p:cNvSpPr>
            <a:spLocks noGrp="1"/>
          </p:cNvSpPr>
          <p:nvPr>
            <p:ph idx="1"/>
          </p:nvPr>
        </p:nvSpPr>
        <p:spPr/>
        <p:txBody>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Köken olarak Yunanca ‘da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kryptos</a:t>
            </a:r>
            <a:r>
              <a:rPr lang="tr-TR" sz="1800" dirty="0">
                <a:effectLst/>
                <a:latin typeface="Arial" panose="020B0604020202020204" pitchFamily="34" charset="0"/>
                <a:ea typeface="Calibri" panose="020F0502020204030204" pitchFamily="34" charset="0"/>
                <a:cs typeface="Times New Roman" panose="02020603050405020304" pitchFamily="18" charset="0"/>
              </a:rPr>
              <a:t> (gizli) ve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graphein</a:t>
            </a:r>
            <a:r>
              <a:rPr lang="tr-TR" sz="1800" dirty="0">
                <a:effectLst/>
                <a:latin typeface="Arial" panose="020B0604020202020204" pitchFamily="34" charset="0"/>
                <a:ea typeface="Calibri" panose="020F0502020204030204" pitchFamily="34" charset="0"/>
                <a:cs typeface="Times New Roman" panose="02020603050405020304" pitchFamily="18" charset="0"/>
              </a:rPr>
              <a:t> (yazmak) kelimelerinin birleşiminden oluşmuştur.</a:t>
            </a:r>
            <a:r>
              <a:rPr lang="tr-TR" sz="1800" i="1" dirty="0">
                <a:effectLst/>
                <a:latin typeface="Arial" panose="020B0604020202020204" pitchFamily="34" charset="0"/>
                <a:ea typeface="Calibri" panose="020F0502020204030204" pitchFamily="34" charset="0"/>
                <a:cs typeface="Times New Roman" panose="02020603050405020304" pitchFamily="18" charset="0"/>
              </a:rPr>
              <a:t> </a:t>
            </a:r>
            <a:r>
              <a:rPr lang="tr-TR" sz="1800" dirty="0">
                <a:effectLst/>
                <a:latin typeface="Arial" panose="020B0604020202020204" pitchFamily="34" charset="0"/>
                <a:ea typeface="Calibri" panose="020F0502020204030204" pitchFamily="34" charset="0"/>
                <a:cs typeface="Times New Roman" panose="02020603050405020304" pitchFamily="18" charset="0"/>
              </a:rPr>
              <a:t>Güvenilirlik, veri bütünlüğü, gizlilik, kimlik denetimi, geçerlilik gibi matematiksel yöntemlerin bir araya geldiği çalışma alanıdır. Bir diğer ifade ile okunabilir durumdaki bir bilginin, yabancıların eline geçme ihtimaline karşı hiçbir anlam ifade etmeyeceği anlamsız bir hale dönüştürülmesinde kullanılan tekniklerin tamamıdır.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i="1" dirty="0" err="1">
                <a:effectLst/>
                <a:latin typeface="Arial" panose="020B0604020202020204" pitchFamily="34" charset="0"/>
                <a:ea typeface="Calibri" panose="020F0502020204030204" pitchFamily="34" charset="0"/>
                <a:cs typeface="Times New Roman" panose="02020603050405020304" pitchFamily="18" charset="0"/>
              </a:rPr>
              <a:t>Kriptograf</a:t>
            </a:r>
            <a:r>
              <a:rPr lang="tr-TR" sz="1800" i="1" dirty="0">
                <a:effectLst/>
                <a:latin typeface="Arial" panose="020B0604020202020204" pitchFamily="34" charset="0"/>
                <a:ea typeface="Calibri" panose="020F0502020204030204" pitchFamily="34" charset="0"/>
                <a:cs typeface="Times New Roman" panose="02020603050405020304" pitchFamily="18" charset="0"/>
              </a:rPr>
              <a:t>:</a:t>
            </a:r>
            <a:r>
              <a:rPr lang="tr-TR" sz="1800" b="1" dirty="0">
                <a:effectLst/>
                <a:latin typeface="Arial" panose="020B0604020202020204" pitchFamily="34" charset="0"/>
                <a:ea typeface="Calibri" panose="020F0502020204030204" pitchFamily="34" charset="0"/>
                <a:cs typeface="Times New Roman" panose="02020603050405020304" pitchFamily="18" charset="0"/>
              </a:rPr>
              <a:t> </a:t>
            </a:r>
            <a:r>
              <a:rPr lang="tr-TR" sz="1800" dirty="0">
                <a:effectLst/>
                <a:latin typeface="Arial" panose="020B0604020202020204" pitchFamily="34" charset="0"/>
                <a:ea typeface="Calibri" panose="020F0502020204030204" pitchFamily="34" charset="0"/>
                <a:cs typeface="Times New Roman" panose="02020603050405020304" pitchFamily="18" charset="0"/>
              </a:rPr>
              <a:t>Kriptografi ile ilgilenen kişilere denir.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1882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C78BC2-961A-4D55-C05A-827AA463C1BF}"/>
              </a:ext>
            </a:extLst>
          </p:cNvPr>
          <p:cNvSpPr>
            <a:spLocks noGrp="1"/>
          </p:cNvSpPr>
          <p:nvPr>
            <p:ph type="title"/>
          </p:nvPr>
        </p:nvSpPr>
        <p:spPr/>
        <p:txBody>
          <a:bodyPr/>
          <a:lstStyle/>
          <a:p>
            <a:r>
              <a:rPr lang="en-US" dirty="0"/>
              <a:t>MD5 </a:t>
            </a:r>
            <a:r>
              <a:rPr lang="en-US" dirty="0" err="1"/>
              <a:t>Nerelerde</a:t>
            </a:r>
            <a:r>
              <a:rPr lang="en-US" dirty="0"/>
              <a:t> </a:t>
            </a:r>
            <a:r>
              <a:rPr lang="en-US" dirty="0" err="1"/>
              <a:t>Kullanılır</a:t>
            </a:r>
            <a:r>
              <a:rPr lang="en-US" dirty="0"/>
              <a:t>?</a:t>
            </a:r>
          </a:p>
        </p:txBody>
      </p:sp>
      <p:sp>
        <p:nvSpPr>
          <p:cNvPr id="3" name="İçerik Yer Tutucusu 2">
            <a:extLst>
              <a:ext uri="{FF2B5EF4-FFF2-40B4-BE49-F238E27FC236}">
                <a16:creationId xmlns:a16="http://schemas.microsoft.com/office/drawing/2014/main" id="{08A8A9E7-B53B-C3BF-6519-D4AEBAFCB51F}"/>
              </a:ext>
            </a:extLst>
          </p:cNvPr>
          <p:cNvSpPr>
            <a:spLocks noGrp="1"/>
          </p:cNvSpPr>
          <p:nvPr>
            <p:ph idx="1"/>
          </p:nvPr>
        </p:nvSpPr>
        <p:spPr/>
        <p:txBody>
          <a:bodyPr/>
          <a:lstStyle/>
          <a:p>
            <a:pPr marL="0" indent="0" algn="just">
              <a:lnSpc>
                <a:spcPct val="115000"/>
              </a:lnSpc>
              <a:spcAft>
                <a:spcPts val="1000"/>
              </a:spcAft>
              <a:buNone/>
            </a:pPr>
            <a:r>
              <a:rPr lang="tr-TR" sz="2000" dirty="0">
                <a:effectLst/>
                <a:latin typeface="Arial" panose="020B0604020202020204" pitchFamily="34" charset="0"/>
                <a:ea typeface="Calibri" panose="020F0502020204030204" pitchFamily="34" charset="0"/>
                <a:cs typeface="Times New Roman" panose="02020603050405020304" pitchFamily="18" charset="0"/>
              </a:rPr>
              <a:t>Örneğin kullanıcı adı ve şifre bilgilerinizi vererek bir siteye üye olduğunuzu varsayalım. Sitenin web sistemi </a:t>
            </a:r>
            <a:r>
              <a:rPr lang="tr-TR" sz="2000" dirty="0" err="1">
                <a:effectLst/>
                <a:latin typeface="Arial" panose="020B0604020202020204" pitchFamily="34" charset="0"/>
                <a:ea typeface="Calibri" panose="020F0502020204030204" pitchFamily="34" charset="0"/>
                <a:cs typeface="Times New Roman" panose="02020603050405020304" pitchFamily="18" charset="0"/>
              </a:rPr>
              <a:t>arkaplanda</a:t>
            </a:r>
            <a:r>
              <a:rPr lang="tr-TR" sz="2000" dirty="0">
                <a:effectLst/>
                <a:latin typeface="Arial" panose="020B0604020202020204" pitchFamily="34" charset="0"/>
                <a:ea typeface="Calibri" panose="020F0502020204030204" pitchFamily="34" charset="0"/>
                <a:cs typeface="Times New Roman" panose="02020603050405020304" pitchFamily="18" charset="0"/>
              </a:rPr>
              <a:t> bilgilerinizi, MD5 algoritması ile şifreleyip kaydedebilir. Bu sayede </a:t>
            </a:r>
            <a:r>
              <a:rPr lang="tr-TR" sz="2000" dirty="0" err="1">
                <a:effectLst/>
                <a:latin typeface="Arial" panose="020B0604020202020204" pitchFamily="34" charset="0"/>
                <a:ea typeface="Calibri" panose="020F0502020204030204" pitchFamily="34" charset="0"/>
                <a:cs typeface="Times New Roman" panose="02020603050405020304" pitchFamily="18" charset="0"/>
              </a:rPr>
              <a:t>veritabanında</a:t>
            </a:r>
            <a:r>
              <a:rPr lang="tr-TR" sz="2000" dirty="0">
                <a:effectLst/>
                <a:latin typeface="Arial" panose="020B0604020202020204" pitchFamily="34" charset="0"/>
                <a:ea typeface="Calibri" panose="020F0502020204030204" pitchFamily="34" charset="0"/>
                <a:cs typeface="Times New Roman" panose="02020603050405020304" pitchFamily="18" charset="0"/>
              </a:rPr>
              <a:t> bilgilerinizin olduğu tabloya iyi yâda kötü niyetli kişiler erişse dahi bilgileriniz güvende olur. Çünkü sistemde bilgileriniz değil, bilgilerinizden elde edilen mesaj özetleri tutulmaktadır. Siz web sitesine giriş yapmak istediğinizde, girdiğiniz bilgilerin özeti alınır ve </a:t>
            </a:r>
            <a:r>
              <a:rPr lang="tr-TR" sz="2000" dirty="0" err="1">
                <a:effectLst/>
                <a:latin typeface="Arial" panose="020B0604020202020204" pitchFamily="34" charset="0"/>
                <a:ea typeface="Calibri" panose="020F0502020204030204" pitchFamily="34" charset="0"/>
                <a:cs typeface="Times New Roman" panose="02020603050405020304" pitchFamily="18" charset="0"/>
              </a:rPr>
              <a:t>veritabanındaki</a:t>
            </a:r>
            <a:r>
              <a:rPr lang="tr-TR" sz="2000" dirty="0">
                <a:effectLst/>
                <a:latin typeface="Arial" panose="020B0604020202020204" pitchFamily="34" charset="0"/>
                <a:ea typeface="Calibri" panose="020F0502020204030204" pitchFamily="34" charset="0"/>
                <a:cs typeface="Times New Roman" panose="02020603050405020304" pitchFamily="18" charset="0"/>
              </a:rPr>
              <a:t> mevcut özetlerle karşılaştırılır, değerler aynı ise başarı bir giriş gerçekleştirilir.</a:t>
            </a:r>
          </a:p>
          <a:p>
            <a:pPr marL="0" indent="0" algn="just">
              <a:lnSpc>
                <a:spcPct val="115000"/>
              </a:lnSpc>
              <a:spcAft>
                <a:spcPts val="1000"/>
              </a:spcAft>
              <a:buNone/>
            </a:pPr>
            <a:r>
              <a:rPr lang="tr-TR" sz="2000" dirty="0">
                <a:effectLst/>
                <a:latin typeface="Arial" panose="020B0604020202020204" pitchFamily="34" charset="0"/>
                <a:ea typeface="Calibri" panose="020F0502020204030204" pitchFamily="34" charset="0"/>
                <a:cs typeface="Times New Roman" panose="02020603050405020304" pitchFamily="18" charset="0"/>
              </a:rPr>
              <a:t>Bu noktada özetleme fonksiyonlarının dezavantajı, bilgilerinizi unuttuğunuzda MD5 özetinden girdi verisine geri dönüş olmadığından dolayı sistem bilgi hatırlatması yapamaz, mesela bu bir şifre bilgisi ise size yeni bir şifre atamak durumunda kalır.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36425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55D267-A973-D28E-23D5-1A2263DEE24B}"/>
              </a:ext>
            </a:extLst>
          </p:cNvPr>
          <p:cNvSpPr>
            <a:spLocks noGrp="1"/>
          </p:cNvSpPr>
          <p:nvPr>
            <p:ph type="title"/>
          </p:nvPr>
        </p:nvSpPr>
        <p:spPr/>
        <p:txBody>
          <a:bodyPr/>
          <a:lstStyle/>
          <a:p>
            <a:r>
              <a:rPr lang="en-US" dirty="0" err="1"/>
              <a:t>Algoritmanın</a:t>
            </a:r>
            <a:r>
              <a:rPr lang="en-US" dirty="0"/>
              <a:t> </a:t>
            </a:r>
            <a:r>
              <a:rPr lang="en-US" dirty="0" err="1"/>
              <a:t>Güven</a:t>
            </a:r>
            <a:r>
              <a:rPr lang="tr-TR" dirty="0"/>
              <a:t>i</a:t>
            </a:r>
            <a:r>
              <a:rPr lang="en-US" dirty="0"/>
              <a:t>l</a:t>
            </a:r>
            <a:r>
              <a:rPr lang="tr-TR" dirty="0"/>
              <a:t>i</a:t>
            </a:r>
            <a:r>
              <a:rPr lang="en-US" dirty="0" err="1"/>
              <a:t>rl</a:t>
            </a:r>
            <a:r>
              <a:rPr lang="tr-TR" dirty="0"/>
              <a:t>i</a:t>
            </a:r>
            <a:r>
              <a:rPr lang="en-US" dirty="0"/>
              <a:t>ğ</a:t>
            </a:r>
            <a:r>
              <a:rPr lang="tr-TR" dirty="0"/>
              <a:t>i</a:t>
            </a:r>
            <a:r>
              <a:rPr lang="en-US" dirty="0"/>
              <a:t> </a:t>
            </a:r>
          </a:p>
        </p:txBody>
      </p:sp>
      <p:sp>
        <p:nvSpPr>
          <p:cNvPr id="3" name="İçerik Yer Tutucusu 2">
            <a:extLst>
              <a:ext uri="{FF2B5EF4-FFF2-40B4-BE49-F238E27FC236}">
                <a16:creationId xmlns:a16="http://schemas.microsoft.com/office/drawing/2014/main" id="{753C7502-0AE5-618D-FC1D-68DCC7BCEA54}"/>
              </a:ext>
            </a:extLst>
          </p:cNvPr>
          <p:cNvSpPr>
            <a:spLocks noGrp="1"/>
          </p:cNvSpPr>
          <p:nvPr>
            <p:ph idx="1"/>
          </p:nvPr>
        </p:nvSpPr>
        <p:spPr/>
        <p:txBody>
          <a:bodyPr>
            <a:normAutofit lnSpcReduction="10000"/>
          </a:bodyPr>
          <a:lstStyle/>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MD5 girdilerinin çözümlenmesi teorik olarak imkânsızdır. Çünkü girdi boyutu ne olursa olsun elde edilen özet boyutu 128 bittir. Fakat yine de çözümlenmesi için bazı ataklar geliştirilmiş ve bu atakların sonucunda algoritma güvenilirliğini yitirmiştir.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Bu atakları inceleyelim.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1993 yılında </a:t>
            </a:r>
            <a:r>
              <a:rPr lang="tr-TR" dirty="0" err="1">
                <a:effectLst/>
                <a:latin typeface="Arial" panose="020B0604020202020204" pitchFamily="34" charset="0"/>
                <a:ea typeface="Calibri" panose="020F0502020204030204" pitchFamily="34" charset="0"/>
                <a:cs typeface="Times New Roman" panose="02020603050405020304" pitchFamily="18" charset="0"/>
              </a:rPr>
              <a:t>Antoon</a:t>
            </a:r>
            <a:r>
              <a:rPr lang="tr-TR" dirty="0">
                <a:effectLst/>
                <a:latin typeface="Arial" panose="020B0604020202020204" pitchFamily="34" charset="0"/>
                <a:ea typeface="Calibri" panose="020F0502020204030204" pitchFamily="34" charset="0"/>
                <a:cs typeface="Times New Roman" panose="02020603050405020304" pitchFamily="18" charset="0"/>
              </a:rPr>
              <a:t> BOSSELAERS ve Bert DEN BOER, MD5 algoritmasında iki farklı girdi için aynı özet değerini üreten çakışmalar bulmuşlardır. Bu nedenle MD5 algoritmasına olan güven oldukça sarsılmıştır. 2004 yılında MD5CRK isimli bir proje ile MD5 algoritmasının zayıf yönleri belgelenmiştir. Bu projede, bir IBM p690 bilgisayarında MD5 algoritmasına uygulanan analitik saldırının sadece bir saat içerisinde başarıya ulaştığı duyurulmuştur.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7858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00CE0D-D567-2B56-BD71-8B8AD5B30A50}"/>
              </a:ext>
            </a:extLst>
          </p:cNvPr>
          <p:cNvSpPr>
            <a:spLocks noGrp="1"/>
          </p:cNvSpPr>
          <p:nvPr>
            <p:ph type="title"/>
          </p:nvPr>
        </p:nvSpPr>
        <p:spPr/>
        <p:txBody>
          <a:bodyPr/>
          <a:lstStyle/>
          <a:p>
            <a:r>
              <a:rPr lang="en-US" dirty="0" err="1"/>
              <a:t>Algoritmanın</a:t>
            </a:r>
            <a:r>
              <a:rPr lang="en-US" dirty="0"/>
              <a:t> </a:t>
            </a:r>
            <a:r>
              <a:rPr lang="en-US" dirty="0" err="1"/>
              <a:t>Güven</a:t>
            </a:r>
            <a:r>
              <a:rPr lang="tr-TR" dirty="0"/>
              <a:t>i</a:t>
            </a:r>
            <a:r>
              <a:rPr lang="en-US" dirty="0"/>
              <a:t>l</a:t>
            </a:r>
            <a:r>
              <a:rPr lang="tr-TR" dirty="0"/>
              <a:t>i</a:t>
            </a:r>
            <a:r>
              <a:rPr lang="en-US" dirty="0" err="1"/>
              <a:t>rl</a:t>
            </a:r>
            <a:r>
              <a:rPr lang="tr-TR" dirty="0"/>
              <a:t>i</a:t>
            </a:r>
            <a:r>
              <a:rPr lang="en-US" dirty="0"/>
              <a:t>ğ</a:t>
            </a:r>
            <a:r>
              <a:rPr lang="tr-TR" dirty="0"/>
              <a:t>i</a:t>
            </a:r>
            <a:r>
              <a:rPr lang="en-US" dirty="0"/>
              <a:t> </a:t>
            </a:r>
          </a:p>
        </p:txBody>
      </p:sp>
      <p:sp>
        <p:nvSpPr>
          <p:cNvPr id="3" name="İçerik Yer Tutucusu 2">
            <a:extLst>
              <a:ext uri="{FF2B5EF4-FFF2-40B4-BE49-F238E27FC236}">
                <a16:creationId xmlns:a16="http://schemas.microsoft.com/office/drawing/2014/main" id="{8927E64A-471D-38D3-123F-01D21E4E8B20}"/>
              </a:ext>
            </a:extLst>
          </p:cNvPr>
          <p:cNvSpPr>
            <a:spLocks noGrp="1"/>
          </p:cNvSpPr>
          <p:nvPr>
            <p:ph idx="1"/>
          </p:nvPr>
        </p:nvSpPr>
        <p:spPr/>
        <p:txBody>
          <a:bodyPr/>
          <a:lstStyle/>
          <a:p>
            <a:pPr marL="0" indent="0" algn="just">
              <a:buNone/>
            </a:pPr>
            <a:r>
              <a:rPr lang="tr-TR" dirty="0">
                <a:effectLst/>
                <a:latin typeface="Arial" panose="020B0604020202020204" pitchFamily="34" charset="0"/>
                <a:ea typeface="Calibri" panose="020F0502020204030204" pitchFamily="34" charset="0"/>
                <a:cs typeface="Times New Roman" panose="02020603050405020304" pitchFamily="18" charset="0"/>
              </a:rPr>
              <a:t>Yine bir diğer saldırı yöntemi olan </a:t>
            </a:r>
            <a:r>
              <a:rPr lang="tr-TR" dirty="0" err="1">
                <a:effectLst/>
                <a:latin typeface="Arial" panose="020B0604020202020204" pitchFamily="34" charset="0"/>
                <a:ea typeface="Calibri" panose="020F0502020204030204" pitchFamily="34" charset="0"/>
                <a:cs typeface="Times New Roman" panose="02020603050405020304" pitchFamily="18" charset="0"/>
              </a:rPr>
              <a:t>RainbowCrack</a:t>
            </a:r>
            <a:r>
              <a:rPr lang="tr-TR" dirty="0">
                <a:effectLst/>
                <a:latin typeface="Arial" panose="020B0604020202020204" pitchFamily="34" charset="0"/>
                <a:ea typeface="Calibri" panose="020F0502020204030204" pitchFamily="34" charset="0"/>
                <a:cs typeface="Times New Roman" panose="02020603050405020304" pitchFamily="18" charset="0"/>
              </a:rPr>
              <a:t> projesi ile büyük harf, küçük harf, özel karakterler ve rakamların kendi içlerinde oluşturabilecekleri ihtimaller düşünülerek, bir karakterli olanlardan başlanıp sonsuz karakterli olabilecek tüm metinlerin MD5 algoritmasından geçirilmiş hallerinin bir tablo içerisinde biriktirilmesi hedeflenmiştir.  Bu proje sayesinde MD5 algoritmasından geçirilmiş hali bilinen bir dosyanın boyutu ve neler içerdiği veya özeti çıkarılmış kullanıcı şifresinin kendisi kısa süre içinde tespit edilebilecektir. Proje, özetin belirli uzunluk ve karmaşıklık durumlarında başarıya ulaşmıştır ancak çok fazla olasılık olduğundan tamamıyla bitirilememektedir.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7960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2AAF7A-73CC-5635-0140-7C884768F56F}"/>
              </a:ext>
            </a:extLst>
          </p:cNvPr>
          <p:cNvSpPr>
            <a:spLocks noGrp="1"/>
          </p:cNvSpPr>
          <p:nvPr>
            <p:ph type="title"/>
          </p:nvPr>
        </p:nvSpPr>
        <p:spPr/>
        <p:txBody>
          <a:bodyPr/>
          <a:lstStyle/>
          <a:p>
            <a:r>
              <a:rPr lang="en-US" dirty="0" err="1"/>
              <a:t>Algoritmanın</a:t>
            </a:r>
            <a:r>
              <a:rPr lang="en-US" dirty="0"/>
              <a:t> </a:t>
            </a:r>
            <a:r>
              <a:rPr lang="en-US" dirty="0" err="1"/>
              <a:t>Güven</a:t>
            </a:r>
            <a:r>
              <a:rPr lang="tr-TR" dirty="0"/>
              <a:t>i</a:t>
            </a:r>
            <a:r>
              <a:rPr lang="en-US" dirty="0"/>
              <a:t>l</a:t>
            </a:r>
            <a:r>
              <a:rPr lang="tr-TR" dirty="0"/>
              <a:t>i</a:t>
            </a:r>
            <a:r>
              <a:rPr lang="en-US" dirty="0" err="1"/>
              <a:t>rl</a:t>
            </a:r>
            <a:r>
              <a:rPr lang="tr-TR" dirty="0"/>
              <a:t>i</a:t>
            </a:r>
            <a:r>
              <a:rPr lang="en-US" dirty="0"/>
              <a:t>ğ</a:t>
            </a:r>
            <a:r>
              <a:rPr lang="tr-TR" dirty="0"/>
              <a:t>i</a:t>
            </a:r>
            <a:r>
              <a:rPr lang="en-US" dirty="0"/>
              <a:t> </a:t>
            </a:r>
          </a:p>
        </p:txBody>
      </p:sp>
      <p:sp>
        <p:nvSpPr>
          <p:cNvPr id="3" name="İçerik Yer Tutucusu 2">
            <a:extLst>
              <a:ext uri="{FF2B5EF4-FFF2-40B4-BE49-F238E27FC236}">
                <a16:creationId xmlns:a16="http://schemas.microsoft.com/office/drawing/2014/main" id="{032FBBC0-5CD5-7691-3A32-B193645F7C55}"/>
              </a:ext>
            </a:extLst>
          </p:cNvPr>
          <p:cNvSpPr>
            <a:spLocks noGrp="1"/>
          </p:cNvSpPr>
          <p:nvPr>
            <p:ph idx="1"/>
          </p:nvPr>
        </p:nvSpPr>
        <p:spPr/>
        <p:txBody>
          <a:bodyPr/>
          <a:lstStyle/>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Bu tür kaba kuvvet </a:t>
            </a:r>
            <a:r>
              <a:rPr lang="tr-TR"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tr-TR"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brute</a:t>
            </a:r>
            <a:r>
              <a:rPr lang="tr-TR"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force</a:t>
            </a:r>
            <a:r>
              <a:rPr lang="tr-TR"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dirty="0">
                <a:effectLst/>
                <a:latin typeface="Arial" panose="020B0604020202020204" pitchFamily="34" charset="0"/>
                <a:ea typeface="Calibri" panose="020F0502020204030204" pitchFamily="34" charset="0"/>
                <a:cs typeface="Times New Roman" panose="02020603050405020304" pitchFamily="18" charset="0"/>
              </a:rPr>
              <a:t>saldırıların başarılı olma şanslarını en aza indirebilmek için, geliştirilen sistemler bilgileri özetledikten sonra elde ettikleri özet değerlerini yeniden özetlemektedirler.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Örneğin:</a:t>
            </a:r>
            <a:r>
              <a:rPr lang="tr-TR" i="1" dirty="0">
                <a:effectLst/>
                <a:latin typeface="Arial" panose="020B0604020202020204" pitchFamily="34" charset="0"/>
                <a:ea typeface="Calibri" panose="020F0502020204030204" pitchFamily="34" charset="0"/>
                <a:cs typeface="Times New Roman" panose="02020603050405020304" pitchFamily="18" charset="0"/>
              </a:rPr>
              <a:t> MD5(MD5(MD5......(MD5(kullanıcı şifresi))……))</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Aralık 2008’de bir grup araştırmacı MD5’i sahte SSL sertifikası doğrulaması için kullanmışlardır.</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a:effectLst/>
                <a:latin typeface="Arial" panose="020B0604020202020204" pitchFamily="34" charset="0"/>
                <a:ea typeface="Calibri" panose="020F0502020204030204" pitchFamily="34" charset="0"/>
                <a:cs typeface="Times New Roman" panose="02020603050405020304" pitchFamily="18" charset="0"/>
              </a:rPr>
              <a:t>2012 yılında ise İran tarafından geliştirilen ve üzerinde Microsoft işletim sistemi bulunan bilgisayarlara saldırlar düzenleyen </a:t>
            </a:r>
            <a:r>
              <a:rPr lang="tr-TR" dirty="0" err="1">
                <a:effectLst/>
                <a:latin typeface="Arial" panose="020B0604020202020204" pitchFamily="34" charset="0"/>
                <a:ea typeface="Calibri" panose="020F0502020204030204" pitchFamily="34" charset="0"/>
                <a:cs typeface="Times New Roman" panose="02020603050405020304" pitchFamily="18" charset="0"/>
              </a:rPr>
              <a:t>Flame</a:t>
            </a:r>
            <a:r>
              <a:rPr lang="tr-TR" dirty="0">
                <a:effectLst/>
                <a:latin typeface="Arial" panose="020B0604020202020204" pitchFamily="34" charset="0"/>
                <a:ea typeface="Calibri" panose="020F0502020204030204" pitchFamily="34" charset="0"/>
                <a:cs typeface="Times New Roman" panose="02020603050405020304" pitchFamily="18" charset="0"/>
              </a:rPr>
              <a:t> isimli bilgisayar ile sahte bir Microsoft dijital imzası üretmek için MD5 içindeki zayıflıklar kullanılmıştır.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86246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C557C7-D3B6-C3D5-2897-33D4D34A7E3D}"/>
              </a:ext>
            </a:extLst>
          </p:cNvPr>
          <p:cNvSpPr>
            <a:spLocks noGrp="1"/>
          </p:cNvSpPr>
          <p:nvPr>
            <p:ph type="title"/>
          </p:nvPr>
        </p:nvSpPr>
        <p:spPr/>
        <p:txBody>
          <a:bodyPr/>
          <a:lstStyle/>
          <a:p>
            <a:r>
              <a:rPr lang="en-US" dirty="0"/>
              <a:t>SHA-1</a:t>
            </a:r>
          </a:p>
        </p:txBody>
      </p:sp>
      <p:sp>
        <p:nvSpPr>
          <p:cNvPr id="3" name="İçerik Yer Tutucusu 2">
            <a:extLst>
              <a:ext uri="{FF2B5EF4-FFF2-40B4-BE49-F238E27FC236}">
                <a16:creationId xmlns:a16="http://schemas.microsoft.com/office/drawing/2014/main" id="{CECEC9BB-25C7-57D4-89FB-2EC0A3409CF8}"/>
              </a:ext>
            </a:extLst>
          </p:cNvPr>
          <p:cNvSpPr>
            <a:spLocks noGrp="1"/>
          </p:cNvSpPr>
          <p:nvPr>
            <p:ph idx="1"/>
          </p:nvPr>
        </p:nvSpPr>
        <p:spPr/>
        <p:txBody>
          <a:bodyPr>
            <a:normAutofit fontScale="77500" lnSpcReduction="20000"/>
          </a:bodyPr>
          <a:lstStyle/>
          <a:p>
            <a:pPr marL="0" indent="0" algn="just">
              <a:lnSpc>
                <a:spcPct val="115000"/>
              </a:lnSpc>
              <a:spcAft>
                <a:spcPts val="1000"/>
              </a:spcAft>
              <a:buNone/>
            </a:pPr>
            <a:r>
              <a:rPr lang="tr-TR" sz="2300" dirty="0">
                <a:effectLst/>
                <a:latin typeface="Arial" panose="020B0604020202020204" pitchFamily="34" charset="0"/>
                <a:ea typeface="Calibri" panose="020F0502020204030204" pitchFamily="34" charset="0"/>
                <a:cs typeface="Times New Roman" panose="02020603050405020304" pitchFamily="18" charset="0"/>
              </a:rPr>
              <a:t>Açılımı </a:t>
            </a:r>
            <a:r>
              <a:rPr lang="tr-TR" sz="2300" dirty="0" err="1">
                <a:effectLst/>
                <a:latin typeface="Arial" panose="020B0604020202020204" pitchFamily="34" charset="0"/>
                <a:ea typeface="Calibri" panose="020F0502020204030204" pitchFamily="34" charset="0"/>
                <a:cs typeface="Times New Roman" panose="02020603050405020304" pitchFamily="18" charset="0"/>
              </a:rPr>
              <a:t>Secure</a:t>
            </a:r>
            <a:r>
              <a:rPr lang="tr-TR" sz="2300" dirty="0">
                <a:effectLst/>
                <a:latin typeface="Arial" panose="020B0604020202020204" pitchFamily="34" charset="0"/>
                <a:ea typeface="Calibri" panose="020F0502020204030204" pitchFamily="34" charset="0"/>
                <a:cs typeface="Times New Roman" panose="02020603050405020304" pitchFamily="18" charset="0"/>
              </a:rPr>
              <a:t> </a:t>
            </a:r>
            <a:r>
              <a:rPr lang="tr-TR" sz="2300" dirty="0" err="1">
                <a:effectLst/>
                <a:latin typeface="Arial" panose="020B0604020202020204" pitchFamily="34" charset="0"/>
                <a:ea typeface="Calibri" panose="020F0502020204030204" pitchFamily="34" charset="0"/>
                <a:cs typeface="Times New Roman" panose="02020603050405020304" pitchFamily="18" charset="0"/>
              </a:rPr>
              <a:t>Hashing</a:t>
            </a:r>
            <a:r>
              <a:rPr lang="tr-TR" sz="2300" dirty="0">
                <a:effectLst/>
                <a:latin typeface="Arial" panose="020B0604020202020204" pitchFamily="34" charset="0"/>
                <a:ea typeface="Calibri" panose="020F0502020204030204" pitchFamily="34" charset="0"/>
                <a:cs typeface="Times New Roman" panose="02020603050405020304" pitchFamily="18" charset="0"/>
              </a:rPr>
              <a:t> </a:t>
            </a:r>
            <a:r>
              <a:rPr lang="tr-TR" sz="2300" dirty="0" err="1">
                <a:effectLst/>
                <a:latin typeface="Arial" panose="020B0604020202020204" pitchFamily="34" charset="0"/>
                <a:ea typeface="Calibri" panose="020F0502020204030204" pitchFamily="34" charset="0"/>
                <a:cs typeface="Times New Roman" panose="02020603050405020304" pitchFamily="18" charset="0"/>
              </a:rPr>
              <a:t>Algorithm</a:t>
            </a:r>
            <a:r>
              <a:rPr lang="tr-TR" sz="2300" dirty="0">
                <a:effectLst/>
                <a:latin typeface="Arial" panose="020B0604020202020204" pitchFamily="34" charset="0"/>
                <a:ea typeface="Calibri" panose="020F0502020204030204" pitchFamily="34" charset="0"/>
                <a:cs typeface="Times New Roman" panose="02020603050405020304" pitchFamily="18" charset="0"/>
              </a:rPr>
              <a:t> (güvenli özetleme algoritması)’</a:t>
            </a:r>
            <a:r>
              <a:rPr lang="tr-TR" sz="2300" dirty="0" err="1">
                <a:effectLst/>
                <a:latin typeface="Arial" panose="020B0604020202020204" pitchFamily="34" charset="0"/>
                <a:ea typeface="Calibri" panose="020F0502020204030204" pitchFamily="34" charset="0"/>
                <a:cs typeface="Times New Roman" panose="02020603050405020304" pitchFamily="18" charset="0"/>
              </a:rPr>
              <a:t>dır</a:t>
            </a:r>
            <a:r>
              <a:rPr lang="tr-TR" sz="2300" dirty="0">
                <a:effectLst/>
                <a:latin typeface="Arial" panose="020B0604020202020204" pitchFamily="34" charset="0"/>
                <a:ea typeface="Calibri" panose="020F0502020204030204" pitchFamily="34" charset="0"/>
                <a:cs typeface="Times New Roman" panose="02020603050405020304" pitchFamily="18" charset="0"/>
              </a:rPr>
              <a:t>. Sonundaki 1 sayısı algoritmanın birinci sürümü olduğu anlamına gelir.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300" dirty="0">
                <a:effectLst/>
                <a:latin typeface="Arial" panose="020B0604020202020204" pitchFamily="34" charset="0"/>
                <a:ea typeface="Calibri" panose="020F0502020204030204" pitchFamily="34" charset="0"/>
                <a:cs typeface="Times New Roman" panose="02020603050405020304" pitchFamily="18" charset="0"/>
              </a:rPr>
              <a:t>1995 yılında NSA tarafından sayısal imza standardı içerisinde kullanılması amacıyla tasarlanmış bir algoritmadır.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300" dirty="0">
                <a:effectLst/>
                <a:latin typeface="Arial" panose="020B0604020202020204" pitchFamily="34" charset="0"/>
                <a:ea typeface="Calibri" panose="020F0502020204030204" pitchFamily="34" charset="0"/>
                <a:cs typeface="Times New Roman" panose="02020603050405020304" pitchFamily="18" charset="0"/>
              </a:rPr>
              <a:t>SHA-0, SHA-1, SHA-2 ve SHA-3 olmak üzere dört sürümü vardır. SHA-1, SHA algoritmaları içerisinde yaygın olarak kullanılır.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300" dirty="0">
                <a:effectLst/>
                <a:latin typeface="Arial" panose="020B0604020202020204" pitchFamily="34" charset="0"/>
                <a:ea typeface="Calibri" panose="020F0502020204030204" pitchFamily="34" charset="0"/>
                <a:cs typeface="Times New Roman" panose="02020603050405020304" pitchFamily="18" charset="0"/>
              </a:rPr>
              <a:t>SHA-1 algoritması, girdi verisinin boyutu ne olursa olsun çıktı olarak 160 bitlik özetler üretir. Özetleme fonksiyonlarının temel özelliklerini taşır. Mesela SHA-1 ile hesaplanan girdi özeti ile girdi üzerinde 1 karakterlik değişiklik sonucu oluşturulan yeni özet değeri karşılaştırıldığında özetlerin birbirinden tamamen farklı olduğu görülecektir. Bu algoritmada da özet değerinden girdi verisi yeniden elde edilemez.</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7087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3B4F27-517E-B809-E72C-2F6DA8E71379}"/>
              </a:ext>
            </a:extLst>
          </p:cNvPr>
          <p:cNvSpPr>
            <a:spLocks noGrp="1"/>
          </p:cNvSpPr>
          <p:nvPr>
            <p:ph type="title"/>
          </p:nvPr>
        </p:nvSpPr>
        <p:spPr/>
        <p:txBody>
          <a:bodyPr/>
          <a:lstStyle/>
          <a:p>
            <a:r>
              <a:rPr lang="en-US" dirty="0"/>
              <a:t>SHA-1 </a:t>
            </a:r>
            <a:r>
              <a:rPr lang="en-US" dirty="0" err="1"/>
              <a:t>Nerelerde</a:t>
            </a:r>
            <a:r>
              <a:rPr lang="en-US" dirty="0"/>
              <a:t> </a:t>
            </a:r>
            <a:r>
              <a:rPr lang="en-US" dirty="0" err="1"/>
              <a:t>Kullanılır</a:t>
            </a:r>
            <a:r>
              <a:rPr lang="en-US" dirty="0"/>
              <a:t>?</a:t>
            </a:r>
          </a:p>
        </p:txBody>
      </p:sp>
      <p:sp>
        <p:nvSpPr>
          <p:cNvPr id="3" name="İçerik Yer Tutucusu 2">
            <a:extLst>
              <a:ext uri="{FF2B5EF4-FFF2-40B4-BE49-F238E27FC236}">
                <a16:creationId xmlns:a16="http://schemas.microsoft.com/office/drawing/2014/main" id="{8EFC1439-492A-FB3C-8625-8EC27AAB677A}"/>
              </a:ext>
            </a:extLst>
          </p:cNvPr>
          <p:cNvSpPr>
            <a:spLocks noGrp="1"/>
          </p:cNvSpPr>
          <p:nvPr>
            <p:ph idx="1"/>
          </p:nvPr>
        </p:nvSpPr>
        <p:spPr/>
        <p:txBody>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SHA-1 algoritması,  veri bütünlüğü ve kimlik doğrulama uygulamalarının yanı sıra, güvenlik uygulamaları, e-posta şifreleme uygulamaları, güvenli uzaktan erişim uygulamaları, özel bilgisayar ağları ve daha birçok alanda kullanılır.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Günümüzde, güvenliği arttırmak amacıyla, SHA-1 ve MD5 algoritmaları birbiri ardına kullanılarak veriler şifrelenir.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74287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E51C9-B34D-8036-C77F-70617E1D988C}"/>
              </a:ext>
            </a:extLst>
          </p:cNvPr>
          <p:cNvSpPr>
            <a:spLocks noGrp="1"/>
          </p:cNvSpPr>
          <p:nvPr>
            <p:ph type="title"/>
          </p:nvPr>
        </p:nvSpPr>
        <p:spPr/>
        <p:txBody>
          <a:bodyPr/>
          <a:lstStyle/>
          <a:p>
            <a:r>
              <a:rPr lang="en-US" dirty="0"/>
              <a:t>MD5 – SHA-1 </a:t>
            </a:r>
            <a:r>
              <a:rPr lang="en-US" dirty="0" err="1"/>
              <a:t>Karşılaştırması</a:t>
            </a:r>
            <a:endParaRPr lang="en-US"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00E5797E-AADE-C4A8-1668-24323506862D}"/>
                  </a:ext>
                </a:extLst>
              </p:cNvPr>
              <p:cNvSpPr>
                <a:spLocks noGrp="1"/>
              </p:cNvSpPr>
              <p:nvPr>
                <p:ph idx="1"/>
              </p:nvPr>
            </p:nvSpPr>
            <p:spPr/>
            <p:txBody>
              <a:bodyPr>
                <a:normAutofit fontScale="70000" lnSpcReduction="20000"/>
              </a:bodyPr>
              <a:lstStyle/>
              <a:p>
                <a:pPr marL="0" lvl="0" indent="0" algn="just">
                  <a:lnSpc>
                    <a:spcPct val="115000"/>
                  </a:lnSpc>
                  <a:buNone/>
                </a:pPr>
                <a:r>
                  <a:rPr lang="tr-TR" sz="2400" dirty="0">
                    <a:effectLst/>
                    <a:latin typeface="Arial" panose="020B0604020202020204" pitchFamily="34" charset="0"/>
                    <a:ea typeface="Calibri" panose="020F0502020204030204" pitchFamily="34" charset="0"/>
                    <a:cs typeface="Times New Roman" panose="02020603050405020304" pitchFamily="18" charset="0"/>
                  </a:rPr>
                  <a:t>MD5 algoritmasında 4 adet, SHA-1 algoritmasında ise 5 adet 32 bitlik değişken kullanılır. Bunun sonucu olarak MD5 algoritmasıyla elde edilen özet boyutu 128 bit iken, SHA-1 algoritmasıyla elde edilen özet boyutu 160 bittir.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r>
                  <a:rPr lang="tr-TR" sz="2400" dirty="0">
                    <a:effectLst/>
                    <a:latin typeface="Arial" panose="020B0604020202020204" pitchFamily="34" charset="0"/>
                    <a:ea typeface="Calibri" panose="020F0502020204030204" pitchFamily="34" charset="0"/>
                    <a:cs typeface="Times New Roman" panose="02020603050405020304" pitchFamily="18" charset="0"/>
                  </a:rPr>
                  <a:t>Her iki algoritmada 512 bitlik bloklar üzerinde işlem gerçekleştirirler.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r>
                  <a:rPr lang="tr-TR" sz="2400" dirty="0">
                    <a:effectLst/>
                    <a:latin typeface="Arial" panose="020B0604020202020204" pitchFamily="34" charset="0"/>
                    <a:ea typeface="Calibri" panose="020F0502020204030204" pitchFamily="34" charset="0"/>
                    <a:cs typeface="Times New Roman" panose="02020603050405020304" pitchFamily="18" charset="0"/>
                  </a:rPr>
                  <a:t>SHA-1 algoritmasındaki ekleme (</a:t>
                </a:r>
                <a:r>
                  <a:rPr lang="tr-TR" sz="2400" dirty="0" err="1">
                    <a:effectLst/>
                    <a:latin typeface="Arial" panose="020B0604020202020204" pitchFamily="34" charset="0"/>
                    <a:ea typeface="Calibri" panose="020F0502020204030204" pitchFamily="34" charset="0"/>
                    <a:cs typeface="Times New Roman" panose="02020603050405020304" pitchFamily="18" charset="0"/>
                  </a:rPr>
                  <a:t>padding</a:t>
                </a:r>
                <a:r>
                  <a:rPr lang="tr-TR" sz="2400" dirty="0">
                    <a:effectLst/>
                    <a:latin typeface="Arial" panose="020B0604020202020204" pitchFamily="34" charset="0"/>
                    <a:ea typeface="Calibri" panose="020F0502020204030204" pitchFamily="34" charset="0"/>
                    <a:cs typeface="Times New Roman" panose="02020603050405020304" pitchFamily="18" charset="0"/>
                  </a:rPr>
                  <a:t>) işlemi, MD5'teki ekleme işlemiyle aynıdır.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r>
                  <a:rPr lang="tr-TR" sz="2400" dirty="0">
                    <a:effectLst/>
                    <a:latin typeface="Arial" panose="020B0604020202020204" pitchFamily="34" charset="0"/>
                    <a:ea typeface="Calibri" panose="020F0502020204030204" pitchFamily="34" charset="0"/>
                    <a:cs typeface="Times New Roman" panose="02020603050405020304" pitchFamily="18" charset="0"/>
                  </a:rPr>
                  <a:t>SHA-1'de de her 512 bitlik blok değeri için işlemler 4 adımda gerçekleştirilir, fakat MD5’deki gibi her adımda önceden tanımlı işlevlerin kullanımı 16 kez değil 20 kez tekrar eder. Bu nedenle her bir 512 bitlik blok değeri için SHA-1 algoritması 4 adım * 20 = 80 adet işlem gerçekleştirir.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r>
                  <a:rPr lang="tr-TR"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Hem SHA-1 hem de MD5 algoritması girdi değeri olarak maksimum </a:t>
                </a:r>
                <a14:m>
                  <m:oMath xmlns:m="http://schemas.openxmlformats.org/officeDocument/2006/math">
                    <m:sSup>
                      <m:sSup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pPr>
                      <m:e>
                        <m:r>
                          <a:rPr lang="tr-TR"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e>
                      <m:sup>
                        <m:r>
                          <a:rPr lang="tr-TR"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64</m:t>
                        </m:r>
                      </m:sup>
                    </m:sSup>
                    <m:r>
                      <a:rPr lang="tr-TR"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−1</m:t>
                    </m:r>
                  </m:oMath>
                </a14:m>
                <a:r>
                  <a:rPr lang="tr-TR"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uzunluğunda veri kabul edebilir.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spcAft>
                    <a:spcPts val="1000"/>
                  </a:spcAft>
                  <a:buNone/>
                </a:pPr>
                <a:r>
                  <a:rPr lang="tr-TR"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SHA-1 algoritması ürettiği 160 bit uzunluğundaki özet değeri ile kaba kuvvet ataklarına karşı daha dayanıklıdır.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xmlns="">
          <p:sp>
            <p:nvSpPr>
              <p:cNvPr id="3" name="İçerik Yer Tutucusu 2">
                <a:extLst>
                  <a:ext uri="{FF2B5EF4-FFF2-40B4-BE49-F238E27FC236}">
                    <a16:creationId xmlns:a16="http://schemas.microsoft.com/office/drawing/2014/main" id="{00E5797E-AADE-C4A8-1668-24323506862D}"/>
                  </a:ext>
                </a:extLst>
              </p:cNvPr>
              <p:cNvSpPr>
                <a:spLocks noGrp="1" noRot="1" noChangeAspect="1" noMove="1" noResize="1" noEditPoints="1" noAdjustHandles="1" noChangeArrowheads="1" noChangeShapeType="1" noTextEdit="1"/>
              </p:cNvSpPr>
              <p:nvPr>
                <p:ph idx="1"/>
              </p:nvPr>
            </p:nvSpPr>
            <p:spPr>
              <a:blipFill>
                <a:blip r:embed="rId2"/>
                <a:stretch>
                  <a:fillRect l="-424" t="-752" r="-364"/>
                </a:stretch>
              </a:blipFill>
            </p:spPr>
            <p:txBody>
              <a:bodyPr/>
              <a:lstStyle/>
              <a:p>
                <a:r>
                  <a:rPr lang="en-US">
                    <a:noFill/>
                  </a:rPr>
                  <a:t> </a:t>
                </a:r>
              </a:p>
            </p:txBody>
          </p:sp>
        </mc:Fallback>
      </mc:AlternateContent>
    </p:spTree>
    <p:extLst>
      <p:ext uri="{BB962C8B-B14F-4D97-AF65-F5344CB8AC3E}">
        <p14:creationId xmlns:p14="http://schemas.microsoft.com/office/powerpoint/2010/main" val="2777418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4D4DA0-2AC2-8596-F6EC-074EECD109FC}"/>
              </a:ext>
            </a:extLst>
          </p:cNvPr>
          <p:cNvSpPr>
            <a:spLocks noGrp="1"/>
          </p:cNvSpPr>
          <p:nvPr>
            <p:ph type="title"/>
          </p:nvPr>
        </p:nvSpPr>
        <p:spPr/>
        <p:txBody>
          <a:bodyPr/>
          <a:lstStyle/>
          <a:p>
            <a:r>
              <a:rPr lang="en-US" dirty="0" err="1"/>
              <a:t>Algoritmanın</a:t>
            </a:r>
            <a:r>
              <a:rPr lang="en-US" dirty="0"/>
              <a:t> </a:t>
            </a:r>
            <a:r>
              <a:rPr lang="en-US" dirty="0" err="1"/>
              <a:t>Güven</a:t>
            </a:r>
            <a:r>
              <a:rPr lang="tr-TR" dirty="0"/>
              <a:t>i</a:t>
            </a:r>
            <a:r>
              <a:rPr lang="en-US" dirty="0"/>
              <a:t>l</a:t>
            </a:r>
            <a:r>
              <a:rPr lang="tr-TR" dirty="0"/>
              <a:t>i</a:t>
            </a:r>
            <a:r>
              <a:rPr lang="en-US" dirty="0" err="1"/>
              <a:t>rl</a:t>
            </a:r>
            <a:r>
              <a:rPr lang="tr-TR" dirty="0"/>
              <a:t>i</a:t>
            </a:r>
            <a:r>
              <a:rPr lang="en-US" dirty="0"/>
              <a:t>ğ</a:t>
            </a:r>
            <a:r>
              <a:rPr lang="tr-TR" dirty="0"/>
              <a:t>i</a:t>
            </a:r>
            <a:r>
              <a:rPr lang="en-US" dirty="0"/>
              <a:t> </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6F140962-887B-9709-1D0C-0C03ECE345DA}"/>
                  </a:ext>
                </a:extLst>
              </p:cNvPr>
              <p:cNvSpPr>
                <a:spLocks noGrp="1"/>
              </p:cNvSpPr>
              <p:nvPr>
                <p:ph idx="1"/>
              </p:nvPr>
            </p:nvSpPr>
            <p:spPr/>
            <p:txBody>
              <a:bodyPr>
                <a:normAutofit fontScale="92500" lnSpcReduction="10000"/>
              </a:bodyPr>
              <a:lstStyle/>
              <a:p>
                <a:pPr marL="0" indent="0" algn="just">
                  <a:lnSpc>
                    <a:spcPct val="115000"/>
                  </a:lnSpc>
                  <a:spcAft>
                    <a:spcPts val="1000"/>
                  </a:spcAft>
                  <a:buNone/>
                </a:pPr>
                <a:r>
                  <a:rPr lang="tr-TR"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Özetleme algoritmalarının temel özelliklerinden birisi de girdi üzerinde herhangi bir değişiklik yapıldığında, özet değerinin farklı olmasıdır. Kelebek etkisi denilen bu durumda, girdi üzerinde uygulanacak 1 karakterlik bir değişiklik bile özet değerini tamamen değiştirir. Fakat bazı durumlarda aynı özet çıktısını veren farklı girdi değerleri bulunabilir. Bu durumlara çakışma denir. Çakışma durumu algoritmanın güvenilirliğini yitirmesine neden olur.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SHA-1 üzerinde, kaba kuvvet ataklarıyla yani tüm ihtimallerin denenmesi yoluyla çakışmalar bulabilmek için </a:t>
                </a:r>
                <a14:m>
                  <m:oMath xmlns:m="http://schemas.openxmlformats.org/officeDocument/2006/math">
                    <m:sSup>
                      <m:sSupPr>
                        <m:ctrlPr>
                          <a:rPr lang="en-US" i="1">
                            <a:effectLst/>
                            <a:latin typeface="Cambria Math" panose="02040503050406030204" pitchFamily="18" charset="0"/>
                            <a:ea typeface="Calibri" panose="020F0502020204030204" pitchFamily="34" charset="0"/>
                            <a:cs typeface="Arial" panose="020B0604020202020204" pitchFamily="34" charset="0"/>
                          </a:rPr>
                        </m:ctrlPr>
                      </m:sSupPr>
                      <m:e>
                        <m:r>
                          <a:rPr lang="tr-TR"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e>
                      <m:sup>
                        <m:r>
                          <a:rPr lang="tr-TR" i="1">
                            <a:solidFill>
                              <a:srgbClr val="000000"/>
                            </a:solidFill>
                            <a:effectLst/>
                            <a:latin typeface="Cambria Math" panose="02040503050406030204" pitchFamily="18" charset="0"/>
                            <a:ea typeface="Calibri" panose="020F0502020204030204" pitchFamily="34" charset="0"/>
                            <a:cs typeface="Arial" panose="020B0604020202020204" pitchFamily="34" charset="0"/>
                          </a:rPr>
                          <m:t>80</m:t>
                        </m:r>
                      </m:sup>
                    </m:sSup>
                  </m:oMath>
                </a14:m>
                <a:r>
                  <a:rPr lang="tr-TR"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adet işlem yapmak gerekir.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tr-TR" dirty="0">
                    <a:effectLst/>
                    <a:latin typeface="Arial" panose="020B0604020202020204" pitchFamily="34" charset="0"/>
                    <a:ea typeface="Calibri" panose="020F0502020204030204" pitchFamily="34" charset="0"/>
                  </a:rPr>
                  <a:t>Kaba kuvvet atakları haricinde, SHA-1 algoritması üzerinde çakışma bulmak için yapılan çalışmalarda, Şubat 2005'te </a:t>
                </a:r>
                <a:r>
                  <a:rPr lang="tr-TR" dirty="0" err="1">
                    <a:effectLst/>
                    <a:latin typeface="Arial" panose="020B0604020202020204" pitchFamily="34" charset="0"/>
                    <a:ea typeface="Calibri" panose="020F0502020204030204" pitchFamily="34" charset="0"/>
                  </a:rPr>
                  <a:t>Yiqun</a:t>
                </a:r>
                <a:r>
                  <a:rPr lang="tr-TR" dirty="0">
                    <a:effectLst/>
                    <a:latin typeface="Arial" panose="020B0604020202020204" pitchFamily="34" charset="0"/>
                    <a:ea typeface="Calibri" panose="020F0502020204030204" pitchFamily="34" charset="0"/>
                  </a:rPr>
                  <a:t> Lisa </a:t>
                </a:r>
                <a:r>
                  <a:rPr lang="tr-TR" dirty="0" err="1">
                    <a:effectLst/>
                    <a:latin typeface="Arial" panose="020B0604020202020204" pitchFamily="34" charset="0"/>
                    <a:ea typeface="Calibri" panose="020F0502020204030204" pitchFamily="34" charset="0"/>
                  </a:rPr>
                  <a:t>Yin</a:t>
                </a:r>
                <a:r>
                  <a:rPr lang="tr-TR" dirty="0">
                    <a:effectLst/>
                    <a:latin typeface="Arial" panose="020B0604020202020204" pitchFamily="34" charset="0"/>
                    <a:ea typeface="Calibri" panose="020F0502020204030204" pitchFamily="34" charset="0"/>
                  </a:rPr>
                  <a:t>, </a:t>
                </a:r>
                <a:r>
                  <a:rPr lang="tr-TR" dirty="0" err="1">
                    <a:effectLst/>
                    <a:latin typeface="Arial" panose="020B0604020202020204" pitchFamily="34" charset="0"/>
                    <a:ea typeface="Calibri" panose="020F0502020204030204" pitchFamily="34" charset="0"/>
                  </a:rPr>
                  <a:t>Xiaoyun</a:t>
                </a:r>
                <a:r>
                  <a:rPr lang="tr-TR" dirty="0">
                    <a:effectLst/>
                    <a:latin typeface="Arial" panose="020B0604020202020204" pitchFamily="34" charset="0"/>
                    <a:ea typeface="Calibri" panose="020F0502020204030204" pitchFamily="34" charset="0"/>
                  </a:rPr>
                  <a:t> Wang ve </a:t>
                </a:r>
                <a:r>
                  <a:rPr lang="tr-TR" dirty="0" err="1">
                    <a:effectLst/>
                    <a:latin typeface="Arial" panose="020B0604020202020204" pitchFamily="34" charset="0"/>
                    <a:ea typeface="Calibri" panose="020F0502020204030204" pitchFamily="34" charset="0"/>
                  </a:rPr>
                  <a:t>Hongbo</a:t>
                </a:r>
                <a:r>
                  <a:rPr lang="tr-TR" dirty="0">
                    <a:effectLst/>
                    <a:latin typeface="Arial" panose="020B0604020202020204" pitchFamily="34" charset="0"/>
                    <a:ea typeface="Calibri" panose="020F0502020204030204" pitchFamily="34" charset="0"/>
                  </a:rPr>
                  <a:t> </a:t>
                </a:r>
                <a:r>
                  <a:rPr lang="tr-TR" dirty="0" err="1">
                    <a:effectLst/>
                    <a:latin typeface="Arial" panose="020B0604020202020204" pitchFamily="34" charset="0"/>
                    <a:ea typeface="Calibri" panose="020F0502020204030204" pitchFamily="34" charset="0"/>
                  </a:rPr>
                  <a:t>Yu</a:t>
                </a:r>
                <a:r>
                  <a:rPr lang="tr-TR" dirty="0">
                    <a:effectLst/>
                    <a:latin typeface="Arial" panose="020B0604020202020204" pitchFamily="34" charset="0"/>
                    <a:ea typeface="Calibri" panose="020F0502020204030204" pitchFamily="34" charset="0"/>
                  </a:rPr>
                  <a:t> tarafından yapılan ataklarla SHA-1 algoritması üzerinde </a:t>
                </a:r>
                <a14:m>
                  <m:oMath xmlns:m="http://schemas.openxmlformats.org/officeDocument/2006/math">
                    <m:sSup>
                      <m:sSupPr>
                        <m:ctrlPr>
                          <a:rPr lang="en-US" sz="2400" i="1">
                            <a:effectLst/>
                            <a:latin typeface="Cambria Math" panose="02040503050406030204" pitchFamily="18" charset="0"/>
                            <a:cs typeface="Arial" panose="020B0604020202020204" pitchFamily="34" charset="0"/>
                          </a:rPr>
                        </m:ctrlPr>
                      </m:sSupPr>
                      <m:e>
                        <m:r>
                          <a:rPr lang="tr-TR" i="1">
                            <a:effectLst/>
                            <a:latin typeface="Cambria Math" panose="02040503050406030204" pitchFamily="18" charset="0"/>
                            <a:ea typeface="Calibri" panose="020F0502020204030204" pitchFamily="34" charset="0"/>
                            <a:cs typeface="Arial" panose="020B0604020202020204" pitchFamily="34" charset="0"/>
                          </a:rPr>
                          <m:t>2</m:t>
                        </m:r>
                      </m:e>
                      <m:sup>
                        <m:r>
                          <a:rPr lang="tr-TR" i="1">
                            <a:effectLst/>
                            <a:latin typeface="Cambria Math" panose="02040503050406030204" pitchFamily="18" charset="0"/>
                            <a:ea typeface="Calibri" panose="020F0502020204030204" pitchFamily="34" charset="0"/>
                            <a:cs typeface="Arial" panose="020B0604020202020204" pitchFamily="34" charset="0"/>
                          </a:rPr>
                          <m:t>69</m:t>
                        </m:r>
                      </m:sup>
                    </m:sSup>
                  </m:oMath>
                </a14:m>
                <a:r>
                  <a:rPr lang="tr-TR" dirty="0">
                    <a:effectLst/>
                    <a:latin typeface="Arial" panose="020B0604020202020204" pitchFamily="34" charset="0"/>
                    <a:ea typeface="Calibri" panose="020F0502020204030204" pitchFamily="34" charset="0"/>
                  </a:rPr>
                  <a:t> işlemden daha az işlem ile çakışma oluşturan saldırılar duyurulmuştur.</a:t>
                </a:r>
                <a:endParaRPr lang="en-US" sz="2400" dirty="0"/>
              </a:p>
            </p:txBody>
          </p:sp>
        </mc:Choice>
        <mc:Fallback xmlns="">
          <p:sp>
            <p:nvSpPr>
              <p:cNvPr id="3" name="İçerik Yer Tutucusu 2">
                <a:extLst>
                  <a:ext uri="{FF2B5EF4-FFF2-40B4-BE49-F238E27FC236}">
                    <a16:creationId xmlns:a16="http://schemas.microsoft.com/office/drawing/2014/main" id="{6F140962-887B-9709-1D0C-0C03ECE345DA}"/>
                  </a:ext>
                </a:extLst>
              </p:cNvPr>
              <p:cNvSpPr>
                <a:spLocks noGrp="1" noRot="1" noChangeAspect="1" noMove="1" noResize="1" noEditPoints="1" noAdjustHandles="1" noChangeArrowheads="1" noChangeShapeType="1" noTextEdit="1"/>
              </p:cNvSpPr>
              <p:nvPr>
                <p:ph idx="1"/>
              </p:nvPr>
            </p:nvSpPr>
            <p:spPr>
              <a:blipFill>
                <a:blip r:embed="rId2"/>
                <a:stretch>
                  <a:fillRect l="-606" t="-1053" r="-545"/>
                </a:stretch>
              </a:blipFill>
            </p:spPr>
            <p:txBody>
              <a:bodyPr/>
              <a:lstStyle/>
              <a:p>
                <a:r>
                  <a:rPr lang="en-US">
                    <a:noFill/>
                  </a:rPr>
                  <a:t> </a:t>
                </a:r>
              </a:p>
            </p:txBody>
          </p:sp>
        </mc:Fallback>
      </mc:AlternateContent>
    </p:spTree>
    <p:extLst>
      <p:ext uri="{BB962C8B-B14F-4D97-AF65-F5344CB8AC3E}">
        <p14:creationId xmlns:p14="http://schemas.microsoft.com/office/powerpoint/2010/main" val="1733049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05107C-6695-A261-C2EB-9607A39A48E1}"/>
              </a:ext>
            </a:extLst>
          </p:cNvPr>
          <p:cNvSpPr>
            <a:spLocks noGrp="1"/>
          </p:cNvSpPr>
          <p:nvPr>
            <p:ph type="title"/>
          </p:nvPr>
        </p:nvSpPr>
        <p:spPr/>
        <p:txBody>
          <a:bodyPr/>
          <a:lstStyle/>
          <a:p>
            <a:r>
              <a:rPr lang="en-US" dirty="0" err="1"/>
              <a:t>Algoritmanın</a:t>
            </a:r>
            <a:r>
              <a:rPr lang="en-US" dirty="0"/>
              <a:t> </a:t>
            </a:r>
            <a:r>
              <a:rPr lang="en-US" dirty="0" err="1"/>
              <a:t>Güven</a:t>
            </a:r>
            <a:r>
              <a:rPr lang="tr-TR" dirty="0"/>
              <a:t>i</a:t>
            </a:r>
            <a:r>
              <a:rPr lang="en-US" dirty="0"/>
              <a:t>l</a:t>
            </a:r>
            <a:r>
              <a:rPr lang="tr-TR" dirty="0"/>
              <a:t>i</a:t>
            </a:r>
            <a:r>
              <a:rPr lang="en-US" dirty="0" err="1"/>
              <a:t>rl</a:t>
            </a:r>
            <a:r>
              <a:rPr lang="tr-TR" dirty="0"/>
              <a:t>i</a:t>
            </a:r>
            <a:r>
              <a:rPr lang="en-US" dirty="0"/>
              <a:t>ğ</a:t>
            </a:r>
            <a:r>
              <a:rPr lang="tr-TR" dirty="0"/>
              <a:t>i</a:t>
            </a:r>
            <a:r>
              <a:rPr lang="en-US" dirty="0"/>
              <a:t> </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502DBA32-0DBB-74C3-B7A2-729225FC4FD3}"/>
                  </a:ext>
                </a:extLst>
              </p:cNvPr>
              <p:cNvSpPr>
                <a:spLocks noGrp="1"/>
              </p:cNvSpPr>
              <p:nvPr>
                <p:ph idx="1"/>
              </p:nvPr>
            </p:nvSpPr>
            <p:spPr/>
            <p:txBody>
              <a:bodyPr>
                <a:normAutofit fontScale="77500" lnSpcReduction="20000"/>
              </a:bodyPr>
              <a:lstStyle/>
              <a:p>
                <a:pPr marL="0" indent="0" algn="just">
                  <a:lnSpc>
                    <a:spcPct val="115000"/>
                  </a:lnSpc>
                  <a:spcAft>
                    <a:spcPts val="1000"/>
                  </a:spcAft>
                  <a:buNone/>
                </a:pPr>
                <a:r>
                  <a:rPr lang="tr-TR" sz="2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Ağustos 2005'te ise, CRYPTO konferansında, çakışma oluşturmak için yapılması gereken saldırı sayısının </a:t>
                </a:r>
                <a14:m>
                  <m:oMath xmlns:m="http://schemas.openxmlformats.org/officeDocument/2006/math">
                    <m:sSup>
                      <m:sSupPr>
                        <m:ctrlPr>
                          <a:rPr lang="en-US" sz="2300" i="1">
                            <a:effectLst/>
                            <a:latin typeface="Cambria Math" panose="02040503050406030204" pitchFamily="18" charset="0"/>
                            <a:ea typeface="Calibri" panose="020F0502020204030204" pitchFamily="34" charset="0"/>
                            <a:cs typeface="Arial" panose="020B0604020202020204" pitchFamily="34" charset="0"/>
                          </a:rPr>
                        </m:ctrlPr>
                      </m:sSupPr>
                      <m:e>
                        <m:r>
                          <a:rPr lang="tr-TR" sz="23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e>
                      <m:sup>
                        <m:r>
                          <a:rPr lang="tr-TR" sz="23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63</m:t>
                        </m:r>
                      </m:sup>
                    </m:sSup>
                  </m:oMath>
                </a14:m>
                <a:r>
                  <a:rPr lang="tr-TR" sz="2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işleme düşürüldüğü belirtilmiştir.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2009 da bir grup araştırmacı </a:t>
                </a:r>
                <a14:m>
                  <m:oMath xmlns:m="http://schemas.openxmlformats.org/officeDocument/2006/math">
                    <m:sSup>
                      <m:sSupPr>
                        <m:ctrlPr>
                          <a:rPr lang="en-US" sz="2300" i="1">
                            <a:effectLst/>
                            <a:latin typeface="Cambria Math" panose="02040503050406030204" pitchFamily="18" charset="0"/>
                            <a:ea typeface="Times New Roman" panose="02020603050405020304" pitchFamily="18" charset="0"/>
                            <a:cs typeface="Arial" panose="020B0604020202020204" pitchFamily="34" charset="0"/>
                          </a:rPr>
                        </m:ctrlPr>
                      </m:sSupPr>
                      <m:e>
                        <m:r>
                          <a:rPr lang="tr-TR" sz="23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e>
                      <m:sup>
                        <m:r>
                          <a:rPr lang="tr-TR" sz="23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52</m:t>
                        </m:r>
                      </m:sup>
                    </m:sSup>
                  </m:oMath>
                </a14:m>
                <a:r>
                  <a:rPr lang="tr-TR" sz="2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işlemde çakışma bulduklarını iddia etmişler fakat daha sonra tahminlerinin yanlış olduğunu fark etmişlerdir.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SHA-1'e karşı yapılan en etkili ataklardan birisinin Marc Steven tarafından gerçekleştirildiği düşünülür. Marc Steven 2010 yılında SHA-1 algoritması üzerindeki tüm çakışmaların </a:t>
                </a:r>
                <a14:m>
                  <m:oMath xmlns:m="http://schemas.openxmlformats.org/officeDocument/2006/math">
                    <m:sSup>
                      <m:sSupPr>
                        <m:ctrlPr>
                          <a:rPr lang="en-US" sz="2300" i="1">
                            <a:effectLst/>
                            <a:latin typeface="Cambria Math" panose="02040503050406030204" pitchFamily="18" charset="0"/>
                            <a:ea typeface="Times New Roman" panose="02020603050405020304" pitchFamily="18" charset="0"/>
                            <a:cs typeface="Arial" panose="020B0604020202020204" pitchFamily="34" charset="0"/>
                          </a:rPr>
                        </m:ctrlPr>
                      </m:sSupPr>
                      <m:e>
                        <m:r>
                          <a:rPr lang="tr-TR" sz="23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e>
                      <m:sup>
                        <m:r>
                          <a:rPr lang="tr-TR" sz="23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61</m:t>
                        </m:r>
                      </m:sup>
                    </m:sSup>
                  </m:oMath>
                </a14:m>
                <a:r>
                  <a:rPr lang="tr-TR" sz="2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işlem ile </a:t>
                </a:r>
                <a:r>
                  <a:rPr lang="tr-TR" sz="23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yapılabilineceğini</a:t>
                </a:r>
                <a:r>
                  <a:rPr lang="tr-TR" sz="2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tahmin etmiştir. 2012’de ise, bulut sunucuları üzerinden işlemci kiralayarak bir SHA-1 özetini kırmak için gerekli maliyetin ne kadar olduğunu tahmin etmiş, </a:t>
                </a:r>
                <a:r>
                  <a:rPr lang="tr-TR" sz="23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HashClash</a:t>
                </a:r>
                <a:r>
                  <a:rPr lang="tr-TR" sz="2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adını verdiği projesi ile atak geliştirmiştir.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SHA-1 algoritmasını kırmak için birçok atak geliştirilmiş olsa da, bu ataklar sadece teorik olarak kalmıştır. Algoritma pratikte hala kırılamamış olduğundan güvenilirliğini korumaktadır.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xmlns="">
          <p:sp>
            <p:nvSpPr>
              <p:cNvPr id="3" name="İçerik Yer Tutucusu 2">
                <a:extLst>
                  <a:ext uri="{FF2B5EF4-FFF2-40B4-BE49-F238E27FC236}">
                    <a16:creationId xmlns:a16="http://schemas.microsoft.com/office/drawing/2014/main" id="{502DBA32-0DBB-74C3-B7A2-729225FC4FD3}"/>
                  </a:ext>
                </a:extLst>
              </p:cNvPr>
              <p:cNvSpPr>
                <a:spLocks noGrp="1" noRot="1" noChangeAspect="1" noMove="1" noResize="1" noEditPoints="1" noAdjustHandles="1" noChangeArrowheads="1" noChangeShapeType="1" noTextEdit="1"/>
              </p:cNvSpPr>
              <p:nvPr>
                <p:ph idx="1"/>
              </p:nvPr>
            </p:nvSpPr>
            <p:spPr>
              <a:blipFill>
                <a:blip r:embed="rId2"/>
                <a:stretch>
                  <a:fillRect l="-545" t="-1053" r="-485"/>
                </a:stretch>
              </a:blipFill>
            </p:spPr>
            <p:txBody>
              <a:bodyPr/>
              <a:lstStyle/>
              <a:p>
                <a:r>
                  <a:rPr lang="en-US">
                    <a:noFill/>
                  </a:rPr>
                  <a:t> </a:t>
                </a:r>
              </a:p>
            </p:txBody>
          </p:sp>
        </mc:Fallback>
      </mc:AlternateContent>
    </p:spTree>
    <p:extLst>
      <p:ext uri="{BB962C8B-B14F-4D97-AF65-F5344CB8AC3E}">
        <p14:creationId xmlns:p14="http://schemas.microsoft.com/office/powerpoint/2010/main" val="3859842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0DEC80-6E1A-9E70-CA42-6DA5168F3DFD}"/>
              </a:ext>
            </a:extLst>
          </p:cNvPr>
          <p:cNvSpPr>
            <a:spLocks noGrp="1"/>
          </p:cNvSpPr>
          <p:nvPr>
            <p:ph type="title"/>
          </p:nvPr>
        </p:nvSpPr>
        <p:spPr/>
        <p:txBody>
          <a:bodyPr/>
          <a:lstStyle/>
          <a:p>
            <a:r>
              <a:rPr lang="en-US" dirty="0"/>
              <a:t>SHA-2</a:t>
            </a:r>
          </a:p>
        </p:txBody>
      </p:sp>
      <p:sp>
        <p:nvSpPr>
          <p:cNvPr id="3" name="İçerik Yer Tutucusu 2">
            <a:extLst>
              <a:ext uri="{FF2B5EF4-FFF2-40B4-BE49-F238E27FC236}">
                <a16:creationId xmlns:a16="http://schemas.microsoft.com/office/drawing/2014/main" id="{D64EC0CE-20D7-D38F-A6A1-1DDA5786B4E5}"/>
              </a:ext>
            </a:extLst>
          </p:cNvPr>
          <p:cNvSpPr>
            <a:spLocks noGrp="1"/>
          </p:cNvSpPr>
          <p:nvPr>
            <p:ph idx="1"/>
          </p:nvPr>
        </p:nvSpPr>
        <p:spPr/>
        <p:txBody>
          <a:bodyPr>
            <a:normAutofit fontScale="92500"/>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SHA-2, NSA tarafından tasarlanmış bir kriptolojik özetleme fonksiyonu takımıdır. SHA-1'e göre önemli değişiklikler içerir.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SHA-2 yapısında 6 adet özetleme fonksiyonu vardır. Bunlar SHA-224, SHA-256, SHA-384, SHA-512, SHA-512/224 ve SHA-512/256'dır. Özet uzunlukları farklı olsa da algoritmalar SHA-2 adıyla bilinir.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2001 yılında NIST tarafından yayınlanan SHA-2, 2002’de güvenli özetleme standardı olarak kabul edilmiştir.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İçerisindeki fonksiyonlar SHA-1'e göre güvenliği daha iyi olmasına rağmen SHA-1’e oranla daha az genişlikte bir kullanıma sahiptir. Çünkü SHA-1 algoritması teorik olarak güvensiz kabul edilip dijital imzalama gibi çakışma durumundan etkilenen uygulamalar içerisinde kullanımı tavsiye edilmese de pratik olarak henüz bir çakışma bulunamamıştır. Bu nedenle bir aciliyet durumu söz konusu değildir.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07423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8E29E7-375F-E6D8-DA19-E28F9C2491A8}"/>
              </a:ext>
            </a:extLst>
          </p:cNvPr>
          <p:cNvSpPr>
            <a:spLocks noGrp="1"/>
          </p:cNvSpPr>
          <p:nvPr>
            <p:ph type="title"/>
          </p:nvPr>
        </p:nvSpPr>
        <p:spPr/>
        <p:txBody>
          <a:bodyPr>
            <a:normAutofit/>
          </a:bodyPr>
          <a:lstStyle/>
          <a:p>
            <a:r>
              <a:rPr lang="tr-TR" dirty="0"/>
              <a:t>Kriptografinin</a:t>
            </a:r>
            <a:r>
              <a:rPr lang="en-US" dirty="0"/>
              <a:t> Tar</a:t>
            </a:r>
            <a:r>
              <a:rPr lang="tr-TR" dirty="0" err="1"/>
              <a:t>ihi</a:t>
            </a:r>
            <a:endParaRPr lang="en-US" dirty="0"/>
          </a:p>
        </p:txBody>
      </p:sp>
      <p:sp>
        <p:nvSpPr>
          <p:cNvPr id="3" name="İçerik Yer Tutucusu 2">
            <a:extLst>
              <a:ext uri="{FF2B5EF4-FFF2-40B4-BE49-F238E27FC236}">
                <a16:creationId xmlns:a16="http://schemas.microsoft.com/office/drawing/2014/main" id="{E6425BE5-4CB9-9BD8-76D1-1986C28EA659}"/>
              </a:ext>
            </a:extLst>
          </p:cNvPr>
          <p:cNvSpPr>
            <a:spLocks noGrp="1"/>
          </p:cNvSpPr>
          <p:nvPr>
            <p:ph idx="1"/>
          </p:nvPr>
        </p:nvSpPr>
        <p:spPr/>
        <p:txBody>
          <a:bodyPr>
            <a:normAutofit fontScale="92500" lnSpcReduction="10000"/>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Yapılan araştırmalar sonucunda bilgiyi gizleme ve koruma olayının yaklaşık 4000 yılık bir geçmişe sahip olduğu ortaya çıkmıştır.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M.Ö. 1900’lü yıllarda Mısırlı bir kâtibin yazdığı kitabelerde sıra dışı hiyerogliflerin kullanıldığı görülmüştür. İlk kriptografik belge olduğu tahmin edilen bu hiyeroglifler bir lordun hayatını anlatmaktadır.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Mısırlıların yanı sıra Mezopotamyalılar ve İbraniler de bazı metinleri benzer şekillerde kodlamışlardır. M.Ö 1500’lü yıllara ait olduğu öngörülen bir Mezopotamya tabletinde çömleklerin cilalanması hakkındaki bilginin şifrelenmiş olarak yazıldığı anlaşılmıştır.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İbrani Peygamber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Yeremya</a:t>
            </a:r>
            <a:r>
              <a:rPr lang="tr-TR" sz="1800" dirty="0">
                <a:effectLst/>
                <a:latin typeface="Arial" panose="020B0604020202020204" pitchFamily="34" charset="0"/>
                <a:ea typeface="Calibri" panose="020F0502020204030204" pitchFamily="34" charset="0"/>
                <a:cs typeface="Times New Roman" panose="02020603050405020304" pitchFamily="18" charset="0"/>
              </a:rPr>
              <a: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Jeremiah</a:t>
            </a:r>
            <a:r>
              <a:rPr lang="tr-TR" sz="1800" dirty="0">
                <a:effectLst/>
                <a:latin typeface="Arial" panose="020B0604020202020204" pitchFamily="34" charset="0"/>
                <a:ea typeface="Calibri" panose="020F0502020204030204" pitchFamily="34" charset="0"/>
                <a:cs typeface="Times New Roman" panose="02020603050405020304" pitchFamily="18" charset="0"/>
              </a:rPr>
              <a:t>)’</a:t>
            </a:r>
            <a:r>
              <a:rPr lang="tr-TR" sz="1800" dirty="0" err="1">
                <a:effectLst/>
                <a:latin typeface="Arial" panose="020B0604020202020204" pitchFamily="34" charset="0"/>
                <a:ea typeface="Calibri" panose="020F0502020204030204" pitchFamily="34" charset="0"/>
                <a:cs typeface="Times New Roman" panose="02020603050405020304" pitchFamily="18" charset="0"/>
              </a:rPr>
              <a:t>nın</a:t>
            </a:r>
            <a:r>
              <a:rPr lang="tr-TR" sz="1800" dirty="0">
                <a:effectLst/>
                <a:latin typeface="Arial" panose="020B0604020202020204" pitchFamily="34" charset="0"/>
                <a:ea typeface="Calibri" panose="020F0502020204030204" pitchFamily="34" charset="0"/>
                <a:cs typeface="Times New Roman" panose="02020603050405020304" pitchFamily="18" charset="0"/>
              </a:rPr>
              <a:t> M.Ö 600-500 yılları arasında yazılmış olan uyarılarında bazı kelimelerin şifreli olarak yazıldığı fark edilmiştir. O tarihlerde yaşanan Babil saldırısını, saldırıdan önce haber veren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Yeremya</a:t>
            </a:r>
            <a:r>
              <a:rPr lang="tr-TR" sz="1800" dirty="0">
                <a:effectLst/>
                <a:latin typeface="Arial" panose="020B0604020202020204" pitchFamily="34" charset="0"/>
                <a:ea typeface="Calibri" panose="020F0502020204030204" pitchFamily="34" charset="0"/>
                <a:cs typeface="Times New Roman" panose="02020603050405020304" pitchFamily="18" charset="0"/>
              </a:rPr>
              <a:t> Peygamber, yazılarında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Atbash</a:t>
            </a:r>
            <a:r>
              <a:rPr lang="tr-TR" sz="1800" dirty="0">
                <a:effectLst/>
                <a:latin typeface="Arial" panose="020B0604020202020204" pitchFamily="34" charset="0"/>
                <a:ea typeface="Calibri" panose="020F0502020204030204" pitchFamily="34" charset="0"/>
                <a:cs typeface="Times New Roman" panose="02020603050405020304" pitchFamily="18" charset="0"/>
              </a:rPr>
              <a:t>” adı verilen şifreleme yöntemini kullanmıştır.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36573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2EA31E-DCEE-2681-5CE8-CD93129C1D67}"/>
              </a:ext>
            </a:extLst>
          </p:cNvPr>
          <p:cNvSpPr>
            <a:spLocks noGrp="1"/>
          </p:cNvSpPr>
          <p:nvPr>
            <p:ph type="title"/>
          </p:nvPr>
        </p:nvSpPr>
        <p:spPr/>
        <p:txBody>
          <a:bodyPr/>
          <a:lstStyle/>
          <a:p>
            <a:r>
              <a:rPr lang="en-US" dirty="0"/>
              <a:t>SHA-3</a:t>
            </a:r>
          </a:p>
        </p:txBody>
      </p:sp>
      <p:sp>
        <p:nvSpPr>
          <p:cNvPr id="3" name="İçerik Yer Tutucusu 2">
            <a:extLst>
              <a:ext uri="{FF2B5EF4-FFF2-40B4-BE49-F238E27FC236}">
                <a16:creationId xmlns:a16="http://schemas.microsoft.com/office/drawing/2014/main" id="{39FEDF5B-28BE-62E5-9847-550BF5518D69}"/>
              </a:ext>
            </a:extLst>
          </p:cNvPr>
          <p:cNvSpPr>
            <a:spLocks noGrp="1"/>
          </p:cNvSpPr>
          <p:nvPr>
            <p:ph idx="1"/>
          </p:nvPr>
        </p:nvSpPr>
        <p:spPr/>
        <p:txBody>
          <a:bodyPr/>
          <a:lstStyle/>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NITS tarafından başlatılan SHA-3 yarışmasının ilk turunda 51 özetleme algoritması yarışmış, ikinci ve üçüncü turların ardından finale BLAKE, </a:t>
            </a:r>
            <a:r>
              <a:rPr lang="tr-TR" dirty="0" err="1">
                <a:effectLst/>
                <a:latin typeface="Arial" panose="020B0604020202020204" pitchFamily="34" charset="0"/>
                <a:ea typeface="Calibri" panose="020F0502020204030204" pitchFamily="34" charset="0"/>
                <a:cs typeface="Times New Roman" panose="02020603050405020304" pitchFamily="18" charset="0"/>
              </a:rPr>
              <a:t>Grostl</a:t>
            </a:r>
            <a:r>
              <a:rPr lang="tr-TR" dirty="0">
                <a:effectLst/>
                <a:latin typeface="Arial" panose="020B0604020202020204" pitchFamily="34" charset="0"/>
                <a:ea typeface="Calibri" panose="020F0502020204030204" pitchFamily="34" charset="0"/>
                <a:cs typeface="Times New Roman" panose="02020603050405020304" pitchFamily="18" charset="0"/>
              </a:rPr>
              <a:t>, JH, </a:t>
            </a:r>
            <a:r>
              <a:rPr lang="tr-TR" dirty="0" err="1">
                <a:effectLst/>
                <a:latin typeface="Arial" panose="020B0604020202020204" pitchFamily="34" charset="0"/>
                <a:ea typeface="Calibri" panose="020F0502020204030204" pitchFamily="34" charset="0"/>
                <a:cs typeface="Times New Roman" panose="02020603050405020304" pitchFamily="18" charset="0"/>
              </a:rPr>
              <a:t>Keccak</a:t>
            </a:r>
            <a:r>
              <a:rPr lang="tr-TR" dirty="0">
                <a:effectLst/>
                <a:latin typeface="Arial" panose="020B0604020202020204" pitchFamily="34" charset="0"/>
                <a:ea typeface="Calibri" panose="020F0502020204030204" pitchFamily="34" charset="0"/>
                <a:cs typeface="Times New Roman" panose="02020603050405020304" pitchFamily="18" charset="0"/>
              </a:rPr>
              <a:t> ve </a:t>
            </a:r>
            <a:r>
              <a:rPr lang="tr-TR" dirty="0" err="1">
                <a:effectLst/>
                <a:latin typeface="Arial" panose="020B0604020202020204" pitchFamily="34" charset="0"/>
                <a:ea typeface="Calibri" panose="020F0502020204030204" pitchFamily="34" charset="0"/>
                <a:cs typeface="Times New Roman" panose="02020603050405020304" pitchFamily="18" charset="0"/>
              </a:rPr>
              <a:t>Skein</a:t>
            </a:r>
            <a:r>
              <a:rPr lang="tr-TR" dirty="0">
                <a:effectLst/>
                <a:latin typeface="Arial" panose="020B0604020202020204" pitchFamily="34" charset="0"/>
                <a:ea typeface="Calibri" panose="020F0502020204030204" pitchFamily="34" charset="0"/>
                <a:cs typeface="Times New Roman" panose="02020603050405020304" pitchFamily="18" charset="0"/>
              </a:rPr>
              <a:t> adında beş algoritma kalmıştı.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2 Ekim 2012’de </a:t>
            </a:r>
            <a:r>
              <a:rPr lang="tr-TR" dirty="0" err="1">
                <a:effectLst/>
                <a:latin typeface="Arial" panose="020B0604020202020204" pitchFamily="34" charset="0"/>
                <a:ea typeface="Calibri" panose="020F0502020204030204" pitchFamily="34" charset="0"/>
                <a:cs typeface="Times New Roman" panose="02020603050405020304" pitchFamily="18" charset="0"/>
              </a:rPr>
              <a:t>Guido</a:t>
            </a:r>
            <a:r>
              <a:rPr lang="tr-TR" dirty="0">
                <a:effectLst/>
                <a:latin typeface="Arial" panose="020B0604020202020204" pitchFamily="34" charset="0"/>
                <a:ea typeface="Calibri" panose="020F0502020204030204" pitchFamily="34" charset="0"/>
                <a:cs typeface="Times New Roman" panose="02020603050405020304" pitchFamily="18" charset="0"/>
              </a:rPr>
              <a:t> </a:t>
            </a:r>
            <a:r>
              <a:rPr lang="tr-TR" dirty="0" err="1">
                <a:effectLst/>
                <a:latin typeface="Arial" panose="020B0604020202020204" pitchFamily="34" charset="0"/>
                <a:ea typeface="Calibri" panose="020F0502020204030204" pitchFamily="34" charset="0"/>
                <a:cs typeface="Times New Roman" panose="02020603050405020304" pitchFamily="18" charset="0"/>
              </a:rPr>
              <a:t>Bertoni</a:t>
            </a:r>
            <a:r>
              <a:rPr lang="tr-TR" dirty="0">
                <a:effectLst/>
                <a:latin typeface="Arial" panose="020B0604020202020204" pitchFamily="34" charset="0"/>
                <a:ea typeface="Calibri" panose="020F0502020204030204" pitchFamily="34" charset="0"/>
                <a:cs typeface="Times New Roman" panose="02020603050405020304" pitchFamily="18" charset="0"/>
              </a:rPr>
              <a:t>, Joan </a:t>
            </a:r>
            <a:r>
              <a:rPr lang="tr-TR" dirty="0" err="1">
                <a:effectLst/>
                <a:latin typeface="Arial" panose="020B0604020202020204" pitchFamily="34" charset="0"/>
                <a:ea typeface="Calibri" panose="020F0502020204030204" pitchFamily="34" charset="0"/>
                <a:cs typeface="Times New Roman" panose="02020603050405020304" pitchFamily="18" charset="0"/>
              </a:rPr>
              <a:t>Daemen</a:t>
            </a:r>
            <a:r>
              <a:rPr lang="tr-TR" dirty="0">
                <a:effectLst/>
                <a:latin typeface="Arial" panose="020B0604020202020204" pitchFamily="34" charset="0"/>
                <a:ea typeface="Calibri" panose="020F0502020204030204" pitchFamily="34" charset="0"/>
                <a:cs typeface="Times New Roman" panose="02020603050405020304" pitchFamily="18" charset="0"/>
              </a:rPr>
              <a:t>, Michael </a:t>
            </a:r>
            <a:r>
              <a:rPr lang="tr-TR" dirty="0" err="1">
                <a:effectLst/>
                <a:latin typeface="Arial" panose="020B0604020202020204" pitchFamily="34" charset="0"/>
                <a:ea typeface="Calibri" panose="020F0502020204030204" pitchFamily="34" charset="0"/>
                <a:cs typeface="Times New Roman" panose="02020603050405020304" pitchFamily="18" charset="0"/>
              </a:rPr>
              <a:t>Peeters</a:t>
            </a:r>
            <a:r>
              <a:rPr lang="tr-TR" dirty="0">
                <a:effectLst/>
                <a:latin typeface="Arial" panose="020B0604020202020204" pitchFamily="34" charset="0"/>
                <a:ea typeface="Calibri" panose="020F0502020204030204" pitchFamily="34" charset="0"/>
                <a:cs typeface="Times New Roman" panose="02020603050405020304" pitchFamily="18" charset="0"/>
              </a:rPr>
              <a:t> ve Gilles Van </a:t>
            </a:r>
            <a:r>
              <a:rPr lang="tr-TR" dirty="0" err="1">
                <a:effectLst/>
                <a:latin typeface="Arial" panose="020B0604020202020204" pitchFamily="34" charset="0"/>
                <a:ea typeface="Calibri" panose="020F0502020204030204" pitchFamily="34" charset="0"/>
                <a:cs typeface="Times New Roman" panose="02020603050405020304" pitchFamily="18" charset="0"/>
              </a:rPr>
              <a:t>Assche</a:t>
            </a:r>
            <a:r>
              <a:rPr lang="tr-TR" dirty="0">
                <a:effectLst/>
                <a:latin typeface="Arial" panose="020B0604020202020204" pitchFamily="34" charset="0"/>
                <a:ea typeface="Calibri" panose="020F0502020204030204" pitchFamily="34" charset="0"/>
                <a:cs typeface="Times New Roman" panose="02020603050405020304" pitchFamily="18" charset="0"/>
              </a:rPr>
              <a:t> tarafından geliştirilen </a:t>
            </a:r>
            <a:r>
              <a:rPr lang="tr-TR" dirty="0" err="1">
                <a:effectLst/>
                <a:latin typeface="Arial" panose="020B0604020202020204" pitchFamily="34" charset="0"/>
                <a:ea typeface="Calibri" panose="020F0502020204030204" pitchFamily="34" charset="0"/>
                <a:cs typeface="Times New Roman" panose="02020603050405020304" pitchFamily="18" charset="0"/>
              </a:rPr>
              <a:t>Keccak</a:t>
            </a:r>
            <a:r>
              <a:rPr lang="tr-TR" dirty="0">
                <a:effectLst/>
                <a:latin typeface="Arial" panose="020B0604020202020204" pitchFamily="34" charset="0"/>
                <a:ea typeface="Calibri" panose="020F0502020204030204" pitchFamily="34" charset="0"/>
                <a:cs typeface="Times New Roman" panose="02020603050405020304" pitchFamily="18" charset="0"/>
              </a:rPr>
              <a:t> algoritması yarışmanın kazananı olarak seçildi. Algoritmanın standartlaşma aşamasına geçmesiyle önce 2014’de NITS, FIPS 202 "SHA-3 Standardı: </a:t>
            </a:r>
            <a:r>
              <a:rPr lang="tr-TR" dirty="0" err="1">
                <a:effectLst/>
                <a:latin typeface="Arial" panose="020B0604020202020204" pitchFamily="34" charset="0"/>
                <a:ea typeface="Calibri" panose="020F0502020204030204" pitchFamily="34" charset="0"/>
                <a:cs typeface="Times New Roman" panose="02020603050405020304" pitchFamily="18" charset="0"/>
              </a:rPr>
              <a:t>Permutasyon</a:t>
            </a:r>
            <a:r>
              <a:rPr lang="tr-TR" dirty="0">
                <a:effectLst/>
                <a:latin typeface="Arial" panose="020B0604020202020204" pitchFamily="34" charset="0"/>
                <a:ea typeface="Calibri" panose="020F0502020204030204" pitchFamily="34" charset="0"/>
                <a:cs typeface="Times New Roman" panose="02020603050405020304" pitchFamily="18" charset="0"/>
              </a:rPr>
              <a:t> tabanlı özetleme ve genişletilebilir çıktı fonksiyonları" adıyla bir taslak yayınladı. Ardından bu taslağın 5 Ağustos 2015 tarihinde onaylanmasıyla FIPS 202 bir SHA-3 standardı haline geldi.</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3523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241B3-74DD-A32F-A952-2665F1E2A81E}"/>
              </a:ext>
            </a:extLst>
          </p:cNvPr>
          <p:cNvSpPr>
            <a:spLocks noGrp="1"/>
          </p:cNvSpPr>
          <p:nvPr>
            <p:ph type="title"/>
          </p:nvPr>
        </p:nvSpPr>
        <p:spPr/>
        <p:txBody>
          <a:bodyPr/>
          <a:lstStyle/>
          <a:p>
            <a:r>
              <a:rPr lang="en-US" dirty="0"/>
              <a:t>SHA-3</a:t>
            </a:r>
          </a:p>
        </p:txBody>
      </p:sp>
      <p:sp>
        <p:nvSpPr>
          <p:cNvPr id="3" name="İçerik Yer Tutucusu 2">
            <a:extLst>
              <a:ext uri="{FF2B5EF4-FFF2-40B4-BE49-F238E27FC236}">
                <a16:creationId xmlns:a16="http://schemas.microsoft.com/office/drawing/2014/main" id="{94B0EE10-690E-2F40-A817-CF11574859A7}"/>
              </a:ext>
            </a:extLst>
          </p:cNvPr>
          <p:cNvSpPr>
            <a:spLocks noGrp="1"/>
          </p:cNvSpPr>
          <p:nvPr>
            <p:ph idx="1"/>
          </p:nvPr>
        </p:nvSpPr>
        <p:spPr/>
        <p:txBody>
          <a:bodyPr>
            <a:normAutofit fontScale="85000" lnSpcReduction="10000"/>
          </a:bodyPr>
          <a:lstStyle/>
          <a:p>
            <a:pPr marL="0" indent="0" algn="just">
              <a:lnSpc>
                <a:spcPct val="115000"/>
              </a:lnSpc>
              <a:spcAft>
                <a:spcPts val="1000"/>
              </a:spcAft>
              <a:buNone/>
            </a:pPr>
            <a:r>
              <a:rPr lang="tr-TR" sz="2100" dirty="0">
                <a:effectLst/>
                <a:latin typeface="Arial" panose="020B0604020202020204" pitchFamily="34" charset="0"/>
                <a:ea typeface="Calibri" panose="020F0502020204030204" pitchFamily="34" charset="0"/>
                <a:cs typeface="Times New Roman" panose="02020603050405020304" pitchFamily="18" charset="0"/>
              </a:rPr>
              <a:t>SHA-3 ailesi içerisinde 6 adet fonksiyon vardır. Bu fonksiyonların 4’ü özetleme fonksiyonudur. Bunlar SHA3-224, SHA3-256, SHA3-384 ve SHA3-512’dir. İsimlerin son ekleri mesaj özeti uzunluğunu verir. Örneğin SHA3-384 fonksiyonu kullanılarak elde edilecek bir mesaj özetinin boyutu 384 bittir.</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100" dirty="0">
                <a:effectLst/>
                <a:latin typeface="Arial" panose="020B0604020202020204" pitchFamily="34" charset="0"/>
                <a:ea typeface="Calibri" panose="020F0502020204030204" pitchFamily="34" charset="0"/>
                <a:cs typeface="Times New Roman" panose="02020603050405020304" pitchFamily="18" charset="0"/>
              </a:rPr>
              <a:t>Ayrıca SHAKE128 ve SHAKE256 adında iki adet genişletilebilir çıktı fonksiyonu mevcuttur. Bir genişletilebilir çıktı fonksiyonu (XOF) çıktıyı herhangi istenen uzunluğa genişletebilen bir fonksiyondur. Son ek olarak aldıkları 128 ve 256 değerleri mesaj özeti boyutunu değil, fonksiyonun güvenlik gücünü belirtir.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2100" dirty="0">
                <a:effectLst/>
                <a:latin typeface="Arial" panose="020B0604020202020204" pitchFamily="34" charset="0"/>
                <a:ea typeface="Calibri" panose="020F0502020204030204" pitchFamily="34" charset="0"/>
                <a:cs typeface="Times New Roman" panose="02020603050405020304" pitchFamily="18" charset="0"/>
              </a:rPr>
              <a:t>Bir uygulama, SHA3 içinde 224,256 yâda 384 gibi standart özet uzunluklarından farklı bir uzunlukta özet üreten bir özet fonksiyonuna ihtiyaç duyarsa, bu durumda </a:t>
            </a:r>
            <a:r>
              <a:rPr lang="tr-TR" sz="2100" dirty="0" err="1">
                <a:effectLst/>
                <a:latin typeface="Arial" panose="020B0604020202020204" pitchFamily="34" charset="0"/>
                <a:ea typeface="Calibri" panose="020F0502020204030204" pitchFamily="34" charset="0"/>
                <a:cs typeface="Times New Roman" panose="02020603050405020304" pitchFamily="18" charset="0"/>
              </a:rPr>
              <a:t>XOF'lar</a:t>
            </a:r>
            <a:r>
              <a:rPr lang="tr-TR" sz="2100" dirty="0">
                <a:effectLst/>
                <a:latin typeface="Arial" panose="020B0604020202020204" pitchFamily="34" charset="0"/>
                <a:ea typeface="Calibri" panose="020F0502020204030204" pitchFamily="34" charset="0"/>
                <a:cs typeface="Times New Roman" panose="02020603050405020304" pitchFamily="18" charset="0"/>
              </a:rPr>
              <a:t> bu iş için doğal bir alternatif olarak karşımıza çıkar. Bu noktada </a:t>
            </a:r>
            <a:r>
              <a:rPr lang="tr-TR" sz="2100" dirty="0" err="1">
                <a:effectLst/>
                <a:latin typeface="Arial" panose="020B0604020202020204" pitchFamily="34" charset="0"/>
                <a:ea typeface="Calibri" panose="020F0502020204030204" pitchFamily="34" charset="0"/>
                <a:cs typeface="Times New Roman" panose="02020603050405020304" pitchFamily="18" charset="0"/>
              </a:rPr>
              <a:t>XOF'lar</a:t>
            </a:r>
            <a:r>
              <a:rPr lang="tr-TR" sz="2100" dirty="0">
                <a:effectLst/>
                <a:latin typeface="Arial" panose="020B0604020202020204" pitchFamily="34" charset="0"/>
                <a:ea typeface="Calibri" panose="020F0502020204030204" pitchFamily="34" charset="0"/>
                <a:cs typeface="Times New Roman" panose="02020603050405020304" pitchFamily="18" charset="0"/>
              </a:rPr>
              <a:t> ek güvenlik tedbirlerine maruz kalırlar.</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20554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CC7C7B-7F5B-3216-CB87-F0312C2ED097}"/>
              </a:ext>
            </a:extLst>
          </p:cNvPr>
          <p:cNvSpPr>
            <a:spLocks noGrp="1"/>
          </p:cNvSpPr>
          <p:nvPr>
            <p:ph type="title"/>
          </p:nvPr>
        </p:nvSpPr>
        <p:spPr/>
        <p:txBody>
          <a:bodyPr/>
          <a:lstStyle/>
          <a:p>
            <a:r>
              <a:rPr lang="en-US" dirty="0"/>
              <a:t>SHA-3</a:t>
            </a:r>
          </a:p>
        </p:txBody>
      </p:sp>
      <p:sp>
        <p:nvSpPr>
          <p:cNvPr id="3" name="İçerik Yer Tutucusu 2">
            <a:extLst>
              <a:ext uri="{FF2B5EF4-FFF2-40B4-BE49-F238E27FC236}">
                <a16:creationId xmlns:a16="http://schemas.microsoft.com/office/drawing/2014/main" id="{793BB269-D3A0-04E1-D3DF-DDCEE07D6ED8}"/>
              </a:ext>
            </a:extLst>
          </p:cNvPr>
          <p:cNvSpPr>
            <a:spLocks noGrp="1"/>
          </p:cNvSpPr>
          <p:nvPr>
            <p:ph idx="1"/>
          </p:nvPr>
        </p:nvSpPr>
        <p:spPr/>
        <p:txBody>
          <a:bodyPr>
            <a:normAutofit lnSpcReduction="10000"/>
          </a:bodyPr>
          <a:lstStyle/>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SHAKE128 ve SHAKE256, NIST tarafından standart haline getirilmiş ilk </a:t>
            </a:r>
            <a:r>
              <a:rPr lang="tr-TR" dirty="0" err="1">
                <a:effectLst/>
                <a:latin typeface="Arial" panose="020B0604020202020204" pitchFamily="34" charset="0"/>
                <a:ea typeface="Calibri" panose="020F0502020204030204" pitchFamily="34" charset="0"/>
                <a:cs typeface="Times New Roman" panose="02020603050405020304" pitchFamily="18" charset="0"/>
              </a:rPr>
              <a:t>XOF'lardır</a:t>
            </a:r>
            <a:r>
              <a:rPr lang="tr-TR" dirty="0">
                <a:effectLst/>
                <a:latin typeface="Arial" panose="020B0604020202020204" pitchFamily="34" charset="0"/>
                <a:ea typeface="Calibri" panose="020F0502020204030204" pitchFamily="34" charset="0"/>
                <a:cs typeface="Times New Roman" panose="02020603050405020304" pitchFamily="18" charset="0"/>
              </a:rPr>
              <a:t>. Genişletilebilir çıktı fonksiyonları özetleme fonksiyonlarından farklı olsa da benzer uygulamalar içerisinde onları da kullanmak mümkündür.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SHA-3 özetleme fonksiyonları SHA-1 ve SHA-2 özetleme fonksiyonlarının yerine geçmek için değil, bu fonksiyonlara alternatif olarak geliştirilmiştir. Şu an için SHA-2 özetleme fonksiyonları üzerinde başarıyla uygulanmış bir atak mevcut değildir. SHA-1 üzerinde ise pratik olarak değil sadece teorik olarak açıklanan ataklar mevcuttur.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SHA-3 fonksiyonları </a:t>
            </a:r>
            <a:r>
              <a:rPr lang="tr-TR" dirty="0" err="1">
                <a:effectLst/>
                <a:latin typeface="Arial" panose="020B0604020202020204" pitchFamily="34" charset="0"/>
                <a:ea typeface="Calibri" panose="020F0502020204030204" pitchFamily="34" charset="0"/>
                <a:cs typeface="Times New Roman" panose="02020603050405020304" pitchFamily="18" charset="0"/>
              </a:rPr>
              <a:t>permutasyon</a:t>
            </a:r>
            <a:r>
              <a:rPr lang="tr-TR" dirty="0">
                <a:effectLst/>
                <a:latin typeface="Arial" panose="020B0604020202020204" pitchFamily="34" charset="0"/>
                <a:ea typeface="Calibri" panose="020F0502020204030204" pitchFamily="34" charset="0"/>
                <a:cs typeface="Times New Roman" panose="02020603050405020304" pitchFamily="18" charset="0"/>
              </a:rPr>
              <a:t> tabanlıdır.  SHA-3’ün SHA-1 ve SHA-2 fonksiyonlarına göre temelinde farklı tasarım prensibine dayanıyor olması, özetleme fonksiyonlarının gelecek teknolojik gelişmelere karşı esnek olmasını sağlar.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23303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E3B2E-7C9A-2122-C405-5F93FB6B87CC}"/>
              </a:ext>
            </a:extLst>
          </p:cNvPr>
          <p:cNvSpPr>
            <a:spLocks noGrp="1"/>
          </p:cNvSpPr>
          <p:nvPr>
            <p:ph type="title"/>
          </p:nvPr>
        </p:nvSpPr>
        <p:spPr/>
        <p:txBody>
          <a:bodyPr/>
          <a:lstStyle/>
          <a:p>
            <a:r>
              <a:rPr lang="en-US" dirty="0"/>
              <a:t>SHA-3</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A8601E3A-B5E6-D7A7-2C29-A6AA592817FF}"/>
                  </a:ext>
                </a:extLst>
              </p:cNvPr>
              <p:cNvSpPr>
                <a:spLocks noGrp="1"/>
              </p:cNvSpPr>
              <p:nvPr>
                <p:ph idx="1"/>
              </p:nvPr>
            </p:nvSpPr>
            <p:spPr>
              <a:xfrm>
                <a:off x="1069848" y="2121408"/>
                <a:ext cx="5836979" cy="4050792"/>
              </a:xfrm>
            </p:spPr>
            <p:txBody>
              <a:bodyPr>
                <a:normAutofit lnSpcReduction="10000"/>
              </a:bodyPr>
              <a:lstStyle/>
              <a:p>
                <a:pPr marL="0" indent="0" algn="just">
                  <a:buNone/>
                </a:pPr>
                <a:r>
                  <a:rPr lang="tr-TR" dirty="0">
                    <a:effectLst/>
                    <a:latin typeface="Arial" panose="020B0604020202020204" pitchFamily="34" charset="0"/>
                    <a:ea typeface="Calibri" panose="020F0502020204030204" pitchFamily="34" charset="0"/>
                    <a:cs typeface="Times New Roman" panose="02020603050405020304" pitchFamily="18" charset="0"/>
                  </a:rPr>
                  <a:t>SHA-3 içerisinde </a:t>
                </a:r>
                <a:r>
                  <a:rPr lang="tr-TR" dirty="0" err="1">
                    <a:effectLst/>
                    <a:latin typeface="Arial" panose="020B0604020202020204" pitchFamily="34" charset="0"/>
                    <a:ea typeface="Calibri" panose="020F0502020204030204" pitchFamily="34" charset="0"/>
                    <a:cs typeface="Times New Roman" panose="02020603050405020304" pitchFamily="18" charset="0"/>
                  </a:rPr>
                  <a:t>sponge</a:t>
                </a:r>
                <a:r>
                  <a:rPr lang="tr-TR" dirty="0">
                    <a:effectLst/>
                    <a:latin typeface="Arial" panose="020B0604020202020204" pitchFamily="34" charset="0"/>
                    <a:ea typeface="Calibri" panose="020F0502020204030204" pitchFamily="34" charset="0"/>
                    <a:cs typeface="Times New Roman" panose="02020603050405020304" pitchFamily="18" charset="0"/>
                  </a:rPr>
                  <a:t> fonksiyonunu kullanılır. Bu fonksiyonda özeti çıkarılacak mesaj bloklara ayrılır, blok bazlı </a:t>
                </a:r>
                <a:r>
                  <a:rPr lang="tr-TR" dirty="0" err="1">
                    <a:effectLst/>
                    <a:latin typeface="Arial" panose="020B0604020202020204" pitchFamily="34" charset="0"/>
                    <a:ea typeface="Calibri" panose="020F0502020204030204" pitchFamily="34" charset="0"/>
                    <a:cs typeface="Times New Roman" panose="02020603050405020304" pitchFamily="18" charset="0"/>
                  </a:rPr>
                  <a:t>permutasyon</a:t>
                </a:r>
                <a:r>
                  <a:rPr lang="tr-TR" dirty="0">
                    <a:effectLst/>
                    <a:latin typeface="Arial" panose="020B0604020202020204" pitchFamily="34" charset="0"/>
                    <a:ea typeface="Calibri" panose="020F0502020204030204" pitchFamily="34" charset="0"/>
                    <a:cs typeface="Times New Roman" panose="02020603050405020304" pitchFamily="18" charset="0"/>
                  </a:rPr>
                  <a:t> işleminin ardından özet blokları birleştirilir.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Şekilde </a:t>
                </a:r>
                <a:r>
                  <a:rPr lang="tr-TR" dirty="0">
                    <a:effectLst/>
                    <a:latin typeface="Arial" panose="020B0604020202020204" pitchFamily="34" charset="0"/>
                    <a:ea typeface="Times New Roman" panose="02020603050405020304" pitchFamily="18" charset="0"/>
                    <a:cs typeface="Times New Roman" panose="02020603050405020304" pitchFamily="18" charset="0"/>
                  </a:rPr>
                  <a:t>görüldüğü üzere,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a:rPr lang="tr-TR" i="1">
                            <a:effectLst/>
                            <a:latin typeface="Cambria Math" panose="02040503050406030204" pitchFamily="18" charset="0"/>
                            <a:ea typeface="Calibri" panose="020F0502020204030204" pitchFamily="34" charset="0"/>
                            <a:cs typeface="Arial" panose="020B0604020202020204" pitchFamily="34" charset="0"/>
                          </a:rPr>
                          <m:t>𝑝</m:t>
                        </m:r>
                      </m:e>
                      <m:sub>
                        <m:r>
                          <a:rPr lang="tr-TR"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tr-TR" dirty="0">
                    <a:effectLst/>
                    <a:latin typeface="Arial" panose="020B0604020202020204" pitchFamily="34" charset="0"/>
                    <a:ea typeface="Times New Roman" panose="02020603050405020304" pitchFamily="18" charset="0"/>
                    <a:cs typeface="Times New Roman" panose="02020603050405020304" pitchFamily="18" charset="0"/>
                  </a:rPr>
                  <a:t> değerleri özeti çıkarılacak metnin bloklara ayrılmış hali iken,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tr-TR" i="1">
                            <a:effectLst/>
                            <a:latin typeface="Cambria Math" panose="02040503050406030204" pitchFamily="18" charset="0"/>
                            <a:ea typeface="Times New Roman" panose="02020603050405020304" pitchFamily="18" charset="0"/>
                            <a:cs typeface="Arial" panose="020B0604020202020204" pitchFamily="34" charset="0"/>
                          </a:rPr>
                          <m:t>𝑧</m:t>
                        </m:r>
                      </m:e>
                      <m:sub>
                        <m:r>
                          <a:rPr lang="tr-TR"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tr-TR" dirty="0">
                    <a:effectLst/>
                    <a:latin typeface="Arial" panose="020B0604020202020204" pitchFamily="34" charset="0"/>
                    <a:ea typeface="Times New Roman" panose="02020603050405020304" pitchFamily="18" charset="0"/>
                    <a:cs typeface="Times New Roman" panose="02020603050405020304" pitchFamily="18" charset="0"/>
                  </a:rPr>
                  <a:t> değerleri özet bloklarını temsil eder. Tüm özetleme işleminin ardından</a:t>
                </a:r>
                <a14:m>
                  <m:oMath xmlns:m="http://schemas.openxmlformats.org/officeDocument/2006/math">
                    <m:r>
                      <a:rPr lang="tr-TR"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i="1">
                            <a:effectLst/>
                            <a:latin typeface="Cambria Math" panose="02040503050406030204" pitchFamily="18" charset="0"/>
                            <a:ea typeface="Times New Roman" panose="02020603050405020304" pitchFamily="18" charset="0"/>
                            <a:cs typeface="Arial" panose="020B0604020202020204" pitchFamily="34" charset="0"/>
                          </a:rPr>
                        </m:ctrlPr>
                      </m:sSubPr>
                      <m:e>
                        <m:r>
                          <a:rPr lang="tr-TR" i="1">
                            <a:effectLst/>
                            <a:latin typeface="Cambria Math" panose="02040503050406030204" pitchFamily="18" charset="0"/>
                            <a:ea typeface="Times New Roman" panose="02020603050405020304" pitchFamily="18" charset="0"/>
                            <a:cs typeface="Arial" panose="020B0604020202020204" pitchFamily="34" charset="0"/>
                          </a:rPr>
                          <m:t>𝑧</m:t>
                        </m:r>
                      </m:e>
                      <m:sub>
                        <m:r>
                          <a:rPr lang="tr-TR"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tr-TR" dirty="0">
                    <a:effectLst/>
                    <a:latin typeface="Arial" panose="020B0604020202020204" pitchFamily="34" charset="0"/>
                    <a:ea typeface="Times New Roman" panose="02020603050405020304" pitchFamily="18" charset="0"/>
                    <a:cs typeface="Times New Roman" panose="02020603050405020304" pitchFamily="18" charset="0"/>
                  </a:rPr>
                  <a:t> blokları birleştirilerek özet metni elde edilir.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dirty="0">
                    <a:effectLst/>
                    <a:latin typeface="Arial" panose="020B0604020202020204" pitchFamily="34" charset="0"/>
                    <a:ea typeface="Calibri" panose="020F0502020204030204" pitchFamily="34" charset="0"/>
                    <a:cs typeface="Times New Roman" panose="02020603050405020304" pitchFamily="18" charset="0"/>
                  </a:rPr>
                  <a:t>İşlem, belirtilen uzunlukta çıktı elde edilinceye kadar devam eder.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xmlns="">
          <p:sp>
            <p:nvSpPr>
              <p:cNvPr id="3" name="İçerik Yer Tutucusu 2">
                <a:extLst>
                  <a:ext uri="{FF2B5EF4-FFF2-40B4-BE49-F238E27FC236}">
                    <a16:creationId xmlns:a16="http://schemas.microsoft.com/office/drawing/2014/main" id="{A8601E3A-B5E6-D7A7-2C29-A6AA592817FF}"/>
                  </a:ext>
                </a:extLst>
              </p:cNvPr>
              <p:cNvSpPr>
                <a:spLocks noGrp="1" noRot="1" noChangeAspect="1" noMove="1" noResize="1" noEditPoints="1" noAdjustHandles="1" noChangeArrowheads="1" noChangeShapeType="1" noTextEdit="1"/>
              </p:cNvSpPr>
              <p:nvPr>
                <p:ph idx="1"/>
              </p:nvPr>
            </p:nvSpPr>
            <p:spPr>
              <a:xfrm>
                <a:off x="1069848" y="2121408"/>
                <a:ext cx="5836979" cy="4050792"/>
              </a:xfrm>
              <a:blipFill>
                <a:blip r:embed="rId2"/>
                <a:stretch>
                  <a:fillRect l="-1149" t="-2105" r="-1045"/>
                </a:stretch>
              </a:blipFill>
            </p:spPr>
            <p:txBody>
              <a:bodyPr/>
              <a:lstStyle/>
              <a:p>
                <a:r>
                  <a:rPr lang="en-US">
                    <a:noFill/>
                  </a:rPr>
                  <a:t> </a:t>
                </a:r>
              </a:p>
            </p:txBody>
          </p:sp>
        </mc:Fallback>
      </mc:AlternateContent>
      <p:pic>
        <p:nvPicPr>
          <p:cNvPr id="6" name="Resim 5">
            <a:extLst>
              <a:ext uri="{FF2B5EF4-FFF2-40B4-BE49-F238E27FC236}">
                <a16:creationId xmlns:a16="http://schemas.microsoft.com/office/drawing/2014/main" id="{00A734BE-97C0-7292-3098-16A3FFFC3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992" y="2253079"/>
            <a:ext cx="4876800" cy="2209800"/>
          </a:xfrm>
          <a:prstGeom prst="rect">
            <a:avLst/>
          </a:prstGeom>
        </p:spPr>
      </p:pic>
    </p:spTree>
    <p:extLst>
      <p:ext uri="{BB962C8B-B14F-4D97-AF65-F5344CB8AC3E}">
        <p14:creationId xmlns:p14="http://schemas.microsoft.com/office/powerpoint/2010/main" val="286852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E920B1-AAA8-A017-07E9-E4BC1DB9BFE7}"/>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1044AA1F-6789-56A6-D5A9-F422AEF8DA19}"/>
              </a:ext>
            </a:extLst>
          </p:cNvPr>
          <p:cNvSpPr>
            <a:spLocks noGrp="1"/>
          </p:cNvSpPr>
          <p:nvPr>
            <p:ph idx="1"/>
          </p:nvPr>
        </p:nvSpPr>
        <p:spPr>
          <a:xfrm>
            <a:off x="1069848" y="2121408"/>
            <a:ext cx="5916878" cy="4050792"/>
          </a:xfrm>
        </p:spPr>
        <p:txBody>
          <a:bodyPr/>
          <a:lstStyle/>
          <a:p>
            <a:pPr marL="0" indent="0" algn="just">
              <a:buNone/>
            </a:pPr>
            <a:r>
              <a:rPr lang="tr-TR" sz="1800" dirty="0">
                <a:effectLst/>
                <a:latin typeface="Arial" panose="020B0604020202020204" pitchFamily="34" charset="0"/>
                <a:ea typeface="Calibri" panose="020F0502020204030204" pitchFamily="34" charset="0"/>
              </a:rPr>
              <a:t>M.Ö 400’lü yıllarda Spartalılar tarafından askeri amaçlarda kullanılmak üzere “</a:t>
            </a:r>
            <a:r>
              <a:rPr lang="tr-TR" sz="1800" dirty="0" err="1">
                <a:effectLst/>
                <a:latin typeface="Arial" panose="020B0604020202020204" pitchFamily="34" charset="0"/>
                <a:ea typeface="Calibri" panose="020F0502020204030204" pitchFamily="34" charset="0"/>
              </a:rPr>
              <a:t>Scytale</a:t>
            </a:r>
            <a:r>
              <a:rPr lang="tr-TR" sz="1800" dirty="0">
                <a:effectLst/>
                <a:latin typeface="Arial" panose="020B0604020202020204" pitchFamily="34" charset="0"/>
                <a:ea typeface="Calibri" panose="020F0502020204030204" pitchFamily="34" charset="0"/>
              </a:rPr>
              <a:t>” isimli bir sistem geliştirilmiştir. Bir mesajı </a:t>
            </a:r>
            <a:r>
              <a:rPr lang="tr-TR" sz="1800" dirty="0" err="1">
                <a:effectLst/>
                <a:latin typeface="Arial" panose="020B0604020202020204" pitchFamily="34" charset="0"/>
                <a:ea typeface="Calibri" panose="020F0502020204030204" pitchFamily="34" charset="0"/>
              </a:rPr>
              <a:t>Scytale</a:t>
            </a:r>
            <a:r>
              <a:rPr lang="tr-TR" sz="1800" dirty="0">
                <a:effectLst/>
                <a:latin typeface="Arial" panose="020B0604020202020204" pitchFamily="34" charset="0"/>
                <a:ea typeface="Calibri" panose="020F0502020204030204" pitchFamily="34" charset="0"/>
              </a:rPr>
              <a:t> kullanılarak şifrelemek için, uzun bir papirüs yâda parşömen silindir şeklinde bir sopaya sarılıyordu.  Ardından şifrelenecek metnin kelimeleri sopa üzerinde uzunlamasına her şeride bir harf gelecek şekilde yazılıyordu. Parşömen karşı tarafa gönderilmek üzere çıkartıldığında, üzerinde anlamsız harflerden oluşan bir mesaj ortaya çıkıyordu. Mesajın çözülmesi için gerekli şart şifreleme işleminde kullanılan silindir ile aynı çapta olan bir silindirin kullanılmasıydı. Çünkü farklı çaplardaki silindirlerde yine anlamsız mesajlar ortaya çıkıyordu.</a:t>
            </a:r>
            <a:endParaRPr lang="en-US" dirty="0"/>
          </a:p>
        </p:txBody>
      </p:sp>
      <p:pic>
        <p:nvPicPr>
          <p:cNvPr id="9" name="Resim 8">
            <a:extLst>
              <a:ext uri="{FF2B5EF4-FFF2-40B4-BE49-F238E27FC236}">
                <a16:creationId xmlns:a16="http://schemas.microsoft.com/office/drawing/2014/main" id="{96BB08AE-44DB-5E00-854B-5A9921E7B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348" y="2245695"/>
            <a:ext cx="3312804" cy="2642617"/>
          </a:xfrm>
          <a:prstGeom prst="rect">
            <a:avLst/>
          </a:prstGeom>
        </p:spPr>
      </p:pic>
    </p:spTree>
    <p:extLst>
      <p:ext uri="{BB962C8B-B14F-4D97-AF65-F5344CB8AC3E}">
        <p14:creationId xmlns:p14="http://schemas.microsoft.com/office/powerpoint/2010/main" val="122506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346761-FCC5-5038-9CDC-14BD6B1E8810}"/>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2183B55A-B8B8-ACF2-27D1-C4A9D89927E9}"/>
              </a:ext>
            </a:extLst>
          </p:cNvPr>
          <p:cNvSpPr>
            <a:spLocks noGrp="1"/>
          </p:cNvSpPr>
          <p:nvPr>
            <p:ph idx="1"/>
          </p:nvPr>
        </p:nvSpPr>
        <p:spPr/>
        <p:txBody>
          <a:bodyPr>
            <a:normAutofit/>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Tarihte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Scytale’den</a:t>
            </a:r>
            <a:r>
              <a:rPr lang="tr-TR" sz="1800" dirty="0">
                <a:effectLst/>
                <a:latin typeface="Arial" panose="020B0604020202020204" pitchFamily="34" charset="0"/>
                <a:ea typeface="Calibri" panose="020F0502020204030204" pitchFamily="34" charset="0"/>
                <a:cs typeface="Times New Roman" panose="02020603050405020304" pitchFamily="18" charset="0"/>
              </a:rPr>
              <a:t> sonra ortaya çıkan kriptografik örneklerinden bir diğeri M.Ö 203-120 yılları arasında yaşamış olan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Polybius’un</a:t>
            </a:r>
            <a:r>
              <a:rPr lang="tr-TR" sz="1800" dirty="0">
                <a:effectLst/>
                <a:latin typeface="Arial" panose="020B0604020202020204" pitchFamily="34" charset="0"/>
                <a:ea typeface="Calibri" panose="020F0502020204030204" pitchFamily="34" charset="0"/>
                <a:cs typeface="Times New Roman" panose="02020603050405020304" pitchFamily="18" charset="0"/>
              </a:rPr>
              <a:t> tasarladığı dama tahtası şifrelemesidir. Bu yöntemde her harf belirli boyuttaki bir ızgaraya yerleştirilirdi. Şifreli mesajı elde etmek için harfin bulunduğu satır ve sütunun sayı değerleri yan yana yazılır, elde edilen sayı değeri o harfe karşılık gelen şifreyi temsil ederdi.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Tarihteki bir başka teknik ise, MÖ.60-50 yılları arasında Julius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Caesar’ın</a:t>
            </a:r>
            <a:r>
              <a:rPr lang="tr-TR" sz="1800" dirty="0">
                <a:effectLst/>
                <a:latin typeface="Arial" panose="020B0604020202020204" pitchFamily="34" charset="0"/>
                <a:ea typeface="Calibri" panose="020F0502020204030204" pitchFamily="34" charset="0"/>
                <a:cs typeface="Times New Roman" panose="02020603050405020304" pitchFamily="18" charset="0"/>
              </a:rPr>
              <a:t> (MÖ 100-44) alfabedeki harflerin yerlerini değiştirerek oluşturduğu şifreleme yöntemidir. Bu yöntem devlet haberleşmesinde kullanılmıştır. Yöntem açık mesajdaki her harfin alfabede kendisinden üç harf sonra gelen harfle yer değiştirilmesine dayanır. Yerine koymalı şifrelemenin basit yöntemlerinden birisi olan bu yöntem daha sonra geliştirilerek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monoalfabetik</a:t>
            </a:r>
            <a:r>
              <a:rPr lang="tr-TR" sz="1800" dirty="0">
                <a:effectLst/>
                <a:latin typeface="Arial" panose="020B0604020202020204" pitchFamily="34" charset="0"/>
                <a:ea typeface="Calibri" panose="020F0502020204030204" pitchFamily="34" charset="0"/>
                <a:cs typeface="Times New Roman" panose="02020603050405020304" pitchFamily="18" charset="0"/>
              </a:rPr>
              <a:t> yani tek alfabeli yerine koymalı şifreleme yöntemi ortaya çıkmıştır.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6437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35602F-232C-9E51-1A11-D2A4F7F16CB4}"/>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9092B5CE-2259-FFFF-1E2E-8974AC777531}"/>
              </a:ext>
            </a:extLst>
          </p:cNvPr>
          <p:cNvSpPr>
            <a:spLocks noGrp="1"/>
          </p:cNvSpPr>
          <p:nvPr>
            <p:ph idx="1"/>
          </p:nvPr>
        </p:nvSpPr>
        <p:spPr/>
        <p:txBody>
          <a:bodyPr>
            <a:normAutofit/>
          </a:bodyPr>
          <a:lstStyle/>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1586 yılında Fransız diplomat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Blaise</a:t>
            </a:r>
            <a:r>
              <a:rPr lang="tr-TR" sz="1800" dirty="0">
                <a:effectLst/>
                <a:latin typeface="Arial" panose="020B0604020202020204" pitchFamily="34" charset="0"/>
                <a:ea typeface="Calibri" panose="020F0502020204030204" pitchFamily="34" charset="0"/>
                <a:cs typeface="Times New Roman" panose="02020603050405020304" pitchFamily="18" charset="0"/>
              </a:rPr>
              <a:t> de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Vigenere</a:t>
            </a:r>
            <a:r>
              <a:rPr lang="tr-TR" sz="1800" dirty="0">
                <a:effectLst/>
                <a:latin typeface="Arial" panose="020B0604020202020204" pitchFamily="34" charset="0"/>
                <a:ea typeface="Calibri" panose="020F0502020204030204" pitchFamily="34" charset="0"/>
                <a:cs typeface="Times New Roman" panose="02020603050405020304" pitchFamily="18" charset="0"/>
              </a:rPr>
              <a:t> tarafından,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Vigenere</a:t>
            </a:r>
            <a:r>
              <a:rPr lang="tr-TR" sz="1800" dirty="0">
                <a:effectLst/>
                <a:latin typeface="Arial" panose="020B0604020202020204" pitchFamily="34" charset="0"/>
                <a:ea typeface="Calibri" panose="020F0502020204030204" pitchFamily="34" charset="0"/>
                <a:cs typeface="Times New Roman" panose="02020603050405020304" pitchFamily="18" charset="0"/>
              </a:rPr>
              <a:t> şifreleme yöntemi geliştirilmiştir. Bu yöntem ile düz metindeki her bir harf ayrı bir alfabe kullanarak şifrelenir. Şifreleme işlemi için hangi alfabenin kullanılacağına anahtar kelimeye bakılarak karar verilir. Böylelikle şifrelenecek metin içindeki benzer kelimeler için farklı şifreli metinler oluşur. Bu durum frekans analizi yönteminin basit şifreleme örneklerindeki gibi tek başına uygulanıp, başarılı olmasına engel olur. Uzun yıllar güvenilir olarak kabul edilen bu şifreleme yöntemi, 1854 yıllında İngiliz matematikçi Charles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Babbage</a:t>
            </a:r>
            <a:r>
              <a:rPr lang="tr-TR" sz="1800" dirty="0">
                <a:effectLst/>
                <a:latin typeface="Arial" panose="020B0604020202020204" pitchFamily="34" charset="0"/>
                <a:ea typeface="Calibri" panose="020F0502020204030204" pitchFamily="34" charset="0"/>
                <a:cs typeface="Times New Roman" panose="02020603050405020304" pitchFamily="18" charset="0"/>
              </a:rPr>
              <a:t>, 1863 yılında ise Avusturya ordusunda görevli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kriptograf</a:t>
            </a:r>
            <a:r>
              <a:rPr lang="tr-TR" sz="1800" dirty="0">
                <a:effectLst/>
                <a:latin typeface="Arial" panose="020B0604020202020204" pitchFamily="34" charset="0"/>
                <a:ea typeface="Calibri" panose="020F0502020204030204" pitchFamily="34" charset="0"/>
                <a:cs typeface="Times New Roman" panose="02020603050405020304" pitchFamily="18" charset="0"/>
              </a:rPr>
              <a:t> Friedrich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Kasiski</a:t>
            </a:r>
            <a:r>
              <a:rPr lang="tr-TR" sz="1800" dirty="0">
                <a:effectLst/>
                <a:latin typeface="Arial" panose="020B0604020202020204" pitchFamily="34" charset="0"/>
                <a:ea typeface="Calibri" panose="020F0502020204030204" pitchFamily="34" charset="0"/>
                <a:cs typeface="Times New Roman" panose="02020603050405020304" pitchFamily="18" charset="0"/>
              </a:rPr>
              <a:t> tarafından kırılmıştır.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17. yüzyılda,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kriptograf</a:t>
            </a:r>
            <a:r>
              <a:rPr lang="tr-TR" sz="1800" dirty="0">
                <a:effectLst/>
                <a:latin typeface="Arial" panose="020B0604020202020204" pitchFamily="34" charset="0"/>
                <a:ea typeface="Calibri" panose="020F0502020204030204" pitchFamily="34" charset="0"/>
                <a:cs typeface="Times New Roman" panose="02020603050405020304" pitchFamily="18" charset="0"/>
              </a:rPr>
              <a:t> olarak Fransa Kraliyet ailesine hizmet eden Antoine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Rossignol</a:t>
            </a:r>
            <a:r>
              <a:rPr lang="tr-TR" sz="1800" dirty="0">
                <a:effectLst/>
                <a:latin typeface="Arial" panose="020B0604020202020204" pitchFamily="34" charset="0"/>
                <a:ea typeface="Calibri" panose="020F0502020204030204" pitchFamily="34" charset="0"/>
                <a:cs typeface="Times New Roman" panose="02020603050405020304" pitchFamily="18" charset="0"/>
              </a:rPr>
              <a:t> tarafından Büyük Şifre (Great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Cipher</a:t>
            </a:r>
            <a:r>
              <a:rPr lang="tr-TR" sz="1800" dirty="0">
                <a:effectLst/>
                <a:latin typeface="Arial" panose="020B0604020202020204" pitchFamily="34" charset="0"/>
                <a:ea typeface="Calibri" panose="020F0502020204030204" pitchFamily="34" charset="0"/>
                <a:cs typeface="Times New Roman" panose="02020603050405020304" pitchFamily="18" charset="0"/>
              </a:rPr>
              <a:t>) geliştirilmiştir. XIV. Louis’in Büyük Şifresi olarak da bilinen bu yöntem 1893 yılında kumandan Etienne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Bazeries</a:t>
            </a:r>
            <a:r>
              <a:rPr lang="tr-TR" sz="1800" dirty="0">
                <a:effectLst/>
                <a:latin typeface="Arial" panose="020B0604020202020204" pitchFamily="34" charset="0"/>
                <a:ea typeface="Calibri" panose="020F0502020204030204" pitchFamily="34" charset="0"/>
                <a:cs typeface="Times New Roman" panose="02020603050405020304" pitchFamily="18" charset="0"/>
              </a:rPr>
              <a:t> tarafından kırılana kadar çözülememiştir.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402274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327980-DA8A-13BE-B0EF-6F08F9E45FCF}"/>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8A146263-CBCC-6AAE-0B7E-1595D99AA307}"/>
              </a:ext>
            </a:extLst>
          </p:cNvPr>
          <p:cNvSpPr>
            <a:spLocks noGrp="1"/>
          </p:cNvSpPr>
          <p:nvPr>
            <p:ph idx="1"/>
          </p:nvPr>
        </p:nvSpPr>
        <p:spPr/>
        <p:txBody>
          <a:bodyPr/>
          <a:lstStyle/>
          <a:p>
            <a:pPr marL="0" indent="0">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20. yüzyılda kriptoloji alanı, savaşların kaderini belirleyecek kadar hayati öneme sahip olmuştur.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1917 yılında Amerikan Telefon ve Telgraf şirketinde çalışan mühendis Gilbert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Vernam</a:t>
            </a:r>
            <a:r>
              <a:rPr lang="tr-TR" sz="1800" dirty="0">
                <a:effectLst/>
                <a:latin typeface="Arial" panose="020B0604020202020204" pitchFamily="34" charset="0"/>
                <a:ea typeface="Calibri" panose="020F0502020204030204" pitchFamily="34" charset="0"/>
                <a:cs typeface="Times New Roman" panose="02020603050405020304" pitchFamily="18" charset="0"/>
              </a:rPr>
              <a:t>, kendisine verilen görev üzerine yeni bir şifreleme tekniği geliştirmiştir.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Vernam</a:t>
            </a:r>
            <a:r>
              <a:rPr lang="tr-TR" sz="1800" dirty="0">
                <a:effectLst/>
                <a:latin typeface="Arial" panose="020B0604020202020204" pitchFamily="34" charset="0"/>
                <a:ea typeface="Calibri" panose="020F0502020204030204" pitchFamily="34" charset="0"/>
                <a:cs typeface="Times New Roman" panose="02020603050405020304" pitchFamily="18" charset="0"/>
              </a:rPr>
              <a:t> şifreleme adı verilen bu şifreleme yöntemiyle matematik, kriptografi alanında sistematik olarak kullanılmaya başlanmıştır. Yöntemde açık metni şifrelemek için metin ile aynı uzunlukta yâda metinden daha uzun bir anahtar (tek kullanımlık şerit) kullanılır.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6305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85DA9-FEA7-8DFB-364C-E7ECB3A69558}"/>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EAB962DE-6B15-95D7-C99B-DFED99C9452B}"/>
              </a:ext>
            </a:extLst>
          </p:cNvPr>
          <p:cNvSpPr>
            <a:spLocks noGrp="1"/>
          </p:cNvSpPr>
          <p:nvPr>
            <p:ph idx="1"/>
          </p:nvPr>
        </p:nvSpPr>
        <p:spPr>
          <a:xfrm>
            <a:off x="1069848" y="2121408"/>
            <a:ext cx="5828102" cy="4050792"/>
          </a:xfrm>
        </p:spPr>
        <p:txBody>
          <a:bodyPr/>
          <a:lstStyle/>
          <a:p>
            <a:pPr marL="0" indent="0" algn="just">
              <a:buNone/>
            </a:pPr>
            <a:r>
              <a:rPr lang="tr-TR" dirty="0"/>
              <a:t>1</a:t>
            </a:r>
            <a:r>
              <a:rPr lang="tr-TR" sz="1800" dirty="0">
                <a:effectLst/>
                <a:latin typeface="Arial" panose="020B0604020202020204" pitchFamily="34" charset="0"/>
                <a:ea typeface="Calibri" panose="020F0502020204030204" pitchFamily="34" charset="0"/>
                <a:cs typeface="Times New Roman" panose="02020603050405020304" pitchFamily="18" charset="0"/>
              </a:rPr>
              <a:t>918 yılında Alman mühendis Arthur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Scherbius</a:t>
            </a:r>
            <a:r>
              <a:rPr lang="tr-TR" sz="1800" dirty="0">
                <a:effectLst/>
                <a:latin typeface="Arial" panose="020B0604020202020204" pitchFamily="34" charset="0"/>
                <a:ea typeface="Calibri" panose="020F0502020204030204" pitchFamily="34" charset="0"/>
                <a:cs typeface="Times New Roman" panose="02020603050405020304" pitchFamily="18" charset="0"/>
              </a:rPr>
              <a:t>, I. Dünya Savaşı’nda kullanılan yetersiz şifreleme sistemlerinin yerine o günün teknolojisine uygun güvenli bir sistem geliştirmek için çalışmalar yapmış, aynı yıl zayıf bir noktasının olmadığına inandığı ve dış görünüş olarak daktiloya benzeyen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Enigma</a:t>
            </a:r>
            <a:r>
              <a:rPr lang="tr-TR" sz="1800" dirty="0">
                <a:effectLst/>
                <a:latin typeface="Arial" panose="020B0604020202020204" pitchFamily="34" charset="0"/>
                <a:ea typeface="Calibri" panose="020F0502020204030204" pitchFamily="34" charset="0"/>
                <a:cs typeface="Times New Roman" panose="02020603050405020304" pitchFamily="18" charset="0"/>
              </a:rPr>
              <a:t> isimli şifre makinesi için patent almıştır. </a:t>
            </a:r>
          </a:p>
          <a:p>
            <a:pPr marL="0" indent="0" algn="jus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Alman ordusu, I. Dünya Savaşı’nda iletişim hatlarında yaşadığı güvensizlik durumunun bir daha tekrarlanmaması için geniş çaplı bir araştırma sonucunda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Enigma’nın</a:t>
            </a:r>
            <a:r>
              <a:rPr lang="tr-TR" sz="1800" dirty="0">
                <a:effectLst/>
                <a:latin typeface="Arial" panose="020B0604020202020204" pitchFamily="34" charset="0"/>
                <a:ea typeface="Calibri" panose="020F0502020204030204" pitchFamily="34" charset="0"/>
                <a:cs typeface="Times New Roman" panose="02020603050405020304" pitchFamily="18" charset="0"/>
              </a:rPr>
              <a:t> en iyi çözüm olduğu sonucuna varmıştır. 1925 yılında seri üretime giren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Enigma</a:t>
            </a:r>
            <a:r>
              <a:rPr lang="tr-TR" sz="1800" dirty="0">
                <a:effectLst/>
                <a:latin typeface="Arial" panose="020B0604020202020204" pitchFamily="34" charset="0"/>
                <a:ea typeface="Calibri" panose="020F0502020204030204" pitchFamily="34" charset="0"/>
                <a:cs typeface="Times New Roman" panose="02020603050405020304" pitchFamily="18" charset="0"/>
              </a:rPr>
              <a:t>, 1926'da Alman ordusu içerisinde yerini almıştır.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pic>
        <p:nvPicPr>
          <p:cNvPr id="5" name="Resim 4">
            <a:extLst>
              <a:ext uri="{FF2B5EF4-FFF2-40B4-BE49-F238E27FC236}">
                <a16:creationId xmlns:a16="http://schemas.microsoft.com/office/drawing/2014/main" id="{21ADD581-5F7B-782E-ED8D-E11B6AB1C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950" y="2190254"/>
            <a:ext cx="4318019" cy="3091076"/>
          </a:xfrm>
          <a:prstGeom prst="rect">
            <a:avLst/>
          </a:prstGeom>
        </p:spPr>
      </p:pic>
    </p:spTree>
    <p:extLst>
      <p:ext uri="{BB962C8B-B14F-4D97-AF65-F5344CB8AC3E}">
        <p14:creationId xmlns:p14="http://schemas.microsoft.com/office/powerpoint/2010/main" val="97624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000506-4BFF-89BA-8FC1-C22C9F6C7978}"/>
              </a:ext>
            </a:extLst>
          </p:cNvPr>
          <p:cNvSpPr>
            <a:spLocks noGrp="1"/>
          </p:cNvSpPr>
          <p:nvPr>
            <p:ph type="title"/>
          </p:nvPr>
        </p:nvSpPr>
        <p:spPr/>
        <p:txBody>
          <a:bodyPr/>
          <a:lstStyle/>
          <a:p>
            <a:r>
              <a:rPr lang="tr-TR" sz="5400" dirty="0"/>
              <a:t>Kriptografinin</a:t>
            </a:r>
            <a:r>
              <a:rPr lang="en-US" sz="5400" dirty="0"/>
              <a:t> Tar</a:t>
            </a:r>
            <a:r>
              <a:rPr lang="tr-TR" sz="5400" dirty="0" err="1"/>
              <a:t>ihi</a:t>
            </a:r>
            <a:endParaRPr lang="en-US" dirty="0"/>
          </a:p>
        </p:txBody>
      </p:sp>
      <p:sp>
        <p:nvSpPr>
          <p:cNvPr id="3" name="İçerik Yer Tutucusu 2">
            <a:extLst>
              <a:ext uri="{FF2B5EF4-FFF2-40B4-BE49-F238E27FC236}">
                <a16:creationId xmlns:a16="http://schemas.microsoft.com/office/drawing/2014/main" id="{D4DD6535-C94C-1769-0441-7C16118601C0}"/>
              </a:ext>
            </a:extLst>
          </p:cNvPr>
          <p:cNvSpPr>
            <a:spLocks noGrp="1"/>
          </p:cNvSpPr>
          <p:nvPr>
            <p:ph idx="1"/>
          </p:nvPr>
        </p:nvSpPr>
        <p:spPr/>
        <p:txBody>
          <a:bodyPr/>
          <a:lstStyle/>
          <a:p>
            <a:pPr marL="0" indent="0" algn="just">
              <a:lnSpc>
                <a:spcPct val="115000"/>
              </a:lnSpc>
              <a:spcAft>
                <a:spcPts val="1000"/>
              </a:spcAft>
              <a:buNone/>
            </a:pPr>
            <a:r>
              <a:rPr lang="tr-TR" dirty="0"/>
              <a:t>1</a:t>
            </a:r>
            <a:r>
              <a:rPr lang="tr-TR" sz="1800" dirty="0">
                <a:effectLst/>
                <a:latin typeface="Arial" panose="020B0604020202020204" pitchFamily="34" charset="0"/>
                <a:ea typeface="Calibri" panose="020F0502020204030204" pitchFamily="34" charset="0"/>
                <a:cs typeface="Times New Roman" panose="02020603050405020304" pitchFamily="18" charset="0"/>
              </a:rPr>
              <a:t>929 yılında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Leste</a:t>
            </a:r>
            <a:r>
              <a:rPr lang="tr-TR" sz="1800" dirty="0">
                <a:effectLst/>
                <a:latin typeface="Arial" panose="020B0604020202020204" pitchFamily="34" charset="0"/>
                <a:ea typeface="Calibri" panose="020F0502020204030204" pitchFamily="34" charset="0"/>
                <a:cs typeface="Times New Roman" panose="02020603050405020304" pitchFamily="18" charset="0"/>
              </a:rPr>
              <a:t> S.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Hill</a:t>
            </a:r>
            <a:r>
              <a:rPr lang="tr-TR" sz="1800" dirty="0">
                <a:effectLst/>
                <a:latin typeface="Arial" panose="020B0604020202020204" pitchFamily="34" charset="0"/>
                <a:ea typeface="Calibri" panose="020F0502020204030204" pitchFamily="34" charset="0"/>
                <a:cs typeface="Times New Roman" panose="02020603050405020304" pitchFamily="18" charset="0"/>
              </a:rPr>
              <a:t> tarafından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Hill</a:t>
            </a:r>
            <a:r>
              <a:rPr lang="tr-TR" sz="1800" dirty="0">
                <a:effectLst/>
                <a:latin typeface="Arial" panose="020B0604020202020204" pitchFamily="34" charset="0"/>
                <a:ea typeface="Calibri" panose="020F0502020204030204" pitchFamily="34" charset="0"/>
                <a:cs typeface="Times New Roman" panose="02020603050405020304" pitchFamily="18" charset="0"/>
              </a:rPr>
              <a:t> şifreleme yöntemi geliştirilmiştir. Bu yöntem çok alfabeli şifreleme sistemlerinin bir başka örneğidir ve lineer cebire dayanır.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tr-TR" sz="1800" dirty="0">
                <a:effectLst/>
                <a:latin typeface="Arial" panose="020B0604020202020204" pitchFamily="34" charset="0"/>
                <a:ea typeface="Calibri" panose="020F0502020204030204" pitchFamily="34" charset="0"/>
                <a:cs typeface="Times New Roman" panose="02020603050405020304" pitchFamily="18" charset="0"/>
              </a:rPr>
              <a:t>1944 yılında,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Enigma’nın</a:t>
            </a:r>
            <a:r>
              <a:rPr lang="tr-TR" sz="1800" dirty="0">
                <a:effectLst/>
                <a:latin typeface="Arial" panose="020B0604020202020204" pitchFamily="34" charset="0"/>
                <a:ea typeface="Calibri" panose="020F0502020204030204" pitchFamily="34" charset="0"/>
                <a:cs typeface="Times New Roman" panose="02020603050405020304" pitchFamily="18" charset="0"/>
              </a:rPr>
              <a:t> ürettiği şifreli mesajları çözmek amacıyla </a:t>
            </a:r>
            <a:r>
              <a:rPr lang="tr-TR" sz="1800" dirty="0" err="1">
                <a:effectLst/>
                <a:latin typeface="Arial" panose="020B0604020202020204" pitchFamily="34" charset="0"/>
                <a:ea typeface="Calibri" panose="020F0502020204030204" pitchFamily="34" charset="0"/>
                <a:cs typeface="Times New Roman" panose="02020603050405020304" pitchFamily="18" charset="0"/>
              </a:rPr>
              <a:t>Colossus</a:t>
            </a:r>
            <a:r>
              <a:rPr lang="tr-TR" sz="1800" dirty="0">
                <a:effectLst/>
                <a:latin typeface="Arial" panose="020B0604020202020204" pitchFamily="34" charset="0"/>
                <a:ea typeface="Calibri" panose="020F0502020204030204" pitchFamily="34" charset="0"/>
                <a:cs typeface="Times New Roman" panose="02020603050405020304" pitchFamily="18" charset="0"/>
              </a:rPr>
              <a:t> adı verilen bir makine tasarlanmış, ilerleyen zamanlarda bu makine ilk programlanabilir dijital elektronik bilgisayar olarak kabul edilmiştir.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21347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Tahta Yazı</Template>
  <TotalTime>96</TotalTime>
  <Words>3283</Words>
  <Application>Microsoft Office PowerPoint</Application>
  <PresentationFormat>Geniş ekran</PresentationFormat>
  <Paragraphs>146</Paragraphs>
  <Slides>33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33</vt:i4>
      </vt:variant>
    </vt:vector>
  </HeadingPairs>
  <TitlesOfParts>
    <vt:vector size="41" baseType="lpstr">
      <vt:lpstr>Arial</vt:lpstr>
      <vt:lpstr>Calibri</vt:lpstr>
      <vt:lpstr>Cambria Math</vt:lpstr>
      <vt:lpstr>Rockwell</vt:lpstr>
      <vt:lpstr>Rockwell Condensed</vt:lpstr>
      <vt:lpstr>Symbol</vt:lpstr>
      <vt:lpstr>Wingdings</vt:lpstr>
      <vt:lpstr>Tahta Yazı</vt:lpstr>
      <vt:lpstr>KRİPTOGRAFİYE GİRİŞ</vt:lpstr>
      <vt:lpstr>Kriptografi</vt:lpstr>
      <vt:lpstr>Kriptografinin Tarihi</vt:lpstr>
      <vt:lpstr>Kriptografinin Tarihi</vt:lpstr>
      <vt:lpstr>Kriptografinin Tarihi</vt:lpstr>
      <vt:lpstr>Kriptografinin Tarihi</vt:lpstr>
      <vt:lpstr>Kriptografinin Tarihi</vt:lpstr>
      <vt:lpstr>Kriptografinin Tarihi</vt:lpstr>
      <vt:lpstr>Kriptografinin Tarihi</vt:lpstr>
      <vt:lpstr>Kriptografinin Tarihi</vt:lpstr>
      <vt:lpstr>Kriptografinin Tarihi</vt:lpstr>
      <vt:lpstr>Bilgi Güvenliği Kavramları</vt:lpstr>
      <vt:lpstr>Bilgi Güvenliği Kavramları</vt:lpstr>
      <vt:lpstr>Özetleme Fonksiyonları</vt:lpstr>
      <vt:lpstr>Özetleme Fonksiyonları</vt:lpstr>
      <vt:lpstr>Özetleme Fonksiyonları</vt:lpstr>
      <vt:lpstr>Özetleme Fonksiyonları</vt:lpstr>
      <vt:lpstr>MD5</vt:lpstr>
      <vt:lpstr>MD5 Nerelerde Kullanılır?</vt:lpstr>
      <vt:lpstr>MD5 Nerelerde Kullanılır?</vt:lpstr>
      <vt:lpstr>Algoritmanın Güvenilirliği </vt:lpstr>
      <vt:lpstr>Algoritmanın Güvenilirliği </vt:lpstr>
      <vt:lpstr>Algoritmanın Güvenilirliği </vt:lpstr>
      <vt:lpstr>SHA-1</vt:lpstr>
      <vt:lpstr>SHA-1 Nerelerde Kullanılır?</vt:lpstr>
      <vt:lpstr>MD5 – SHA-1 Karşılaştırması</vt:lpstr>
      <vt:lpstr>Algoritmanın Güvenilirliği </vt:lpstr>
      <vt:lpstr>Algoritmanın Güvenilirliği </vt:lpstr>
      <vt:lpstr>SHA-2</vt:lpstr>
      <vt:lpstr>SHA-3</vt:lpstr>
      <vt:lpstr>SHA-3</vt:lpstr>
      <vt:lpstr>SHA-3</vt:lpstr>
      <vt:lpstr>SHA-3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KRİPTOGRAFİYE GİRİŞ</dc:title>
  <dc:creator>Huseyin</dc:creator>
  <cp:lastModifiedBy>Huseyin</cp:lastModifiedBy>
  <cp:revision>15</cp:revision>
  <dcterms:created xsi:type="dcterms:W3CDTF">2023-02-27T23:25:42Z</dcterms:created>
  <dcterms:modified xsi:type="dcterms:W3CDTF">2023-03-01T09:49:04Z</dcterms:modified>
</cp:coreProperties>
</file>