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2" r:id="rId4"/>
    <p:sldId id="263" r:id="rId5"/>
    <p:sldId id="268" r:id="rId6"/>
    <p:sldId id="266" r:id="rId7"/>
    <p:sldId id="264" r:id="rId8"/>
    <p:sldId id="267" r:id="rId9"/>
    <p:sldId id="265" r:id="rId10"/>
    <p:sldId id="269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7"/>
    <p:restoredTop sz="94130"/>
  </p:normalViewPr>
  <p:slideViewPr>
    <p:cSldViewPr snapToGrid="0">
      <p:cViewPr varScale="1">
        <p:scale>
          <a:sx n="115" d="100"/>
          <a:sy n="115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6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4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2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5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9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4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919F-2CC3-4F4D-A2EF-270D83DF557F}" type="datetimeFigureOut">
              <a:rPr lang="tr-TR" smtClean="0"/>
              <a:t>18.01.2025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622D4F-5FC5-5841-857A-5F6A9B2403F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zeynepileri/Library/Group%20Containers/UBF8T346G9.ms/WebArchiveCopyPasteTempFiles/com.microsoft.Word/0uA%253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3098D5-249F-C1B0-DBAB-DE0AD154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IntegratIng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Large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Language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Models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LLMs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Spectral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EstImatIon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Advanced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Audio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ProcessIng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9C9E9D-DBA7-F6E0-32D1-091CB478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pPr marL="0" indent="0" algn="ctr">
              <a:buNone/>
            </a:pPr>
            <a:r>
              <a:rPr lang="tr-TR" dirty="0"/>
              <a:t>PRESENTED BY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1200" dirty="0"/>
              <a:t>ZEYNEP İLERİ</a:t>
            </a:r>
          </a:p>
          <a:p>
            <a:pPr marL="0" indent="0" algn="ctr">
              <a:buNone/>
            </a:pPr>
            <a:r>
              <a:rPr lang="tr-TR" sz="1200" dirty="0"/>
              <a:t>AYŞENUR ÖZBEK </a:t>
            </a:r>
          </a:p>
          <a:p>
            <a:pPr marL="0" indent="0" algn="ctr">
              <a:buNone/>
            </a:pPr>
            <a:r>
              <a:rPr lang="tr-TR" sz="1200" dirty="0"/>
              <a:t>TEVFİK EREN YAVUZ</a:t>
            </a:r>
          </a:p>
          <a:p>
            <a:pPr marL="0" indent="0" algn="ctr">
              <a:buNone/>
            </a:pPr>
            <a:r>
              <a:rPr lang="tr-TR" sz="1200" dirty="0"/>
              <a:t>SEMA BALLKAYA</a:t>
            </a:r>
          </a:p>
          <a:p>
            <a:pPr marL="0" indent="0" algn="ctr">
              <a:buNone/>
            </a:pPr>
            <a:r>
              <a:rPr lang="tr-TR" sz="1200" dirty="0"/>
              <a:t>UMUT KILINÇ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567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FDD950-1CAF-A250-DFBF-B74A4297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PRE-TRAINING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64AB62-67CF-463B-D847-10FEA187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training a model on a large dataset.</a:t>
            </a:r>
            <a:endParaRPr lang="tr-TR" dirty="0"/>
          </a:p>
          <a:p>
            <a:r>
              <a:rPr lang="en-US" dirty="0"/>
              <a:t>Learning the general features of the model (e.g., BERT, ImageNet).</a:t>
            </a:r>
            <a:endParaRPr lang="tr-TR" dirty="0"/>
          </a:p>
          <a:p>
            <a:r>
              <a:rPr lang="en-US" dirty="0"/>
              <a:t>General knowledge can be utilized in more specific tasks.</a:t>
            </a:r>
            <a:endParaRPr lang="tr-TR" dirty="0"/>
          </a:p>
          <a:p>
            <a:r>
              <a:rPr lang="tr-TR" dirty="0"/>
              <a:t>Image </a:t>
            </a:r>
            <a:r>
              <a:rPr lang="tr-TR" dirty="0" err="1"/>
              <a:t>Processing</a:t>
            </a:r>
            <a:r>
              <a:rPr lang="tr-TR" dirty="0"/>
              <a:t>: Object </a:t>
            </a:r>
            <a:r>
              <a:rPr lang="tr-TR" dirty="0" err="1"/>
              <a:t>detection</a:t>
            </a:r>
            <a:r>
              <a:rPr lang="tr-TR" dirty="0"/>
              <a:t>, </a:t>
            </a:r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.</a:t>
            </a:r>
          </a:p>
          <a:p>
            <a:r>
              <a:rPr lang="en-US" dirty="0"/>
              <a:t>Audio Processing: Speech recognition, emotional analysis.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293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2593F6-7AA5-B0D6-E434-C29C5F70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 err="1"/>
              <a:t>Fıne</a:t>
            </a:r>
            <a:r>
              <a:rPr lang="en-US" dirty="0"/>
              <a:t> </a:t>
            </a:r>
            <a:r>
              <a:rPr lang="en-US" dirty="0" err="1"/>
              <a:t>tunıng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557FBF-9C92-A638-6797-084010E6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Fine-tuning is optimizing a pre-trained model for a specific task.</a:t>
            </a:r>
            <a:endParaRPr lang="tr-TR" dirty="0"/>
          </a:p>
          <a:p>
            <a:r>
              <a:rPr lang="en-US" dirty="0"/>
              <a:t>Adjusts general knowledge learned during pre-training for specialized tasks. (e.g., BERT, ImageNet)</a:t>
            </a:r>
            <a:endParaRPr lang="tr-TR" dirty="0"/>
          </a:p>
          <a:p>
            <a:r>
              <a:rPr lang="en-US" dirty="0"/>
              <a:t>Achieves high accuracy even with limited data, making it ideal for small datasets.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EE6625-8B43-4DD4-DF93-9582C1C3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493" y="0"/>
            <a:ext cx="4747027" cy="61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AB1AF2-B359-572F-E4F5-8856D291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4" y="987701"/>
            <a:ext cx="4811352" cy="4872255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94AF211-9164-AD0C-50B3-99E8A6179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94" y="1295470"/>
            <a:ext cx="4823475" cy="42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2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834566-28F5-566C-2157-2EA51362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IntroductIon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Spectral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EstImatIon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LLMs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0D850B-BAF5-85F9-46EC-902C5693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337" y="1975976"/>
            <a:ext cx="10157326" cy="4287097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What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Spectral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Estimation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?</a:t>
            </a:r>
            <a:endParaRPr lang="tr-TR" sz="5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Spectral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Estimation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process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analyzing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signal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understand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its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frequency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components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It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transforms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time-domain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signals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into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frequency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-domain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information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helping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extract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meaningful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patterns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from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audio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Relevance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Audio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Processing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5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Techniques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like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Fourier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Transform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(FT)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Short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-Time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Fourier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Transform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(STFT)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MFCC (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Mel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Frequency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Cepstral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Coefficients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widely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used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These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techniques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extract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features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represent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sound's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frequency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content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over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time,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critical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speech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audio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analysis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Connection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LLMs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Large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Language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Models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):</a:t>
            </a:r>
            <a:endParaRPr lang="tr-TR" sz="5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LLMs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primarily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designed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processing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language-based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data, but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they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can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also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benefit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from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spectral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estimation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when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dealing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audio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speech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data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Spectral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features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such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as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MFCCs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first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extracted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from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raw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audio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data,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then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tokenized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embedded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into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vector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representations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LLMs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can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process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LLMs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can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perform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tasks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like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speech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recognition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tr-TR" sz="5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detection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1" i="0" u="none" strike="noStrike" dirty="0" err="1">
                <a:solidFill>
                  <a:srgbClr val="000000"/>
                </a:solidFill>
                <a:effectLst/>
              </a:rPr>
              <a:t>text-to-speech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by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leveraging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these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embeddings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derived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from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spectral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5600" b="0" i="0" u="none" strike="noStrike" dirty="0" err="1">
                <a:solidFill>
                  <a:srgbClr val="000000"/>
                </a:solidFill>
                <a:effectLst/>
              </a:rPr>
              <a:t>analysis</a:t>
            </a:r>
            <a:r>
              <a:rPr lang="tr-TR" sz="5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327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C68FC1-C4F5-685D-E961-D69EC628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IntroductIon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Spectral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EstImatIon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LLMs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B5FFF64-404D-1051-363A-4D750A528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43" y="2148646"/>
            <a:ext cx="5172448" cy="344963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A54A297-C293-7CE0-3DDC-C5C5AB298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148646"/>
            <a:ext cx="495812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DD2070-D62A-D03D-914B-B5ACDCC6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TokenIzatIon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EmbeddIng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62F222-0614-7214-5E62-8F6046ED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dirty="0" err="1"/>
              <a:t>Tokenization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Spectral</a:t>
            </a:r>
            <a:r>
              <a:rPr lang="tr-TR" b="1" dirty="0"/>
              <a:t> </a:t>
            </a:r>
            <a:r>
              <a:rPr lang="tr-TR" b="1" dirty="0" err="1"/>
              <a:t>Features</a:t>
            </a:r>
            <a:r>
              <a:rPr lang="tr-TR" b="1" dirty="0"/>
              <a:t>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spectral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., MFCC),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audio</a:t>
            </a:r>
            <a:r>
              <a:rPr lang="tr-TR" dirty="0"/>
              <a:t> data is </a:t>
            </a:r>
            <a:r>
              <a:rPr lang="tr-TR" dirty="0" err="1"/>
              <a:t>broken</a:t>
            </a:r>
            <a:r>
              <a:rPr lang="tr-TR" dirty="0"/>
              <a:t> 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units</a:t>
            </a:r>
            <a:r>
              <a:rPr lang="tr-TR" dirty="0"/>
              <a:t>, </a:t>
            </a:r>
            <a:r>
              <a:rPr lang="tr-TR" dirty="0" err="1"/>
              <a:t>called</a:t>
            </a:r>
            <a:r>
              <a:rPr lang="tr-TR" dirty="0"/>
              <a:t> </a:t>
            </a:r>
            <a:r>
              <a:rPr lang="tr-TR" b="1" dirty="0" err="1"/>
              <a:t>tokens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tokens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audio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be </a:t>
            </a:r>
            <a:r>
              <a:rPr lang="tr-TR" dirty="0" err="1"/>
              <a:t>treated</a:t>
            </a:r>
            <a:r>
              <a:rPr lang="tr-TR" dirty="0"/>
              <a:t> </a:t>
            </a:r>
            <a:r>
              <a:rPr lang="tr-TR" dirty="0" err="1"/>
              <a:t>similarly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tokens</a:t>
            </a:r>
            <a:r>
              <a:rPr lang="tr-TR" dirty="0"/>
              <a:t> in NLP </a:t>
            </a:r>
            <a:r>
              <a:rPr lang="tr-TR" dirty="0" err="1"/>
              <a:t>tasks</a:t>
            </a:r>
            <a:r>
              <a:rPr lang="tr-TR" dirty="0"/>
              <a:t>.</a:t>
            </a:r>
          </a:p>
          <a:p>
            <a:r>
              <a:rPr lang="tr-TR" b="1" dirty="0" err="1"/>
              <a:t>Embedding</a:t>
            </a:r>
            <a:r>
              <a:rPr lang="tr-TR" b="1" dirty="0"/>
              <a:t>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tokenized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step is </a:t>
            </a:r>
            <a:r>
              <a:rPr lang="tr-TR" b="1" dirty="0" err="1"/>
              <a:t>embedding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Embedding</a:t>
            </a:r>
            <a:r>
              <a:rPr lang="tr-TR" dirty="0"/>
              <a:t> </a:t>
            </a:r>
            <a:r>
              <a:rPr lang="tr-TR" dirty="0" err="1"/>
              <a:t>converts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tokens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vectors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it </a:t>
            </a:r>
            <a:r>
              <a:rPr lang="tr-TR" dirty="0" err="1"/>
              <a:t>easier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data.</a:t>
            </a:r>
          </a:p>
          <a:p>
            <a:r>
              <a:rPr lang="tr-TR" b="1" dirty="0"/>
              <a:t>Connection </a:t>
            </a:r>
            <a:r>
              <a:rPr lang="tr-TR" b="1" dirty="0" err="1"/>
              <a:t>to</a:t>
            </a:r>
            <a:r>
              <a:rPr lang="tr-TR" b="1" dirty="0"/>
              <a:t> Machine Learning: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These</a:t>
            </a:r>
            <a:r>
              <a:rPr lang="tr-TR" dirty="0"/>
              <a:t> </a:t>
            </a:r>
            <a:r>
              <a:rPr lang="tr-TR" b="1" dirty="0" err="1"/>
              <a:t>embedded</a:t>
            </a:r>
            <a:r>
              <a:rPr lang="tr-TR" b="1" dirty="0"/>
              <a:t> </a:t>
            </a:r>
            <a:r>
              <a:rPr lang="tr-TR" b="1" dirty="0" err="1"/>
              <a:t>tokens</a:t>
            </a:r>
            <a:r>
              <a:rPr lang="tr-TR" dirty="0"/>
              <a:t> </a:t>
            </a:r>
            <a:r>
              <a:rPr lang="tr-TR" dirty="0" err="1"/>
              <a:t>are</a:t>
            </a:r>
            <a:r>
              <a:rPr lang="tr-TR" dirty="0"/>
              <a:t> fed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speech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emotion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embedding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helps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relationships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data, </a:t>
            </a:r>
            <a:r>
              <a:rPr lang="tr-TR" dirty="0" err="1"/>
              <a:t>improving</a:t>
            </a:r>
            <a:r>
              <a:rPr lang="tr-TR" dirty="0"/>
              <a:t> model </a:t>
            </a:r>
            <a:r>
              <a:rPr lang="tr-TR" dirty="0" err="1"/>
              <a:t>performance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basic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overview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provides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simplified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explanation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spectral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estimation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tokenization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embedding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how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concepts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applied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audio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signal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processing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machine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learning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tasks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81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57D2E6-5436-3D7E-D80D-38B86677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tr-TR" b="0" i="0" u="none" strike="noStrike" dirty="0" err="1">
                <a:effectLst/>
                <a:latin typeface="-webkit-standard"/>
              </a:rPr>
              <a:t>Explaining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Embedding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Tokenization</a:t>
            </a:r>
            <a:r>
              <a:rPr lang="tr-TR" b="0" i="0" u="none" strike="noStrike" dirty="0">
                <a:effectLst/>
                <a:latin typeface="-webkit-standard"/>
              </a:rPr>
              <a:t> - </a:t>
            </a:r>
            <a:r>
              <a:rPr lang="tr-TR" b="0" i="0" u="none" strike="noStrike" dirty="0" err="1"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King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Queen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1A9529-16F9-202C-52D1-BC4FD0EF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316923" cy="345061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tr-TR" sz="3700" b="1" i="0" u="none" strike="noStrike" dirty="0" err="1">
                <a:effectLst/>
              </a:rPr>
              <a:t>What</a:t>
            </a:r>
            <a:r>
              <a:rPr lang="tr-TR" sz="3700" b="1" i="0" u="none" strike="noStrike" dirty="0">
                <a:effectLst/>
              </a:rPr>
              <a:t> </a:t>
            </a:r>
            <a:r>
              <a:rPr lang="tr-TR" sz="3700" b="1" i="0" u="none" strike="noStrike" dirty="0" err="1">
                <a:effectLst/>
              </a:rPr>
              <a:t>are</a:t>
            </a:r>
            <a:r>
              <a:rPr lang="tr-TR" sz="3700" b="1" i="0" u="none" strike="noStrike" dirty="0">
                <a:effectLst/>
              </a:rPr>
              <a:t> </a:t>
            </a:r>
            <a:r>
              <a:rPr lang="tr-TR" sz="3700" b="1" i="0" u="none" strike="noStrike" dirty="0" err="1">
                <a:effectLst/>
              </a:rPr>
              <a:t>Tokenization</a:t>
            </a:r>
            <a:r>
              <a:rPr lang="tr-TR" sz="3700" b="1" i="0" u="none" strike="noStrike" dirty="0">
                <a:effectLst/>
              </a:rPr>
              <a:t> </a:t>
            </a:r>
            <a:r>
              <a:rPr lang="tr-TR" sz="3700" b="1" i="0" u="none" strike="noStrike" dirty="0" err="1">
                <a:effectLst/>
              </a:rPr>
              <a:t>and</a:t>
            </a:r>
            <a:r>
              <a:rPr lang="tr-TR" sz="3700" b="1" i="0" u="none" strike="noStrike" dirty="0">
                <a:effectLst/>
              </a:rPr>
              <a:t> </a:t>
            </a:r>
            <a:r>
              <a:rPr lang="tr-TR" sz="3700" b="1" i="0" u="none" strike="noStrike" dirty="0" err="1">
                <a:effectLst/>
              </a:rPr>
              <a:t>Embedding</a:t>
            </a:r>
            <a:r>
              <a:rPr lang="tr-TR" sz="3700" b="1" i="0" u="none" strike="noStrike" dirty="0">
                <a:effectLst/>
              </a:rPr>
              <a:t>?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3700" b="1" i="0" u="none" strike="noStrike" dirty="0" err="1">
                <a:effectLst/>
              </a:rPr>
              <a:t>Tokenization</a:t>
            </a:r>
            <a:r>
              <a:rPr lang="tr-TR" sz="3700" b="0" i="0" u="none" strike="noStrike" dirty="0">
                <a:effectLst/>
              </a:rPr>
              <a:t>:</a:t>
            </a:r>
            <a:br>
              <a:rPr lang="tr-TR" sz="3700" b="0" i="0" u="none" strike="noStrike" dirty="0">
                <a:effectLst/>
              </a:rPr>
            </a:br>
            <a:r>
              <a:rPr lang="tr-TR" sz="3700" b="0" i="0" u="none" strike="noStrike" dirty="0" err="1">
                <a:effectLst/>
              </a:rPr>
              <a:t>This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process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breaks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down</a:t>
            </a:r>
            <a:r>
              <a:rPr lang="tr-TR" sz="3700" b="0" i="0" u="none" strike="noStrike" dirty="0">
                <a:effectLst/>
              </a:rPr>
              <a:t> data (</a:t>
            </a:r>
            <a:r>
              <a:rPr lang="tr-TR" sz="3700" b="0" i="0" u="none" strike="noStrike" dirty="0" err="1">
                <a:effectLst/>
              </a:rPr>
              <a:t>such</a:t>
            </a:r>
            <a:r>
              <a:rPr lang="tr-TR" sz="3700" b="0" i="0" u="none" strike="noStrike" dirty="0">
                <a:effectLst/>
              </a:rPr>
              <a:t> as </a:t>
            </a:r>
            <a:r>
              <a:rPr lang="tr-TR" sz="3700" b="0" i="0" u="none" strike="noStrike" dirty="0" err="1">
                <a:effectLst/>
              </a:rPr>
              <a:t>text</a:t>
            </a:r>
            <a:r>
              <a:rPr lang="tr-TR" sz="3700" b="0" i="0" u="none" strike="noStrike" dirty="0">
                <a:effectLst/>
              </a:rPr>
              <a:t>) </a:t>
            </a:r>
            <a:r>
              <a:rPr lang="tr-TR" sz="3700" b="0" i="0" u="none" strike="noStrike" dirty="0" err="1">
                <a:effectLst/>
              </a:rPr>
              <a:t>into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smaller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pieces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called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1" i="0" u="none" strike="noStrike" dirty="0" err="1">
                <a:effectLst/>
              </a:rPr>
              <a:t>tokens</a:t>
            </a:r>
            <a:r>
              <a:rPr lang="tr-TR" sz="3700" b="0" i="0" u="none" strike="noStrike" dirty="0">
                <a:effectLst/>
              </a:rPr>
              <a:t>. </a:t>
            </a:r>
            <a:r>
              <a:rPr lang="tr-TR" sz="3700" b="0" i="0" u="none" strike="noStrike" dirty="0" err="1">
                <a:effectLst/>
              </a:rPr>
              <a:t>For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example</a:t>
            </a:r>
            <a:r>
              <a:rPr lang="tr-TR" sz="3700" b="0" i="0" u="none" strike="noStrike" dirty="0">
                <a:effectLst/>
              </a:rPr>
              <a:t>, </a:t>
            </a:r>
            <a:r>
              <a:rPr lang="tr-TR" sz="3700" b="0" i="0" u="none" strike="noStrike" dirty="0" err="1">
                <a:effectLst/>
              </a:rPr>
              <a:t>the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words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1" i="0" u="none" strike="noStrike" dirty="0" err="1">
                <a:effectLst/>
              </a:rPr>
              <a:t>King</a:t>
            </a: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0" i="0" u="none" strike="noStrike" dirty="0" err="1">
                <a:effectLst/>
              </a:rPr>
              <a:t>and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1" i="0" u="none" strike="noStrike" dirty="0" err="1">
                <a:effectLst/>
              </a:rPr>
              <a:t>Queen</a:t>
            </a: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0" i="0" u="none" strike="noStrike" dirty="0" err="1">
                <a:effectLst/>
              </a:rPr>
              <a:t>would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each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become</a:t>
            </a:r>
            <a:r>
              <a:rPr lang="tr-TR" sz="3700" b="0" i="0" u="none" strike="noStrike" dirty="0">
                <a:effectLst/>
              </a:rPr>
              <a:t> a </a:t>
            </a:r>
            <a:r>
              <a:rPr lang="tr-TR" sz="3700" b="0" i="0" u="none" strike="noStrike" dirty="0" err="1">
                <a:effectLst/>
              </a:rPr>
              <a:t>token</a:t>
            </a:r>
            <a:r>
              <a:rPr lang="tr-TR" sz="3700" b="0" i="0" u="none" strike="noStrike" dirty="0">
                <a:effectLst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3700" b="1" i="0" u="none" strike="noStrike" dirty="0" err="1">
                <a:effectLst/>
              </a:rPr>
              <a:t>Embedding</a:t>
            </a:r>
            <a:r>
              <a:rPr lang="tr-TR" sz="3700" b="0" i="0" u="none" strike="noStrike" dirty="0">
                <a:effectLst/>
              </a:rPr>
              <a:t>:</a:t>
            </a:r>
            <a:br>
              <a:rPr lang="tr-TR" sz="3700" b="0" i="0" u="none" strike="noStrike" dirty="0">
                <a:effectLst/>
              </a:rPr>
            </a:br>
            <a:r>
              <a:rPr lang="tr-TR" sz="3700" b="0" i="0" u="none" strike="noStrike" dirty="0" err="1">
                <a:effectLst/>
              </a:rPr>
              <a:t>Tokens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are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then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converted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into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numerical</a:t>
            </a:r>
            <a:r>
              <a:rPr lang="tr-TR" sz="3700" b="0" i="0" u="none" strike="noStrike" dirty="0">
                <a:effectLst/>
              </a:rPr>
              <a:t> data (</a:t>
            </a:r>
            <a:r>
              <a:rPr lang="tr-TR" sz="3700" b="0" i="0" u="none" strike="noStrike" dirty="0" err="1">
                <a:effectLst/>
              </a:rPr>
              <a:t>vectors</a:t>
            </a:r>
            <a:r>
              <a:rPr lang="tr-TR" sz="3700" b="0" i="0" u="none" strike="noStrike" dirty="0">
                <a:effectLst/>
              </a:rPr>
              <a:t>), </a:t>
            </a:r>
            <a:r>
              <a:rPr lang="tr-TR" sz="3700" b="0" i="0" u="none" strike="noStrike" dirty="0" err="1">
                <a:effectLst/>
              </a:rPr>
              <a:t>which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allows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machine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learning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models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to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process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them</a:t>
            </a:r>
            <a:r>
              <a:rPr lang="tr-TR" sz="3700" b="0" i="0" u="none" strike="noStrike" dirty="0">
                <a:effectLst/>
              </a:rPr>
              <a:t>. </a:t>
            </a:r>
            <a:r>
              <a:rPr lang="tr-TR" sz="3700" b="0" i="0" u="none" strike="noStrike" dirty="0" err="1">
                <a:effectLst/>
              </a:rPr>
              <a:t>Each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token</a:t>
            </a:r>
            <a:r>
              <a:rPr lang="tr-TR" sz="3700" b="0" i="0" u="none" strike="noStrike" dirty="0">
                <a:effectLst/>
              </a:rPr>
              <a:t> is </a:t>
            </a:r>
            <a:r>
              <a:rPr lang="tr-TR" sz="3700" b="0" i="0" u="none" strike="noStrike" dirty="0" err="1">
                <a:effectLst/>
              </a:rPr>
              <a:t>represented</a:t>
            </a:r>
            <a:r>
              <a:rPr lang="tr-TR" sz="3700" b="0" i="0" u="none" strike="noStrike" dirty="0">
                <a:effectLst/>
              </a:rPr>
              <a:t> as a </a:t>
            </a:r>
            <a:r>
              <a:rPr lang="tr-TR" sz="3700" b="0" i="0" u="none" strike="noStrike" dirty="0" err="1">
                <a:effectLst/>
              </a:rPr>
              <a:t>vector</a:t>
            </a:r>
            <a:r>
              <a:rPr lang="tr-TR" sz="3700" b="0" i="0" u="none" strike="noStrike" dirty="0">
                <a:effectLst/>
              </a:rPr>
              <a:t>, </a:t>
            </a:r>
            <a:r>
              <a:rPr lang="tr-TR" sz="3700" b="0" i="0" u="none" strike="noStrike" dirty="0" err="1">
                <a:effectLst/>
              </a:rPr>
              <a:t>enabling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deeper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analysis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and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understanding</a:t>
            </a:r>
            <a:r>
              <a:rPr lang="tr-TR" sz="3700" b="0" i="0" u="none" strike="noStrike" dirty="0">
                <a:effectLst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tr-TR" sz="3700" b="1" i="0" u="none" strike="noStrike" dirty="0" err="1">
                <a:effectLst/>
              </a:rPr>
              <a:t>Example</a:t>
            </a:r>
            <a:r>
              <a:rPr lang="tr-TR" sz="3700" b="1" i="0" u="none" strike="noStrike" dirty="0">
                <a:effectLst/>
              </a:rPr>
              <a:t> - </a:t>
            </a:r>
            <a:r>
              <a:rPr lang="tr-TR" sz="3700" b="1" i="0" u="none" strike="noStrike" dirty="0" err="1">
                <a:effectLst/>
              </a:rPr>
              <a:t>King</a:t>
            </a:r>
            <a:r>
              <a:rPr lang="tr-TR" sz="3700" b="1" i="0" u="none" strike="noStrike" dirty="0">
                <a:effectLst/>
              </a:rPr>
              <a:t> </a:t>
            </a:r>
            <a:r>
              <a:rPr lang="tr-TR" sz="3700" b="1" i="0" u="none" strike="noStrike" dirty="0" err="1">
                <a:effectLst/>
              </a:rPr>
              <a:t>and</a:t>
            </a:r>
            <a:r>
              <a:rPr lang="tr-TR" sz="3700" b="1" i="0" u="none" strike="noStrike" dirty="0">
                <a:effectLst/>
              </a:rPr>
              <a:t> </a:t>
            </a:r>
            <a:r>
              <a:rPr lang="tr-TR" sz="3700" b="1" i="0" u="none" strike="noStrike" dirty="0" err="1">
                <a:effectLst/>
              </a:rPr>
              <a:t>Queen</a:t>
            </a:r>
            <a:r>
              <a:rPr lang="tr-TR" sz="3700" b="1" i="0" u="none" strike="noStrike" dirty="0">
                <a:effectLst/>
              </a:rPr>
              <a:t>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tr-TR" sz="3700" b="1" i="0" u="none" strike="noStrike" dirty="0" err="1">
                <a:effectLst/>
              </a:rPr>
              <a:t>Tokenization</a:t>
            </a:r>
            <a:r>
              <a:rPr lang="tr-TR" sz="3700" b="0" i="0" u="none" strike="noStrike" dirty="0">
                <a:effectLst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tr-TR" sz="3700" b="0" i="0" u="none" strike="noStrike" dirty="0" err="1">
                <a:effectLst/>
              </a:rPr>
              <a:t>Given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the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text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1" i="0" u="none" strike="noStrike" dirty="0" err="1">
                <a:effectLst/>
              </a:rPr>
              <a:t>King</a:t>
            </a:r>
            <a:r>
              <a:rPr lang="tr-TR" sz="3700" b="1" i="0" u="none" strike="noStrike" dirty="0">
                <a:effectLst/>
              </a:rPr>
              <a:t> </a:t>
            </a:r>
            <a:r>
              <a:rPr lang="tr-TR" sz="3700" b="1" i="0" u="none" strike="noStrike" dirty="0" err="1">
                <a:effectLst/>
              </a:rPr>
              <a:t>Queen</a:t>
            </a: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0" i="0" u="none" strike="noStrike" dirty="0">
                <a:effectLst/>
              </a:rPr>
              <a:t>, it is </a:t>
            </a:r>
            <a:r>
              <a:rPr lang="tr-TR" sz="3700" b="0" i="0" u="none" strike="noStrike" dirty="0" err="1">
                <a:effectLst/>
              </a:rPr>
              <a:t>broken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into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tokens</a:t>
            </a:r>
            <a:r>
              <a:rPr lang="tr-TR" sz="3700" b="0" i="0" u="none" strike="noStrike" dirty="0">
                <a:effectLst/>
              </a:rPr>
              <a:t>: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tr-TR" sz="3700" b="1" i="0" u="none" strike="noStrike" dirty="0" err="1">
                <a:effectLst/>
              </a:rPr>
              <a:t>Token</a:t>
            </a:r>
            <a:r>
              <a:rPr lang="tr-TR" sz="3700" b="1" i="0" u="none" strike="noStrike" dirty="0">
                <a:effectLst/>
              </a:rPr>
              <a:t> 1</a:t>
            </a:r>
            <a:r>
              <a:rPr lang="tr-TR" sz="3700" b="0" i="0" u="none" strike="noStrike" dirty="0">
                <a:effectLst/>
              </a:rPr>
              <a:t>: "</a:t>
            </a:r>
            <a:r>
              <a:rPr lang="tr-TR" sz="3700" b="0" i="0" u="none" strike="noStrike" dirty="0" err="1">
                <a:effectLst/>
              </a:rPr>
              <a:t>King</a:t>
            </a:r>
            <a:r>
              <a:rPr lang="tr-TR" sz="3700" b="0" i="0" u="none" strike="noStrike" dirty="0">
                <a:effectLst/>
              </a:rPr>
              <a:t>"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tr-TR" sz="3700" b="1" i="0" u="none" strike="noStrike" dirty="0" err="1">
                <a:effectLst/>
              </a:rPr>
              <a:t>Token</a:t>
            </a:r>
            <a:r>
              <a:rPr lang="tr-TR" sz="3700" b="1" i="0" u="none" strike="noStrike" dirty="0">
                <a:effectLst/>
              </a:rPr>
              <a:t> 2</a:t>
            </a:r>
            <a:r>
              <a:rPr lang="tr-TR" sz="3700" b="0" i="0" u="none" strike="noStrike" dirty="0">
                <a:effectLst/>
              </a:rPr>
              <a:t>: "</a:t>
            </a:r>
            <a:r>
              <a:rPr lang="tr-TR" sz="3700" b="0" i="0" u="none" strike="noStrike" dirty="0" err="1">
                <a:effectLst/>
              </a:rPr>
              <a:t>Queen</a:t>
            </a:r>
            <a:r>
              <a:rPr lang="tr-TR" sz="3700" b="0" i="0" u="none" strike="noStrike" dirty="0">
                <a:effectLst/>
              </a:rPr>
              <a:t>"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tr-TR" sz="3700" b="1" i="0" u="none" strike="noStrike" dirty="0" err="1">
                <a:effectLst/>
              </a:rPr>
              <a:t>Embedding</a:t>
            </a:r>
            <a:r>
              <a:rPr lang="tr-TR" sz="3700" b="0" i="0" u="none" strike="noStrike" dirty="0">
                <a:effectLst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tr-TR" sz="3700" b="0" i="0" u="none" strike="noStrike" dirty="0" err="1">
                <a:effectLst/>
              </a:rPr>
              <a:t>These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tokens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are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represented</a:t>
            </a:r>
            <a:r>
              <a:rPr lang="tr-TR" sz="3700" b="0" i="0" u="none" strike="noStrike" dirty="0">
                <a:effectLst/>
              </a:rPr>
              <a:t> as </a:t>
            </a:r>
            <a:r>
              <a:rPr lang="tr-TR" sz="3700" b="0" i="0" u="none" strike="noStrike" dirty="0" err="1">
                <a:effectLst/>
              </a:rPr>
              <a:t>numerical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vectors</a:t>
            </a:r>
            <a:r>
              <a:rPr lang="tr-TR" sz="3700" b="0" i="0" u="none" strike="noStrike" dirty="0">
                <a:effectLst/>
              </a:rPr>
              <a:t>. </a:t>
            </a:r>
            <a:r>
              <a:rPr lang="tr-TR" sz="3700" b="0" i="0" u="none" strike="noStrike" dirty="0" err="1">
                <a:effectLst/>
              </a:rPr>
              <a:t>For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example</a:t>
            </a:r>
            <a:r>
              <a:rPr lang="tr-TR" sz="3700" b="0" i="0" u="none" strike="noStrike" dirty="0">
                <a:effectLst/>
              </a:rPr>
              <a:t>: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1" i="0" u="none" strike="noStrike" dirty="0" err="1">
                <a:effectLst/>
              </a:rPr>
              <a:t>King</a:t>
            </a: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0" i="0" u="none" strike="noStrike" dirty="0">
                <a:effectLst/>
              </a:rPr>
              <a:t> -&gt; [0.3, 0.7, -0.1]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1" i="0" u="none" strike="noStrike" dirty="0" err="1">
                <a:effectLst/>
              </a:rPr>
              <a:t>Queen</a:t>
            </a:r>
            <a:r>
              <a:rPr lang="tr-TR" sz="3700" b="1" i="0" u="none" strike="noStrike" dirty="0">
                <a:effectLst/>
              </a:rPr>
              <a:t>"</a:t>
            </a:r>
            <a:r>
              <a:rPr lang="tr-TR" sz="3700" b="0" i="0" u="none" strike="noStrike" dirty="0">
                <a:effectLst/>
              </a:rPr>
              <a:t> -&gt; [0.4, 0.6, -0.2]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tr-TR" sz="3700" b="0" i="0" u="none" strike="noStrike" dirty="0" err="1">
                <a:effectLst/>
              </a:rPr>
              <a:t>These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vectors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are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created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to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capture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the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1" i="0" u="none" strike="noStrike" dirty="0" err="1">
                <a:effectLst/>
              </a:rPr>
              <a:t>relationships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0" i="0" u="none" strike="noStrike" dirty="0" err="1">
                <a:effectLst/>
              </a:rPr>
              <a:t>and</a:t>
            </a:r>
            <a:r>
              <a:rPr lang="tr-TR" sz="3700" b="0" i="0" u="none" strike="noStrike" dirty="0">
                <a:effectLst/>
              </a:rPr>
              <a:t> </a:t>
            </a:r>
            <a:r>
              <a:rPr lang="tr-TR" sz="3700" b="1" i="0" u="none" strike="noStrike" dirty="0" err="1">
                <a:effectLst/>
              </a:rPr>
              <a:t>meanings</a:t>
            </a:r>
            <a:r>
              <a:rPr lang="tr-TR" sz="3700" b="0" i="0" u="none" strike="noStrike" dirty="0">
                <a:effectLst/>
              </a:rPr>
              <a:t> of </a:t>
            </a:r>
            <a:r>
              <a:rPr lang="tr-TR" sz="3700" b="0" i="0" u="none" strike="noStrike" dirty="0" err="1">
                <a:effectLst/>
              </a:rPr>
              <a:t>the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words</a:t>
            </a:r>
            <a:r>
              <a:rPr lang="tr-TR" sz="3700" b="0" i="0" u="none" strike="noStrike" dirty="0">
                <a:effectLst/>
              </a:rPr>
              <a:t>. </a:t>
            </a:r>
            <a:r>
              <a:rPr lang="tr-TR" sz="3700" b="0" i="0" u="none" strike="noStrike" dirty="0" err="1">
                <a:effectLst/>
              </a:rPr>
              <a:t>For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example</a:t>
            </a:r>
            <a:r>
              <a:rPr lang="tr-TR" sz="3700" b="0" i="0" u="none" strike="noStrike" dirty="0">
                <a:effectLst/>
              </a:rPr>
              <a:t>, </a:t>
            </a:r>
            <a:r>
              <a:rPr lang="tr-TR" sz="3700" b="0" i="0" u="none" strike="noStrike" dirty="0" err="1">
                <a:effectLst/>
              </a:rPr>
              <a:t>the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closeness</a:t>
            </a:r>
            <a:r>
              <a:rPr lang="tr-TR" sz="3700" b="0" i="0" u="none" strike="noStrike" dirty="0">
                <a:effectLst/>
              </a:rPr>
              <a:t> of </a:t>
            </a:r>
            <a:r>
              <a:rPr lang="tr-TR" sz="3700" b="0" i="0" u="none" strike="noStrike" dirty="0" err="1">
                <a:effectLst/>
              </a:rPr>
              <a:t>the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vectors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for</a:t>
            </a:r>
            <a:r>
              <a:rPr lang="tr-TR" sz="3700" b="0" i="0" u="none" strike="noStrike" dirty="0">
                <a:effectLst/>
              </a:rPr>
              <a:t> "</a:t>
            </a:r>
            <a:r>
              <a:rPr lang="tr-TR" sz="3700" b="0" i="0" u="none" strike="noStrike" dirty="0" err="1">
                <a:effectLst/>
              </a:rPr>
              <a:t>King</a:t>
            </a:r>
            <a:r>
              <a:rPr lang="tr-TR" sz="3700" b="0" i="0" u="none" strike="noStrike" dirty="0">
                <a:effectLst/>
              </a:rPr>
              <a:t>" </a:t>
            </a:r>
            <a:r>
              <a:rPr lang="tr-TR" sz="3700" b="0" i="0" u="none" strike="noStrike" dirty="0" err="1">
                <a:effectLst/>
              </a:rPr>
              <a:t>and</a:t>
            </a:r>
            <a:r>
              <a:rPr lang="tr-TR" sz="3700" b="0" i="0" u="none" strike="noStrike" dirty="0">
                <a:effectLst/>
              </a:rPr>
              <a:t> "</a:t>
            </a:r>
            <a:r>
              <a:rPr lang="tr-TR" sz="3700" b="0" i="0" u="none" strike="noStrike" dirty="0" err="1">
                <a:effectLst/>
              </a:rPr>
              <a:t>Queen</a:t>
            </a:r>
            <a:r>
              <a:rPr lang="tr-TR" sz="3700" b="0" i="0" u="none" strike="noStrike" dirty="0">
                <a:effectLst/>
              </a:rPr>
              <a:t>" </a:t>
            </a:r>
            <a:r>
              <a:rPr lang="tr-TR" sz="3700" b="0" i="0" u="none" strike="noStrike" dirty="0" err="1">
                <a:effectLst/>
              </a:rPr>
              <a:t>indicates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their</a:t>
            </a:r>
            <a:r>
              <a:rPr lang="tr-TR" sz="3700" b="0" i="0" u="none" strike="noStrike" dirty="0">
                <a:effectLst/>
              </a:rPr>
              <a:t> </a:t>
            </a:r>
            <a:r>
              <a:rPr lang="tr-TR" sz="3700" b="0" i="0" u="none" strike="noStrike" dirty="0" err="1">
                <a:effectLst/>
              </a:rPr>
              <a:t>similarity</a:t>
            </a:r>
            <a:r>
              <a:rPr lang="tr-TR" sz="3700" b="0" i="0" u="none" strike="noStrike" dirty="0">
                <a:effectLst/>
              </a:rPr>
              <a:t>.</a:t>
            </a:r>
          </a:p>
          <a:p>
            <a:pPr>
              <a:lnSpc>
                <a:spcPct val="110000"/>
              </a:lnSpc>
            </a:pPr>
            <a:endParaRPr lang="tr-TR" sz="700" dirty="0"/>
          </a:p>
        </p:txBody>
      </p:sp>
      <p:pic>
        <p:nvPicPr>
          <p:cNvPr id="1025" name="Resim 2" descr="Çıktı görseli">
            <a:extLst>
              <a:ext uri="{FF2B5EF4-FFF2-40B4-BE49-F238E27FC236}">
                <a16:creationId xmlns:a16="http://schemas.microsoft.com/office/drawing/2014/main" id="{5A1A6B22-3C14-C4AE-5513-AD53C282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091" y="2138325"/>
            <a:ext cx="2650174" cy="24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F50A295-757E-E591-E336-71592C43A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" name="Resim 4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EEC2242-03D0-8122-7565-547AE1F1B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049" y="3018491"/>
            <a:ext cx="2726967" cy="24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7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DF2FCC-73A4-7013-6BDF-E6CD65F4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VIsualIzIng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MFCC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Features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TokenIzatIon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AudIo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ProcessIng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8AA441D-D517-00A2-B043-5C7C5F37A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02" y="2146753"/>
            <a:ext cx="5630861" cy="309145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9320A11-BEE6-00EA-E270-26AC20A97E09}"/>
              </a:ext>
            </a:extLst>
          </p:cNvPr>
          <p:cNvSpPr txBox="1"/>
          <p:nvPr/>
        </p:nvSpPr>
        <p:spPr>
          <a:xfrm>
            <a:off x="2086478" y="5346539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MFCC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Calculation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1F95DE0-A591-1582-75FA-5CA2D9A4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38" y="2146753"/>
            <a:ext cx="5459256" cy="309145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3CC473F-8FAE-17B5-97A6-C81869E17543}"/>
              </a:ext>
            </a:extLst>
          </p:cNvPr>
          <p:cNvSpPr txBox="1"/>
          <p:nvPr/>
        </p:nvSpPr>
        <p:spPr>
          <a:xfrm>
            <a:off x="7270414" y="5346539"/>
            <a:ext cx="33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Tokenization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MFCC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Coefficients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111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A1F31-F696-57F7-1AD7-69F99676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TokenIzatIon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EmbeddIng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5E93C02-026F-3EFA-4BAE-E752B602D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922" y="2108890"/>
            <a:ext cx="4523742" cy="320626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4062073-0349-322F-410D-4185C95A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13" y="2078021"/>
            <a:ext cx="5085237" cy="32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1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CC758D-8368-39D5-7ABC-FADECD77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u="none" strike="noStrike"/>
              <a:t>TokenIzatIon, EmbeddIng, and VIsualIzatIon</a:t>
            </a:r>
            <a:endParaRPr lang="en-US" sz="41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3317C0C-09E6-D58D-4DD3-D57B8DF8F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9259" y="147856"/>
            <a:ext cx="4475747" cy="52490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E25B2154-8423-3DE5-62E8-5D00F2D4687A}"/>
              </a:ext>
            </a:extLst>
          </p:cNvPr>
          <p:cNvSpPr txBox="1"/>
          <p:nvPr/>
        </p:nvSpPr>
        <p:spPr>
          <a:xfrm>
            <a:off x="7283116" y="5520869"/>
            <a:ext cx="341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Feed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Tokens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Embedding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Layer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025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288803-38E5-70E2-8061-E0FECA4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u="none" strike="noStrike"/>
              <a:t>TokenIzatIon and EmbeddIng</a:t>
            </a:r>
            <a:endParaRPr lang="en-US" sz="4100"/>
          </a:p>
        </p:txBody>
      </p:sp>
      <p:cxnSp>
        <p:nvCxnSpPr>
          <p:cNvPr id="5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480EA00-2846-D863-E9BE-90D1D9B7E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6257" y="243529"/>
            <a:ext cx="4731097" cy="5582506"/>
          </a:xfrm>
          <a:prstGeom prst="rect">
            <a:avLst/>
          </a:prstGeom>
        </p:spPr>
      </p:pic>
      <p:pic>
        <p:nvPicPr>
          <p:cNvPr id="52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9705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687</Words>
  <Application>Microsoft Macintosh PowerPoint</Application>
  <PresentationFormat>Geniş ekran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-webkit-standard</vt:lpstr>
      <vt:lpstr>Arial</vt:lpstr>
      <vt:lpstr>Gill Sans MT</vt:lpstr>
      <vt:lpstr>Galeri</vt:lpstr>
      <vt:lpstr>IntegratIng Large Language Models (LLMs) wIth Spectral EstImatIon for Advanced Audio ProcessIng</vt:lpstr>
      <vt:lpstr>IntroductIon to Spectral EstImatIon and LLMs</vt:lpstr>
      <vt:lpstr>IntroductIon to Spectral EstImatIon and LLMs</vt:lpstr>
      <vt:lpstr>TokenIzatIon and EmbeddIng</vt:lpstr>
      <vt:lpstr>Explaining Embedding and Tokenization - The King and Queen Example</vt:lpstr>
      <vt:lpstr>VIsualIzIng MFCC Features and TokenIzatIon In AudIo ProcessIng</vt:lpstr>
      <vt:lpstr>TokenIzatIon and EmbeddIng</vt:lpstr>
      <vt:lpstr>TokenIzatIon, EmbeddIng, and VIsualIzatIon</vt:lpstr>
      <vt:lpstr>TokenIzatIon and EmbeddIng</vt:lpstr>
      <vt:lpstr>PRE-TRAINING</vt:lpstr>
      <vt:lpstr>Fıne tunıng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Large Language Models (LLMs) wIth Spectral EstImatIon for Advanced Audio ProcessIng</dc:title>
  <dc:creator>ZEYNEP SUDE İLERİ</dc:creator>
  <cp:lastModifiedBy>ZEYNEP SUDE İLERİ</cp:lastModifiedBy>
  <cp:revision>6</cp:revision>
  <dcterms:created xsi:type="dcterms:W3CDTF">2025-01-16T09:09:56Z</dcterms:created>
  <dcterms:modified xsi:type="dcterms:W3CDTF">2025-01-18T15:34:59Z</dcterms:modified>
</cp:coreProperties>
</file>