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24202d71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24202d71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fba77cb2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fba77cb2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24202d7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24202d7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24202d7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24202d7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24202d71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24202d71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24202d71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24202d71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24202d71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24202d71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24202d71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24202d71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27a4b2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27a4b2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hc.labnet.sfbu.edu/~henry/npu/classes/javascript/html5/slide/table_example.html" TargetMode="External"/><Relationship Id="rId4" Type="http://schemas.openxmlformats.org/officeDocument/2006/relationships/hyperlink" Target="https://hc.labnet.sfbu.edu/~henry/npu/classes/javascript/html5/slide/exercise_html5.html#cl" TargetMode="External"/><Relationship Id="rId5" Type="http://schemas.openxmlformats.org/officeDocument/2006/relationships/hyperlink" Target="https://www.w3schools.com/tags/tryit.asp?filename=tryhtml_button_tes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900"/>
              <a:t>ONLINE CALCULATOR</a:t>
            </a:r>
            <a:endParaRPr sz="49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2"/>
                </a:solidFill>
              </a:rPr>
              <a:t>20097 - Zeynep Salihoglu</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1" type="body"/>
          </p:nvPr>
        </p:nvSpPr>
        <p:spPr>
          <a:xfrm>
            <a:off x="727650" y="21285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3700">
                <a:solidFill>
                  <a:srgbClr val="000000"/>
                </a:solidFill>
                <a:latin typeface="Roboto"/>
                <a:ea typeface="Roboto"/>
                <a:cs typeface="Roboto"/>
                <a:sym typeface="Roboto"/>
              </a:rPr>
              <a:t>THANK YOU!</a:t>
            </a:r>
            <a:endParaRPr b="1" sz="370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000000"/>
                </a:solidFill>
                <a:latin typeface="Roboto"/>
                <a:ea typeface="Roboto"/>
                <a:cs typeface="Roboto"/>
                <a:sym typeface="Roboto"/>
              </a:rPr>
              <a:t>This project is a simple calculator application built using HTML, JavaScript. It allows users to perform basic arithmetic operations such as addition, subtraction, multiplication, and division, along with handling parentheses for grouping operations. The calculator interface includes buttons for digits, operators, and a display screen to show the input and result.</a:t>
            </a:r>
            <a:endParaRPr sz="15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rgbClr val="000000"/>
              </a:buClr>
              <a:buSzPts val="1500"/>
              <a:buChar char="●"/>
            </a:pPr>
            <a:r>
              <a:rPr lang="en" sz="1400">
                <a:solidFill>
                  <a:srgbClr val="000000"/>
                </a:solidFill>
                <a:latin typeface="Roboto"/>
                <a:ea typeface="Roboto"/>
                <a:cs typeface="Roboto"/>
                <a:sym typeface="Roboto"/>
              </a:rPr>
              <a:t>The primary objective of this project is to create an interactive web-based calculator that allows users to perform basic arithmetic operations.</a:t>
            </a:r>
            <a:endParaRPr sz="1400">
              <a:solidFill>
                <a:srgbClr val="000000"/>
              </a:solidFill>
              <a:latin typeface="Roboto"/>
              <a:ea typeface="Roboto"/>
              <a:cs typeface="Roboto"/>
              <a:sym typeface="Roboto"/>
            </a:endParaRPr>
          </a:p>
          <a:p>
            <a:pPr indent="-317500" lvl="0" marL="457200" rtl="0" algn="just">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The secondary objective is to provide a practical example to demonstrate the integration of HTML, CSS, and JavaScript in a small project.</a:t>
            </a:r>
            <a:endParaRPr sz="14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calculator layout</a:t>
            </a:r>
            <a:endParaRPr/>
          </a:p>
        </p:txBody>
      </p:sp>
      <p:sp>
        <p:nvSpPr>
          <p:cNvPr id="105" name="Google Shape;105;p16"/>
          <p:cNvSpPr txBox="1"/>
          <p:nvPr>
            <p:ph idx="1" type="body"/>
          </p:nvPr>
        </p:nvSpPr>
        <p:spPr>
          <a:xfrm>
            <a:off x="729450" y="2078875"/>
            <a:ext cx="3925500" cy="2261100"/>
          </a:xfrm>
          <a:prstGeom prst="rect">
            <a:avLst/>
          </a:prstGeom>
        </p:spPr>
        <p:txBody>
          <a:bodyPr anchorCtr="0" anchor="t" bIns="91425" lIns="91425" spcFirstLastPara="1" rIns="91425" wrap="square" tIns="91425">
            <a:normAutofit/>
          </a:bodyPr>
          <a:lstStyle/>
          <a:p>
            <a:pPr indent="-304800" lvl="0" marL="457200" rtl="0" algn="just">
              <a:spcBef>
                <a:spcPts val="210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First row contains a single table data cell (</a:t>
            </a:r>
            <a:r>
              <a:rPr lang="en" sz="1050">
                <a:solidFill>
                  <a:srgbClr val="000000"/>
                </a:solidFill>
                <a:latin typeface="Courier New"/>
                <a:ea typeface="Courier New"/>
                <a:cs typeface="Courier New"/>
                <a:sym typeface="Courier New"/>
              </a:rPr>
              <a:t>&lt;td&gt;</a:t>
            </a:r>
            <a:r>
              <a:rPr lang="en" sz="1200">
                <a:solidFill>
                  <a:srgbClr val="000000"/>
                </a:solidFill>
                <a:latin typeface="Roboto"/>
                <a:ea typeface="Roboto"/>
                <a:cs typeface="Roboto"/>
                <a:sym typeface="Roboto"/>
              </a:rPr>
              <a:t>), which spans across 5 columns (</a:t>
            </a:r>
            <a:r>
              <a:rPr lang="en" sz="1050">
                <a:solidFill>
                  <a:srgbClr val="000000"/>
                </a:solidFill>
                <a:latin typeface="Courier New"/>
                <a:ea typeface="Courier New"/>
                <a:cs typeface="Courier New"/>
                <a:sym typeface="Courier New"/>
              </a:rPr>
              <a:t>colspan="5"</a:t>
            </a:r>
            <a:r>
              <a:rPr lang="en" sz="1200">
                <a:solidFill>
                  <a:srgbClr val="000000"/>
                </a:solidFill>
                <a:latin typeface="Roboto"/>
                <a:ea typeface="Roboto"/>
                <a:cs typeface="Roboto"/>
                <a:sym typeface="Roboto"/>
              </a:rPr>
              <a:t>).</a:t>
            </a:r>
            <a:endParaRPr sz="1200">
              <a:solidFill>
                <a:srgbClr val="000000"/>
              </a:solidFill>
              <a:latin typeface="Roboto"/>
              <a:ea typeface="Roboto"/>
              <a:cs typeface="Roboto"/>
              <a:sym typeface="Roboto"/>
            </a:endParaRPr>
          </a:p>
          <a:p>
            <a:pPr indent="-304800" lvl="0" marL="457200" rtl="0" algn="just">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Second row has Clear button that calls </a:t>
            </a:r>
            <a:r>
              <a:rPr i="1" lang="en" sz="1200">
                <a:solidFill>
                  <a:srgbClr val="000000"/>
                </a:solidFill>
                <a:latin typeface="Roboto"/>
                <a:ea typeface="Roboto"/>
                <a:cs typeface="Roboto"/>
                <a:sym typeface="Roboto"/>
              </a:rPr>
              <a:t>main</a:t>
            </a:r>
            <a:r>
              <a:rPr lang="en" sz="1200">
                <a:solidFill>
                  <a:srgbClr val="000000"/>
                </a:solidFill>
                <a:latin typeface="Roboto"/>
                <a:ea typeface="Roboto"/>
                <a:cs typeface="Roboto"/>
                <a:sym typeface="Roboto"/>
              </a:rPr>
              <a:t> function and '(', ')' that calls </a:t>
            </a:r>
            <a:r>
              <a:rPr i="1" lang="en" sz="1200">
                <a:solidFill>
                  <a:srgbClr val="000000"/>
                </a:solidFill>
                <a:latin typeface="Roboto"/>
                <a:ea typeface="Roboto"/>
                <a:cs typeface="Roboto"/>
                <a:sym typeface="Roboto"/>
              </a:rPr>
              <a:t>main</a:t>
            </a:r>
            <a:r>
              <a:rPr lang="en" sz="1200">
                <a:solidFill>
                  <a:srgbClr val="000000"/>
                </a:solidFill>
                <a:latin typeface="Roboto"/>
                <a:ea typeface="Roboto"/>
                <a:cs typeface="Roboto"/>
                <a:sym typeface="Roboto"/>
              </a:rPr>
              <a:t> function. Also, '=' button that calls </a:t>
            </a:r>
            <a:r>
              <a:rPr i="1" lang="en" sz="1200">
                <a:solidFill>
                  <a:srgbClr val="000000"/>
                </a:solidFill>
                <a:latin typeface="Roboto"/>
                <a:ea typeface="Roboto"/>
                <a:cs typeface="Roboto"/>
                <a:sym typeface="Roboto"/>
              </a:rPr>
              <a:t>calculate</a:t>
            </a:r>
            <a:r>
              <a:rPr lang="en" sz="1200">
                <a:solidFill>
                  <a:srgbClr val="000000"/>
                </a:solidFill>
                <a:latin typeface="Roboto"/>
                <a:ea typeface="Roboto"/>
                <a:cs typeface="Roboto"/>
                <a:sym typeface="Roboto"/>
              </a:rPr>
              <a:t> function.</a:t>
            </a:r>
            <a:endParaRPr sz="1200">
              <a:solidFill>
                <a:srgbClr val="000000"/>
              </a:solidFill>
              <a:latin typeface="Roboto"/>
              <a:ea typeface="Roboto"/>
              <a:cs typeface="Roboto"/>
              <a:sym typeface="Roboto"/>
            </a:endParaRPr>
          </a:p>
          <a:p>
            <a:pPr indent="-304800" lvl="0" marL="457200" rtl="0" algn="just">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Other three rows have other operation buttons that calls </a:t>
            </a:r>
            <a:r>
              <a:rPr i="1" lang="en" sz="1200">
                <a:solidFill>
                  <a:srgbClr val="000000"/>
                </a:solidFill>
                <a:latin typeface="Roboto"/>
                <a:ea typeface="Roboto"/>
                <a:cs typeface="Roboto"/>
                <a:sym typeface="Roboto"/>
              </a:rPr>
              <a:t>main</a:t>
            </a:r>
            <a:r>
              <a:rPr lang="en" sz="1200">
                <a:solidFill>
                  <a:srgbClr val="000000"/>
                </a:solidFill>
                <a:latin typeface="Roboto"/>
                <a:ea typeface="Roboto"/>
                <a:cs typeface="Roboto"/>
                <a:sym typeface="Roboto"/>
              </a:rPr>
              <a:t> function.</a:t>
            </a:r>
            <a:endParaRPr sz="1200">
              <a:solidFill>
                <a:srgbClr val="000000"/>
              </a:solidFill>
              <a:latin typeface="Roboto"/>
              <a:ea typeface="Roboto"/>
              <a:cs typeface="Roboto"/>
              <a:sym typeface="Roboto"/>
            </a:endParaRPr>
          </a:p>
          <a:p>
            <a:pPr indent="0" lvl="0" marL="0" rtl="0" algn="l">
              <a:spcBef>
                <a:spcPts val="210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4654950" y="758251"/>
            <a:ext cx="4383451" cy="4203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t>Main and calculate functions</a:t>
            </a:r>
            <a:endParaRPr sz="2240"/>
          </a:p>
        </p:txBody>
      </p:sp>
      <p:sp>
        <p:nvSpPr>
          <p:cNvPr id="112" name="Google Shape;112;p17"/>
          <p:cNvSpPr txBox="1"/>
          <p:nvPr>
            <p:ph idx="1" type="body"/>
          </p:nvPr>
        </p:nvSpPr>
        <p:spPr>
          <a:xfrm>
            <a:off x="729450" y="1755850"/>
            <a:ext cx="4132200" cy="355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000000"/>
                </a:solidFill>
              </a:rPr>
              <a:t>Main function:</a:t>
            </a:r>
            <a:endParaRPr sz="1100">
              <a:solidFill>
                <a:srgbClr val="000000"/>
              </a:solidFill>
            </a:endParaRPr>
          </a:p>
          <a:p>
            <a:pPr indent="-298450" lvl="0" marL="457200" rtl="0" algn="l">
              <a:lnSpc>
                <a:spcPct val="100000"/>
              </a:lnSpc>
              <a:spcBef>
                <a:spcPts val="150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It</a:t>
            </a:r>
            <a:r>
              <a:rPr lang="en" sz="1100">
                <a:solidFill>
                  <a:srgbClr val="000000"/>
                </a:solidFill>
                <a:latin typeface="Roboto"/>
                <a:ea typeface="Roboto"/>
                <a:cs typeface="Roboto"/>
                <a:sym typeface="Roboto"/>
              </a:rPr>
              <a:t> gets the screen element using </a:t>
            </a:r>
            <a:r>
              <a:rPr i="1" lang="en" sz="1100">
                <a:solidFill>
                  <a:srgbClr val="000000"/>
                </a:solidFill>
                <a:latin typeface="Roboto"/>
                <a:ea typeface="Roboto"/>
                <a:cs typeface="Roboto"/>
                <a:sym typeface="Roboto"/>
              </a:rPr>
              <a:t>document.getElementById("screen").</a:t>
            </a:r>
            <a:endParaRPr i="1" sz="1100">
              <a:solidFill>
                <a:srgbClr val="000000"/>
              </a:solidFill>
              <a:latin typeface="Roboto"/>
              <a:ea typeface="Roboto"/>
              <a:cs typeface="Roboto"/>
              <a:sym typeface="Roboto"/>
            </a:endParaRPr>
          </a:p>
          <a:p>
            <a:pPr indent="-298450" lvl="0" marL="457200" rtl="0" algn="l">
              <a:lnSpc>
                <a:spcPct val="100000"/>
              </a:lnSpc>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If the </a:t>
            </a:r>
            <a:r>
              <a:rPr i="1" lang="en" sz="1100">
                <a:solidFill>
                  <a:srgbClr val="000000"/>
                </a:solidFill>
                <a:latin typeface="Roboto"/>
                <a:ea typeface="Roboto"/>
                <a:cs typeface="Roboto"/>
                <a:sym typeface="Roboto"/>
              </a:rPr>
              <a:t>key</a:t>
            </a:r>
            <a:r>
              <a:rPr lang="en" sz="1100">
                <a:solidFill>
                  <a:srgbClr val="000000"/>
                </a:solidFill>
                <a:latin typeface="Roboto"/>
                <a:ea typeface="Roboto"/>
                <a:cs typeface="Roboto"/>
                <a:sym typeface="Roboto"/>
              </a:rPr>
              <a:t> is 'C', it clears the screen by setting </a:t>
            </a:r>
            <a:r>
              <a:rPr i="1" lang="en" sz="1100">
                <a:solidFill>
                  <a:srgbClr val="000000"/>
                </a:solidFill>
                <a:latin typeface="Roboto"/>
                <a:ea typeface="Roboto"/>
                <a:cs typeface="Roboto"/>
                <a:sym typeface="Roboto"/>
              </a:rPr>
              <a:t>screen.value</a:t>
            </a:r>
            <a:r>
              <a:rPr lang="en" sz="1100">
                <a:solidFill>
                  <a:srgbClr val="000000"/>
                </a:solidFill>
                <a:latin typeface="Roboto"/>
                <a:ea typeface="Roboto"/>
                <a:cs typeface="Roboto"/>
                <a:sym typeface="Roboto"/>
              </a:rPr>
              <a:t> to an empty string.</a:t>
            </a:r>
            <a:endParaRPr sz="1100">
              <a:solidFill>
                <a:srgbClr val="000000"/>
              </a:solidFill>
              <a:latin typeface="Roboto"/>
              <a:ea typeface="Roboto"/>
              <a:cs typeface="Roboto"/>
              <a:sym typeface="Roboto"/>
            </a:endParaRPr>
          </a:p>
          <a:p>
            <a:pPr indent="-298450" lvl="0" marL="457200" rtl="0" algn="l">
              <a:lnSpc>
                <a:spcPct val="100000"/>
              </a:lnSpc>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Otherwise, it appends the </a:t>
            </a:r>
            <a:r>
              <a:rPr i="1" lang="en" sz="1100">
                <a:solidFill>
                  <a:srgbClr val="000000"/>
                </a:solidFill>
                <a:latin typeface="Roboto"/>
                <a:ea typeface="Roboto"/>
                <a:cs typeface="Roboto"/>
                <a:sym typeface="Roboto"/>
              </a:rPr>
              <a:t>key</a:t>
            </a:r>
            <a:r>
              <a:rPr lang="en" sz="1100">
                <a:solidFill>
                  <a:srgbClr val="000000"/>
                </a:solidFill>
                <a:latin typeface="Roboto"/>
                <a:ea typeface="Roboto"/>
                <a:cs typeface="Roboto"/>
                <a:sym typeface="Roboto"/>
              </a:rPr>
              <a:t> to the current value of the screen.</a:t>
            </a:r>
            <a:endParaRPr sz="1100">
              <a:solidFill>
                <a:srgbClr val="000000"/>
              </a:solidFill>
              <a:latin typeface="Roboto"/>
              <a:ea typeface="Roboto"/>
              <a:cs typeface="Roboto"/>
              <a:sym typeface="Roboto"/>
            </a:endParaRPr>
          </a:p>
          <a:p>
            <a:pPr indent="0" lvl="0" marL="0" rtl="0" algn="l">
              <a:lnSpc>
                <a:spcPct val="100000"/>
              </a:lnSpc>
              <a:spcBef>
                <a:spcPts val="1500"/>
              </a:spcBef>
              <a:spcAft>
                <a:spcPts val="0"/>
              </a:spcAft>
              <a:buNone/>
            </a:pPr>
            <a:r>
              <a:rPr lang="en" sz="1100">
                <a:solidFill>
                  <a:srgbClr val="000000"/>
                </a:solidFill>
                <a:latin typeface="Roboto"/>
                <a:ea typeface="Roboto"/>
                <a:cs typeface="Roboto"/>
                <a:sym typeface="Roboto"/>
              </a:rPr>
              <a:t>Calculate function:</a:t>
            </a:r>
            <a:endParaRPr sz="1100">
              <a:solidFill>
                <a:srgbClr val="000000"/>
              </a:solidFill>
              <a:latin typeface="Roboto"/>
              <a:ea typeface="Roboto"/>
              <a:cs typeface="Roboto"/>
              <a:sym typeface="Roboto"/>
            </a:endParaRPr>
          </a:p>
          <a:p>
            <a:pPr indent="-298450" lvl="0" marL="457200" rtl="0" algn="l">
              <a:lnSpc>
                <a:spcPct val="100000"/>
              </a:lnSpc>
              <a:spcBef>
                <a:spcPts val="150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It gets the screen element using </a:t>
            </a:r>
            <a:r>
              <a:rPr i="1" lang="en" sz="1100">
                <a:solidFill>
                  <a:srgbClr val="000000"/>
                </a:solidFill>
                <a:latin typeface="Roboto"/>
                <a:ea typeface="Roboto"/>
                <a:cs typeface="Roboto"/>
                <a:sym typeface="Roboto"/>
              </a:rPr>
              <a:t>document.getElementById("screen").</a:t>
            </a:r>
            <a:endParaRPr i="1" sz="1100">
              <a:solidFill>
                <a:srgbClr val="000000"/>
              </a:solidFill>
              <a:latin typeface="Roboto"/>
              <a:ea typeface="Roboto"/>
              <a:cs typeface="Roboto"/>
              <a:sym typeface="Roboto"/>
            </a:endParaRPr>
          </a:p>
          <a:p>
            <a:pPr indent="-298450" lvl="0" marL="457200" rtl="0" algn="l">
              <a:lnSpc>
                <a:spcPct val="100000"/>
              </a:lnSpc>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It tries to evaluate the expression using the eval function.</a:t>
            </a:r>
            <a:endParaRPr sz="1100">
              <a:solidFill>
                <a:srgbClr val="000000"/>
              </a:solidFill>
              <a:latin typeface="Roboto"/>
              <a:ea typeface="Roboto"/>
              <a:cs typeface="Roboto"/>
              <a:sym typeface="Roboto"/>
            </a:endParaRPr>
          </a:p>
          <a:p>
            <a:pPr indent="-298450" lvl="0" marL="457200" rtl="0" algn="l">
              <a:lnSpc>
                <a:spcPct val="100000"/>
              </a:lnSpc>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If an error occurs during evaluation (e.g., a syntax error), it catches the exception and sets the screen value to 'Error'.</a:t>
            </a:r>
            <a:endParaRPr sz="1100">
              <a:solidFill>
                <a:srgbClr val="000000"/>
              </a:solidFill>
              <a:latin typeface="Roboto"/>
              <a:ea typeface="Roboto"/>
              <a:cs typeface="Roboto"/>
              <a:sym typeface="Roboto"/>
            </a:endParaRPr>
          </a:p>
          <a:p>
            <a:pPr indent="0" lvl="0" marL="0" rtl="0" algn="l">
              <a:lnSpc>
                <a:spcPct val="100000"/>
              </a:lnSpc>
              <a:spcBef>
                <a:spcPts val="1500"/>
              </a:spcBef>
              <a:spcAft>
                <a:spcPts val="0"/>
              </a:spcAft>
              <a:buNone/>
            </a:pPr>
            <a:r>
              <a:t/>
            </a:r>
            <a:endParaRPr sz="1100">
              <a:solidFill>
                <a:srgbClr val="000000"/>
              </a:solidFill>
              <a:latin typeface="Roboto"/>
              <a:ea typeface="Roboto"/>
              <a:cs typeface="Roboto"/>
              <a:sym typeface="Roboto"/>
            </a:endParaRPr>
          </a:p>
          <a:p>
            <a:pPr indent="0" lvl="0" marL="0" rtl="0" algn="l">
              <a:lnSpc>
                <a:spcPct val="100000"/>
              </a:lnSpc>
              <a:spcBef>
                <a:spcPts val="1500"/>
              </a:spcBef>
              <a:spcAft>
                <a:spcPts val="0"/>
              </a:spcAft>
              <a:buNone/>
            </a:pPr>
            <a:r>
              <a:t/>
            </a:r>
            <a:endParaRPr sz="1100">
              <a:solidFill>
                <a:srgbClr val="000000"/>
              </a:solidFill>
              <a:latin typeface="Roboto"/>
              <a:ea typeface="Roboto"/>
              <a:cs typeface="Roboto"/>
              <a:sym typeface="Roboto"/>
            </a:endParaRPr>
          </a:p>
          <a:p>
            <a:pPr indent="0" lvl="0" marL="0" rtl="0" algn="l">
              <a:lnSpc>
                <a:spcPct val="100000"/>
              </a:lnSpc>
              <a:spcBef>
                <a:spcPts val="1500"/>
              </a:spcBef>
              <a:spcAft>
                <a:spcPts val="1200"/>
              </a:spcAft>
              <a:buNone/>
            </a:pPr>
            <a:r>
              <a:t/>
            </a:r>
            <a:endParaRPr sz="1100">
              <a:solidFill>
                <a:srgbClr val="000000"/>
              </a:solidFill>
            </a:endParaRPr>
          </a:p>
        </p:txBody>
      </p:sp>
      <p:pic>
        <p:nvPicPr>
          <p:cNvPr id="113" name="Google Shape;113;p17"/>
          <p:cNvPicPr preferRelativeResize="0"/>
          <p:nvPr/>
        </p:nvPicPr>
        <p:blipFill rotWithShape="1">
          <a:blip r:embed="rId3">
            <a:alphaModFix/>
          </a:blip>
          <a:srcRect b="0" l="0" r="0" t="0"/>
          <a:stretch/>
        </p:blipFill>
        <p:spPr>
          <a:xfrm>
            <a:off x="4861575" y="1259550"/>
            <a:ext cx="4282425" cy="3188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IMAGES</a:t>
            </a:r>
            <a:endParaRPr/>
          </a:p>
        </p:txBody>
      </p:sp>
      <p:pic>
        <p:nvPicPr>
          <p:cNvPr id="119" name="Google Shape;119;p18"/>
          <p:cNvPicPr preferRelativeResize="0"/>
          <p:nvPr/>
        </p:nvPicPr>
        <p:blipFill>
          <a:blip r:embed="rId3">
            <a:alphaModFix/>
          </a:blip>
          <a:stretch>
            <a:fillRect/>
          </a:stretch>
        </p:blipFill>
        <p:spPr>
          <a:xfrm>
            <a:off x="301500" y="2006250"/>
            <a:ext cx="2514600" cy="2367550"/>
          </a:xfrm>
          <a:prstGeom prst="rect">
            <a:avLst/>
          </a:prstGeom>
          <a:noFill/>
          <a:ln>
            <a:noFill/>
          </a:ln>
        </p:spPr>
      </p:pic>
      <p:pic>
        <p:nvPicPr>
          <p:cNvPr id="120" name="Google Shape;120;p18"/>
          <p:cNvPicPr preferRelativeResize="0"/>
          <p:nvPr/>
        </p:nvPicPr>
        <p:blipFill>
          <a:blip r:embed="rId4">
            <a:alphaModFix/>
          </a:blip>
          <a:stretch>
            <a:fillRect/>
          </a:stretch>
        </p:blipFill>
        <p:spPr>
          <a:xfrm>
            <a:off x="3306424" y="2013600"/>
            <a:ext cx="2514600" cy="2352848"/>
          </a:xfrm>
          <a:prstGeom prst="rect">
            <a:avLst/>
          </a:prstGeom>
          <a:noFill/>
          <a:ln>
            <a:noFill/>
          </a:ln>
        </p:spPr>
      </p:pic>
      <p:pic>
        <p:nvPicPr>
          <p:cNvPr id="121" name="Google Shape;121;p18"/>
          <p:cNvPicPr preferRelativeResize="0"/>
          <p:nvPr/>
        </p:nvPicPr>
        <p:blipFill>
          <a:blip r:embed="rId5">
            <a:alphaModFix/>
          </a:blip>
          <a:stretch>
            <a:fillRect/>
          </a:stretch>
        </p:blipFill>
        <p:spPr>
          <a:xfrm>
            <a:off x="6311350" y="2013600"/>
            <a:ext cx="2561356" cy="235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ACHIEVEMENTS</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Creating table in html.</a:t>
            </a:r>
            <a:endParaRPr sz="1200">
              <a:solidFill>
                <a:srgbClr val="000000"/>
              </a:solidFill>
              <a:latin typeface="Roboto"/>
              <a:ea typeface="Roboto"/>
              <a:cs typeface="Roboto"/>
              <a:sym typeface="Roboto"/>
            </a:endParaRPr>
          </a:p>
          <a:p>
            <a:pPr indent="-304800" lvl="0" marL="457200" rtl="0" algn="l">
              <a:lnSpc>
                <a:spcPct val="150000"/>
              </a:lnSpc>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Create buttons for different operations.</a:t>
            </a:r>
            <a:endParaRPr sz="1200">
              <a:solidFill>
                <a:srgbClr val="000000"/>
              </a:solidFill>
              <a:latin typeface="Roboto"/>
              <a:ea typeface="Roboto"/>
              <a:cs typeface="Roboto"/>
              <a:sym typeface="Roboto"/>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latin typeface="Roboto"/>
                <a:ea typeface="Roboto"/>
                <a:cs typeface="Roboto"/>
                <a:sym typeface="Roboto"/>
              </a:rPr>
              <a:t>Using eval() function for evaluating mathematical expressions input by the user, as these expressions are naturally in string form.</a:t>
            </a:r>
            <a:endParaRPr sz="1200">
              <a:solidFill>
                <a:srgbClr val="000000"/>
              </a:solidFill>
              <a:latin typeface="Roboto"/>
              <a:ea typeface="Roboto"/>
              <a:cs typeface="Roboto"/>
              <a:sym typeface="Roboto"/>
            </a:endParaRPr>
          </a:p>
          <a:p>
            <a:pPr indent="-304800" lvl="0" marL="457200" rtl="0" algn="l">
              <a:lnSpc>
                <a:spcPct val="150000"/>
              </a:lnSpc>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Display the current input and results on the screen.</a:t>
            </a:r>
            <a:endParaRPr sz="1200">
              <a:solidFill>
                <a:srgbClr val="000000"/>
              </a:solidFill>
              <a:latin typeface="Roboto"/>
              <a:ea typeface="Roboto"/>
              <a:cs typeface="Roboto"/>
              <a:sym typeface="Roboto"/>
            </a:endParaRPr>
          </a:p>
          <a:p>
            <a:pPr indent="-304800" lvl="0" marL="457200" rtl="0" algn="l">
              <a:lnSpc>
                <a:spcPct val="150000"/>
              </a:lnSpc>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displays an error message in response to invalid input expressions.</a:t>
            </a:r>
            <a:endParaRPr sz="1200">
              <a:solidFill>
                <a:srgbClr val="000000"/>
              </a:solidFill>
              <a:latin typeface="Roboto"/>
              <a:ea typeface="Roboto"/>
              <a:cs typeface="Roboto"/>
              <a:sym typeface="Roboto"/>
            </a:endParaRPr>
          </a:p>
          <a:p>
            <a:pPr indent="0" lvl="0" marL="457200" rtl="0" algn="l">
              <a:lnSpc>
                <a:spcPct val="150000"/>
              </a:lnSpc>
              <a:spcBef>
                <a:spcPts val="1200"/>
              </a:spcBef>
              <a:spcAft>
                <a:spcPts val="1200"/>
              </a:spcAft>
              <a:buNone/>
            </a:pPr>
            <a:r>
              <a:t/>
            </a:r>
            <a:endParaRPr sz="1200">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2100"/>
              </a:spcBef>
              <a:spcAft>
                <a:spcPts val="0"/>
              </a:spcAft>
              <a:buClr>
                <a:srgbClr val="000000"/>
              </a:buClr>
              <a:buSzPts val="1300"/>
              <a:buFont typeface="Roboto"/>
              <a:buChar char="●"/>
            </a:pPr>
            <a:r>
              <a:rPr lang="en">
                <a:solidFill>
                  <a:srgbClr val="000000"/>
                </a:solidFill>
                <a:latin typeface="Roboto"/>
                <a:ea typeface="Roboto"/>
                <a:cs typeface="Roboto"/>
                <a:sym typeface="Roboto"/>
              </a:rPr>
              <a:t>Perform calculations involving addition, subtraction, multiplication, and division.</a:t>
            </a:r>
            <a:endParaRPr>
              <a:solidFill>
                <a:srgbClr val="000000"/>
              </a:solidFill>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Use parentheses to group operations and control the order of evaluation.</a:t>
            </a:r>
            <a:endParaRPr>
              <a:solidFill>
                <a:srgbClr val="000000"/>
              </a:solidFill>
              <a:latin typeface="Roboto"/>
              <a:ea typeface="Roboto"/>
              <a:cs typeface="Roboto"/>
              <a:sym typeface="Roboto"/>
            </a:endParaRPr>
          </a:p>
          <a:p>
            <a:pPr indent="-311150" lvl="0" marL="457200" rtl="0" algn="l">
              <a:lnSpc>
                <a:spcPct val="150000"/>
              </a:lnSpc>
              <a:spcBef>
                <a:spcPts val="0"/>
              </a:spcBef>
              <a:spcAft>
                <a:spcPts val="0"/>
              </a:spcAft>
              <a:buClr>
                <a:srgbClr val="000000"/>
              </a:buClr>
              <a:buSzPts val="1300"/>
              <a:buFont typeface="Roboto"/>
              <a:buChar char="●"/>
            </a:pPr>
            <a:r>
              <a:rPr lang="en">
                <a:solidFill>
                  <a:srgbClr val="000000"/>
                </a:solidFill>
                <a:latin typeface="Roboto"/>
                <a:ea typeface="Roboto"/>
                <a:cs typeface="Roboto"/>
                <a:sym typeface="Roboto"/>
              </a:rPr>
              <a:t>Clear the input screen and reset the calculator.</a:t>
            </a:r>
            <a:endParaRPr>
              <a:solidFill>
                <a:srgbClr val="000000"/>
              </a:solidFill>
              <a:latin typeface="Roboto"/>
              <a:ea typeface="Roboto"/>
              <a:cs typeface="Roboto"/>
              <a:sym typeface="Roboto"/>
            </a:endParaRPr>
          </a:p>
          <a:p>
            <a:pPr indent="0" lvl="0" marL="0" rtl="0" algn="l">
              <a:lnSpc>
                <a:spcPct val="150000"/>
              </a:lnSpc>
              <a:spcBef>
                <a:spcPts val="2100"/>
              </a:spcBef>
              <a:spcAft>
                <a:spcPts val="1200"/>
              </a:spcAft>
              <a:buNone/>
            </a:pPr>
            <a:r>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https://hc.labnet.sfbu.edu/~henry/npu/classes/javascript/html5/slide/table_example.html</a:t>
            </a:r>
            <a:endParaRPr/>
          </a:p>
          <a:p>
            <a:pPr indent="-311150" lvl="0" marL="457200" rtl="0" algn="l">
              <a:spcBef>
                <a:spcPts val="0"/>
              </a:spcBef>
              <a:spcAft>
                <a:spcPts val="0"/>
              </a:spcAft>
              <a:buSzPts val="1300"/>
              <a:buChar char="●"/>
            </a:pPr>
            <a:r>
              <a:rPr lang="en" u="sng">
                <a:solidFill>
                  <a:schemeClr val="hlink"/>
                </a:solidFill>
                <a:hlinkClick r:id="rId4"/>
              </a:rPr>
              <a:t>https://hc.labnet.sfbu.edu/~henry/npu/classes/javascript/html5/slide/exercise_html5.html#cl</a:t>
            </a:r>
            <a:endParaRPr/>
          </a:p>
          <a:p>
            <a:pPr indent="-311150" lvl="0" marL="457200" rtl="0" algn="l">
              <a:spcBef>
                <a:spcPts val="0"/>
              </a:spcBef>
              <a:spcAft>
                <a:spcPts val="0"/>
              </a:spcAft>
              <a:buSzPts val="1300"/>
              <a:buChar char="●"/>
            </a:pPr>
            <a:r>
              <a:rPr lang="en" u="sng">
                <a:solidFill>
                  <a:schemeClr val="hlink"/>
                </a:solidFill>
                <a:hlinkClick r:id="rId5"/>
              </a:rPr>
              <a:t>https://www.w3schools.com/tags/tryit.asp?filename=tryhtml_button_test</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