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4C6800-FD26-4975-9551-A6A393F0EAC6}">
  <a:tblStyle styleId="{C94C6800-FD26-4975-9551-A6A393F0EA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c7a713f8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c7a713f8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c7a713f8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c7a713f8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c7a713f8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c7a713f8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c7a713f8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c7a713f8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c7a7140da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c7a7140da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7a7140da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c7a7140da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c7a71435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c7a71435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c7a71435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c7a7143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c7a71435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c7a71435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c7a714356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c7a714356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c7a71435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c7a71435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c7a71435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c7a71435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c7a71435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c7a71435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rgbClr val="D9D9D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anvas.vu.nl/groups/66337/users/90092" TargetMode="External"/><Relationship Id="rId4" Type="http://schemas.openxmlformats.org/officeDocument/2006/relationships/hyperlink" Target="https://canvas.vu.nl/groups/66337/users/90092" TargetMode="External"/><Relationship Id="rId5" Type="http://schemas.openxmlformats.org/officeDocument/2006/relationships/hyperlink" Target="https://canvas.vu.nl/groups/66337/users/89745" TargetMode="External"/><Relationship Id="rId6" Type="http://schemas.openxmlformats.org/officeDocument/2006/relationships/hyperlink" Target="https://canvas.vu.nl/groups/66337/users/89745" TargetMode="External"/><Relationship Id="rId7" Type="http://schemas.openxmlformats.org/officeDocument/2006/relationships/hyperlink" Target="https://canvas.vu.nl/groups/66337/users/89906" TargetMode="External"/><Relationship Id="rId8" Type="http://schemas.openxmlformats.org/officeDocument/2006/relationships/hyperlink" Target="https://canvas.vu.nl/groups/66337/users/81450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2921950" y="421600"/>
            <a:ext cx="2716800" cy="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400">
                <a:solidFill>
                  <a:srgbClr val="2D3B45"/>
                </a:solidFill>
              </a:rPr>
              <a:t>Project Big Data</a:t>
            </a:r>
            <a:endParaRPr b="1" sz="2400">
              <a:solidFill>
                <a:srgbClr val="2D3B45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2400">
                <a:solidFill>
                  <a:srgbClr val="2D3B45"/>
                </a:solidFill>
              </a:rPr>
              <a:t>Group 2</a:t>
            </a:r>
            <a:endParaRPr b="1" sz="2400">
              <a:solidFill>
                <a:srgbClr val="2D3B4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2876650" y="3441350"/>
            <a:ext cx="2807400" cy="10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Cer</a:t>
            </a:r>
            <a:r>
              <a:rPr lang="tr" sz="1400">
                <a:solidFill>
                  <a:schemeClr val="accent5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 Akkalyoncu</a:t>
            </a:r>
            <a:endParaRPr sz="1400"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solidFill>
                  <a:schemeClr val="accent5"/>
                </a:solidFill>
              </a:rPr>
              <a:t>H. İ</a:t>
            </a:r>
            <a:r>
              <a:rPr lang="tr" sz="1400">
                <a:solidFill>
                  <a:schemeClr val="accent5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</a:t>
            </a:r>
            <a:r>
              <a:rPr lang="tr" sz="1400">
                <a:solidFill>
                  <a:schemeClr val="hlink"/>
                </a:solidFill>
                <a:uFill>
                  <a:noFill/>
                </a:uFill>
                <a:hlinkClick r:id="rId6"/>
              </a:rPr>
              <a:t>em Gökçek</a:t>
            </a:r>
            <a:endParaRPr sz="1400"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solidFill>
                  <a:schemeClr val="accent5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Zeynep Sonkaya</a:t>
            </a:r>
            <a:endParaRPr sz="1400"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solidFill>
                  <a:schemeClr val="accent5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Hidde van Zalm</a:t>
            </a:r>
            <a:endParaRPr sz="1400"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2558800" y="1941725"/>
            <a:ext cx="3443100" cy="10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highlight>
                  <a:srgbClr val="FFFFFF"/>
                </a:highlight>
              </a:rPr>
              <a:t>Houses of Washington DC</a:t>
            </a:r>
            <a:endParaRPr sz="1800"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highlight>
                  <a:srgbClr val="FFFFFF"/>
                </a:highlight>
              </a:rPr>
              <a:t>27/06/2019</a:t>
            </a:r>
            <a:endParaRPr sz="14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" type="subTitle"/>
          </p:nvPr>
        </p:nvSpPr>
        <p:spPr>
          <a:xfrm>
            <a:off x="412250" y="160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H</a:t>
            </a:r>
            <a:r>
              <a:rPr b="1" lang="tr" sz="1200">
                <a:solidFill>
                  <a:schemeClr val="dk1"/>
                </a:solidFill>
              </a:rPr>
              <a:t>ow does the neighborhood of the home affect its sale price?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3" name="Google Shape;123;p22"/>
          <p:cNvGraphicFramePr/>
          <p:nvPr/>
        </p:nvGraphicFramePr>
        <p:xfrm>
          <a:off x="7641075" y="74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{C94C6800-FD26-4975-9551-A6A393F0EAC6}</a:tableStyleId>
              </a:tblPr>
              <a:tblGrid>
                <a:gridCol w="1238200"/>
              </a:tblGrid>
              <a:tr h="36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Mean Price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1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$931,351.60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050" y="840750"/>
            <a:ext cx="8251500" cy="41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idx="1" type="subTitle"/>
          </p:nvPr>
        </p:nvSpPr>
        <p:spPr>
          <a:xfrm>
            <a:off x="247275" y="149625"/>
            <a:ext cx="51963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Do newer homes tend to be smaller or larger than older homes?</a:t>
            </a:r>
            <a:endParaRPr b="1" sz="1200"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6525"/>
            <a:ext cx="8839202" cy="3928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/>
        </p:nvSpPr>
        <p:spPr>
          <a:xfrm>
            <a:off x="0" y="0"/>
            <a:ext cx="87306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200"/>
              <a:t>Is there a relation between the weekday that houses are being sold and the number of houses?</a:t>
            </a:r>
            <a:endParaRPr b="1" sz="1200"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69800"/>
            <a:ext cx="4403900" cy="44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25" y="369800"/>
            <a:ext cx="4403900" cy="44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OLS Regression -&gt; Variables and filtering data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25" y="15340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/>
              <a:t>Target variable: </a:t>
            </a:r>
            <a:br>
              <a:rPr b="1" lang="tr"/>
            </a:br>
            <a:r>
              <a:rPr lang="tr"/>
              <a:t>Housing price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r"/>
              <a:t>Filter:	</a:t>
            </a:r>
            <a:br>
              <a:rPr lang="tr"/>
            </a:br>
            <a:r>
              <a:rPr lang="tr"/>
              <a:t>Houses with, prices =&gt; $200,000.</a:t>
            </a:r>
            <a:br>
              <a:rPr lang="tr"/>
            </a:br>
            <a:r>
              <a:rPr lang="tr"/>
              <a:t>Houses with, prices &lt;= $2,000,000.-</a:t>
            </a:r>
            <a:br>
              <a:rPr lang="tr"/>
            </a:br>
            <a:br>
              <a:rPr b="1" lang="tr"/>
            </a:br>
            <a:r>
              <a:rPr lang="tr"/>
              <a:t>Houses with rooms, bedrooms and bathrooms</a:t>
            </a:r>
            <a:br>
              <a:rPr lang="tr"/>
            </a:br>
            <a:r>
              <a:rPr lang="tr"/>
              <a:t>Houses with sale date later than 2016</a:t>
            </a:r>
            <a:br>
              <a:rPr lang="tr"/>
            </a:br>
            <a:br>
              <a:rPr lang="tr"/>
            </a:br>
            <a:r>
              <a:rPr b="1" lang="tr"/>
              <a:t>This gives us 7724 houses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>
            <p:ph idx="2" type="body"/>
          </p:nvPr>
        </p:nvSpPr>
        <p:spPr>
          <a:xfrm>
            <a:off x="4457200" y="1505700"/>
            <a:ext cx="43752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tr"/>
              <a:t>Predictor variables:</a:t>
            </a:r>
            <a:br>
              <a:rPr lang="tr"/>
            </a:br>
            <a:r>
              <a:rPr lang="tr"/>
              <a:t>Number of full bathrooms	</a:t>
            </a:r>
            <a:br>
              <a:rPr lang="tr"/>
            </a:br>
            <a:r>
              <a:rPr lang="tr"/>
              <a:t>Grade 				</a:t>
            </a:r>
            <a:br>
              <a:rPr lang="tr"/>
            </a:br>
            <a:r>
              <a:rPr lang="tr"/>
              <a:t>Number of fireplaces		</a:t>
            </a:r>
            <a:br>
              <a:rPr lang="tr"/>
            </a:br>
            <a:r>
              <a:rPr lang="tr"/>
              <a:t>Neighbourhood</a:t>
            </a:r>
            <a:r>
              <a:rPr lang="tr"/>
              <a:t> 		</a:t>
            </a:r>
            <a:br>
              <a:rPr lang="tr"/>
            </a:b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0175" y="2826325"/>
            <a:ext cx="4700726" cy="215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 OLS Regression -&gt; Model results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/>
              <a:t>Metrics:</a:t>
            </a:r>
            <a:br>
              <a:rPr lang="tr"/>
            </a:br>
            <a:r>
              <a:rPr lang="tr"/>
              <a:t>R-squared		=		0.77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Condition number 	=		252  (&gt;30)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r"/>
              <a:t>VIF (&gt;5):</a:t>
            </a:r>
            <a:br>
              <a:rPr b="1" lang="tr"/>
            </a:br>
            <a:r>
              <a:rPr lang="tr"/>
              <a:t>Neighbourhood, American University = 83.1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Neighbourhood, Old City 1 = 7.3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r"/>
              <a:t>No influence points</a:t>
            </a:r>
            <a:br>
              <a:rPr lang="tr"/>
            </a:br>
            <a:br>
              <a:rPr lang="tr"/>
            </a:br>
            <a:r>
              <a:rPr b="1" lang="tr"/>
              <a:t>Conditions are satisfied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5875" y="1343375"/>
            <a:ext cx="4906450" cy="36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Dataset: Houses of Washington DC</a:t>
            </a:r>
            <a:endParaRPr/>
          </a:p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391650" y="1878550"/>
            <a:ext cx="8360700" cy="28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/>
              <a:t>Various characteristics of the houses located in Washington DC.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/>
              <a:t>Data inspection, mainly on the effects on the prices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/>
              <a:t>Data cleaning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tr"/>
              <a:t>Duplicates, NaN values, exceptional values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Motivation</a:t>
            </a:r>
            <a:endParaRPr/>
          </a:p>
        </p:txBody>
      </p:sp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311700" y="1548276"/>
            <a:ext cx="8130600" cy="24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tr" sz="2400"/>
              <a:t>It is a topic that concerns most people. 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tr" sz="2400"/>
              <a:t>We wanted to check the value of the house (its properties) versus its price. 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399675" y="302025"/>
            <a:ext cx="51963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How did the sale price of houses change over time? 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500" y="830838"/>
            <a:ext cx="4753125" cy="348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247275" y="149625"/>
            <a:ext cx="51963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How does the age of the home affect its selling price? 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50" y="1193550"/>
            <a:ext cx="3772044" cy="29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4375" y="1193538"/>
            <a:ext cx="4030575" cy="296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609750" y="204900"/>
            <a:ext cx="79245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 </a:t>
            </a:r>
            <a:r>
              <a:rPr b="1" lang="tr" sz="1200">
                <a:solidFill>
                  <a:schemeClr val="dk1"/>
                </a:solidFill>
              </a:rPr>
              <a:t>Do older homes have fewer bathrooms per square foot? 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5840000" y="2203950"/>
            <a:ext cx="3214800" cy="12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We cannot interpret anything since it is not homoscedastic or linear.</a:t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04" y="969225"/>
            <a:ext cx="504807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157950" y="196200"/>
            <a:ext cx="88002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t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are some properties of homes that affect sale prices (e.g., heating/cooling/exterior/roof types)?</a:t>
            </a:r>
            <a:endParaRPr b="1" sz="1200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537" y="799500"/>
            <a:ext cx="3935425" cy="41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5077600" y="1795900"/>
            <a:ext cx="3214800" cy="12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Chi-square test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p value: </a:t>
            </a:r>
            <a:r>
              <a:rPr lang="tr">
                <a:solidFill>
                  <a:schemeClr val="dk1"/>
                </a:solidFill>
              </a:rPr>
              <a:t>0.0041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175" y="178600"/>
            <a:ext cx="4489275" cy="47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5142025" y="1774425"/>
            <a:ext cx="3214800" cy="12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C</a:t>
            </a:r>
            <a:r>
              <a:rPr lang="tr">
                <a:solidFill>
                  <a:schemeClr val="dk1"/>
                </a:solidFill>
              </a:rPr>
              <a:t>hi-square test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p</a:t>
            </a:r>
            <a:r>
              <a:rPr lang="tr">
                <a:solidFill>
                  <a:schemeClr val="dk1"/>
                </a:solidFill>
              </a:rPr>
              <a:t> value: 0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75" y="195413"/>
            <a:ext cx="4562450" cy="483842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5464175" y="1656325"/>
            <a:ext cx="3214800" cy="12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C</a:t>
            </a:r>
            <a:r>
              <a:rPr lang="tr">
                <a:solidFill>
                  <a:schemeClr val="dk1"/>
                </a:solidFill>
              </a:rPr>
              <a:t>hi-square test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p value: 0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