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Lst>
  <p:sldSz cx="12192000" cy="6858000"/>
  <p:notesSz cx="6858000" cy="9144000"/>
  <p:embeddedFontLst>
    <p:embeddedFont>
      <p:font typeface="Century Gothic" panose="020B0502020202020204" pitchFamily="34" charset="0"/>
      <p:regular r:id="rId43"/>
      <p:bold r:id="rId44"/>
      <p:italic r:id="rId45"/>
      <p:boldItalic r:id="rId46"/>
    </p:embeddedFont>
    <p:embeddedFont>
      <p:font typeface="Lucida Console" panose="020B0609040504020204" pitchFamily="49"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9" roundtripDataSignature="AMtx7mhHVTyXC+dHzDViTT6eaPJTFz/R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67"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1"/>
        <p:cNvGrpSpPr/>
        <p:nvPr/>
      </p:nvGrpSpPr>
      <p:grpSpPr>
        <a:xfrm>
          <a:off x="0" y="0"/>
          <a:ext cx="0" cy="0"/>
          <a:chOff x="0" y="0"/>
          <a:chExt cx="0" cy="0"/>
        </a:xfrm>
      </p:grpSpPr>
      <p:sp>
        <p:nvSpPr>
          <p:cNvPr id="12" name="Google Shape;12;p41"/>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3" name="Google Shape;13;p41"/>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41"/>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a:endParaRPr/>
          </a:p>
        </p:txBody>
      </p:sp>
      <p:sp>
        <p:nvSpPr>
          <p:cNvPr id="15" name="Google Shape;15;p4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Yazılı Panoramik Resim">
  <p:cSld name="Yazılı Panoramik Resim">
    <p:spTree>
      <p:nvGrpSpPr>
        <p:cNvPr id="1" name="Shape 75"/>
        <p:cNvGrpSpPr/>
        <p:nvPr/>
      </p:nvGrpSpPr>
      <p:grpSpPr>
        <a:xfrm>
          <a:off x="0" y="0"/>
          <a:ext cx="0" cy="0"/>
          <a:chOff x="0" y="0"/>
          <a:chExt cx="0" cy="0"/>
        </a:xfrm>
      </p:grpSpPr>
      <p:sp>
        <p:nvSpPr>
          <p:cNvPr id="76" name="Google Shape;76;p50"/>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txBody>
          <a:bodyPr spcFirstLastPara="1" wrap="square" lIns="91425" tIns="45700" rIns="91425" bIns="45700" anchor="t" anchorCtr="0">
            <a:normAutofit/>
          </a:bodyPr>
          <a:lstStyle>
            <a:lvl1pPr marR="0" lvl="0" algn="ctr" rtl="0">
              <a:spcBef>
                <a:spcPts val="320"/>
              </a:spcBef>
              <a:spcAft>
                <a:spcPts val="0"/>
              </a:spcAft>
              <a:buClr>
                <a:schemeClr val="accent1"/>
              </a:buClr>
              <a:buSzPts val="160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8" name="Google Shape;78;p50"/>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9" name="Google Shape;79;p5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82"/>
        <p:cNvGrpSpPr/>
        <p:nvPr/>
      </p:nvGrpSpPr>
      <p:grpSpPr>
        <a:xfrm>
          <a:off x="0" y="0"/>
          <a:ext cx="0" cy="0"/>
          <a:chOff x="0" y="0"/>
          <a:chExt cx="0" cy="0"/>
        </a:xfrm>
      </p:grpSpPr>
      <p:sp>
        <p:nvSpPr>
          <p:cNvPr id="83" name="Google Shape;83;p51"/>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4" name="Google Shape;84;p51"/>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200"/>
              <a:buFont typeface="Century Gothic"/>
              <a:buNone/>
              <a:defRPr sz="4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1"/>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86" name="Google Shape;86;p51"/>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87" name="Google Shape;87;p5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90"/>
        <p:cNvGrpSpPr/>
        <p:nvPr/>
      </p:nvGrpSpPr>
      <p:grpSpPr>
        <a:xfrm>
          <a:off x="0" y="0"/>
          <a:ext cx="0" cy="0"/>
          <a:chOff x="0" y="0"/>
          <a:chExt cx="0" cy="0"/>
        </a:xfrm>
      </p:grpSpPr>
      <p:sp>
        <p:nvSpPr>
          <p:cNvPr id="91" name="Google Shape;91;p52"/>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2" name="Google Shape;92;p52"/>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2"/>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360"/>
              </a:spcBef>
              <a:spcAft>
                <a:spcPts val="0"/>
              </a:spcAft>
              <a:buSzPts val="1800"/>
              <a:buFont typeface="Century Gothic"/>
              <a:buNone/>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94" name="Google Shape;94;p5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97"/>
        <p:cNvGrpSpPr/>
        <p:nvPr/>
      </p:nvGrpSpPr>
      <p:grpSpPr>
        <a:xfrm>
          <a:off x="0" y="0"/>
          <a:ext cx="0" cy="0"/>
          <a:chOff x="0" y="0"/>
          <a:chExt cx="0" cy="0"/>
        </a:xfrm>
      </p:grpSpPr>
      <p:sp>
        <p:nvSpPr>
          <p:cNvPr id="98" name="Google Shape;98;p53"/>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9" name="Google Shape;99;p5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3"/>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1" name="Google Shape;101;p5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5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04"/>
        <p:cNvGrpSpPr/>
        <p:nvPr/>
      </p:nvGrpSpPr>
      <p:grpSpPr>
        <a:xfrm>
          <a:off x="0" y="0"/>
          <a:ext cx="0" cy="0"/>
          <a:chOff x="0" y="0"/>
          <a:chExt cx="0" cy="0"/>
        </a:xfrm>
      </p:grpSpPr>
      <p:sp>
        <p:nvSpPr>
          <p:cNvPr id="105" name="Google Shape;105;p54"/>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6" name="Google Shape;106;p54"/>
          <p:cNvSpPr txBox="1">
            <a:spLocks noGrp="1"/>
          </p:cNvSpPr>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4"/>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108" name="Google Shape;108;p5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5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8"/>
        <p:cNvGrpSpPr/>
        <p:nvPr/>
      </p:nvGrpSpPr>
      <p:grpSpPr>
        <a:xfrm>
          <a:off x="0" y="0"/>
          <a:ext cx="0" cy="0"/>
          <a:chOff x="0" y="0"/>
          <a:chExt cx="0" cy="0"/>
        </a:xfrm>
      </p:grpSpPr>
      <p:sp>
        <p:nvSpPr>
          <p:cNvPr id="19" name="Google Shape;19;p4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0" name="Google Shape;20;p4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22" name="Google Shape;22;p4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25"/>
        <p:cNvGrpSpPr/>
        <p:nvPr/>
      </p:nvGrpSpPr>
      <p:grpSpPr>
        <a:xfrm>
          <a:off x="0" y="0"/>
          <a:ext cx="0" cy="0"/>
          <a:chOff x="0" y="0"/>
          <a:chExt cx="0" cy="0"/>
        </a:xfrm>
      </p:grpSpPr>
      <p:sp>
        <p:nvSpPr>
          <p:cNvPr id="26" name="Google Shape;26;p43"/>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7" name="Google Shape;27;p43"/>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spcBef>
                <a:spcPts val="0"/>
              </a:spcBef>
              <a:spcAft>
                <a:spcPts val="0"/>
              </a:spcAft>
              <a:buClr>
                <a:srgbClr val="FEFEFE"/>
              </a:buClr>
              <a:buSzPts val="4800"/>
              <a:buFont typeface="Century Gothic"/>
              <a:buNone/>
              <a:defRPr sz="48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3"/>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spcBef>
                <a:spcPts val="360"/>
              </a:spcBef>
              <a:spcAft>
                <a:spcPts val="0"/>
              </a:spcAft>
              <a:buSzPts val="1800"/>
              <a:buNone/>
              <a:defRPr sz="1800">
                <a:solidFill>
                  <a:schemeClr val="lt1"/>
                </a:solidFill>
              </a:defRPr>
            </a:lvl1pPr>
            <a:lvl2pPr marL="914400" lvl="1" indent="-228600" algn="l">
              <a:spcBef>
                <a:spcPts val="600"/>
              </a:spcBef>
              <a:spcAft>
                <a:spcPts val="0"/>
              </a:spcAft>
              <a:buSzPts val="1800"/>
              <a:buNone/>
              <a:defRPr sz="1800">
                <a:solidFill>
                  <a:schemeClr val="lt1"/>
                </a:solidFill>
              </a:defRPr>
            </a:lvl2pPr>
            <a:lvl3pPr marL="1371600" lvl="2" indent="-228600" algn="l">
              <a:spcBef>
                <a:spcPts val="600"/>
              </a:spcBef>
              <a:spcAft>
                <a:spcPts val="0"/>
              </a:spcAft>
              <a:buSzPts val="1600"/>
              <a:buNone/>
              <a:defRPr sz="1600">
                <a:solidFill>
                  <a:schemeClr val="lt1"/>
                </a:solidFill>
              </a:defRPr>
            </a:lvl3pPr>
            <a:lvl4pPr marL="1828800" lvl="3" indent="-228600" algn="l">
              <a:spcBef>
                <a:spcPts val="600"/>
              </a:spcBef>
              <a:spcAft>
                <a:spcPts val="0"/>
              </a:spcAft>
              <a:buSzPts val="1400"/>
              <a:buNone/>
              <a:defRPr sz="1400">
                <a:solidFill>
                  <a:schemeClr val="lt1"/>
                </a:solidFill>
              </a:defRPr>
            </a:lvl4pPr>
            <a:lvl5pPr marL="2286000" lvl="4" indent="-228600" algn="l">
              <a:spcBef>
                <a:spcPts val="600"/>
              </a:spcBef>
              <a:spcAft>
                <a:spcPts val="0"/>
              </a:spcAft>
              <a:buSzPts val="1400"/>
              <a:buNone/>
              <a:defRPr sz="1400">
                <a:solidFill>
                  <a:schemeClr val="lt1"/>
                </a:solidFill>
              </a:defRPr>
            </a:lvl5pPr>
            <a:lvl6pPr marL="2743200" lvl="5" indent="-228600" algn="l">
              <a:spcBef>
                <a:spcPts val="600"/>
              </a:spcBef>
              <a:spcAft>
                <a:spcPts val="0"/>
              </a:spcAft>
              <a:buSzPts val="1400"/>
              <a:buNone/>
              <a:defRPr sz="1400">
                <a:solidFill>
                  <a:schemeClr val="lt1"/>
                </a:solidFill>
              </a:defRPr>
            </a:lvl6pPr>
            <a:lvl7pPr marL="3200400" lvl="6" indent="-228600" algn="l">
              <a:spcBef>
                <a:spcPts val="600"/>
              </a:spcBef>
              <a:spcAft>
                <a:spcPts val="0"/>
              </a:spcAft>
              <a:buSzPts val="1400"/>
              <a:buNone/>
              <a:defRPr sz="1400">
                <a:solidFill>
                  <a:schemeClr val="lt1"/>
                </a:solidFill>
              </a:defRPr>
            </a:lvl7pPr>
            <a:lvl8pPr marL="3657600" lvl="7" indent="-228600" algn="l">
              <a:spcBef>
                <a:spcPts val="600"/>
              </a:spcBef>
              <a:spcAft>
                <a:spcPts val="0"/>
              </a:spcAft>
              <a:buSzPts val="1400"/>
              <a:buNone/>
              <a:defRPr sz="1400">
                <a:solidFill>
                  <a:schemeClr val="lt1"/>
                </a:solidFill>
              </a:defRPr>
            </a:lvl8pPr>
            <a:lvl9pPr marL="4114800" lvl="8" indent="-228600" algn="l">
              <a:spcBef>
                <a:spcPts val="600"/>
              </a:spcBef>
              <a:spcAft>
                <a:spcPts val="600"/>
              </a:spcAft>
              <a:buSzPts val="1400"/>
              <a:buNone/>
              <a:defRPr sz="1400">
                <a:solidFill>
                  <a:schemeClr val="lt1"/>
                </a:solidFill>
              </a:defRPr>
            </a:lvl9pPr>
          </a:lstStyle>
          <a:p>
            <a:endParaRPr/>
          </a:p>
        </p:txBody>
      </p:sp>
      <p:sp>
        <p:nvSpPr>
          <p:cNvPr id="29" name="Google Shape;29;p4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2"/>
        <p:cNvGrpSpPr/>
        <p:nvPr/>
      </p:nvGrpSpPr>
      <p:grpSpPr>
        <a:xfrm>
          <a:off x="0" y="0"/>
          <a:ext cx="0" cy="0"/>
          <a:chOff x="0" y="0"/>
          <a:chExt cx="0" cy="0"/>
        </a:xfrm>
      </p:grpSpPr>
      <p:sp>
        <p:nvSpPr>
          <p:cNvPr id="33" name="Google Shape;33;p44"/>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4" name="Google Shape;34;p4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6" name="Google Shape;36;p44"/>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37" name="Google Shape;37;p4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0"/>
        <p:cNvGrpSpPr/>
        <p:nvPr/>
      </p:nvGrpSpPr>
      <p:grpSpPr>
        <a:xfrm>
          <a:off x="0" y="0"/>
          <a:ext cx="0" cy="0"/>
          <a:chOff x="0" y="0"/>
          <a:chExt cx="0" cy="0"/>
        </a:xfrm>
      </p:grpSpPr>
      <p:sp>
        <p:nvSpPr>
          <p:cNvPr id="41" name="Google Shape;41;p45"/>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2" name="Google Shape;42;p4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5"/>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44" name="Google Shape;44;p45"/>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5" name="Google Shape;45;p45"/>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0"/>
            </a:lvl1pPr>
            <a:lvl2pPr marL="914400" lvl="1" indent="-228600" algn="l">
              <a:spcBef>
                <a:spcPts val="6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600"/>
              </a:spcBef>
              <a:spcAft>
                <a:spcPts val="0"/>
              </a:spcAft>
              <a:buSzPts val="1600"/>
              <a:buNone/>
              <a:defRPr sz="1600" b="1"/>
            </a:lvl4pPr>
            <a:lvl5pPr marL="2286000" lvl="4" indent="-228600" algn="l">
              <a:spcBef>
                <a:spcPts val="600"/>
              </a:spcBef>
              <a:spcAft>
                <a:spcPts val="0"/>
              </a:spcAft>
              <a:buSzPts val="1600"/>
              <a:buNone/>
              <a:defRPr sz="1600" b="1"/>
            </a:lvl5pPr>
            <a:lvl6pPr marL="2743200" lvl="5" indent="-228600" algn="l">
              <a:spcBef>
                <a:spcPts val="600"/>
              </a:spcBef>
              <a:spcAft>
                <a:spcPts val="0"/>
              </a:spcAft>
              <a:buSzPts val="1600"/>
              <a:buNone/>
              <a:defRPr sz="1600" b="1"/>
            </a:lvl6pPr>
            <a:lvl7pPr marL="3200400" lvl="6" indent="-228600" algn="l">
              <a:spcBef>
                <a:spcPts val="600"/>
              </a:spcBef>
              <a:spcAft>
                <a:spcPts val="0"/>
              </a:spcAft>
              <a:buSzPts val="1600"/>
              <a:buNone/>
              <a:defRPr sz="1600" b="1"/>
            </a:lvl7pPr>
            <a:lvl8pPr marL="3657600" lvl="7" indent="-228600" algn="l">
              <a:spcBef>
                <a:spcPts val="600"/>
              </a:spcBef>
              <a:spcAft>
                <a:spcPts val="0"/>
              </a:spcAft>
              <a:buSzPts val="1600"/>
              <a:buNone/>
              <a:defRPr sz="1600" b="1"/>
            </a:lvl8pPr>
            <a:lvl9pPr marL="4114800" lvl="8" indent="-228600" algn="l">
              <a:spcBef>
                <a:spcPts val="600"/>
              </a:spcBef>
              <a:spcAft>
                <a:spcPts val="600"/>
              </a:spcAft>
              <a:buSzPts val="1600"/>
              <a:buNone/>
              <a:defRPr sz="1600" b="1"/>
            </a:lvl9pPr>
          </a:lstStyle>
          <a:p>
            <a:endParaRPr/>
          </a:p>
        </p:txBody>
      </p:sp>
      <p:sp>
        <p:nvSpPr>
          <p:cNvPr id="46" name="Google Shape;46;p45"/>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47" name="Google Shape;47;p45"/>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5"/>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0"/>
        <p:cNvGrpSpPr/>
        <p:nvPr/>
      </p:nvGrpSpPr>
      <p:grpSpPr>
        <a:xfrm>
          <a:off x="0" y="0"/>
          <a:ext cx="0" cy="0"/>
          <a:chOff x="0" y="0"/>
          <a:chExt cx="0" cy="0"/>
        </a:xfrm>
      </p:grpSpPr>
      <p:sp>
        <p:nvSpPr>
          <p:cNvPr id="51" name="Google Shape;51;p46"/>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2" name="Google Shape;52;p4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6"/>
        <p:cNvGrpSpPr/>
        <p:nvPr/>
      </p:nvGrpSpPr>
      <p:grpSpPr>
        <a:xfrm>
          <a:off x="0" y="0"/>
          <a:ext cx="0" cy="0"/>
          <a:chOff x="0" y="0"/>
          <a:chExt cx="0" cy="0"/>
        </a:xfrm>
      </p:grpSpPr>
      <p:sp>
        <p:nvSpPr>
          <p:cNvPr id="57" name="Google Shape;57;p4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60"/>
        <p:cNvGrpSpPr/>
        <p:nvPr/>
      </p:nvGrpSpPr>
      <p:grpSpPr>
        <a:xfrm>
          <a:off x="0" y="0"/>
          <a:ext cx="0" cy="0"/>
          <a:chOff x="0" y="0"/>
          <a:chExt cx="0" cy="0"/>
        </a:xfrm>
      </p:grpSpPr>
      <p:sp>
        <p:nvSpPr>
          <p:cNvPr id="61" name="Google Shape;61;p48"/>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2" name="Google Shape;62;p48"/>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spcBef>
                <a:spcPts val="0"/>
              </a:spcBef>
              <a:spcAft>
                <a:spcPts val="0"/>
              </a:spcAft>
              <a:buClr>
                <a:srgbClr val="FEFEFE"/>
              </a:buClr>
              <a:buSzPts val="2000"/>
              <a:buFont typeface="Century Gothic"/>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8"/>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spcBef>
                <a:spcPts val="360"/>
              </a:spcBef>
              <a:spcAft>
                <a:spcPts val="0"/>
              </a:spcAft>
              <a:buSzPts val="1800"/>
              <a:buChar char="🞆"/>
              <a:defRPr/>
            </a:lvl1pPr>
            <a:lvl2pPr marL="914400" lvl="1" indent="-342900" algn="l">
              <a:spcBef>
                <a:spcPts val="600"/>
              </a:spcBef>
              <a:spcAft>
                <a:spcPts val="0"/>
              </a:spcAft>
              <a:buSzPts val="1800"/>
              <a:buChar char="🞆"/>
              <a:defRPr/>
            </a:lvl2pPr>
            <a:lvl3pPr marL="1371600" lvl="2" indent="-342900" algn="l">
              <a:spcBef>
                <a:spcPts val="600"/>
              </a:spcBef>
              <a:spcAft>
                <a:spcPts val="0"/>
              </a:spcAft>
              <a:buSzPts val="1800"/>
              <a:buChar char="🞆"/>
              <a:defRPr/>
            </a:lvl3pPr>
            <a:lvl4pPr marL="1828800" lvl="3" indent="-342900" algn="l">
              <a:spcBef>
                <a:spcPts val="600"/>
              </a:spcBef>
              <a:spcAft>
                <a:spcPts val="0"/>
              </a:spcAft>
              <a:buSzPts val="1800"/>
              <a:buChar char="🞆"/>
              <a:defRPr/>
            </a:lvl4pPr>
            <a:lvl5pPr marL="2286000" lvl="4" indent="-342900" algn="l">
              <a:spcBef>
                <a:spcPts val="600"/>
              </a:spcBef>
              <a:spcAft>
                <a:spcPts val="0"/>
              </a:spcAft>
              <a:buSzPts val="1800"/>
              <a:buChar char="🞆"/>
              <a:defRPr/>
            </a:lvl5pPr>
            <a:lvl6pPr marL="2743200" lvl="5" indent="-342900" algn="l">
              <a:spcBef>
                <a:spcPts val="600"/>
              </a:spcBef>
              <a:spcAft>
                <a:spcPts val="0"/>
              </a:spcAft>
              <a:buSzPts val="1800"/>
              <a:buChar char="🞆"/>
              <a:defRPr/>
            </a:lvl6pPr>
            <a:lvl7pPr marL="3200400" lvl="6" indent="-342900" algn="l">
              <a:spcBef>
                <a:spcPts val="600"/>
              </a:spcBef>
              <a:spcAft>
                <a:spcPts val="0"/>
              </a:spcAft>
              <a:buSzPts val="1800"/>
              <a:buChar char="🞆"/>
              <a:defRPr/>
            </a:lvl7pPr>
            <a:lvl8pPr marL="3657600" lvl="7" indent="-342900" algn="l">
              <a:spcBef>
                <a:spcPts val="600"/>
              </a:spcBef>
              <a:spcAft>
                <a:spcPts val="0"/>
              </a:spcAft>
              <a:buSzPts val="1800"/>
              <a:buChar char="🞆"/>
              <a:defRPr/>
            </a:lvl8pPr>
            <a:lvl9pPr marL="4114800" lvl="8" indent="-342900" algn="l">
              <a:spcBef>
                <a:spcPts val="600"/>
              </a:spcBef>
              <a:spcAft>
                <a:spcPts val="600"/>
              </a:spcAft>
              <a:buSzPts val="1800"/>
              <a:buChar char="🞆"/>
              <a:defRPr/>
            </a:lvl9pPr>
          </a:lstStyle>
          <a:p>
            <a:endParaRPr/>
          </a:p>
        </p:txBody>
      </p:sp>
      <p:sp>
        <p:nvSpPr>
          <p:cNvPr id="64" name="Google Shape;64;p48"/>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spcBef>
                <a:spcPts val="280"/>
              </a:spcBef>
              <a:spcAft>
                <a:spcPts val="0"/>
              </a:spcAft>
              <a:buSzPts val="1400"/>
              <a:buNone/>
              <a:defRPr sz="14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65" name="Google Shape;65;p4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8"/>
        <p:cNvGrpSpPr/>
        <p:nvPr/>
      </p:nvGrpSpPr>
      <p:grpSpPr>
        <a:xfrm>
          <a:off x="0" y="0"/>
          <a:ext cx="0" cy="0"/>
          <a:chOff x="0" y="0"/>
          <a:chExt cx="0" cy="0"/>
        </a:xfrm>
      </p:grpSpPr>
      <p:sp>
        <p:nvSpPr>
          <p:cNvPr id="69" name="Google Shape;69;p49"/>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spcBef>
                <a:spcPts val="0"/>
              </a:spcBef>
              <a:spcAft>
                <a:spcPts val="0"/>
              </a:spcAft>
              <a:buClr>
                <a:srgbClr val="FEFEFE"/>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p:spPr>
        <p:txBody>
          <a:bodyPr spcFirstLastPara="1" wrap="square" lIns="91425" tIns="45700" rIns="91425" bIns="45700" anchor="t" anchorCtr="0">
            <a:normAutofit/>
          </a:bodyPr>
          <a:lstStyle>
            <a:lvl1pPr marR="0" lvl="0" algn="ctr" rtl="0">
              <a:spcBef>
                <a:spcPts val="280"/>
              </a:spcBef>
              <a:spcAft>
                <a:spcPts val="0"/>
              </a:spcAft>
              <a:buClr>
                <a:schemeClr val="accent1"/>
              </a:buClr>
              <a:buSzPts val="1400"/>
              <a:buFont typeface="Noto Sans Symbols"/>
              <a:buNone/>
              <a:defRPr sz="1400" b="0" i="0" u="none" strike="noStrike" cap="none">
                <a:solidFill>
                  <a:schemeClr val="lt1"/>
                </a:solidFill>
                <a:latin typeface="Century Gothic"/>
                <a:ea typeface="Century Gothic"/>
                <a:cs typeface="Century Gothic"/>
                <a:sym typeface="Century Gothic"/>
              </a:defRPr>
            </a:lvl1pPr>
            <a:lvl2pPr marR="0" lvl="1"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R="0" lvl="3"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R="0" lvl="5"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R="0" lvl="6"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R="0" lvl="7"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R="0" lvl="8"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71" name="Google Shape;71;p49"/>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spcBef>
                <a:spcPts val="240"/>
              </a:spcBef>
              <a:spcAft>
                <a:spcPts val="0"/>
              </a:spcAft>
              <a:buSzPts val="1200"/>
              <a:buNone/>
              <a:defRPr sz="1200"/>
            </a:lvl1pPr>
            <a:lvl2pPr marL="914400" lvl="1" indent="-228600" algn="l">
              <a:spcBef>
                <a:spcPts val="600"/>
              </a:spcBef>
              <a:spcAft>
                <a:spcPts val="0"/>
              </a:spcAft>
              <a:buSzPts val="1200"/>
              <a:buNone/>
              <a:defRPr sz="1200"/>
            </a:lvl2pPr>
            <a:lvl3pPr marL="1371600" lvl="2" indent="-228600" algn="l">
              <a:spcBef>
                <a:spcPts val="600"/>
              </a:spcBef>
              <a:spcAft>
                <a:spcPts val="0"/>
              </a:spcAft>
              <a:buSzPts val="1000"/>
              <a:buNone/>
              <a:defRPr sz="1000"/>
            </a:lvl3pPr>
            <a:lvl4pPr marL="1828800" lvl="3" indent="-228600" algn="l">
              <a:spcBef>
                <a:spcPts val="600"/>
              </a:spcBef>
              <a:spcAft>
                <a:spcPts val="0"/>
              </a:spcAft>
              <a:buSzPts val="900"/>
              <a:buNone/>
              <a:defRPr sz="900"/>
            </a:lvl4pPr>
            <a:lvl5pPr marL="2286000" lvl="4" indent="-228600" algn="l">
              <a:spcBef>
                <a:spcPts val="600"/>
              </a:spcBef>
              <a:spcAft>
                <a:spcPts val="0"/>
              </a:spcAft>
              <a:buSzPts val="900"/>
              <a:buNone/>
              <a:defRPr sz="900"/>
            </a:lvl5pPr>
            <a:lvl6pPr marL="2743200" lvl="5" indent="-228600" algn="l">
              <a:spcBef>
                <a:spcPts val="600"/>
              </a:spcBef>
              <a:spcAft>
                <a:spcPts val="0"/>
              </a:spcAft>
              <a:buSzPts val="900"/>
              <a:buNone/>
              <a:defRPr sz="900"/>
            </a:lvl6pPr>
            <a:lvl7pPr marL="3200400" lvl="6" indent="-228600" algn="l">
              <a:spcBef>
                <a:spcPts val="600"/>
              </a:spcBef>
              <a:spcAft>
                <a:spcPts val="0"/>
              </a:spcAft>
              <a:buSzPts val="900"/>
              <a:buNone/>
              <a:defRPr sz="900"/>
            </a:lvl7pPr>
            <a:lvl8pPr marL="3657600" lvl="7" indent="-228600" algn="l">
              <a:spcBef>
                <a:spcPts val="600"/>
              </a:spcBef>
              <a:spcAft>
                <a:spcPts val="0"/>
              </a:spcAft>
              <a:buSzPts val="900"/>
              <a:buNone/>
              <a:defRPr sz="900"/>
            </a:lvl8pPr>
            <a:lvl9pPr marL="4114800" lvl="8" indent="-228600" algn="l">
              <a:spcBef>
                <a:spcPts val="600"/>
              </a:spcBef>
              <a:spcAft>
                <a:spcPts val="600"/>
              </a:spcAft>
              <a:buSzPts val="900"/>
              <a:buNone/>
              <a:defRPr sz="900"/>
            </a:lvl9pPr>
          </a:lstStyle>
          <a:p>
            <a:endParaRPr/>
          </a:p>
        </p:txBody>
      </p:sp>
      <p:sp>
        <p:nvSpPr>
          <p:cNvPr id="72" name="Google Shape;72;p49"/>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9"/>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9"/>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40"/>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8" name="Google Shape;8;p4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4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9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4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spcBef>
                <a:spcPts val="0"/>
              </a:spcBef>
              <a:buNone/>
              <a:defRPr sz="20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5400"/>
              <a:buFont typeface="Century Gothic"/>
              <a:buNone/>
            </a:pPr>
            <a:r>
              <a:rPr lang="tr-TR"/>
              <a:t>SourceTree ile</a:t>
            </a:r>
            <a:br>
              <a:rPr lang="tr-TR"/>
            </a:br>
            <a:r>
              <a:rPr lang="tr-TR"/>
              <a:t>Git ve Github Kullanımı</a:t>
            </a:r>
            <a:endParaRPr/>
          </a:p>
        </p:txBody>
      </p:sp>
      <p:sp>
        <p:nvSpPr>
          <p:cNvPr id="116" name="Google Shape;116;p1"/>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tr-TR"/>
              <a:t>Eğitmen : Emre ALTUNBİLEK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 Konfigürasyonu</a:t>
            </a:r>
            <a:endParaRPr/>
          </a:p>
        </p:txBody>
      </p:sp>
      <p:sp>
        <p:nvSpPr>
          <p:cNvPr id="173" name="Google Shape;173;p10"/>
          <p:cNvSpPr txBox="1">
            <a:spLocks noGrp="1"/>
          </p:cNvSpPr>
          <p:nvPr>
            <p:ph type="body" idx="1"/>
          </p:nvPr>
        </p:nvSpPr>
        <p:spPr>
          <a:xfrm>
            <a:off x="743498" y="2858413"/>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SzPts val="1800"/>
              <a:buChar char="🞆"/>
            </a:pPr>
            <a:r>
              <a:rPr lang="tr-TR"/>
              <a:t>Git ayarları için git config aracı kullanılır.</a:t>
            </a:r>
            <a:endParaRPr/>
          </a:p>
          <a:p>
            <a:pPr marL="342900" lvl="0" indent="-342900" algn="l" rtl="0">
              <a:lnSpc>
                <a:spcPct val="90000"/>
              </a:lnSpc>
              <a:spcBef>
                <a:spcPts val="960"/>
              </a:spcBef>
              <a:spcAft>
                <a:spcPts val="0"/>
              </a:spcAft>
              <a:buSzPts val="1800"/>
              <a:buChar char="🞆"/>
            </a:pPr>
            <a:r>
              <a:rPr lang="tr-TR"/>
              <a:t>Bu ayarları bir kere yapmak yeterlidir. Üç konumda kaydedilir</a:t>
            </a:r>
            <a:endParaRPr/>
          </a:p>
          <a:p>
            <a:pPr marL="742950" lvl="1" indent="-285750" algn="l" rtl="0">
              <a:lnSpc>
                <a:spcPct val="90000"/>
              </a:lnSpc>
              <a:spcBef>
                <a:spcPts val="920"/>
              </a:spcBef>
              <a:spcAft>
                <a:spcPts val="0"/>
              </a:spcAft>
              <a:buSzPts val="1600"/>
              <a:buChar char="🞆"/>
            </a:pPr>
            <a:r>
              <a:rPr lang="tr-TR"/>
              <a:t>git config –system : Tüm kullanıcı ve projeler için geçerli olan ayarlardır.</a:t>
            </a:r>
            <a:endParaRPr/>
          </a:p>
          <a:p>
            <a:pPr marL="742950" lvl="1" indent="-285750" algn="l" rtl="0">
              <a:lnSpc>
                <a:spcPct val="90000"/>
              </a:lnSpc>
              <a:spcBef>
                <a:spcPts val="920"/>
              </a:spcBef>
              <a:spcAft>
                <a:spcPts val="0"/>
              </a:spcAft>
              <a:buSzPts val="1600"/>
              <a:buChar char="🞆"/>
            </a:pPr>
            <a:r>
              <a:rPr lang="tr-TR"/>
              <a:t>git config –global : Sadece sizin kullanıcınız için geçerli olan ayarlardır.</a:t>
            </a:r>
            <a:endParaRPr/>
          </a:p>
          <a:p>
            <a:pPr marL="742950" lvl="1" indent="-285750" algn="l" rtl="0">
              <a:lnSpc>
                <a:spcPct val="90000"/>
              </a:lnSpc>
              <a:spcBef>
                <a:spcPts val="920"/>
              </a:spcBef>
              <a:spcAft>
                <a:spcPts val="0"/>
              </a:spcAft>
              <a:buSzPts val="1600"/>
              <a:buChar char="🞆"/>
            </a:pPr>
            <a:r>
              <a:rPr lang="tr-TR"/>
              <a:t>.git/config dosyasında ise proje bazındaki git ayarları yer alır.</a:t>
            </a:r>
            <a:endParaRPr/>
          </a:p>
          <a:p>
            <a:pPr marL="342900" lvl="0" indent="-228600" algn="l" rtl="0">
              <a:lnSpc>
                <a:spcPct val="90000"/>
              </a:lnSpc>
              <a:spcBef>
                <a:spcPts val="960"/>
              </a:spcBef>
              <a:spcAft>
                <a:spcPts val="0"/>
              </a:spcAft>
              <a:buSzPts val="1800"/>
              <a:buNone/>
            </a:pPr>
            <a:endParaRPr/>
          </a:p>
          <a:p>
            <a:pPr marL="342900" lvl="0" indent="-342900" algn="l" rtl="0">
              <a:lnSpc>
                <a:spcPct val="90000"/>
              </a:lnSpc>
              <a:spcBef>
                <a:spcPts val="960"/>
              </a:spcBef>
              <a:spcAft>
                <a:spcPts val="0"/>
              </a:spcAft>
              <a:buSzPts val="1800"/>
              <a:buChar char="🞆"/>
            </a:pPr>
            <a:r>
              <a:rPr lang="tr-TR"/>
              <a:t>git config –global user.name «emre Altunbilek»</a:t>
            </a:r>
            <a:endParaRPr/>
          </a:p>
          <a:p>
            <a:pPr marL="342900" lvl="0" indent="-342900" algn="l" rtl="0">
              <a:lnSpc>
                <a:spcPct val="90000"/>
              </a:lnSpc>
              <a:spcBef>
                <a:spcPts val="960"/>
              </a:spcBef>
              <a:spcAft>
                <a:spcPts val="0"/>
              </a:spcAft>
              <a:buSzPts val="1800"/>
              <a:buChar char="🞆"/>
            </a:pPr>
            <a:r>
              <a:rPr lang="tr-TR"/>
              <a:t>git config –global user.email «emrealtunbilek@gmail.com»</a:t>
            </a:r>
            <a:endParaRPr/>
          </a:p>
          <a:p>
            <a:pPr marL="342900" lvl="0" indent="-342900" algn="l" rtl="0">
              <a:lnSpc>
                <a:spcPct val="90000"/>
              </a:lnSpc>
              <a:spcBef>
                <a:spcPts val="960"/>
              </a:spcBef>
              <a:spcAft>
                <a:spcPts val="0"/>
              </a:spcAft>
              <a:buSzPts val="1800"/>
              <a:buChar char="🞆"/>
            </a:pPr>
            <a:r>
              <a:rPr lang="tr-TR"/>
              <a:t>git config --global core.editor «notepad++»</a:t>
            </a:r>
            <a:endParaRPr/>
          </a:p>
          <a:p>
            <a:pPr marL="342900" lvl="0" indent="-228600" algn="l" rtl="0">
              <a:lnSpc>
                <a:spcPct val="90000"/>
              </a:lnSpc>
              <a:spcBef>
                <a:spcPts val="960"/>
              </a:spcBef>
              <a:spcAft>
                <a:spcPts val="0"/>
              </a:spcAft>
              <a:buSzPts val="1800"/>
              <a:buNone/>
            </a:pPr>
            <a:endParaRPr/>
          </a:p>
          <a:p>
            <a:pPr marL="342900" lvl="0" indent="-342900" algn="l" rtl="0">
              <a:lnSpc>
                <a:spcPct val="90000"/>
              </a:lnSpc>
              <a:spcBef>
                <a:spcPts val="960"/>
              </a:spcBef>
              <a:spcAft>
                <a:spcPts val="0"/>
              </a:spcAft>
              <a:buSzPts val="1800"/>
              <a:buChar char="🞆"/>
            </a:pPr>
            <a:r>
              <a:rPr lang="tr-TR"/>
              <a:t>Tüm ayarları listelemek için</a:t>
            </a:r>
            <a:endParaRPr/>
          </a:p>
          <a:p>
            <a:pPr marL="342900" lvl="0" indent="-342900" algn="l" rtl="0">
              <a:lnSpc>
                <a:spcPct val="90000"/>
              </a:lnSpc>
              <a:spcBef>
                <a:spcPts val="960"/>
              </a:spcBef>
              <a:spcAft>
                <a:spcPts val="0"/>
              </a:spcAft>
              <a:buSzPts val="1800"/>
              <a:buChar char="🞆"/>
            </a:pPr>
            <a:r>
              <a:rPr lang="tr-TR"/>
              <a:t>git config –global -l</a:t>
            </a:r>
            <a:endParaRPr/>
          </a:p>
          <a:p>
            <a:pPr marL="342900" lvl="0" indent="-228600" algn="l" rtl="0">
              <a:lnSpc>
                <a:spcPct val="90000"/>
              </a:lnSpc>
              <a:spcBef>
                <a:spcPts val="960"/>
              </a:spcBef>
              <a:spcAft>
                <a:spcPts val="0"/>
              </a:spcAft>
              <a:buSzPts val="1800"/>
              <a:buNone/>
            </a:pPr>
            <a:endParaRPr/>
          </a:p>
          <a:p>
            <a:pPr marL="342900" lvl="0" indent="-228600" algn="l" rtl="0">
              <a:lnSpc>
                <a:spcPct val="90000"/>
              </a:lnSpc>
              <a:spcBef>
                <a:spcPts val="960"/>
              </a:spcBef>
              <a:spcAft>
                <a:spcPts val="0"/>
              </a:spcAft>
              <a:buSzPts val="1800"/>
              <a:buNone/>
            </a:pPr>
            <a:endParaRPr/>
          </a:p>
          <a:p>
            <a:pPr marL="742950" lvl="1" indent="-184150" algn="l" rtl="0">
              <a:lnSpc>
                <a:spcPct val="90000"/>
              </a:lnSpc>
              <a:spcBef>
                <a:spcPts val="920"/>
              </a:spcBef>
              <a:spcAft>
                <a:spcPts val="0"/>
              </a:spcAft>
              <a:buSzPts val="1600"/>
              <a:buNone/>
            </a:pPr>
            <a:endParaRPr/>
          </a:p>
          <a:p>
            <a:pPr marL="742950" lvl="1" indent="-184150" algn="l" rtl="0">
              <a:lnSpc>
                <a:spcPct val="90000"/>
              </a:lnSpc>
              <a:spcBef>
                <a:spcPts val="920"/>
              </a:spcBef>
              <a:spcAft>
                <a:spcPts val="0"/>
              </a:spcAft>
              <a:buSzPts val="16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Basit Olarak Git İş Akışı</a:t>
            </a:r>
            <a:endParaRPr/>
          </a:p>
        </p:txBody>
      </p:sp>
      <p:sp>
        <p:nvSpPr>
          <p:cNvPr id="179" name="Google Shape;179;p11"/>
          <p:cNvSpPr txBox="1">
            <a:spLocks noGrp="1"/>
          </p:cNvSpPr>
          <p:nvPr>
            <p:ph type="body" idx="1"/>
          </p:nvPr>
        </p:nvSpPr>
        <p:spPr>
          <a:xfrm>
            <a:off x="718559" y="3473553"/>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Versiyon kontrolünün en temel bileşeni repository denilen yapıdır.</a:t>
            </a:r>
            <a:endParaRPr/>
          </a:p>
          <a:p>
            <a:pPr marL="742950" lvl="1" indent="-285750" algn="l" rtl="0">
              <a:spcBef>
                <a:spcPts val="920"/>
              </a:spcBef>
              <a:spcAft>
                <a:spcPts val="0"/>
              </a:spcAft>
              <a:buSzPts val="1600"/>
              <a:buChar char="🞆"/>
            </a:pPr>
            <a:r>
              <a:rPr lang="tr-TR"/>
              <a:t>Repository, dosyalarınızdaki tüm değişiklikleri ve bu değişiklikler ile ilgili ilave bilgileri (değişikliği kim, ne zaman yaptı ve değişiklik ile ilgili girilen açıklamalar) ayrı birer </a:t>
            </a:r>
            <a:r>
              <a:rPr lang="tr-TR" b="1"/>
              <a:t>versiyon</a:t>
            </a:r>
            <a:r>
              <a:rPr lang="tr-TR"/>
              <a:t> olarak kayıt altında tutan bir veri tabanıdır. Git tüm bu bilgileri genellikle dosya sisteminde gizli bir klasör olarak oluşturulan </a:t>
            </a:r>
            <a:r>
              <a:rPr lang="tr-TR" b="1"/>
              <a:t>.git</a:t>
            </a:r>
            <a:r>
              <a:rPr lang="tr-TR"/>
              <a:t> isimli klasör içinde bir dizi dosya olarak tutar.</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Yerel veya uzak repositoryler olabilir.</a:t>
            </a:r>
            <a:endParaRPr/>
          </a:p>
          <a:p>
            <a:pPr marL="742950" lvl="1" indent="-285750" algn="l" rtl="0">
              <a:spcBef>
                <a:spcPts val="920"/>
              </a:spcBef>
              <a:spcAft>
                <a:spcPts val="0"/>
              </a:spcAft>
              <a:buSzPts val="1600"/>
              <a:buChar char="🞆"/>
            </a:pPr>
            <a:r>
              <a:rPr lang="tr-TR"/>
              <a:t>yerel için git init komutu</a:t>
            </a:r>
            <a:endParaRPr/>
          </a:p>
          <a:p>
            <a:pPr marL="742950" lvl="1" indent="-285750" algn="l" rtl="0">
              <a:spcBef>
                <a:spcPts val="920"/>
              </a:spcBef>
              <a:spcAft>
                <a:spcPts val="0"/>
              </a:spcAft>
              <a:buSzPts val="1600"/>
              <a:buChar char="🞆"/>
            </a:pPr>
            <a:r>
              <a:rPr lang="tr-TR"/>
              <a:t>uzak için git clone komutu</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Dosyalarımızda yaptığımız değişiklikler belli bir noktaya ulaştığında, yapılan değişiklikler bütününü </a:t>
            </a:r>
            <a:r>
              <a:rPr lang="tr-TR" b="1"/>
              <a:t>commit</a:t>
            </a:r>
            <a:r>
              <a:rPr lang="tr-TR"/>
              <a:t> etmemiz gerekir.</a:t>
            </a:r>
            <a:endParaRPr/>
          </a:p>
          <a:p>
            <a:pPr marL="342900" lvl="0" indent="-228600" algn="l" rtl="0">
              <a:spcBef>
                <a:spcPts val="960"/>
              </a:spcBef>
              <a:spcAft>
                <a:spcPts val="0"/>
              </a:spcAft>
              <a:buSzPts val="1800"/>
              <a:buNone/>
            </a:pPr>
            <a:endParaRPr/>
          </a:p>
          <a:p>
            <a:pPr marL="0" lvl="0" indent="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title"/>
          </p:nvPr>
        </p:nvSpPr>
        <p:spPr>
          <a:xfrm>
            <a:off x="1217323" y="5220771"/>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r" rtl="0">
              <a:spcBef>
                <a:spcPts val="0"/>
              </a:spcBef>
              <a:spcAft>
                <a:spcPts val="0"/>
              </a:spcAft>
              <a:buClr>
                <a:srgbClr val="FEFEFE"/>
              </a:buClr>
              <a:buSzPts val="4800"/>
              <a:buFont typeface="Century Gothic"/>
              <a:buNone/>
            </a:pPr>
            <a:r>
              <a:rPr lang="tr-TR"/>
              <a:t>Basit Olarak Git İş Akışı</a:t>
            </a:r>
            <a:endParaRPr/>
          </a:p>
        </p:txBody>
      </p:sp>
      <p:sp>
        <p:nvSpPr>
          <p:cNvPr id="185" name="Google Shape;185;p12"/>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p>
            <a:pPr marL="0" lvl="0" indent="0" algn="r" rtl="0">
              <a:lnSpc>
                <a:spcPct val="90000"/>
              </a:lnSpc>
              <a:spcBef>
                <a:spcPts val="0"/>
              </a:spcBef>
              <a:spcAft>
                <a:spcPts val="0"/>
              </a:spcAft>
              <a:buSzPts val="1800"/>
              <a:buNone/>
            </a:pPr>
            <a:endParaRPr/>
          </a:p>
          <a:p>
            <a:pPr marL="0" lvl="0" indent="0" algn="r" rtl="0">
              <a:lnSpc>
                <a:spcPct val="90000"/>
              </a:lnSpc>
              <a:spcBef>
                <a:spcPts val="960"/>
              </a:spcBef>
              <a:spcAft>
                <a:spcPts val="0"/>
              </a:spcAft>
              <a:buSzPts val="1800"/>
              <a:buNone/>
            </a:pPr>
            <a:endParaRPr/>
          </a:p>
          <a:p>
            <a:pPr marL="0" lvl="0" indent="0" algn="r" rtl="0">
              <a:lnSpc>
                <a:spcPct val="90000"/>
              </a:lnSpc>
              <a:spcBef>
                <a:spcPts val="960"/>
              </a:spcBef>
              <a:spcAft>
                <a:spcPts val="0"/>
              </a:spcAft>
              <a:buSzPts val="1800"/>
              <a:buNone/>
            </a:pPr>
            <a:endParaRPr/>
          </a:p>
          <a:p>
            <a:pPr marL="0" lvl="0" indent="0" algn="r" rtl="0">
              <a:lnSpc>
                <a:spcPct val="90000"/>
              </a:lnSpc>
              <a:spcBef>
                <a:spcPts val="960"/>
              </a:spcBef>
              <a:spcAft>
                <a:spcPts val="0"/>
              </a:spcAft>
              <a:buSzPts val="1800"/>
              <a:buNone/>
            </a:pPr>
            <a:endParaRPr/>
          </a:p>
          <a:p>
            <a:pPr marL="457200" lvl="1" indent="0" algn="l" rtl="0">
              <a:lnSpc>
                <a:spcPct val="90000"/>
              </a:lnSpc>
              <a:spcBef>
                <a:spcPts val="960"/>
              </a:spcBef>
              <a:spcAft>
                <a:spcPts val="0"/>
              </a:spcAft>
              <a:buSzPts val="1800"/>
              <a:buNone/>
            </a:pPr>
            <a:endParaRPr/>
          </a:p>
          <a:p>
            <a:pPr marL="457200" lvl="1" indent="0" algn="l" rtl="0">
              <a:lnSpc>
                <a:spcPct val="90000"/>
              </a:lnSpc>
              <a:spcBef>
                <a:spcPts val="960"/>
              </a:spcBef>
              <a:spcAft>
                <a:spcPts val="0"/>
              </a:spcAft>
              <a:buSzPts val="1800"/>
              <a:buNone/>
            </a:pPr>
            <a:endParaRPr/>
          </a:p>
        </p:txBody>
      </p:sp>
      <p:pic>
        <p:nvPicPr>
          <p:cNvPr id="186" name="Google Shape;186;p12"/>
          <p:cNvPicPr preferRelativeResize="0"/>
          <p:nvPr/>
        </p:nvPicPr>
        <p:blipFill rotWithShape="1">
          <a:blip r:embed="rId3">
            <a:alphaModFix/>
          </a:blip>
          <a:srcRect/>
          <a:stretch/>
        </p:blipFill>
        <p:spPr>
          <a:xfrm>
            <a:off x="1009502" y="33250"/>
            <a:ext cx="10312430" cy="4829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 Çalışma Aşamaları</a:t>
            </a:r>
            <a:endParaRPr/>
          </a:p>
        </p:txBody>
      </p:sp>
      <p:sp>
        <p:nvSpPr>
          <p:cNvPr id="192" name="Google Shape;192;p13"/>
          <p:cNvSpPr txBox="1">
            <a:spLocks noGrp="1"/>
          </p:cNvSpPr>
          <p:nvPr>
            <p:ph type="body" idx="1"/>
          </p:nvPr>
        </p:nvSpPr>
        <p:spPr>
          <a:xfrm>
            <a:off x="743498" y="2858413"/>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b="1"/>
              <a:t>Working copy</a:t>
            </a:r>
            <a:r>
              <a:rPr lang="tr-TR"/>
              <a:t>: Projenizin ana klasörüne </a:t>
            </a:r>
            <a:r>
              <a:rPr lang="tr-TR" i="1"/>
              <a:t>Working Copy</a:t>
            </a:r>
            <a:r>
              <a:rPr lang="tr-TR"/>
              <a:t> veya </a:t>
            </a:r>
            <a:r>
              <a:rPr lang="tr-TR" i="1"/>
              <a:t>Working Directory</a:t>
            </a:r>
            <a:r>
              <a:rPr lang="tr-TR"/>
              <a:t> ismi verilir. Bu klasörde projenizde yer alan dosyaların ve klasörlerin bir kopyası bulunur. Versiyon kontrol sistemine projenizin herhangi bir versiyonunu Working Copy'nize kopyalamasını söyleyebilirsiniz, ancak bir anda Working Copy'nizde projenizin sadece bir versiyonu yer alır.</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Değişikliklerinizin kayıt altına alındığı bir alan daha vardır ki buna </a:t>
            </a:r>
            <a:r>
              <a:rPr lang="tr-TR" b="1"/>
              <a:t>Staging Area</a:t>
            </a:r>
            <a:r>
              <a:rPr lang="tr-TR"/>
              <a:t> denir ve git'in en temel kavramlarından birisidir. Staging Area'yı, proje dosyalarımızdaki bir dizi değişikliği repository'ye göndermeden önce kayıt altında tuttuğunuz veri tabanı/alan olarak tanımlayabiliriz.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Staging area’da bulunan dosya ve klasörler commit komutu ile git veritabanına eklenir.</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Basit Olarak Git İş Akışı</a:t>
            </a:r>
            <a:endParaRPr/>
          </a:p>
        </p:txBody>
      </p:sp>
      <p:sp>
        <p:nvSpPr>
          <p:cNvPr id="198" name="Google Shape;198;p14"/>
          <p:cNvSpPr txBox="1">
            <a:spLocks noGrp="1"/>
          </p:cNvSpPr>
          <p:nvPr>
            <p:ph type="body" idx="1"/>
          </p:nvPr>
        </p:nvSpPr>
        <p:spPr>
          <a:xfrm>
            <a:off x="743498" y="2858413"/>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Commit işlemi öncesinde yapılan değişikliklerin özetini </a:t>
            </a:r>
            <a:r>
              <a:rPr lang="tr-TR" b="1"/>
              <a:t>git status </a:t>
            </a:r>
            <a:r>
              <a:rPr lang="tr-TR"/>
              <a:t>ile görebiliriz.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Değiştirilen dosyalardan hangilerinin commit işlemine dahil olacağını belirleriz. Bu dosyaları </a:t>
            </a:r>
            <a:r>
              <a:rPr lang="tr-TR" b="1"/>
              <a:t>git add </a:t>
            </a:r>
            <a:r>
              <a:rPr lang="tr-TR"/>
              <a:t>komutu ile </a:t>
            </a:r>
            <a:r>
              <a:rPr lang="tr-TR" b="1"/>
              <a:t>staging area </a:t>
            </a:r>
            <a:r>
              <a:rPr lang="tr-TR"/>
              <a:t>kısmına taşırız.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Artık </a:t>
            </a:r>
            <a:r>
              <a:rPr lang="tr-TR" b="1"/>
              <a:t>git commit </a:t>
            </a:r>
            <a:r>
              <a:rPr lang="tr-TR"/>
              <a:t>methodu ile yapılan değişiklikler yeni bir versiyon olarak Git’de kayıt altına alınır.</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Yapılan tüm commit özetini </a:t>
            </a:r>
            <a:r>
              <a:rPr lang="tr-TR" b="1"/>
              <a:t>git log </a:t>
            </a:r>
            <a:r>
              <a:rPr lang="tr-TR"/>
              <a:t>ile görürürz.</a:t>
            </a:r>
            <a:endParaRPr/>
          </a:p>
          <a:p>
            <a:pPr marL="0" lvl="0" indent="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 Çalışma Aşamaları Kodları</a:t>
            </a:r>
            <a:endParaRPr/>
          </a:p>
        </p:txBody>
      </p:sp>
      <p:sp>
        <p:nvSpPr>
          <p:cNvPr id="204" name="Google Shape;204;p15"/>
          <p:cNvSpPr txBox="1">
            <a:spLocks noGrp="1"/>
          </p:cNvSpPr>
          <p:nvPr>
            <p:ph type="body" idx="1"/>
          </p:nvPr>
        </p:nvSpPr>
        <p:spPr>
          <a:xfrm>
            <a:off x="743498" y="2858413"/>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Henüz version kontrolü altında olmayan bir projenizi versiyon kontrolü altına almak için </a:t>
            </a:r>
            <a:r>
              <a:rPr lang="tr-TR" b="1"/>
              <a:t>git init</a:t>
            </a:r>
            <a:r>
              <a:rPr lang="tr-TR"/>
              <a:t> komutunu kullanırız.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git add dosya_adi veya git add . diyerek klasörde bulunan tüm dosyaları staging area’ya ekleriz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git commit –m «Initial Commit» komutuyla mesaj ekleyerek commit işlemini gerçekleştiririz.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git commit –a –m «ınitial Commit» komutu da hem ekleme hem commit işlemini aynı anda yapar.</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 Projesinde Çalışmaya Başlayalım</a:t>
            </a:r>
            <a:endParaRPr/>
          </a:p>
        </p:txBody>
      </p:sp>
      <p:sp>
        <p:nvSpPr>
          <p:cNvPr id="210" name="Google Shape;210;p16"/>
          <p:cNvSpPr txBox="1">
            <a:spLocks noGrp="1"/>
          </p:cNvSpPr>
          <p:nvPr>
            <p:ph type="body" idx="1"/>
          </p:nvPr>
        </p:nvSpPr>
        <p:spPr>
          <a:xfrm>
            <a:off x="743498" y="3631496"/>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b="1"/>
              <a:t>Dosya Durumları</a:t>
            </a:r>
            <a:endParaRPr b="1"/>
          </a:p>
          <a:p>
            <a:pPr marL="742950" lvl="1" indent="-285750" algn="l" rtl="0">
              <a:spcBef>
                <a:spcPts val="920"/>
              </a:spcBef>
              <a:spcAft>
                <a:spcPts val="0"/>
              </a:spcAft>
              <a:buSzPts val="1600"/>
              <a:buChar char="🞆"/>
            </a:pPr>
            <a:r>
              <a:rPr lang="tr-TR" b="1"/>
              <a:t>Untracked (Takip Edilmeyen): </a:t>
            </a:r>
            <a:r>
              <a:rPr lang="tr-TR"/>
              <a:t>Bu dosyalar versiyon kontrolü altında olmayan veya sizin henüz versiyon kontrolü yapmak için git'e eklemediğiniz dosyalardır. Bu dosyalardaki değişiklikler siz dosyaları git'e eklemediğiniz sürece versiyon kontrolüne tabi değildir</a:t>
            </a:r>
            <a:endParaRPr/>
          </a:p>
          <a:p>
            <a:pPr marL="742950" lvl="1" indent="-285750" algn="l" rtl="0">
              <a:spcBef>
                <a:spcPts val="920"/>
              </a:spcBef>
              <a:spcAft>
                <a:spcPts val="0"/>
              </a:spcAft>
              <a:buSzPts val="1600"/>
              <a:buChar char="🞆"/>
            </a:pPr>
            <a:r>
              <a:rPr lang="tr-TR" b="1"/>
              <a:t>Tracked (Takip Edilen): </a:t>
            </a:r>
            <a:r>
              <a:rPr lang="tr-TR"/>
              <a:t>Bu dosyalar ise git'in versiyon kontrolü takibi altında olan dosyalardır. Bu dosyalar üzerinde yapacağınız tüm değişiklikler git tarafından takip edilmektedir.</a:t>
            </a:r>
            <a:endParaRPr/>
          </a:p>
          <a:p>
            <a:pPr marL="742950" lvl="1" indent="-184150" algn="l" rtl="0">
              <a:spcBef>
                <a:spcPts val="920"/>
              </a:spcBef>
              <a:spcAft>
                <a:spcPts val="0"/>
              </a:spcAft>
              <a:buSzPts val="1600"/>
              <a:buNone/>
            </a:pPr>
            <a:endParaRPr b="1"/>
          </a:p>
          <a:p>
            <a:pPr marL="342900" lvl="0" indent="-342900" algn="l" rtl="0">
              <a:spcBef>
                <a:spcPts val="960"/>
              </a:spcBef>
              <a:spcAft>
                <a:spcPts val="0"/>
              </a:spcAft>
              <a:buSzPts val="1800"/>
              <a:buChar char="🞆"/>
            </a:pPr>
            <a:r>
              <a:rPr lang="tr-TR" b="1"/>
              <a:t>git status </a:t>
            </a:r>
            <a:r>
              <a:rPr lang="tr-TR"/>
              <a:t>komutu ile değişiklikleri izleyebilirsiniz.</a:t>
            </a:r>
            <a:endParaRPr/>
          </a:p>
          <a:p>
            <a:pPr marL="342900" lvl="0" indent="-228600" algn="l" rtl="0">
              <a:spcBef>
                <a:spcPts val="960"/>
              </a:spcBef>
              <a:spcAft>
                <a:spcPts val="0"/>
              </a:spcAft>
              <a:buSzPts val="1800"/>
              <a:buNone/>
            </a:pPr>
            <a:endParaRPr b="1"/>
          </a:p>
          <a:p>
            <a:pPr marL="342900" lvl="0" indent="-342900" algn="l" rtl="0">
              <a:spcBef>
                <a:spcPts val="960"/>
              </a:spcBef>
              <a:spcAft>
                <a:spcPts val="0"/>
              </a:spcAft>
              <a:buSzPts val="1800"/>
              <a:buChar char="🞆"/>
            </a:pPr>
            <a:r>
              <a:rPr lang="tr-TR" b="1"/>
              <a:t>git log </a:t>
            </a:r>
            <a:r>
              <a:rPr lang="tr-TR"/>
              <a:t>komutu ile yapılan commitleri listeleyebilirsiniz.</a:t>
            </a:r>
            <a:endParaRPr/>
          </a:p>
          <a:p>
            <a:pPr marL="342900" lvl="0" indent="-228600" algn="l" rtl="0">
              <a:spcBef>
                <a:spcPts val="960"/>
              </a:spcBef>
              <a:spcAft>
                <a:spcPts val="0"/>
              </a:spcAft>
              <a:buSzPts val="1800"/>
              <a:buNone/>
            </a:pPr>
            <a:endParaRPr b="1"/>
          </a:p>
          <a:p>
            <a:pPr marL="0" lvl="0" indent="0" algn="l" rtl="0">
              <a:spcBef>
                <a:spcPts val="960"/>
              </a:spcBef>
              <a:spcAft>
                <a:spcPts val="0"/>
              </a:spcAft>
              <a:buSzPts val="1800"/>
              <a:buNone/>
            </a:pPr>
            <a:endParaRPr b="1"/>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Versiyon Kontrolünün Altın Kuralları</a:t>
            </a:r>
            <a:endParaRPr/>
          </a:p>
        </p:txBody>
      </p:sp>
      <p:sp>
        <p:nvSpPr>
          <p:cNvPr id="216" name="Google Shape;216;p17"/>
          <p:cNvSpPr txBox="1">
            <a:spLocks noGrp="1"/>
          </p:cNvSpPr>
          <p:nvPr>
            <p:ph type="body" idx="1"/>
          </p:nvPr>
        </p:nvSpPr>
        <p:spPr>
          <a:xfrm>
            <a:off x="743498" y="3631496"/>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Değişikliklerinizi 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artacaktır.</a:t>
            </a:r>
            <a:endParaRPr/>
          </a:p>
          <a:p>
            <a:pPr marL="342900" lvl="0" indent="-228600" algn="l" rtl="0">
              <a:spcBef>
                <a:spcPts val="960"/>
              </a:spcBef>
              <a:spcAft>
                <a:spcPts val="0"/>
              </a:spcAft>
              <a:buSzPts val="1800"/>
              <a:buNone/>
            </a:pPr>
            <a:endParaRPr b="1"/>
          </a:p>
          <a:p>
            <a:pPr marL="342900" lvl="0" indent="-342900" algn="l" rtl="0">
              <a:spcBef>
                <a:spcPts val="960"/>
              </a:spcBef>
              <a:spcAft>
                <a:spcPts val="0"/>
              </a:spcAft>
              <a:buSzPts val="1800"/>
              <a:buChar char="🞆"/>
            </a:pPr>
            <a:r>
              <a:rPr lang="tr-TR"/>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endParaRPr b="1"/>
          </a:p>
          <a:p>
            <a:pPr marL="0" lvl="0" indent="0" algn="l" rtl="0">
              <a:spcBef>
                <a:spcPts val="960"/>
              </a:spcBef>
              <a:spcAft>
                <a:spcPts val="0"/>
              </a:spcAft>
              <a:buSzPts val="1800"/>
              <a:buNone/>
            </a:pPr>
            <a:endParaRPr b="1"/>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İyi Bir Commit Özellikleri</a:t>
            </a:r>
            <a:endParaRPr/>
          </a:p>
        </p:txBody>
      </p:sp>
      <p:sp>
        <p:nvSpPr>
          <p:cNvPr id="222" name="Google Shape;222;p18"/>
          <p:cNvSpPr txBox="1">
            <a:spLocks noGrp="1"/>
          </p:cNvSpPr>
          <p:nvPr>
            <p:ph type="body" idx="1"/>
          </p:nvPr>
        </p:nvSpPr>
        <p:spPr>
          <a:xfrm>
            <a:off x="444240" y="3456931"/>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Commit'inizde sadece kavramsal olarak ilişkili değişiklikleri içermeye özen göstermelisiniz. Zaman zaman iki farklı konu veya sorun ile ilgili aynı anda veya çok kısa aralıklarla değişimli olarak çalışmak zorunda kalabilirsiniz. Bu şekilde yapılan bir çalışma sonrasında commit zamanı geldiğinde mümkün ise iki konu ile ilgili değişikliklerinizi bir defada commit etmek yerine iki defada ayrı ayrı commit edin. Bu çok zor oluyorsa kısa yoldan bir anda tek bir değişikliğe odaklanmayı da düşünebilirsiniz.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Tamamlanmamış değişikliklerinizi kesinlikle commit etmemeye özen gösterin. Eğer zaman zaman değişikliklerinizi kayıt altına almak istiyorsanız commit işlemi yerine Git'in </a:t>
            </a:r>
            <a:r>
              <a:rPr lang="tr-TR" b="1"/>
              <a:t>Stash</a:t>
            </a:r>
            <a:r>
              <a:rPr lang="tr-TR"/>
              <a:t> özelliğini/komutunu kullanabilirsiniz.</a:t>
            </a:r>
            <a:endParaRPr/>
          </a:p>
          <a:p>
            <a:pPr marL="342900" lvl="0" indent="-228600" algn="l" rtl="0">
              <a:spcBef>
                <a:spcPts val="960"/>
              </a:spcBef>
              <a:spcAft>
                <a:spcPts val="0"/>
              </a:spcAft>
              <a:buSzPts val="1800"/>
              <a:buNone/>
            </a:pPr>
            <a:endParaRPr/>
          </a:p>
          <a:p>
            <a:pPr marL="0" lvl="0" indent="0" algn="l" rtl="0">
              <a:spcBef>
                <a:spcPts val="960"/>
              </a:spcBef>
              <a:spcAft>
                <a:spcPts val="0"/>
              </a:spcAft>
              <a:buSzPts val="1800"/>
              <a:buNone/>
            </a:pPr>
            <a:endParaRPr b="1"/>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İyi Bir Commit Özellikleri</a:t>
            </a:r>
            <a:endParaRPr/>
          </a:p>
        </p:txBody>
      </p:sp>
      <p:sp>
        <p:nvSpPr>
          <p:cNvPr id="228" name="Google Shape;228;p19"/>
          <p:cNvSpPr txBox="1">
            <a:spLocks noGrp="1"/>
          </p:cNvSpPr>
          <p:nvPr>
            <p:ph type="body" idx="1"/>
          </p:nvPr>
        </p:nvSpPr>
        <p:spPr>
          <a:xfrm>
            <a:off x="535681" y="3564996"/>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Test edilmemiş değişiklikleri commit etmemeye özen gösterin. Bu öneri aslında bir önceki önerimiz ile pratikte aynı anlama geliyor.</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Commit'leriniz kısa ve açıklayıcı mesajlar içermeli.</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Son olarak da sık sık commit işlemi yapmayı alışkanlık haline getirmenizi önerebiliriz. Bu alışkanlık ile birlikte yukarıdaki maddeleri de yerine getirebilirseniz iş yapma şekliniz ve konsantrasyonunuz da olumlu yönde etkilenecektir.</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Pomodoro Teknigi : https://onedio.com/haber/11-madde-ile-verimli-calisamama-derdini-sonsuza-kadar-bitiren-pomodoro-teknigi-628834</a:t>
            </a:r>
            <a:endParaRPr/>
          </a:p>
          <a:p>
            <a:pPr marL="342900" lvl="0" indent="-228600" algn="l" rtl="0">
              <a:spcBef>
                <a:spcPts val="960"/>
              </a:spcBef>
              <a:spcAft>
                <a:spcPts val="0"/>
              </a:spcAft>
              <a:buSzPts val="1800"/>
              <a:buNone/>
            </a:pPr>
            <a:endParaRPr/>
          </a:p>
          <a:p>
            <a:pPr marL="0" lvl="0" indent="0" algn="l" rtl="0">
              <a:spcBef>
                <a:spcPts val="960"/>
              </a:spcBef>
              <a:spcAft>
                <a:spcPts val="0"/>
              </a:spcAft>
              <a:buSzPts val="1800"/>
              <a:buNone/>
            </a:pPr>
            <a:endParaRPr b="1"/>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Versiyon Kontrolü Nedir</a:t>
            </a:r>
            <a:endParaRPr/>
          </a:p>
        </p:txBody>
      </p:sp>
      <p:sp>
        <p:nvSpPr>
          <p:cNvPr id="122" name="Google Shape;122;p2"/>
          <p:cNvSpPr txBox="1">
            <a:spLocks noGrp="1"/>
          </p:cNvSpPr>
          <p:nvPr>
            <p:ph type="body" idx="1"/>
          </p:nvPr>
        </p:nvSpPr>
        <p:spPr>
          <a:xfrm>
            <a:off x="473825" y="2222287"/>
            <a:ext cx="11380123"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Bir dosya veya bir küme dosyadaki değişiklikleri takip edebilmek için uyguladığımız bir yöntemdir.</a:t>
            </a:r>
            <a:endParaRPr/>
          </a:p>
          <a:p>
            <a:pPr marL="342900" lvl="0" indent="-342900" algn="l" rtl="0">
              <a:spcBef>
                <a:spcPts val="960"/>
              </a:spcBef>
              <a:spcAft>
                <a:spcPts val="0"/>
              </a:spcAft>
              <a:buSzPts val="1800"/>
              <a:buChar char="🞆"/>
            </a:pPr>
            <a:r>
              <a:rPr lang="tr-TR"/>
              <a:t>Git ise bu değişikliklerin tarihçesini ve içeriğini bizim için takip eden ve kaydeden bir veritabanıdır.</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0" lvl="0" indent="0" algn="l" rtl="0">
              <a:spcBef>
                <a:spcPts val="960"/>
              </a:spcBef>
              <a:spcAft>
                <a:spcPts val="0"/>
              </a:spcAft>
              <a:buSzPts val="1800"/>
              <a:buNone/>
            </a:pPr>
            <a:endParaRPr/>
          </a:p>
          <a:p>
            <a:pPr marL="0" lvl="0" indent="0" algn="l" rtl="0">
              <a:spcBef>
                <a:spcPts val="960"/>
              </a:spcBef>
              <a:spcAft>
                <a:spcPts val="0"/>
              </a:spcAft>
              <a:buSzPts val="1800"/>
              <a:buNone/>
            </a:pPr>
            <a:endParaRPr/>
          </a:p>
        </p:txBody>
      </p:sp>
      <p:pic>
        <p:nvPicPr>
          <p:cNvPr id="123" name="Google Shape;123;p2"/>
          <p:cNvPicPr preferRelativeResize="0"/>
          <p:nvPr/>
        </p:nvPicPr>
        <p:blipFill rotWithShape="1">
          <a:blip r:embed="rId3">
            <a:alphaModFix/>
          </a:blip>
          <a:srcRect/>
          <a:stretch/>
        </p:blipFill>
        <p:spPr>
          <a:xfrm>
            <a:off x="1751906" y="3534698"/>
            <a:ext cx="8823960" cy="2324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810000" y="447188"/>
            <a:ext cx="10571998" cy="113223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Branching ve Merging </a:t>
            </a:r>
            <a:br>
              <a:rPr lang="tr-TR"/>
            </a:br>
            <a:r>
              <a:rPr lang="tr-TR"/>
              <a:t>(Dallanma ve Birleştirme)</a:t>
            </a:r>
            <a:endParaRPr/>
          </a:p>
        </p:txBody>
      </p:sp>
      <p:sp>
        <p:nvSpPr>
          <p:cNvPr id="234" name="Google Shape;234;p20"/>
          <p:cNvSpPr txBox="1">
            <a:spLocks noGrp="1"/>
          </p:cNvSpPr>
          <p:nvPr>
            <p:ph type="body" idx="1"/>
          </p:nvPr>
        </p:nvSpPr>
        <p:spPr>
          <a:xfrm>
            <a:off x="477492" y="275035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400"/>
              <a:buChar char="🞆"/>
            </a:pPr>
            <a:r>
              <a:rPr lang="tr-TR" sz="1400"/>
              <a:t>Günlük iş yapma şeklimizi etkileyip, yaptığımız işe daha farklı bakabilmemizi sağlar.</a:t>
            </a:r>
            <a:endParaRPr/>
          </a:p>
          <a:p>
            <a:pPr marL="342900" lvl="0" indent="-254000" algn="l" rtl="0">
              <a:spcBef>
                <a:spcPts val="880"/>
              </a:spcBef>
              <a:spcAft>
                <a:spcPts val="0"/>
              </a:spcAft>
              <a:buSzPts val="1400"/>
              <a:buNone/>
            </a:pPr>
            <a:endParaRPr sz="1400"/>
          </a:p>
          <a:p>
            <a:pPr marL="342900" lvl="0" indent="-342900" algn="l" rtl="0">
              <a:spcBef>
                <a:spcPts val="880"/>
              </a:spcBef>
              <a:spcAft>
                <a:spcPts val="0"/>
              </a:spcAft>
              <a:buSzPts val="1400"/>
              <a:buChar char="🞆"/>
            </a:pPr>
            <a:r>
              <a:rPr lang="tr-TR" sz="1400"/>
              <a:t>Branchlerin aktif kullanılmasıyla daha hızlı bir şekilde uygulama geliştirilebilir.</a:t>
            </a:r>
            <a:endParaRPr/>
          </a:p>
          <a:p>
            <a:pPr marL="342900" lvl="0" indent="-254000" algn="l" rtl="0">
              <a:spcBef>
                <a:spcPts val="880"/>
              </a:spcBef>
              <a:spcAft>
                <a:spcPts val="0"/>
              </a:spcAft>
              <a:buSzPts val="1400"/>
              <a:buNone/>
            </a:pPr>
            <a:endParaRPr sz="1400"/>
          </a:p>
          <a:p>
            <a:pPr marL="342900" lvl="0" indent="-342900" algn="l" rtl="0">
              <a:spcBef>
                <a:spcPts val="880"/>
              </a:spcBef>
              <a:spcAft>
                <a:spcPts val="0"/>
              </a:spcAft>
              <a:buSzPts val="1400"/>
              <a:buChar char="🞆"/>
            </a:pPr>
            <a:r>
              <a:rPr lang="tr-TR" sz="1400"/>
              <a:t>Branch; kendi yaşam döngüleri olan, çoğu zaman kısa veya uzun süreli eş zamanlı ilerleyen bağlamalardır.</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0" lvl="0" indent="0" algn="l" rtl="0">
              <a:spcBef>
                <a:spcPts val="960"/>
              </a:spcBef>
              <a:spcAft>
                <a:spcPts val="0"/>
              </a:spcAft>
              <a:buSzPts val="1800"/>
              <a:buNone/>
            </a:pPr>
            <a:endParaRPr b="1"/>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pic>
        <p:nvPicPr>
          <p:cNvPr id="235" name="Google Shape;235;p20"/>
          <p:cNvPicPr preferRelativeResize="0"/>
          <p:nvPr/>
        </p:nvPicPr>
        <p:blipFill rotWithShape="1">
          <a:blip r:embed="rId3">
            <a:alphaModFix/>
          </a:blip>
          <a:srcRect/>
          <a:stretch/>
        </p:blipFill>
        <p:spPr>
          <a:xfrm>
            <a:off x="3171824" y="4089516"/>
            <a:ext cx="5848350" cy="255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810000" y="447188"/>
            <a:ext cx="10571998" cy="113223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Branching Olmasaydı</a:t>
            </a:r>
            <a:endParaRPr/>
          </a:p>
        </p:txBody>
      </p:sp>
      <p:sp>
        <p:nvSpPr>
          <p:cNvPr id="241" name="Google Shape;241;p21"/>
          <p:cNvSpPr txBox="1">
            <a:spLocks noGrp="1"/>
          </p:cNvSpPr>
          <p:nvPr>
            <p:ph type="body" idx="1"/>
          </p:nvPr>
        </p:nvSpPr>
        <p:spPr>
          <a:xfrm>
            <a:off x="477492" y="3157671"/>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Birden fazla konu ile ilgili değişikliklerin tamamını tek bir bağlam ile yönetmeye çalışırsanız işler hızla sarpa saracaktır. Bu karmaşanın önüne geçmek için her bir değişiklik için projenizin tamamının farklı klasörlere kopyalamayı deneyebilirsiniz. Ancak bu durumda;</a:t>
            </a:r>
            <a:br>
              <a:rPr lang="tr-TR"/>
            </a:br>
            <a:endParaRPr/>
          </a:p>
          <a:p>
            <a:pPr marL="742950" lvl="1" indent="-285750" algn="l" rtl="0">
              <a:spcBef>
                <a:spcPts val="920"/>
              </a:spcBef>
              <a:spcAft>
                <a:spcPts val="0"/>
              </a:spcAft>
              <a:buSzPts val="1600"/>
              <a:buChar char="🞆"/>
            </a:pPr>
            <a:r>
              <a:rPr lang="tr-TR"/>
              <a:t>Bu klasörler versiyon kontrolünde olmadığı için ekibin geri kalanı ile iş birliği yapmanız çok zorlaşacak</a:t>
            </a:r>
            <a:endParaRPr/>
          </a:p>
          <a:p>
            <a:pPr marL="742950" lvl="1" indent="-285750" algn="l" rtl="0">
              <a:spcBef>
                <a:spcPts val="920"/>
              </a:spcBef>
              <a:spcAft>
                <a:spcPts val="0"/>
              </a:spcAft>
              <a:buSzPts val="1600"/>
              <a:buChar char="🞆"/>
            </a:pPr>
            <a:r>
              <a:rPr lang="tr-TR"/>
              <a:t>Farklı değişiklikleri entegre etmek çok zor ve hataya açık bir işlem olacak</a:t>
            </a:r>
            <a:endParaRPr/>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0" lvl="0" indent="0" algn="l" rtl="0">
              <a:spcBef>
                <a:spcPts val="960"/>
              </a:spcBef>
              <a:spcAft>
                <a:spcPts val="0"/>
              </a:spcAft>
              <a:buSzPts val="1800"/>
              <a:buNone/>
            </a:pPr>
            <a:endParaRPr b="1"/>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Versiyon Kontrolünün Altın Kuralları</a:t>
            </a:r>
            <a:endParaRPr/>
          </a:p>
        </p:txBody>
      </p:sp>
      <p:sp>
        <p:nvSpPr>
          <p:cNvPr id="247" name="Google Shape;247;p22"/>
          <p:cNvSpPr txBox="1">
            <a:spLocks noGrp="1"/>
          </p:cNvSpPr>
          <p:nvPr>
            <p:ph type="body" idx="1"/>
          </p:nvPr>
        </p:nvSpPr>
        <p:spPr>
          <a:xfrm>
            <a:off x="743498" y="3540053"/>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SzPts val="1800"/>
              <a:buChar char="🞆"/>
            </a:pPr>
            <a:r>
              <a:rPr lang="tr-TR"/>
              <a:t>Değişikliklerinizi 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artacaktır.</a:t>
            </a:r>
            <a:endParaRPr/>
          </a:p>
          <a:p>
            <a:pPr marL="342900" lvl="0" indent="-228600" algn="l" rtl="0">
              <a:lnSpc>
                <a:spcPct val="90000"/>
              </a:lnSpc>
              <a:spcBef>
                <a:spcPts val="960"/>
              </a:spcBef>
              <a:spcAft>
                <a:spcPts val="0"/>
              </a:spcAft>
              <a:buSzPts val="1800"/>
              <a:buNone/>
            </a:pPr>
            <a:endParaRPr b="1"/>
          </a:p>
          <a:p>
            <a:pPr marL="342900" lvl="0" indent="-342900" algn="l" rtl="0">
              <a:lnSpc>
                <a:spcPct val="90000"/>
              </a:lnSpc>
              <a:spcBef>
                <a:spcPts val="960"/>
              </a:spcBef>
              <a:spcAft>
                <a:spcPts val="0"/>
              </a:spcAft>
              <a:buSzPts val="1800"/>
              <a:buChar char="🞆"/>
            </a:pPr>
            <a:r>
              <a:rPr lang="tr-TR"/>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endParaRPr/>
          </a:p>
          <a:p>
            <a:pPr marL="342900" lvl="0" indent="-228600" algn="l" rtl="0">
              <a:lnSpc>
                <a:spcPct val="90000"/>
              </a:lnSpc>
              <a:spcBef>
                <a:spcPts val="960"/>
              </a:spcBef>
              <a:spcAft>
                <a:spcPts val="0"/>
              </a:spcAft>
              <a:buSzPts val="1800"/>
              <a:buNone/>
            </a:pPr>
            <a:endParaRPr b="1"/>
          </a:p>
          <a:p>
            <a:pPr marL="342900" lvl="0" indent="-342900" algn="l" rtl="0">
              <a:lnSpc>
                <a:spcPct val="90000"/>
              </a:lnSpc>
              <a:spcBef>
                <a:spcPts val="960"/>
              </a:spcBef>
              <a:spcAft>
                <a:spcPts val="0"/>
              </a:spcAft>
              <a:buSzPts val="1800"/>
              <a:buChar char="🞆"/>
            </a:pPr>
            <a:r>
              <a:rPr lang="tr-TR"/>
              <a:t>Branch’ler git'in en güçlü özelliklerinden birisidir. Hızlı ve kullanımı kolay branching mekanizması git'in tasarımında ilk gününden itibaren ciddi bir gereksinim olarak ele alınmıştır. Branch'ler farklı bağlamlarda çalışmaktan kaynaklanabilecek karmaşanın önüne geçmek için biçilmiş kaftandır. Branch'leri bug fix'ler, yeni özellikler üzerinde çalışmak veya deneysel özellikleri geliştirmek için bol bol kullanın.</a:t>
            </a:r>
            <a:endParaRPr b="1"/>
          </a:p>
          <a:p>
            <a:pPr marL="0" lvl="0" indent="0" algn="l" rtl="0">
              <a:lnSpc>
                <a:spcPct val="90000"/>
              </a:lnSpc>
              <a:spcBef>
                <a:spcPts val="960"/>
              </a:spcBef>
              <a:spcAft>
                <a:spcPts val="0"/>
              </a:spcAft>
              <a:buSzPts val="1800"/>
              <a:buNone/>
            </a:pPr>
            <a:endParaRPr b="1"/>
          </a:p>
          <a:p>
            <a:pPr marL="742950" lvl="1" indent="-184150" algn="l" rtl="0">
              <a:lnSpc>
                <a:spcPct val="90000"/>
              </a:lnSpc>
              <a:spcBef>
                <a:spcPts val="920"/>
              </a:spcBef>
              <a:spcAft>
                <a:spcPts val="0"/>
              </a:spcAft>
              <a:buSzPts val="1600"/>
              <a:buNone/>
            </a:pPr>
            <a:endParaRPr/>
          </a:p>
          <a:p>
            <a:pPr marL="342900" lvl="0" indent="-228600" algn="l" rtl="0">
              <a:lnSpc>
                <a:spcPct val="90000"/>
              </a:lnSpc>
              <a:spcBef>
                <a:spcPts val="960"/>
              </a:spcBef>
              <a:spcAft>
                <a:spcPts val="0"/>
              </a:spcAft>
              <a:buSzPts val="1800"/>
              <a:buNone/>
            </a:pPr>
            <a:endParaRPr/>
          </a:p>
          <a:p>
            <a:pPr marL="342900" lvl="0" indent="-228600" algn="l" rtl="0">
              <a:lnSpc>
                <a:spcPct val="90000"/>
              </a:lnSpc>
              <a:spcBef>
                <a:spcPts val="960"/>
              </a:spcBef>
              <a:spcAft>
                <a:spcPts val="0"/>
              </a:spcAft>
              <a:buSzPts val="1800"/>
              <a:buNone/>
            </a:pPr>
            <a:endParaRPr/>
          </a:p>
          <a:p>
            <a:pPr marL="342900" lvl="0" indent="-228600" algn="l" rtl="0">
              <a:lnSpc>
                <a:spcPct val="90000"/>
              </a:lnSpc>
              <a:spcBef>
                <a:spcPts val="960"/>
              </a:spcBef>
              <a:spcAft>
                <a:spcPts val="0"/>
              </a:spcAft>
              <a:buSzPts val="1800"/>
              <a:buNone/>
            </a:pPr>
            <a:endParaRPr/>
          </a:p>
          <a:p>
            <a:pPr marL="742950" lvl="1" indent="-184150" algn="l" rtl="0">
              <a:lnSpc>
                <a:spcPct val="90000"/>
              </a:lnSpc>
              <a:spcBef>
                <a:spcPts val="920"/>
              </a:spcBef>
              <a:spcAft>
                <a:spcPts val="0"/>
              </a:spcAft>
              <a:buSzPts val="1600"/>
              <a:buNone/>
            </a:pPr>
            <a:endParaRPr/>
          </a:p>
          <a:p>
            <a:pPr marL="742950" lvl="1" indent="-184150" algn="l" rtl="0">
              <a:lnSpc>
                <a:spcPct val="90000"/>
              </a:lnSpc>
              <a:spcBef>
                <a:spcPts val="920"/>
              </a:spcBef>
              <a:spcAft>
                <a:spcPts val="0"/>
              </a:spcAft>
              <a:buSzPts val="16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Branch’ler ile Çalışmak</a:t>
            </a:r>
            <a:endParaRPr/>
          </a:p>
        </p:txBody>
      </p:sp>
      <p:sp>
        <p:nvSpPr>
          <p:cNvPr id="253" name="Google Shape;253;p2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Git projeyi oluşturunca varsayılan olarak sizin için master isimli branch oluşturur.</a:t>
            </a:r>
            <a:endParaRPr/>
          </a:p>
          <a:p>
            <a:pPr marL="342900" lvl="0" indent="-342900" algn="l" rtl="0">
              <a:spcBef>
                <a:spcPts val="960"/>
              </a:spcBef>
              <a:spcAft>
                <a:spcPts val="0"/>
              </a:spcAft>
              <a:buSzPts val="1800"/>
              <a:buChar char="🞆"/>
            </a:pPr>
            <a:r>
              <a:rPr lang="tr-TR"/>
              <a:t>git branch test komutu test isimli bir branch oluşturulur. Ama aktifleştirmez.</a:t>
            </a:r>
            <a:endParaRPr/>
          </a:p>
          <a:p>
            <a:pPr marL="342900" lvl="0" indent="-342900" algn="l" rtl="0">
              <a:spcBef>
                <a:spcPts val="960"/>
              </a:spcBef>
              <a:spcAft>
                <a:spcPts val="0"/>
              </a:spcAft>
              <a:buSzPts val="1800"/>
              <a:buChar char="🞆"/>
            </a:pPr>
            <a:r>
              <a:rPr lang="tr-TR"/>
              <a:t>git branch komutu ile var olan branchleri görebilirsiniz.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git status ile projenin durumuna baktık, commit edilmemiş bir değişiklik var ve bunu yeni branch’e eklemekte şüpheliyiz. Ozaman bunu commit mi edelim yoksa göz ardı mı?</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Versiyon Kontrolünün Altın Kuralları</a:t>
            </a:r>
            <a:endParaRPr/>
          </a:p>
        </p:txBody>
      </p:sp>
      <p:sp>
        <p:nvSpPr>
          <p:cNvPr id="259" name="Google Shape;259;p24"/>
          <p:cNvSpPr txBox="1">
            <a:spLocks noGrp="1"/>
          </p:cNvSpPr>
          <p:nvPr>
            <p:ph type="body" idx="1"/>
          </p:nvPr>
        </p:nvSpPr>
        <p:spPr>
          <a:xfrm>
            <a:off x="743498" y="3124419"/>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lnSpc>
                <a:spcPct val="80000"/>
              </a:lnSpc>
              <a:spcBef>
                <a:spcPts val="0"/>
              </a:spcBef>
              <a:spcAft>
                <a:spcPts val="0"/>
              </a:spcAft>
              <a:buSzPts val="1530"/>
              <a:buChar char="🞆"/>
            </a:pPr>
            <a:r>
              <a:rPr lang="tr-TR" sz="1530"/>
              <a:t>Değişikliklerinizi commit etmeye karar verdiğinizde birbiri ile alakalı değişiklikleri tek bir commit olarak ele almaya özen gösterin. Birbiri ile alakalı olmayan değişiklikleri aynı commit ile versiyon kontrol sisteminde kayıt altına aldığınızda aşağıdakilere benzer sorunlar yaşama ihtimaliniz artacaktır.</a:t>
            </a:r>
            <a:endParaRPr/>
          </a:p>
          <a:p>
            <a:pPr marL="342900" lvl="0" indent="-245745" algn="l" rtl="0">
              <a:lnSpc>
                <a:spcPct val="80000"/>
              </a:lnSpc>
              <a:spcBef>
                <a:spcPts val="906"/>
              </a:spcBef>
              <a:spcAft>
                <a:spcPts val="0"/>
              </a:spcAft>
              <a:buSzPts val="1530"/>
              <a:buNone/>
            </a:pPr>
            <a:endParaRPr sz="1530" b="1"/>
          </a:p>
          <a:p>
            <a:pPr marL="342900" lvl="0" indent="-342900" algn="l" rtl="0">
              <a:lnSpc>
                <a:spcPct val="80000"/>
              </a:lnSpc>
              <a:spcBef>
                <a:spcPts val="906"/>
              </a:spcBef>
              <a:spcAft>
                <a:spcPts val="0"/>
              </a:spcAft>
              <a:buSzPts val="1530"/>
              <a:buChar char="🞆"/>
            </a:pPr>
            <a:r>
              <a:rPr lang="tr-TR" sz="1530"/>
              <a:t>Commit işlemi sırasında yazacağınız bilgilendirici bir mesaj hem ekibinizdeki diğer kişilerin hem de daha sonra kendinizin yapılan değişikliği daha rahat ve hızlı anlamanızı sağlayacaktır. Mesajınıza kısa bir özet satırı yazdıktan sonra bir sonraki satırda da değişikliğin nedeni ve içeriği hakkında bilgi verebilirsiniz.</a:t>
            </a:r>
            <a:endParaRPr/>
          </a:p>
          <a:p>
            <a:pPr marL="342900" lvl="0" indent="-245745" algn="l" rtl="0">
              <a:lnSpc>
                <a:spcPct val="80000"/>
              </a:lnSpc>
              <a:spcBef>
                <a:spcPts val="906"/>
              </a:spcBef>
              <a:spcAft>
                <a:spcPts val="0"/>
              </a:spcAft>
              <a:buSzPts val="1530"/>
              <a:buNone/>
            </a:pPr>
            <a:endParaRPr sz="1530" b="1"/>
          </a:p>
          <a:p>
            <a:pPr marL="342900" lvl="0" indent="-342900" algn="l" rtl="0">
              <a:lnSpc>
                <a:spcPct val="80000"/>
              </a:lnSpc>
              <a:spcBef>
                <a:spcPts val="906"/>
              </a:spcBef>
              <a:spcAft>
                <a:spcPts val="0"/>
              </a:spcAft>
              <a:buSzPts val="1530"/>
              <a:buChar char="🞆"/>
            </a:pPr>
            <a:r>
              <a:rPr lang="tr-TR" sz="1530"/>
              <a:t>Branch’ler git'in en güçlü özelliklerinden birisidir. Hızlı ve kullanımı kolay branching mekanizması git'in tasarımında ilk gününden itibaren ciddi bir gereksinim olarak ele alınmıştır. Branch'ler farklı bağlamlarda çalışmaktan kaynaklanabilecek karmaşanın önüne geçmek için biçilmiş kaftandır. Branch'leri bug fix'ler, yeni özellikler üzerinde çalışmak veya deneysel özellikleri geliştirmek için bol bol kullanın.</a:t>
            </a:r>
            <a:endParaRPr/>
          </a:p>
          <a:p>
            <a:pPr marL="342900" lvl="0" indent="-245745" algn="l" rtl="0">
              <a:lnSpc>
                <a:spcPct val="80000"/>
              </a:lnSpc>
              <a:spcBef>
                <a:spcPts val="906"/>
              </a:spcBef>
              <a:spcAft>
                <a:spcPts val="0"/>
              </a:spcAft>
              <a:buSzPts val="1530"/>
              <a:buNone/>
            </a:pPr>
            <a:endParaRPr sz="1530" b="1"/>
          </a:p>
          <a:p>
            <a:pPr marL="342900" lvl="0" indent="-342900" algn="l" rtl="0">
              <a:lnSpc>
                <a:spcPct val="80000"/>
              </a:lnSpc>
              <a:spcBef>
                <a:spcPts val="906"/>
              </a:spcBef>
              <a:spcAft>
                <a:spcPts val="0"/>
              </a:spcAft>
              <a:buSzPts val="1530"/>
              <a:buChar char="🞆"/>
            </a:pPr>
            <a:r>
              <a:rPr lang="tr-TR" sz="1530"/>
              <a:t>Tam anlamıyla bitirmediğiniz ve test etmediğiniz bir değişikliği asla commit etmeyin. Üzerinde çalışacağınız değişiklikleri planlarken bu değişiklikleri mümkün olduğunca küçük parçalar halinde ele almaya özen gösterirseniz yaptığınız değişiklikleri kayıt altına almak için henüz tamamlanmamış değişiklikleri commit etmek zorunda kalmazsınız. Buna rağmen ara safhada kayıt altına almak istediğiniz değişiklikler olursa Git'in **Stash** özelliğini kullanabilirsiniz.</a:t>
            </a:r>
            <a:endParaRPr sz="1530" b="1"/>
          </a:p>
          <a:p>
            <a:pPr marL="0" lvl="0" indent="0" algn="l" rtl="0">
              <a:lnSpc>
                <a:spcPct val="80000"/>
              </a:lnSpc>
              <a:spcBef>
                <a:spcPts val="906"/>
              </a:spcBef>
              <a:spcAft>
                <a:spcPts val="0"/>
              </a:spcAft>
              <a:buSzPts val="1530"/>
              <a:buNone/>
            </a:pPr>
            <a:endParaRPr sz="1530" b="1"/>
          </a:p>
          <a:p>
            <a:pPr marL="742950" lvl="1" indent="-199390" algn="l" rtl="0">
              <a:lnSpc>
                <a:spcPct val="80000"/>
              </a:lnSpc>
              <a:spcBef>
                <a:spcPts val="872"/>
              </a:spcBef>
              <a:spcAft>
                <a:spcPts val="0"/>
              </a:spcAft>
              <a:buSzPts val="1360"/>
              <a:buNone/>
            </a:pPr>
            <a:endParaRPr sz="1360"/>
          </a:p>
          <a:p>
            <a:pPr marL="342900" lvl="0" indent="-245745" algn="l" rtl="0">
              <a:lnSpc>
                <a:spcPct val="80000"/>
              </a:lnSpc>
              <a:spcBef>
                <a:spcPts val="906"/>
              </a:spcBef>
              <a:spcAft>
                <a:spcPts val="0"/>
              </a:spcAft>
              <a:buSzPts val="1530"/>
              <a:buNone/>
            </a:pPr>
            <a:endParaRPr sz="1530"/>
          </a:p>
          <a:p>
            <a:pPr marL="342900" lvl="0" indent="-245745" algn="l" rtl="0">
              <a:lnSpc>
                <a:spcPct val="80000"/>
              </a:lnSpc>
              <a:spcBef>
                <a:spcPts val="906"/>
              </a:spcBef>
              <a:spcAft>
                <a:spcPts val="0"/>
              </a:spcAft>
              <a:buSzPts val="1530"/>
              <a:buNone/>
            </a:pPr>
            <a:endParaRPr sz="1530"/>
          </a:p>
          <a:p>
            <a:pPr marL="342900" lvl="0" indent="-245745" algn="l" rtl="0">
              <a:lnSpc>
                <a:spcPct val="80000"/>
              </a:lnSpc>
              <a:spcBef>
                <a:spcPts val="906"/>
              </a:spcBef>
              <a:spcAft>
                <a:spcPts val="0"/>
              </a:spcAft>
              <a:buSzPts val="1530"/>
              <a:buNone/>
            </a:pPr>
            <a:endParaRPr sz="1530"/>
          </a:p>
          <a:p>
            <a:pPr marL="742950" lvl="1" indent="-199390" algn="l" rtl="0">
              <a:lnSpc>
                <a:spcPct val="80000"/>
              </a:lnSpc>
              <a:spcBef>
                <a:spcPts val="872"/>
              </a:spcBef>
              <a:spcAft>
                <a:spcPts val="0"/>
              </a:spcAft>
              <a:buSzPts val="1360"/>
              <a:buNone/>
            </a:pPr>
            <a:endParaRPr sz="1360"/>
          </a:p>
          <a:p>
            <a:pPr marL="742950" lvl="1" indent="-199390" algn="l" rtl="0">
              <a:lnSpc>
                <a:spcPct val="80000"/>
              </a:lnSpc>
              <a:spcBef>
                <a:spcPts val="872"/>
              </a:spcBef>
              <a:spcAft>
                <a:spcPts val="0"/>
              </a:spcAft>
              <a:buSzPts val="1360"/>
              <a:buNone/>
            </a:pPr>
            <a:endParaRPr sz="136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Değişiklikleri Geçici Olarak Kaydetmek</a:t>
            </a:r>
            <a:endParaRPr/>
          </a:p>
        </p:txBody>
      </p:sp>
      <p:sp>
        <p:nvSpPr>
          <p:cNvPr id="265" name="Google Shape;265;p25"/>
          <p:cNvSpPr txBox="1">
            <a:spLocks noGrp="1"/>
          </p:cNvSpPr>
          <p:nvPr>
            <p:ph type="body" idx="1"/>
          </p:nvPr>
        </p:nvSpPr>
        <p:spPr>
          <a:xfrm>
            <a:off x="660371" y="224327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Tam bitmemiş, commit etmek istemediğiniz ama kaybetmek de istemediğiniz değişikleri korumak için git stash komutu kullanılabilir.</a:t>
            </a:r>
            <a:endParaRPr/>
          </a:p>
          <a:p>
            <a:pPr marL="342900" lvl="0" indent="-342900" algn="l" rtl="0">
              <a:spcBef>
                <a:spcPts val="960"/>
              </a:spcBef>
              <a:spcAft>
                <a:spcPts val="0"/>
              </a:spcAft>
              <a:buSzPts val="1800"/>
              <a:buChar char="🞆"/>
            </a:pPr>
            <a:r>
              <a:rPr lang="tr-TR"/>
              <a:t>git stash sonrasında aktif branch üzerinde bekleyen bir değişiklik kalmaz.</a:t>
            </a:r>
            <a:endParaRPr/>
          </a:p>
          <a:p>
            <a:pPr marL="342900" lvl="0" indent="-342900" algn="l" rtl="0">
              <a:spcBef>
                <a:spcPts val="960"/>
              </a:spcBef>
              <a:spcAft>
                <a:spcPts val="0"/>
              </a:spcAft>
              <a:buSzPts val="1800"/>
              <a:buChar char="🞆"/>
            </a:pPr>
            <a:r>
              <a:rPr lang="tr-TR"/>
              <a:t>git stash list komutu ile tüm stashleri listeleyebilirsiniz.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git stash pop : Listede en üstte bulunan değişikliği geri yükler ve listeden siler.</a:t>
            </a:r>
            <a:endParaRPr/>
          </a:p>
          <a:p>
            <a:pPr marL="342900" lvl="0" indent="-342900" algn="l" rtl="0">
              <a:spcBef>
                <a:spcPts val="960"/>
              </a:spcBef>
              <a:spcAft>
                <a:spcPts val="0"/>
              </a:spcAft>
              <a:buSzPts val="1800"/>
              <a:buChar char="🞆"/>
            </a:pPr>
            <a:r>
              <a:rPr lang="tr-TR"/>
              <a:t>git stash apply stash@{0} : Değişikliği yükler ama listeden silmez.</a:t>
            </a:r>
            <a:endParaRPr/>
          </a:p>
          <a:p>
            <a:pPr marL="342900" lvl="0" indent="-342900" algn="l" rtl="0">
              <a:spcBef>
                <a:spcPts val="960"/>
              </a:spcBef>
              <a:spcAft>
                <a:spcPts val="0"/>
              </a:spcAft>
              <a:buSzPts val="1800"/>
              <a:buChar char="🞆"/>
            </a:pPr>
            <a:r>
              <a:rPr lang="tr-TR"/>
              <a:t>git stash drop stash@{1} : Değişikliği listeden siler.</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Stash Kullanma Durumları</a:t>
            </a:r>
            <a:endParaRPr/>
          </a:p>
        </p:txBody>
      </p:sp>
      <p:sp>
        <p:nvSpPr>
          <p:cNvPr id="271" name="Google Shape;271;p26"/>
          <p:cNvSpPr txBox="1">
            <a:spLocks noGrp="1"/>
          </p:cNvSpPr>
          <p:nvPr>
            <p:ph type="body" idx="1"/>
          </p:nvPr>
        </p:nvSpPr>
        <p:spPr>
          <a:xfrm>
            <a:off x="660371" y="224327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a:p>
          <a:p>
            <a:pPr marL="742950" lvl="1" indent="-184150" algn="l" rtl="0">
              <a:spcBef>
                <a:spcPts val="920"/>
              </a:spcBef>
              <a:spcAft>
                <a:spcPts val="0"/>
              </a:spcAft>
              <a:buSzPts val="1600"/>
              <a:buNone/>
            </a:pPr>
            <a:endParaRPr/>
          </a:p>
          <a:p>
            <a:pPr marL="342900" lvl="0" indent="-342900" algn="l" rtl="0">
              <a:spcBef>
                <a:spcPts val="960"/>
              </a:spcBef>
              <a:spcAft>
                <a:spcPts val="0"/>
              </a:spcAft>
              <a:buSzPts val="1800"/>
              <a:buChar char="🞆"/>
            </a:pPr>
            <a:r>
              <a:rPr lang="tr-TR"/>
              <a:t>Aktif bir branch’i temiz duruma getirmek için kullanılır. Ayrıca;</a:t>
            </a:r>
            <a:endParaRPr/>
          </a:p>
          <a:p>
            <a:pPr marL="742950" lvl="1" indent="-285750" algn="l" rtl="0">
              <a:spcBef>
                <a:spcPts val="920"/>
              </a:spcBef>
              <a:spcAft>
                <a:spcPts val="0"/>
              </a:spcAft>
              <a:buSzPts val="1600"/>
              <a:buChar char="🞆"/>
            </a:pPr>
            <a:r>
              <a:rPr lang="tr-TR"/>
              <a:t>Farklı bir branch'i aktif hale getirmeden önce</a:t>
            </a:r>
            <a:endParaRPr/>
          </a:p>
          <a:p>
            <a:pPr marL="742950" lvl="1" indent="-285750" algn="l" rtl="0">
              <a:spcBef>
                <a:spcPts val="920"/>
              </a:spcBef>
              <a:spcAft>
                <a:spcPts val="0"/>
              </a:spcAft>
              <a:buSzPts val="1600"/>
              <a:buChar char="🞆"/>
            </a:pPr>
            <a:r>
              <a:rPr lang="tr-TR"/>
              <a:t>Remote Repository değişikliklerinizi yerel diskinize indirmeden önce</a:t>
            </a:r>
            <a:endParaRPr/>
          </a:p>
          <a:p>
            <a:pPr marL="742950" lvl="1" indent="-285750" algn="l" rtl="0">
              <a:spcBef>
                <a:spcPts val="920"/>
              </a:spcBef>
              <a:spcAft>
                <a:spcPts val="0"/>
              </a:spcAft>
              <a:buSzPts val="1600"/>
              <a:buChar char="🞆"/>
            </a:pPr>
            <a:r>
              <a:rPr lang="tr-TR"/>
              <a:t>Branch'inizi merge etmeden önce</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.gitignore Dosyası</a:t>
            </a:r>
            <a:endParaRPr/>
          </a:p>
        </p:txBody>
      </p:sp>
      <p:sp>
        <p:nvSpPr>
          <p:cNvPr id="277" name="Google Shape;277;p27"/>
          <p:cNvSpPr txBox="1">
            <a:spLocks noGrp="1"/>
          </p:cNvSpPr>
          <p:nvPr>
            <p:ph type="body" idx="1"/>
          </p:nvPr>
        </p:nvSpPr>
        <p:spPr>
          <a:xfrm>
            <a:off x="660371" y="224327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a:p>
          <a:p>
            <a:pPr marL="742950" lvl="1" indent="-285750" algn="l" rtl="0">
              <a:spcBef>
                <a:spcPts val="920"/>
              </a:spcBef>
              <a:spcAft>
                <a:spcPts val="0"/>
              </a:spcAft>
              <a:buSzPts val="1600"/>
              <a:buChar char="🞆"/>
            </a:pPr>
            <a:r>
              <a:rPr lang="tr-TR"/>
              <a:t>Bazen çalışma dizinimizdeki bazı dosyaların git ile takip edilmemesini veya değişikliklerin kaydedilmemesini isteyebiliriz.</a:t>
            </a:r>
            <a:endParaRPr/>
          </a:p>
          <a:p>
            <a:pPr marL="742950" lvl="1" indent="-285750" algn="l" rtl="0">
              <a:spcBef>
                <a:spcPts val="920"/>
              </a:spcBef>
              <a:spcAft>
                <a:spcPts val="0"/>
              </a:spcAft>
              <a:buSzPts val="1600"/>
              <a:buChar char="🞆"/>
            </a:pPr>
            <a:r>
              <a:rPr lang="tr-TR"/>
              <a:t>Bunun için .gitignore dosyası kullanılır.</a:t>
            </a:r>
            <a:endParaRPr/>
          </a:p>
          <a:p>
            <a:pPr marL="742950" lvl="1" indent="-285750" algn="l" rtl="0">
              <a:spcBef>
                <a:spcPts val="920"/>
              </a:spcBef>
              <a:spcAft>
                <a:spcPts val="0"/>
              </a:spcAft>
              <a:buSzPts val="1600"/>
              <a:buChar char="🞆"/>
            </a:pPr>
            <a:r>
              <a:rPr lang="tr-TR"/>
              <a:t>Bu dosyaya doğrudan isimler veya basit kurallar ekleyebiliriz.</a:t>
            </a:r>
            <a:endParaRPr/>
          </a:p>
          <a:p>
            <a:pPr marL="742950" lvl="1" indent="-184150" algn="l" rtl="0">
              <a:spcBef>
                <a:spcPts val="920"/>
              </a:spcBef>
              <a:spcAft>
                <a:spcPts val="0"/>
              </a:spcAft>
              <a:buSzPts val="1600"/>
              <a:buNone/>
            </a:pPr>
            <a:endParaRPr/>
          </a:p>
          <a:p>
            <a:pPr marL="742950" lvl="1" indent="-285750" algn="l" rtl="0">
              <a:spcBef>
                <a:spcPts val="920"/>
              </a:spcBef>
              <a:spcAft>
                <a:spcPts val="0"/>
              </a:spcAft>
              <a:buSzPts val="1600"/>
              <a:buChar char="🞆"/>
            </a:pPr>
            <a:r>
              <a:rPr lang="tr-TR"/>
              <a:t>Kullandığınız geliştirme araçlarına bağlı olarak hangi dosyaların göz ardı edilebileceği ile ilgili GitHub'ın yayınladığı derlemeye göz atabilirsiniz.</a:t>
            </a:r>
            <a:endParaRPr/>
          </a:p>
          <a:p>
            <a:pPr marL="742950" lvl="1" indent="-285750" algn="l" rtl="0">
              <a:spcBef>
                <a:spcPts val="920"/>
              </a:spcBef>
              <a:spcAft>
                <a:spcPts val="0"/>
              </a:spcAft>
              <a:buSzPts val="1600"/>
              <a:buChar char="🞆"/>
            </a:pPr>
            <a:r>
              <a:rPr lang="tr-TR"/>
              <a:t>https://github.com/github/gitignore</a:t>
            </a:r>
            <a:endParaRPr/>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Basit Bir Branching Akışı</a:t>
            </a:r>
            <a:endParaRPr/>
          </a:p>
        </p:txBody>
      </p:sp>
      <p:sp>
        <p:nvSpPr>
          <p:cNvPr id="283" name="Google Shape;283;p28"/>
          <p:cNvSpPr txBox="1">
            <a:spLocks noGrp="1"/>
          </p:cNvSpPr>
          <p:nvPr>
            <p:ph type="body" idx="1"/>
          </p:nvPr>
        </p:nvSpPr>
        <p:spPr>
          <a:xfrm>
            <a:off x="330926" y="2243270"/>
            <a:ext cx="11634651" cy="452329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395"/>
              <a:buNone/>
            </a:pPr>
            <a:endParaRPr sz="1395" b="1"/>
          </a:p>
          <a:p>
            <a:pPr marL="742950" lvl="1" indent="-207009" algn="l" rtl="0">
              <a:lnSpc>
                <a:spcPct val="80000"/>
              </a:lnSpc>
              <a:spcBef>
                <a:spcPts val="848"/>
              </a:spcBef>
              <a:spcAft>
                <a:spcPts val="0"/>
              </a:spcAft>
              <a:buSzPts val="1240"/>
              <a:buNone/>
            </a:pPr>
            <a:endParaRPr sz="1240"/>
          </a:p>
          <a:p>
            <a:pPr marL="342900" lvl="0" indent="-342900" algn="l" rtl="0">
              <a:lnSpc>
                <a:spcPct val="80000"/>
              </a:lnSpc>
              <a:spcBef>
                <a:spcPts val="879"/>
              </a:spcBef>
              <a:spcAft>
                <a:spcPts val="0"/>
              </a:spcAft>
              <a:buSzPts val="1395"/>
              <a:buChar char="🞆"/>
            </a:pPr>
            <a:r>
              <a:rPr lang="tr-TR" sz="1395"/>
              <a:t>Bir web sitesi üzerinde çalışıyorsunuz,</a:t>
            </a:r>
            <a:endParaRPr/>
          </a:p>
          <a:p>
            <a:pPr marL="342900" lvl="0" indent="-342900" algn="l" rtl="0">
              <a:lnSpc>
                <a:spcPct val="80000"/>
              </a:lnSpc>
              <a:spcBef>
                <a:spcPts val="879"/>
              </a:spcBef>
              <a:spcAft>
                <a:spcPts val="0"/>
              </a:spcAft>
              <a:buSzPts val="1395"/>
              <a:buChar char="🞆"/>
            </a:pPr>
            <a:r>
              <a:rPr lang="tr-TR" sz="1395"/>
              <a:t>Yeni bir özellik eklemek için branch oluşturdunuz (git branch yeniozellik, git checkout yeniozellik)</a:t>
            </a:r>
            <a:endParaRPr/>
          </a:p>
          <a:p>
            <a:pPr marL="342900" lvl="0" indent="-342900" algn="l" rtl="0">
              <a:lnSpc>
                <a:spcPct val="80000"/>
              </a:lnSpc>
              <a:spcBef>
                <a:spcPts val="879"/>
              </a:spcBef>
              <a:spcAft>
                <a:spcPts val="0"/>
              </a:spcAft>
              <a:buSzPts val="1395"/>
              <a:buChar char="🞆"/>
            </a:pPr>
            <a:r>
              <a:rPr lang="tr-TR" sz="1395"/>
              <a:t>Bu yeni branch üzerinde değişiklik yapmaya başladınız.</a:t>
            </a:r>
            <a:endParaRPr/>
          </a:p>
          <a:p>
            <a:pPr marL="342900" lvl="0" indent="-254317" algn="l" rtl="0">
              <a:lnSpc>
                <a:spcPct val="80000"/>
              </a:lnSpc>
              <a:spcBef>
                <a:spcPts val="879"/>
              </a:spcBef>
              <a:spcAft>
                <a:spcPts val="0"/>
              </a:spcAft>
              <a:buSzPts val="1395"/>
              <a:buNone/>
            </a:pPr>
            <a:endParaRPr sz="1395"/>
          </a:p>
          <a:p>
            <a:pPr marL="0" lvl="0" indent="0" algn="l" rtl="0">
              <a:lnSpc>
                <a:spcPct val="80000"/>
              </a:lnSpc>
              <a:spcBef>
                <a:spcPts val="879"/>
              </a:spcBef>
              <a:spcAft>
                <a:spcPts val="0"/>
              </a:spcAft>
              <a:buSzPts val="1395"/>
              <a:buNone/>
            </a:pPr>
            <a:r>
              <a:rPr lang="tr-TR" sz="1395"/>
              <a:t>Bu sırada web sitesinde çok büyük bir sorun tespit edildi ve acilen düzeltilmesi gerekiyor. Ne yapacağız !!!</a:t>
            </a:r>
            <a:endParaRPr/>
          </a:p>
          <a:p>
            <a:pPr marL="0" lvl="0" indent="0" algn="l" rtl="0">
              <a:lnSpc>
                <a:spcPct val="80000"/>
              </a:lnSpc>
              <a:spcBef>
                <a:spcPts val="879"/>
              </a:spcBef>
              <a:spcAft>
                <a:spcPts val="0"/>
              </a:spcAft>
              <a:buSzPts val="1395"/>
              <a:buNone/>
            </a:pPr>
            <a:endParaRPr sz="1395"/>
          </a:p>
          <a:p>
            <a:pPr marL="342900" lvl="0" indent="-342900" algn="l" rtl="0">
              <a:lnSpc>
                <a:spcPct val="80000"/>
              </a:lnSpc>
              <a:spcBef>
                <a:spcPts val="879"/>
              </a:spcBef>
              <a:spcAft>
                <a:spcPts val="0"/>
              </a:spcAft>
              <a:buSzPts val="1395"/>
              <a:buChar char="🞆"/>
            </a:pPr>
            <a:r>
              <a:rPr lang="tr-TR" sz="1395"/>
              <a:t>Son stabil branche geri dönülür. (git checkout master)</a:t>
            </a:r>
            <a:endParaRPr/>
          </a:p>
          <a:p>
            <a:pPr marL="342900" lvl="0" indent="-342900" algn="l" rtl="0">
              <a:lnSpc>
                <a:spcPct val="80000"/>
              </a:lnSpc>
              <a:spcBef>
                <a:spcPts val="879"/>
              </a:spcBef>
              <a:spcAft>
                <a:spcPts val="0"/>
              </a:spcAft>
              <a:buSzPts val="1395"/>
              <a:buChar char="🞆"/>
            </a:pPr>
            <a:r>
              <a:rPr lang="tr-TR" sz="1395"/>
              <a:t>Sorunu çözmek için yeni bir branch oluşturulup, değişiklikler yapılır.(git branch loginsorunu, git checkout loginsorunu)</a:t>
            </a:r>
            <a:endParaRPr/>
          </a:p>
          <a:p>
            <a:pPr marL="342900" lvl="0" indent="-342900" algn="l" rtl="0">
              <a:lnSpc>
                <a:spcPct val="80000"/>
              </a:lnSpc>
              <a:spcBef>
                <a:spcPts val="879"/>
              </a:spcBef>
              <a:spcAft>
                <a:spcPts val="0"/>
              </a:spcAft>
              <a:buSzPts val="1395"/>
              <a:buChar char="🞆"/>
            </a:pPr>
            <a:r>
              <a:rPr lang="tr-TR" sz="1395"/>
              <a:t>Sorun çözüldüğünde commit ile işlemler kaydedilir.</a:t>
            </a:r>
            <a:endParaRPr/>
          </a:p>
          <a:p>
            <a:pPr marL="342900" lvl="0" indent="-342900" algn="l" rtl="0">
              <a:lnSpc>
                <a:spcPct val="80000"/>
              </a:lnSpc>
              <a:spcBef>
                <a:spcPts val="879"/>
              </a:spcBef>
              <a:spcAft>
                <a:spcPts val="0"/>
              </a:spcAft>
              <a:buSzPts val="1395"/>
              <a:buChar char="🞆"/>
            </a:pPr>
            <a:r>
              <a:rPr lang="tr-TR" sz="1395"/>
              <a:t>Son stabil branche geri dönülür. (git checkout master)</a:t>
            </a:r>
            <a:endParaRPr/>
          </a:p>
          <a:p>
            <a:pPr marL="342900" lvl="0" indent="-342900" algn="l" rtl="0">
              <a:lnSpc>
                <a:spcPct val="80000"/>
              </a:lnSpc>
              <a:spcBef>
                <a:spcPts val="879"/>
              </a:spcBef>
              <a:spcAft>
                <a:spcPts val="0"/>
              </a:spcAft>
              <a:buSzPts val="1395"/>
              <a:buChar char="🞆"/>
            </a:pPr>
            <a:r>
              <a:rPr lang="tr-TR" sz="1395"/>
              <a:t>Sorun çözülen branch master branche merge edilir. (git merge loginsorunu)</a:t>
            </a:r>
            <a:endParaRPr/>
          </a:p>
          <a:p>
            <a:pPr marL="342900" lvl="0" indent="-254317" algn="l" rtl="0">
              <a:lnSpc>
                <a:spcPct val="80000"/>
              </a:lnSpc>
              <a:spcBef>
                <a:spcPts val="879"/>
              </a:spcBef>
              <a:spcAft>
                <a:spcPts val="0"/>
              </a:spcAft>
              <a:buSzPts val="1395"/>
              <a:buNone/>
            </a:pPr>
            <a:endParaRPr sz="1395"/>
          </a:p>
          <a:p>
            <a:pPr marL="342900" lvl="0" indent="-342900" algn="l" rtl="0">
              <a:lnSpc>
                <a:spcPct val="80000"/>
              </a:lnSpc>
              <a:spcBef>
                <a:spcPts val="879"/>
              </a:spcBef>
              <a:spcAft>
                <a:spcPts val="0"/>
              </a:spcAft>
              <a:buSzPts val="1395"/>
              <a:buChar char="🞆"/>
            </a:pPr>
            <a:r>
              <a:rPr lang="tr-TR" sz="1395"/>
              <a:t>Kaldığınız yerden devam edebilirsiniz ( git checkout yeniozellik)</a:t>
            </a:r>
            <a:endParaRPr/>
          </a:p>
          <a:p>
            <a:pPr marL="0" lvl="0" indent="0" algn="l" rtl="0">
              <a:lnSpc>
                <a:spcPct val="80000"/>
              </a:lnSpc>
              <a:spcBef>
                <a:spcPts val="879"/>
              </a:spcBef>
              <a:spcAft>
                <a:spcPts val="0"/>
              </a:spcAft>
              <a:buSzPts val="1395"/>
              <a:buNone/>
            </a:pPr>
            <a:endParaRPr sz="1395"/>
          </a:p>
          <a:p>
            <a:pPr marL="342900" lvl="0" indent="-254317" algn="l" rtl="0">
              <a:lnSpc>
                <a:spcPct val="80000"/>
              </a:lnSpc>
              <a:spcBef>
                <a:spcPts val="879"/>
              </a:spcBef>
              <a:spcAft>
                <a:spcPts val="0"/>
              </a:spcAft>
              <a:buSzPts val="1395"/>
              <a:buNone/>
            </a:pPr>
            <a:endParaRPr sz="1395"/>
          </a:p>
          <a:p>
            <a:pPr marL="342900" lvl="0" indent="-254317" algn="l" rtl="0">
              <a:lnSpc>
                <a:spcPct val="80000"/>
              </a:lnSpc>
              <a:spcBef>
                <a:spcPts val="879"/>
              </a:spcBef>
              <a:spcAft>
                <a:spcPts val="0"/>
              </a:spcAft>
              <a:buSzPts val="1395"/>
              <a:buNone/>
            </a:pPr>
            <a:endParaRPr sz="1395"/>
          </a:p>
          <a:p>
            <a:pPr marL="742950" lvl="1" indent="-207009" algn="l" rtl="0">
              <a:lnSpc>
                <a:spcPct val="80000"/>
              </a:lnSpc>
              <a:spcBef>
                <a:spcPts val="848"/>
              </a:spcBef>
              <a:spcAft>
                <a:spcPts val="0"/>
              </a:spcAft>
              <a:buSzPts val="1240"/>
              <a:buNone/>
            </a:pPr>
            <a:endParaRPr sz="1240"/>
          </a:p>
          <a:p>
            <a:pPr marL="742950" lvl="1" indent="-207009" algn="l" rtl="0">
              <a:lnSpc>
                <a:spcPct val="80000"/>
              </a:lnSpc>
              <a:spcBef>
                <a:spcPts val="848"/>
              </a:spcBef>
              <a:spcAft>
                <a:spcPts val="0"/>
              </a:spcAft>
              <a:buSzPts val="1240"/>
              <a:buNone/>
            </a:pPr>
            <a:endParaRPr sz="124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Checkout, HEAD Kavramları</a:t>
            </a:r>
            <a:endParaRPr/>
          </a:p>
        </p:txBody>
      </p:sp>
      <p:sp>
        <p:nvSpPr>
          <p:cNvPr id="289" name="Google Shape;289;p29"/>
          <p:cNvSpPr txBox="1">
            <a:spLocks noGrp="1"/>
          </p:cNvSpPr>
          <p:nvPr>
            <p:ph type="body" idx="1"/>
          </p:nvPr>
        </p:nvSpPr>
        <p:spPr>
          <a:xfrm>
            <a:off x="660371" y="224327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665"/>
              <a:buNone/>
            </a:pPr>
            <a:endParaRPr sz="1665" b="1"/>
          </a:p>
          <a:p>
            <a:pPr marL="742950" lvl="1" indent="-191769" algn="l" rtl="0">
              <a:lnSpc>
                <a:spcPct val="90000"/>
              </a:lnSpc>
              <a:spcBef>
                <a:spcPts val="896"/>
              </a:spcBef>
              <a:spcAft>
                <a:spcPts val="0"/>
              </a:spcAft>
              <a:buSzPts val="1480"/>
              <a:buNone/>
            </a:pPr>
            <a:endParaRPr sz="1480"/>
          </a:p>
          <a:p>
            <a:pPr marL="342900" lvl="0" indent="-342900" algn="l" rtl="0">
              <a:lnSpc>
                <a:spcPct val="90000"/>
              </a:lnSpc>
              <a:spcBef>
                <a:spcPts val="933"/>
              </a:spcBef>
              <a:spcAft>
                <a:spcPts val="0"/>
              </a:spcAft>
              <a:buSzPts val="1665"/>
              <a:buChar char="🞆"/>
            </a:pPr>
            <a:r>
              <a:rPr lang="tr-TR" sz="1665"/>
              <a:t>Git'de bir branch otomatik olarak o branch için yaptığınız son commit işlemine bir işaretçi tutar ve hangi dosyaların o branch'e ait olduğunu bilir. </a:t>
            </a:r>
            <a:endParaRPr sz="1665"/>
          </a:p>
          <a:p>
            <a:pPr marL="342900" lvl="0" indent="-342900" algn="l" rtl="0">
              <a:lnSpc>
                <a:spcPct val="90000"/>
              </a:lnSpc>
              <a:spcBef>
                <a:spcPts val="933"/>
              </a:spcBef>
              <a:spcAft>
                <a:spcPts val="0"/>
              </a:spcAft>
              <a:buSzPts val="1665"/>
              <a:buChar char="🞆"/>
            </a:pPr>
            <a:r>
              <a:rPr lang="tr-TR" sz="1665"/>
              <a:t>Herhangi bir anda bir proje için tek bir branch </a:t>
            </a:r>
            <a:r>
              <a:rPr lang="tr-TR" sz="1665" b="1"/>
              <a:t>aktif</a:t>
            </a:r>
            <a:r>
              <a:rPr lang="tr-TR" sz="1665"/>
              <a:t> olabilir. Bu branch'e </a:t>
            </a:r>
            <a:r>
              <a:rPr lang="tr-TR" sz="1665" b="1"/>
              <a:t>HEAD</a:t>
            </a:r>
            <a:r>
              <a:rPr lang="tr-TR" sz="1665"/>
              <a:t> denir ve Working Copy içindeki (Working Copy'yi projenizin yerel diskinizdeki dosyalarının tamamı olarak düşünebilirsiniz) dosyalar aktif olan branch'e yani </a:t>
            </a:r>
            <a:r>
              <a:rPr lang="tr-TR" sz="1665" b="1"/>
              <a:t>HEAD</a:t>
            </a:r>
            <a:r>
              <a:rPr lang="tr-TR" sz="1665"/>
              <a:t>'e aittir. </a:t>
            </a:r>
            <a:endParaRPr sz="1665"/>
          </a:p>
          <a:p>
            <a:pPr marL="342900" lvl="0" indent="-342900" algn="l" rtl="0">
              <a:lnSpc>
                <a:spcPct val="90000"/>
              </a:lnSpc>
              <a:spcBef>
                <a:spcPts val="933"/>
              </a:spcBef>
              <a:spcAft>
                <a:spcPts val="0"/>
              </a:spcAft>
              <a:buSzPts val="1665"/>
              <a:buChar char="🞆"/>
            </a:pPr>
            <a:r>
              <a:rPr lang="tr-TR" sz="1665"/>
              <a:t>Diğer branch’lerinizdeki dosyalar diskiniz üzerinde değil Git'in veri tabanında (.git klasörü içinde özel bir formatta) bulunur.</a:t>
            </a:r>
            <a:endParaRPr/>
          </a:p>
          <a:p>
            <a:pPr marL="342900" lvl="0" indent="-342900" algn="l" rtl="0">
              <a:lnSpc>
                <a:spcPct val="90000"/>
              </a:lnSpc>
              <a:spcBef>
                <a:spcPts val="933"/>
              </a:spcBef>
              <a:spcAft>
                <a:spcPts val="0"/>
              </a:spcAft>
              <a:buSzPts val="1665"/>
              <a:buChar char="🞆"/>
            </a:pPr>
            <a:r>
              <a:rPr lang="tr-TR" sz="1665"/>
              <a:t>Farklı bir branch'i aktif hale getirmek için </a:t>
            </a:r>
            <a:r>
              <a:rPr lang="tr-TR" sz="1665" b="1"/>
              <a:t>git checkout</a:t>
            </a:r>
            <a:r>
              <a:rPr lang="tr-TR" sz="1665"/>
              <a:t> komutu kullanılır. Bu durumda Git otomatik olarak sizin için iki şey yapar</a:t>
            </a:r>
            <a:endParaRPr/>
          </a:p>
          <a:p>
            <a:pPr marL="742950" lvl="1" indent="-285750" algn="l" rtl="0">
              <a:lnSpc>
                <a:spcPct val="90000"/>
              </a:lnSpc>
              <a:spcBef>
                <a:spcPts val="896"/>
              </a:spcBef>
              <a:spcAft>
                <a:spcPts val="0"/>
              </a:spcAft>
              <a:buSzPts val="1480"/>
              <a:buChar char="🞆"/>
            </a:pPr>
            <a:r>
              <a:rPr lang="tr-TR" sz="1480"/>
              <a:t>Aktif hale getirdiğiniz branch'i </a:t>
            </a:r>
            <a:r>
              <a:rPr lang="tr-TR" sz="1480" b="1"/>
              <a:t>HEAD</a:t>
            </a:r>
            <a:r>
              <a:rPr lang="tr-TR" sz="1480"/>
              <a:t> yapar ve</a:t>
            </a:r>
            <a:endParaRPr/>
          </a:p>
          <a:p>
            <a:pPr marL="742950" lvl="1" indent="-285750" algn="l" rtl="0">
              <a:lnSpc>
                <a:spcPct val="90000"/>
              </a:lnSpc>
              <a:spcBef>
                <a:spcPts val="896"/>
              </a:spcBef>
              <a:spcAft>
                <a:spcPts val="0"/>
              </a:spcAft>
              <a:buSzPts val="1480"/>
              <a:buChar char="🞆"/>
            </a:pPr>
            <a:r>
              <a:rPr lang="tr-TR" sz="1480"/>
              <a:t>Aktif hale getirdiğiniz branch'e ait dosyaları Git veri tabanınızdan yerel diskinize kopyalar ve önceki branch'e ait dosyaları diskinizden kaldırır. Yani Working Copy'nize yeni branch'e ait olan dosyaları koyar.</a:t>
            </a:r>
            <a:endParaRPr/>
          </a:p>
          <a:p>
            <a:pPr marL="342900" lvl="0" indent="-237172" algn="l" rtl="0">
              <a:lnSpc>
                <a:spcPct val="90000"/>
              </a:lnSpc>
              <a:spcBef>
                <a:spcPts val="933"/>
              </a:spcBef>
              <a:spcAft>
                <a:spcPts val="0"/>
              </a:spcAft>
              <a:buSzPts val="1665"/>
              <a:buNone/>
            </a:pPr>
            <a:endParaRPr sz="1665"/>
          </a:p>
          <a:p>
            <a:pPr marL="342900" lvl="0" indent="-237172" algn="l" rtl="0">
              <a:lnSpc>
                <a:spcPct val="90000"/>
              </a:lnSpc>
              <a:spcBef>
                <a:spcPts val="933"/>
              </a:spcBef>
              <a:spcAft>
                <a:spcPts val="0"/>
              </a:spcAft>
              <a:buSzPts val="1665"/>
              <a:buNone/>
            </a:pPr>
            <a:endParaRPr sz="1665"/>
          </a:p>
          <a:p>
            <a:pPr marL="742950" lvl="1" indent="-191769" algn="l" rtl="0">
              <a:lnSpc>
                <a:spcPct val="90000"/>
              </a:lnSpc>
              <a:spcBef>
                <a:spcPts val="896"/>
              </a:spcBef>
              <a:spcAft>
                <a:spcPts val="0"/>
              </a:spcAft>
              <a:buSzPts val="1480"/>
              <a:buNone/>
            </a:pPr>
            <a:endParaRPr sz="1480"/>
          </a:p>
          <a:p>
            <a:pPr marL="742950" lvl="1" indent="-191769" algn="l" rtl="0">
              <a:lnSpc>
                <a:spcPct val="90000"/>
              </a:lnSpc>
              <a:spcBef>
                <a:spcPts val="896"/>
              </a:spcBef>
              <a:spcAft>
                <a:spcPts val="0"/>
              </a:spcAft>
              <a:buSzPts val="1480"/>
              <a:buNone/>
            </a:pPr>
            <a:endParaRPr sz="148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Versiyon Kontrolü Nedir</a:t>
            </a:r>
            <a:endParaRPr/>
          </a:p>
        </p:txBody>
      </p:sp>
      <p:sp>
        <p:nvSpPr>
          <p:cNvPr id="129" name="Google Shape;129;p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VCS kullanarak herhangi bir anda üzerinde çalıştığınız dosyaların o anki hallerini kaydedip, daha sonra bu kaydedilmiş ve kontrol altına alınmış haline geri dönebilirsiniz.</a:t>
            </a:r>
            <a:endParaRPr/>
          </a:p>
          <a:p>
            <a:pPr marL="342900" lvl="0" indent="-342900" algn="l" rtl="0">
              <a:spcBef>
                <a:spcPts val="960"/>
              </a:spcBef>
              <a:spcAft>
                <a:spcPts val="0"/>
              </a:spcAft>
              <a:buSzPts val="1800"/>
              <a:buChar char="🞆"/>
            </a:pPr>
            <a:r>
              <a:rPr lang="tr-TR"/>
              <a:t>Versiyon; dosyaların kayıt altına alınmış herhangi bir andaki hallerine denir.</a:t>
            </a:r>
            <a:endParaRPr/>
          </a:p>
          <a:p>
            <a:pPr marL="342900" lvl="0" indent="-342900" algn="l" rtl="0">
              <a:spcBef>
                <a:spcPts val="960"/>
              </a:spcBef>
              <a:spcAft>
                <a:spcPts val="0"/>
              </a:spcAft>
              <a:buSzPts val="1800"/>
              <a:buChar char="🞆"/>
            </a:pPr>
            <a:r>
              <a:rPr lang="tr-TR"/>
              <a:t>Versiyon kontrolü kullanılan programlama dilinden, framework veya işletim sisteminden bağımsız bir yaklaşım olarak düşünülmeli. Çünkü vcs;</a:t>
            </a:r>
            <a:endParaRPr/>
          </a:p>
          <a:p>
            <a:pPr marL="742950" lvl="1" indent="-285750" algn="l" rtl="0">
              <a:spcBef>
                <a:spcPts val="920"/>
              </a:spcBef>
              <a:spcAft>
                <a:spcPts val="0"/>
              </a:spcAft>
              <a:buSzPts val="1600"/>
              <a:buChar char="🞆"/>
            </a:pPr>
            <a:r>
              <a:rPr lang="tr-TR"/>
              <a:t>HTML dosyalar için kullanılabileceği gibi, Android veya iPhone uygulaması kaynak kodu için de kullanılabilir.</a:t>
            </a:r>
            <a:endParaRPr/>
          </a:p>
          <a:p>
            <a:pPr marL="742950" lvl="1" indent="-285750" algn="l" rtl="0">
              <a:spcBef>
                <a:spcPts val="920"/>
              </a:spcBef>
              <a:spcAft>
                <a:spcPts val="0"/>
              </a:spcAft>
              <a:buSzPts val="1600"/>
              <a:buChar char="🞆"/>
            </a:pPr>
            <a:r>
              <a:rPr lang="tr-TR"/>
              <a:t>Dosyaların üzerinde çalışırken hangi işletim sistemini veya programları kullandığınızla ilgilenmez.</a:t>
            </a:r>
            <a:endParaRPr/>
          </a:p>
          <a:p>
            <a:pPr marL="342900" lvl="0" indent="-228600" algn="l" rtl="0">
              <a:spcBef>
                <a:spcPts val="960"/>
              </a:spcBef>
              <a:spcAft>
                <a:spcPts val="0"/>
              </a:spcAft>
              <a:buSzPts val="1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Github’dan Proje Clone’lamak</a:t>
            </a:r>
            <a:endParaRPr/>
          </a:p>
        </p:txBody>
      </p:sp>
      <p:sp>
        <p:nvSpPr>
          <p:cNvPr id="295" name="Google Shape;295;p30"/>
          <p:cNvSpPr txBox="1">
            <a:spLocks noGrp="1"/>
          </p:cNvSpPr>
          <p:nvPr>
            <p:ph type="body" idx="1"/>
          </p:nvPr>
        </p:nvSpPr>
        <p:spPr>
          <a:xfrm>
            <a:off x="660371" y="224327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a:p>
          <a:p>
            <a:pPr marL="742950" lvl="1" indent="-184150" algn="l" rtl="0">
              <a:spcBef>
                <a:spcPts val="920"/>
              </a:spcBef>
              <a:spcAft>
                <a:spcPts val="0"/>
              </a:spcAft>
              <a:buSzPts val="1600"/>
              <a:buNone/>
            </a:pPr>
            <a:endParaRPr/>
          </a:p>
          <a:p>
            <a:pPr marL="342900" lvl="0" indent="-342900" algn="l" rtl="0">
              <a:spcBef>
                <a:spcPts val="960"/>
              </a:spcBef>
              <a:spcAft>
                <a:spcPts val="0"/>
              </a:spcAft>
              <a:buSzPts val="1800"/>
              <a:buChar char="🞆"/>
            </a:pPr>
            <a:r>
              <a:rPr lang="tr-TR"/>
              <a:t>Github üzerindeki bir projeyi local repomuza alabilir, güncelleyebilir ve eğer yetkimiz var ise tekrar github üzerinde merge işlemi yapabiliriz.</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git clone github_proje_linki 🡪 projeyi localimize indirir.</a:t>
            </a:r>
            <a:endParaRPr/>
          </a:p>
          <a:p>
            <a:pPr marL="342900" lvl="0" indent="-342900" algn="l" rtl="0">
              <a:spcBef>
                <a:spcPts val="960"/>
              </a:spcBef>
              <a:spcAft>
                <a:spcPts val="0"/>
              </a:spcAft>
              <a:buSzPts val="1800"/>
              <a:buChar char="🞆"/>
            </a:pPr>
            <a:r>
              <a:rPr lang="tr-TR"/>
              <a:t>Projedeki tüm commitleri branchler, görebiliriz.</a:t>
            </a:r>
            <a:endParaRPr/>
          </a:p>
          <a:p>
            <a:pPr marL="342900" lvl="0" indent="-342900" algn="l" rtl="0">
              <a:spcBef>
                <a:spcPts val="960"/>
              </a:spcBef>
              <a:spcAft>
                <a:spcPts val="0"/>
              </a:spcAft>
              <a:buSzPts val="1800"/>
              <a:buChar char="🞆"/>
            </a:pPr>
            <a:r>
              <a:rPr lang="tr-TR"/>
              <a:t>Localde değişiklikler yapıp commit edebiliriz.</a:t>
            </a:r>
            <a:endParaRPr/>
          </a:p>
          <a:p>
            <a:pPr marL="342900" lvl="0" indent="-342900" algn="l" rtl="0">
              <a:spcBef>
                <a:spcPts val="960"/>
              </a:spcBef>
              <a:spcAft>
                <a:spcPts val="0"/>
              </a:spcAft>
              <a:buSzPts val="1800"/>
              <a:buChar char="🞆"/>
            </a:pPr>
            <a:r>
              <a:rPr lang="tr-TR"/>
              <a:t>git remote –v ile projede tanımlı uzak repoları görebiliriz.</a:t>
            </a:r>
            <a:endParaRPr/>
          </a:p>
          <a:p>
            <a:pPr marL="342900" lvl="0" indent="-342900" algn="l" rtl="0">
              <a:spcBef>
                <a:spcPts val="960"/>
              </a:spcBef>
              <a:spcAft>
                <a:spcPts val="0"/>
              </a:spcAft>
              <a:buSzPts val="1800"/>
              <a:buChar char="🞆"/>
            </a:pPr>
            <a:r>
              <a:rPr lang="tr-TR"/>
              <a:t>git push remote_repo_kisa_adi/remote_repo_linki   master(hangi branche gönderilecek)</a:t>
            </a:r>
            <a:endParaRPr/>
          </a:p>
          <a:p>
            <a:pPr marL="342900" lvl="0" indent="-342900" algn="l" rtl="0">
              <a:spcBef>
                <a:spcPts val="960"/>
              </a:spcBef>
              <a:spcAft>
                <a:spcPts val="0"/>
              </a:spcAft>
              <a:buSzPts val="1800"/>
              <a:buChar char="🞆"/>
            </a:pPr>
            <a:r>
              <a:rPr lang="tr-TR"/>
              <a:t>Localde yapılan değişiklikler github üzerinde de gerçekleştirilir.</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 Alias Kavramı</a:t>
            </a:r>
            <a:endParaRPr/>
          </a:p>
        </p:txBody>
      </p:sp>
      <p:sp>
        <p:nvSpPr>
          <p:cNvPr id="301" name="Google Shape;301;p31"/>
          <p:cNvSpPr txBox="1">
            <a:spLocks noGrp="1"/>
          </p:cNvSpPr>
          <p:nvPr>
            <p:ph type="body" idx="1"/>
          </p:nvPr>
        </p:nvSpPr>
        <p:spPr>
          <a:xfrm>
            <a:off x="660371" y="224327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a:p>
          <a:p>
            <a:pPr marL="742950" lvl="1" indent="-184150" algn="l" rtl="0">
              <a:spcBef>
                <a:spcPts val="920"/>
              </a:spcBef>
              <a:spcAft>
                <a:spcPts val="0"/>
              </a:spcAft>
              <a:buSzPts val="1600"/>
              <a:buNone/>
            </a:pPr>
            <a:endParaRPr/>
          </a:p>
          <a:p>
            <a:pPr marL="342900" lvl="0" indent="-342900" algn="l" rtl="0">
              <a:spcBef>
                <a:spcPts val="960"/>
              </a:spcBef>
              <a:spcAft>
                <a:spcPts val="0"/>
              </a:spcAft>
              <a:buSzPts val="1800"/>
              <a:buChar char="🞆"/>
            </a:pPr>
            <a:r>
              <a:rPr lang="tr-TR"/>
              <a:t>Uzun komutlara kısa takma isimler takabiliriz.</a:t>
            </a:r>
            <a:endParaRPr/>
          </a:p>
          <a:p>
            <a:pPr marL="342900" lvl="0" indent="-342900" algn="l" rtl="0">
              <a:spcBef>
                <a:spcPts val="960"/>
              </a:spcBef>
              <a:spcAft>
                <a:spcPts val="0"/>
              </a:spcAft>
              <a:buSzPts val="1800"/>
              <a:buChar char="🞆"/>
            </a:pPr>
            <a:r>
              <a:rPr lang="tr-TR"/>
              <a:t>git log –all –graph –decorate –oneline</a:t>
            </a:r>
            <a:endParaRPr/>
          </a:p>
          <a:p>
            <a:pPr marL="342900" lvl="0" indent="-342900" algn="l" rtl="0">
              <a:spcBef>
                <a:spcPts val="960"/>
              </a:spcBef>
              <a:spcAft>
                <a:spcPts val="0"/>
              </a:spcAft>
              <a:buSzPts val="1800"/>
              <a:buChar char="🞆"/>
            </a:pPr>
            <a:r>
              <a:rPr lang="tr-TR"/>
              <a:t>Bu komutu belirten bir komut oluşturubiliriz.</a:t>
            </a:r>
            <a:endParaRPr/>
          </a:p>
          <a:p>
            <a:pPr marL="342900" lvl="0" indent="-342900" algn="l" rtl="0">
              <a:spcBef>
                <a:spcPts val="960"/>
              </a:spcBef>
              <a:spcAft>
                <a:spcPts val="0"/>
              </a:spcAft>
              <a:buSzPts val="1800"/>
              <a:buChar char="🞆"/>
            </a:pPr>
            <a:r>
              <a:rPr lang="tr-TR"/>
              <a:t>git config –global alias.hist «log –all – graph –decorate –oneline</a:t>
            </a:r>
            <a:endParaRPr/>
          </a:p>
          <a:p>
            <a:pPr marL="342900" lvl="0" indent="-342900" algn="l" rtl="0">
              <a:spcBef>
                <a:spcPts val="960"/>
              </a:spcBef>
              <a:spcAft>
                <a:spcPts val="0"/>
              </a:spcAft>
              <a:buSzPts val="1800"/>
              <a:buChar char="🞆"/>
            </a:pPr>
            <a:r>
              <a:rPr lang="tr-TR"/>
              <a:t>git hist</a:t>
            </a:r>
            <a:endParaRPr/>
          </a:p>
          <a:p>
            <a:pPr marL="0" lvl="0" indent="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 MergeDiff Araçları</a:t>
            </a:r>
            <a:endParaRPr/>
          </a:p>
        </p:txBody>
      </p:sp>
      <p:sp>
        <p:nvSpPr>
          <p:cNvPr id="307" name="Google Shape;307;p32"/>
          <p:cNvSpPr txBox="1">
            <a:spLocks noGrp="1"/>
          </p:cNvSpPr>
          <p:nvPr>
            <p:ph type="body" idx="1"/>
          </p:nvPr>
        </p:nvSpPr>
        <p:spPr>
          <a:xfrm>
            <a:off x="660371" y="224327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665"/>
              <a:buNone/>
            </a:pPr>
            <a:endParaRPr sz="1665" b="1"/>
          </a:p>
          <a:p>
            <a:pPr marL="742950" lvl="1" indent="-191769" algn="l" rtl="0">
              <a:lnSpc>
                <a:spcPct val="90000"/>
              </a:lnSpc>
              <a:spcBef>
                <a:spcPts val="896"/>
              </a:spcBef>
              <a:spcAft>
                <a:spcPts val="0"/>
              </a:spcAft>
              <a:buSzPts val="1480"/>
              <a:buNone/>
            </a:pPr>
            <a:endParaRPr sz="1480"/>
          </a:p>
          <a:p>
            <a:pPr marL="342900" lvl="0" indent="-342900" algn="l" rtl="0">
              <a:lnSpc>
                <a:spcPct val="90000"/>
              </a:lnSpc>
              <a:spcBef>
                <a:spcPts val="933"/>
              </a:spcBef>
              <a:spcAft>
                <a:spcPts val="0"/>
              </a:spcAft>
              <a:buSzPts val="1665"/>
              <a:buChar char="🞆"/>
            </a:pPr>
            <a:r>
              <a:rPr lang="tr-TR" sz="1665"/>
              <a:t>Görsel olarak farkları görmek ve değişiklikleri birleştirmek için ekstra bir yazılım kullanalım</a:t>
            </a:r>
            <a:endParaRPr/>
          </a:p>
          <a:p>
            <a:pPr marL="342900" lvl="0" indent="-342900" algn="l" rtl="0">
              <a:lnSpc>
                <a:spcPct val="90000"/>
              </a:lnSpc>
              <a:spcBef>
                <a:spcPts val="933"/>
              </a:spcBef>
              <a:spcAft>
                <a:spcPts val="0"/>
              </a:spcAft>
              <a:buSzPts val="1665"/>
              <a:buChar char="🞆"/>
            </a:pPr>
            <a:r>
              <a:rPr lang="tr-TR" sz="1665"/>
              <a:t>P4Merge bu araçlardan sadece bir tanesi, ücretsiz ve güzel</a:t>
            </a:r>
            <a:endParaRPr/>
          </a:p>
          <a:p>
            <a:pPr marL="342900" lvl="0" indent="-237172" algn="l" rtl="0">
              <a:lnSpc>
                <a:spcPct val="90000"/>
              </a:lnSpc>
              <a:spcBef>
                <a:spcPts val="933"/>
              </a:spcBef>
              <a:spcAft>
                <a:spcPts val="0"/>
              </a:spcAft>
              <a:buSzPts val="1665"/>
              <a:buNone/>
            </a:pPr>
            <a:endParaRPr sz="1665"/>
          </a:p>
          <a:p>
            <a:pPr marL="342900" lvl="0" indent="-342900" algn="l" rtl="0">
              <a:lnSpc>
                <a:spcPct val="90000"/>
              </a:lnSpc>
              <a:spcBef>
                <a:spcPts val="933"/>
              </a:spcBef>
              <a:spcAft>
                <a:spcPts val="0"/>
              </a:spcAft>
              <a:buSzPts val="1665"/>
              <a:buChar char="🞆"/>
            </a:pPr>
            <a:r>
              <a:rPr lang="tr-TR" sz="1665"/>
              <a:t>Git’e bunu tanımlamamız için;</a:t>
            </a:r>
            <a:endParaRPr/>
          </a:p>
          <a:p>
            <a:pPr marL="342900" lvl="0" indent="-342900" algn="l" rtl="0">
              <a:lnSpc>
                <a:spcPct val="90000"/>
              </a:lnSpc>
              <a:spcBef>
                <a:spcPts val="933"/>
              </a:spcBef>
              <a:spcAft>
                <a:spcPts val="0"/>
              </a:spcAft>
              <a:buSzPts val="1665"/>
              <a:buChar char="🞆"/>
            </a:pPr>
            <a:r>
              <a:rPr lang="tr-TR" sz="1665"/>
              <a:t>git config –global merge.tool p4merge</a:t>
            </a:r>
            <a:endParaRPr/>
          </a:p>
          <a:p>
            <a:pPr marL="342900" lvl="0" indent="-342900" algn="l" rtl="0">
              <a:lnSpc>
                <a:spcPct val="90000"/>
              </a:lnSpc>
              <a:spcBef>
                <a:spcPts val="933"/>
              </a:spcBef>
              <a:spcAft>
                <a:spcPts val="0"/>
              </a:spcAft>
              <a:buSzPts val="1665"/>
              <a:buChar char="🞆"/>
            </a:pPr>
            <a:r>
              <a:rPr lang="tr-TR" sz="1665"/>
              <a:t>git config –global mergetool.p4merge.path «Bilgisayardaki yeri»</a:t>
            </a:r>
            <a:endParaRPr/>
          </a:p>
          <a:p>
            <a:pPr marL="342900" lvl="0" indent="-342900" algn="l" rtl="0">
              <a:lnSpc>
                <a:spcPct val="90000"/>
              </a:lnSpc>
              <a:spcBef>
                <a:spcPts val="933"/>
              </a:spcBef>
              <a:spcAft>
                <a:spcPts val="0"/>
              </a:spcAft>
              <a:buSzPts val="1665"/>
              <a:buChar char="🞆"/>
            </a:pPr>
            <a:r>
              <a:rPr lang="tr-TR" sz="1665"/>
              <a:t>git config –global diff.tool p4merge</a:t>
            </a:r>
            <a:endParaRPr/>
          </a:p>
          <a:p>
            <a:pPr marL="342900" lvl="0" indent="-342900" algn="l" rtl="0">
              <a:lnSpc>
                <a:spcPct val="90000"/>
              </a:lnSpc>
              <a:spcBef>
                <a:spcPts val="933"/>
              </a:spcBef>
              <a:spcAft>
                <a:spcPts val="0"/>
              </a:spcAft>
              <a:buSzPts val="1665"/>
              <a:buChar char="🞆"/>
            </a:pPr>
            <a:r>
              <a:rPr lang="tr-TR" sz="1665"/>
              <a:t>git config –global difftool.p4merge.path «Bilgisayardaki yeri»</a:t>
            </a:r>
            <a:endParaRPr/>
          </a:p>
          <a:p>
            <a:pPr marL="342900" lvl="0" indent="-237172" algn="l" rtl="0">
              <a:lnSpc>
                <a:spcPct val="90000"/>
              </a:lnSpc>
              <a:spcBef>
                <a:spcPts val="933"/>
              </a:spcBef>
              <a:spcAft>
                <a:spcPts val="0"/>
              </a:spcAft>
              <a:buSzPts val="1665"/>
              <a:buNone/>
            </a:pPr>
            <a:endParaRPr sz="1665"/>
          </a:p>
          <a:p>
            <a:pPr marL="342900" lvl="0" indent="-342900" algn="l" rtl="0">
              <a:lnSpc>
                <a:spcPct val="90000"/>
              </a:lnSpc>
              <a:spcBef>
                <a:spcPts val="933"/>
              </a:spcBef>
              <a:spcAft>
                <a:spcPts val="0"/>
              </a:spcAft>
              <a:buSzPts val="1665"/>
              <a:buChar char="🞆"/>
            </a:pPr>
            <a:r>
              <a:rPr lang="tr-TR" sz="1665"/>
              <a:t>git config –global –e 🡪 Default editörle tüm ayarları açar</a:t>
            </a:r>
            <a:endParaRPr sz="1665"/>
          </a:p>
          <a:p>
            <a:pPr marL="342900" lvl="0" indent="-237172" algn="l" rtl="0">
              <a:lnSpc>
                <a:spcPct val="90000"/>
              </a:lnSpc>
              <a:spcBef>
                <a:spcPts val="933"/>
              </a:spcBef>
              <a:spcAft>
                <a:spcPts val="0"/>
              </a:spcAft>
              <a:buSzPts val="1665"/>
              <a:buNone/>
            </a:pPr>
            <a:endParaRPr sz="1665"/>
          </a:p>
          <a:p>
            <a:pPr marL="342900" lvl="0" indent="-237172" algn="l" rtl="0">
              <a:lnSpc>
                <a:spcPct val="90000"/>
              </a:lnSpc>
              <a:spcBef>
                <a:spcPts val="933"/>
              </a:spcBef>
              <a:spcAft>
                <a:spcPts val="0"/>
              </a:spcAft>
              <a:buSzPts val="1665"/>
              <a:buNone/>
            </a:pPr>
            <a:endParaRPr sz="1665"/>
          </a:p>
          <a:p>
            <a:pPr marL="742950" lvl="1" indent="-191769" algn="l" rtl="0">
              <a:lnSpc>
                <a:spcPct val="90000"/>
              </a:lnSpc>
              <a:spcBef>
                <a:spcPts val="896"/>
              </a:spcBef>
              <a:spcAft>
                <a:spcPts val="0"/>
              </a:spcAft>
              <a:buSzPts val="1480"/>
              <a:buNone/>
            </a:pPr>
            <a:endParaRPr sz="1480"/>
          </a:p>
          <a:p>
            <a:pPr marL="742950" lvl="1" indent="-191769" algn="l" rtl="0">
              <a:lnSpc>
                <a:spcPct val="90000"/>
              </a:lnSpc>
              <a:spcBef>
                <a:spcPts val="896"/>
              </a:spcBef>
              <a:spcAft>
                <a:spcPts val="0"/>
              </a:spcAft>
              <a:buSzPts val="1480"/>
              <a:buNone/>
            </a:pPr>
            <a:endParaRPr sz="148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Dosya Karşılaştırma</a:t>
            </a:r>
            <a:endParaRPr/>
          </a:p>
        </p:txBody>
      </p:sp>
      <p:sp>
        <p:nvSpPr>
          <p:cNvPr id="313" name="Google Shape;313;p33"/>
          <p:cNvSpPr txBox="1">
            <a:spLocks noGrp="1"/>
          </p:cNvSpPr>
          <p:nvPr>
            <p:ph type="body" idx="1"/>
          </p:nvPr>
        </p:nvSpPr>
        <p:spPr>
          <a:xfrm>
            <a:off x="660371" y="2243270"/>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a:p>
          <a:p>
            <a:pPr marL="742950" lvl="1" indent="-184150" algn="l" rtl="0">
              <a:spcBef>
                <a:spcPts val="920"/>
              </a:spcBef>
              <a:spcAft>
                <a:spcPts val="0"/>
              </a:spcAft>
              <a:buSzPts val="1600"/>
              <a:buNone/>
            </a:pPr>
            <a:endParaRPr/>
          </a:p>
          <a:p>
            <a:pPr marL="342900" lvl="0" indent="-342900" algn="l" rtl="0">
              <a:spcBef>
                <a:spcPts val="960"/>
              </a:spcBef>
              <a:spcAft>
                <a:spcPts val="0"/>
              </a:spcAft>
              <a:buSzPts val="1800"/>
              <a:buChar char="🞆"/>
            </a:pPr>
            <a:r>
              <a:rPr lang="tr-TR"/>
              <a:t>Dosyalarımızın belli durumlardaki hallerini karşılaştırmak isteyebiliriz.</a:t>
            </a:r>
            <a:endParaRPr/>
          </a:p>
          <a:p>
            <a:pPr marL="342900" lvl="0" indent="-342900" algn="l" rtl="0">
              <a:spcBef>
                <a:spcPts val="960"/>
              </a:spcBef>
              <a:spcAft>
                <a:spcPts val="0"/>
              </a:spcAft>
              <a:buSzPts val="1800"/>
              <a:buChar char="🞆"/>
            </a:pPr>
            <a:r>
              <a:rPr lang="tr-TR"/>
              <a:t>Working Directory ile Staging Area (git diff )</a:t>
            </a:r>
            <a:endParaRPr/>
          </a:p>
          <a:p>
            <a:pPr marL="342900" lvl="0" indent="-342900" algn="l" rtl="0">
              <a:spcBef>
                <a:spcPts val="960"/>
              </a:spcBef>
              <a:spcAft>
                <a:spcPts val="0"/>
              </a:spcAft>
              <a:buSzPts val="1800"/>
              <a:buChar char="🞆"/>
            </a:pPr>
            <a:r>
              <a:rPr lang="tr-TR"/>
              <a:t>Working Directory ile Repository(son commit) (git diff HEAD)</a:t>
            </a:r>
            <a:endParaRPr/>
          </a:p>
          <a:p>
            <a:pPr marL="342900" lvl="0" indent="-342900" algn="l" rtl="0">
              <a:spcBef>
                <a:spcPts val="960"/>
              </a:spcBef>
              <a:spcAft>
                <a:spcPts val="0"/>
              </a:spcAft>
              <a:buSzPts val="1800"/>
              <a:buChar char="🞆"/>
            </a:pPr>
            <a:r>
              <a:rPr lang="tr-TR"/>
              <a:t>Staging area ile Repository (son commit) (git diff –staged HEAD)</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Tek bir dosya karşılaştırması yapmak için (git diff --DosyaAdi)</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İki commit arasındaki farklar için (git diff id1 id2)</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Merge Çeşitleri</a:t>
            </a:r>
            <a:endParaRPr/>
          </a:p>
        </p:txBody>
      </p:sp>
      <p:sp>
        <p:nvSpPr>
          <p:cNvPr id="319" name="Google Shape;319;p34"/>
          <p:cNvSpPr txBox="1">
            <a:spLocks noGrp="1"/>
          </p:cNvSpPr>
          <p:nvPr>
            <p:ph type="body" idx="1"/>
          </p:nvPr>
        </p:nvSpPr>
        <p:spPr>
          <a:xfrm>
            <a:off x="642954" y="2469693"/>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dirty="0"/>
          </a:p>
          <a:p>
            <a:pPr marL="742950" lvl="1" indent="-285750" algn="l" rtl="0">
              <a:spcBef>
                <a:spcPts val="920"/>
              </a:spcBef>
              <a:spcAft>
                <a:spcPts val="0"/>
              </a:spcAft>
              <a:buSzPts val="1600"/>
              <a:buChar char="🞆"/>
            </a:pPr>
            <a:r>
              <a:rPr lang="tr-TR" dirty="0" err="1"/>
              <a:t>Branch</a:t>
            </a:r>
            <a:r>
              <a:rPr lang="tr-TR" dirty="0"/>
              <a:t> oluştururken git </a:t>
            </a:r>
            <a:r>
              <a:rPr lang="tr-TR" dirty="0" err="1"/>
              <a:t>branch</a:t>
            </a:r>
            <a:r>
              <a:rPr lang="tr-TR" dirty="0"/>
              <a:t> </a:t>
            </a:r>
            <a:r>
              <a:rPr lang="tr-TR" dirty="0" err="1"/>
              <a:t>yeniBranchAdi</a:t>
            </a:r>
            <a:r>
              <a:rPr lang="tr-TR" dirty="0"/>
              <a:t> diyebiliriz.</a:t>
            </a:r>
            <a:endParaRPr dirty="0"/>
          </a:p>
          <a:p>
            <a:pPr marL="742950" lvl="1" indent="-285750" algn="l" rtl="0">
              <a:spcBef>
                <a:spcPts val="920"/>
              </a:spcBef>
              <a:spcAft>
                <a:spcPts val="0"/>
              </a:spcAft>
              <a:buSzPts val="1600"/>
              <a:buChar char="🞆"/>
            </a:pPr>
            <a:r>
              <a:rPr lang="tr-TR" dirty="0" err="1"/>
              <a:t>Branch</a:t>
            </a:r>
            <a:r>
              <a:rPr lang="tr-TR" dirty="0"/>
              <a:t> değiştirmek için git </a:t>
            </a:r>
            <a:r>
              <a:rPr lang="tr-TR" dirty="0" err="1"/>
              <a:t>checkout</a:t>
            </a:r>
            <a:r>
              <a:rPr lang="tr-TR" dirty="0"/>
              <a:t> </a:t>
            </a:r>
            <a:r>
              <a:rPr lang="tr-TR" dirty="0" err="1"/>
              <a:t>branchAdi</a:t>
            </a:r>
            <a:endParaRPr dirty="0"/>
          </a:p>
          <a:p>
            <a:pPr marL="742950" lvl="1" indent="-285750" algn="l" rtl="0">
              <a:spcBef>
                <a:spcPts val="920"/>
              </a:spcBef>
              <a:spcAft>
                <a:spcPts val="0"/>
              </a:spcAft>
              <a:buSzPts val="1600"/>
              <a:buChar char="🞆"/>
            </a:pPr>
            <a:r>
              <a:rPr lang="tr-TR" dirty="0"/>
              <a:t>Tüm </a:t>
            </a:r>
            <a:r>
              <a:rPr lang="tr-TR" dirty="0" err="1"/>
              <a:t>branchler</a:t>
            </a:r>
            <a:r>
              <a:rPr lang="tr-TR" dirty="0"/>
              <a:t> için git </a:t>
            </a:r>
            <a:r>
              <a:rPr lang="tr-TR" dirty="0" err="1"/>
              <a:t>branch</a:t>
            </a:r>
            <a:r>
              <a:rPr lang="tr-TR" dirty="0"/>
              <a:t> –a</a:t>
            </a:r>
            <a:endParaRPr dirty="0"/>
          </a:p>
          <a:p>
            <a:pPr marL="742950" lvl="1" indent="-285750" algn="l" rtl="0">
              <a:spcBef>
                <a:spcPts val="920"/>
              </a:spcBef>
              <a:spcAft>
                <a:spcPts val="0"/>
              </a:spcAft>
              <a:buSzPts val="1600"/>
              <a:buChar char="🞆"/>
            </a:pPr>
            <a:r>
              <a:rPr lang="tr-TR" dirty="0"/>
              <a:t>Bir </a:t>
            </a:r>
            <a:r>
              <a:rPr lang="tr-TR" dirty="0" err="1"/>
              <a:t>branchi</a:t>
            </a:r>
            <a:r>
              <a:rPr lang="tr-TR" dirty="0"/>
              <a:t> silmek için git </a:t>
            </a:r>
            <a:r>
              <a:rPr lang="tr-TR" dirty="0" err="1"/>
              <a:t>branch</a:t>
            </a:r>
            <a:r>
              <a:rPr lang="tr-TR" dirty="0"/>
              <a:t> –d </a:t>
            </a:r>
            <a:r>
              <a:rPr lang="tr-TR" dirty="0" err="1"/>
              <a:t>branchAdi</a:t>
            </a:r>
            <a:endParaRPr dirty="0"/>
          </a:p>
          <a:p>
            <a:pPr marL="742950" lvl="1" indent="-285750" algn="l" rtl="0">
              <a:spcBef>
                <a:spcPts val="920"/>
              </a:spcBef>
              <a:spcAft>
                <a:spcPts val="0"/>
              </a:spcAft>
              <a:buSzPts val="1600"/>
              <a:buChar char="🞆"/>
            </a:pPr>
            <a:r>
              <a:rPr lang="tr-TR" dirty="0"/>
              <a:t>Yeni bir </a:t>
            </a:r>
            <a:r>
              <a:rPr lang="tr-TR" dirty="0" err="1"/>
              <a:t>branch</a:t>
            </a:r>
            <a:r>
              <a:rPr lang="tr-TR" dirty="0"/>
              <a:t> oluşturup ona geçiş yapmak için git </a:t>
            </a:r>
            <a:r>
              <a:rPr lang="tr-TR" dirty="0" err="1"/>
              <a:t>checkout</a:t>
            </a:r>
            <a:r>
              <a:rPr lang="tr-TR" dirty="0"/>
              <a:t> –b </a:t>
            </a:r>
            <a:r>
              <a:rPr lang="tr-TR" dirty="0" err="1"/>
              <a:t>yeniBranch</a:t>
            </a:r>
            <a:endParaRPr lang="tr-TR" dirty="0"/>
          </a:p>
          <a:p>
            <a:pPr marL="742950" lvl="1" indent="-285750" algn="l" rtl="0">
              <a:spcBef>
                <a:spcPts val="920"/>
              </a:spcBef>
              <a:spcAft>
                <a:spcPts val="0"/>
              </a:spcAft>
              <a:buSzPts val="1600"/>
              <a:buChar char="🞆"/>
            </a:pPr>
            <a:r>
              <a:rPr lang="tr-TR" dirty="0"/>
              <a:t>Git </a:t>
            </a:r>
            <a:r>
              <a:rPr lang="tr-TR" dirty="0" err="1"/>
              <a:t>checkout</a:t>
            </a:r>
            <a:r>
              <a:rPr lang="tr-TR" dirty="0"/>
              <a:t> –b </a:t>
            </a:r>
            <a:r>
              <a:rPr lang="tr-TR" dirty="0" err="1"/>
              <a:t>branchAdi</a:t>
            </a:r>
            <a:r>
              <a:rPr lang="tr-TR" dirty="0"/>
              <a:t>=yeni  </a:t>
            </a:r>
            <a:r>
              <a:rPr lang="tr-TR" dirty="0" err="1"/>
              <a:t>branch</a:t>
            </a:r>
            <a:r>
              <a:rPr lang="tr-TR" dirty="0"/>
              <a:t> oluşturulup aktifleştiriliyor</a:t>
            </a:r>
            <a:endParaRPr dirty="0"/>
          </a:p>
          <a:p>
            <a:pPr marL="742950" lvl="1" indent="-184150" algn="l" rtl="0">
              <a:spcBef>
                <a:spcPts val="920"/>
              </a:spcBef>
              <a:spcAft>
                <a:spcPts val="0"/>
              </a:spcAft>
              <a:buSzPts val="1600"/>
              <a:buNone/>
            </a:pPr>
            <a:endParaRPr dirty="0"/>
          </a:p>
          <a:p>
            <a:pPr marL="742950" lvl="1" indent="-285750" algn="l" rtl="0">
              <a:spcBef>
                <a:spcPts val="920"/>
              </a:spcBef>
              <a:spcAft>
                <a:spcPts val="0"/>
              </a:spcAft>
              <a:buSzPts val="1600"/>
              <a:buChar char="🞆"/>
            </a:pPr>
            <a:r>
              <a:rPr lang="tr-TR" dirty="0"/>
              <a:t>Yeni </a:t>
            </a:r>
            <a:r>
              <a:rPr lang="tr-TR" dirty="0" err="1"/>
              <a:t>branchteki</a:t>
            </a:r>
            <a:r>
              <a:rPr lang="tr-TR" dirty="0"/>
              <a:t> değişiklikleri </a:t>
            </a:r>
            <a:r>
              <a:rPr lang="tr-TR" dirty="0" err="1"/>
              <a:t>master</a:t>
            </a:r>
            <a:r>
              <a:rPr lang="tr-TR" dirty="0"/>
              <a:t> </a:t>
            </a:r>
            <a:r>
              <a:rPr lang="tr-TR" dirty="0" err="1"/>
              <a:t>branch</a:t>
            </a:r>
            <a:r>
              <a:rPr lang="tr-TR" dirty="0"/>
              <a:t> ile birleştirmek(</a:t>
            </a:r>
            <a:r>
              <a:rPr lang="tr-TR" dirty="0" err="1"/>
              <a:t>merge</a:t>
            </a:r>
            <a:r>
              <a:rPr lang="tr-TR" dirty="0"/>
              <a:t>) için </a:t>
            </a:r>
            <a:r>
              <a:rPr lang="tr-TR" dirty="0" err="1"/>
              <a:t>master’a</a:t>
            </a:r>
            <a:r>
              <a:rPr lang="tr-TR" dirty="0"/>
              <a:t> geçtikten sonra</a:t>
            </a:r>
            <a:endParaRPr dirty="0"/>
          </a:p>
          <a:p>
            <a:pPr marL="742950" lvl="1" indent="-285750" algn="l" rtl="0">
              <a:spcBef>
                <a:spcPts val="920"/>
              </a:spcBef>
              <a:spcAft>
                <a:spcPts val="0"/>
              </a:spcAft>
              <a:buSzPts val="1600"/>
              <a:buChar char="🞆"/>
            </a:pPr>
            <a:r>
              <a:rPr lang="tr-TR" dirty="0"/>
              <a:t>Git </a:t>
            </a:r>
            <a:r>
              <a:rPr lang="tr-TR" dirty="0" err="1"/>
              <a:t>merge</a:t>
            </a:r>
            <a:r>
              <a:rPr lang="tr-TR" dirty="0"/>
              <a:t> </a:t>
            </a:r>
            <a:r>
              <a:rPr lang="tr-TR" dirty="0" err="1"/>
              <a:t>branchAdi</a:t>
            </a:r>
            <a:r>
              <a:rPr lang="tr-TR" dirty="0"/>
              <a:t> demek yeterlidir.</a:t>
            </a:r>
            <a:endParaRPr dirty="0"/>
          </a:p>
          <a:p>
            <a:pPr marL="742950" lvl="1" indent="-184150" algn="l" rtl="0">
              <a:spcBef>
                <a:spcPts val="920"/>
              </a:spcBef>
              <a:spcAft>
                <a:spcPts val="0"/>
              </a:spcAft>
              <a:buSzPts val="1600"/>
              <a:buNone/>
            </a:pPr>
            <a:endParaRPr dirty="0"/>
          </a:p>
          <a:p>
            <a:pPr marL="742950" lvl="1" indent="-285750" algn="l" rtl="0">
              <a:spcBef>
                <a:spcPts val="920"/>
              </a:spcBef>
              <a:spcAft>
                <a:spcPts val="0"/>
              </a:spcAft>
              <a:buSzPts val="1600"/>
              <a:buChar char="🞆"/>
            </a:pPr>
            <a:r>
              <a:rPr lang="tr-TR" dirty="0" err="1"/>
              <a:t>Merge</a:t>
            </a:r>
            <a:r>
              <a:rPr lang="tr-TR" dirty="0"/>
              <a:t> çeşitlerine sırasıyla bakalım..</a:t>
            </a:r>
            <a:endParaRPr dirty="0"/>
          </a:p>
          <a:p>
            <a:pPr marL="342900" lvl="0" indent="-228600" algn="l" rtl="0">
              <a:spcBef>
                <a:spcPts val="960"/>
              </a:spcBef>
              <a:spcAft>
                <a:spcPts val="0"/>
              </a:spcAft>
              <a:buSzPts val="1800"/>
              <a:buNone/>
            </a:pPr>
            <a:endParaRPr dirty="0"/>
          </a:p>
          <a:p>
            <a:pPr marL="342900" lvl="0" indent="-228600" algn="l" rtl="0">
              <a:spcBef>
                <a:spcPts val="960"/>
              </a:spcBef>
              <a:spcAft>
                <a:spcPts val="0"/>
              </a:spcAft>
              <a:buSzPts val="1800"/>
              <a:buNone/>
            </a:pPr>
            <a:endParaRPr dirty="0"/>
          </a:p>
          <a:p>
            <a:pPr marL="742950" lvl="1" indent="-18415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Fast Forward Merge</a:t>
            </a:r>
            <a:endParaRPr/>
          </a:p>
        </p:txBody>
      </p:sp>
      <p:sp>
        <p:nvSpPr>
          <p:cNvPr id="325" name="Google Shape;325;p35"/>
          <p:cNvSpPr txBox="1">
            <a:spLocks noGrp="1"/>
          </p:cNvSpPr>
          <p:nvPr>
            <p:ph type="body" idx="1"/>
          </p:nvPr>
        </p:nvSpPr>
        <p:spPr>
          <a:xfrm>
            <a:off x="583853" y="1241784"/>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a:p>
          <a:p>
            <a:pPr marL="742950" lvl="1" indent="-285750" algn="l" rtl="0">
              <a:spcBef>
                <a:spcPts val="920"/>
              </a:spcBef>
              <a:spcAft>
                <a:spcPts val="0"/>
              </a:spcAft>
              <a:buSzPts val="1600"/>
              <a:buChar char="🞆"/>
            </a:pPr>
            <a:r>
              <a:rPr lang="tr-TR"/>
              <a:t>Eğer master branchta yeni branch oluşturulduktan sonra her hangi bir değişiklik olmamışsa olur.</a:t>
            </a: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pic>
        <p:nvPicPr>
          <p:cNvPr id="326" name="Google Shape;326;p35"/>
          <p:cNvPicPr preferRelativeResize="0"/>
          <p:nvPr/>
        </p:nvPicPr>
        <p:blipFill rotWithShape="1">
          <a:blip r:embed="rId3">
            <a:alphaModFix/>
          </a:blip>
          <a:srcRect/>
          <a:stretch/>
        </p:blipFill>
        <p:spPr>
          <a:xfrm>
            <a:off x="810169" y="3104573"/>
            <a:ext cx="5050971" cy="3175121"/>
          </a:xfrm>
          <a:prstGeom prst="rect">
            <a:avLst/>
          </a:prstGeom>
          <a:noFill/>
          <a:ln>
            <a:noFill/>
          </a:ln>
        </p:spPr>
      </p:pic>
      <p:pic>
        <p:nvPicPr>
          <p:cNvPr id="327" name="Google Shape;327;p35"/>
          <p:cNvPicPr preferRelativeResize="0"/>
          <p:nvPr/>
        </p:nvPicPr>
        <p:blipFill rotWithShape="1">
          <a:blip r:embed="rId4">
            <a:alphaModFix/>
          </a:blip>
          <a:srcRect/>
          <a:stretch/>
        </p:blipFill>
        <p:spPr>
          <a:xfrm>
            <a:off x="6772656" y="3006842"/>
            <a:ext cx="4888367" cy="327285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dirty="0"/>
              <a:t>No </a:t>
            </a:r>
            <a:r>
              <a:rPr lang="tr-TR" dirty="0" err="1"/>
              <a:t>Fast</a:t>
            </a:r>
            <a:r>
              <a:rPr lang="tr-TR" dirty="0"/>
              <a:t> </a:t>
            </a:r>
            <a:r>
              <a:rPr lang="tr-TR" dirty="0" err="1"/>
              <a:t>Forward</a:t>
            </a:r>
            <a:r>
              <a:rPr lang="tr-TR" dirty="0"/>
              <a:t> </a:t>
            </a:r>
            <a:r>
              <a:rPr lang="tr-TR" dirty="0" err="1"/>
              <a:t>Merge</a:t>
            </a:r>
            <a:endParaRPr dirty="0"/>
          </a:p>
        </p:txBody>
      </p:sp>
      <p:sp>
        <p:nvSpPr>
          <p:cNvPr id="333" name="Google Shape;333;p36"/>
          <p:cNvSpPr txBox="1">
            <a:spLocks noGrp="1"/>
          </p:cNvSpPr>
          <p:nvPr>
            <p:ph type="body" idx="1"/>
          </p:nvPr>
        </p:nvSpPr>
        <p:spPr>
          <a:xfrm>
            <a:off x="583853" y="1241784"/>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dirty="0"/>
          </a:p>
          <a:p>
            <a:pPr marL="742950" lvl="1" indent="-285750" algn="l" rtl="0">
              <a:spcBef>
                <a:spcPts val="920"/>
              </a:spcBef>
              <a:spcAft>
                <a:spcPts val="0"/>
              </a:spcAft>
              <a:buSzPts val="1600"/>
              <a:buChar char="🞆"/>
            </a:pPr>
            <a:r>
              <a:rPr lang="tr-TR" dirty="0"/>
              <a:t>Eğer </a:t>
            </a:r>
            <a:r>
              <a:rPr lang="tr-TR" dirty="0" err="1"/>
              <a:t>master</a:t>
            </a:r>
            <a:r>
              <a:rPr lang="tr-TR" dirty="0"/>
              <a:t> </a:t>
            </a:r>
            <a:r>
              <a:rPr lang="tr-TR" dirty="0" err="1"/>
              <a:t>branchta</a:t>
            </a:r>
            <a:r>
              <a:rPr lang="tr-TR" dirty="0"/>
              <a:t> yeni </a:t>
            </a:r>
            <a:r>
              <a:rPr lang="tr-TR" dirty="0" err="1"/>
              <a:t>branch</a:t>
            </a:r>
            <a:r>
              <a:rPr lang="tr-TR" dirty="0"/>
              <a:t> oluşturulduktan sonra her hangi bir değişiklik olmamışsa olur.</a:t>
            </a:r>
            <a:endParaRPr dirty="0"/>
          </a:p>
          <a:p>
            <a:pPr marL="742950" lvl="1" indent="-285750" algn="l" rtl="0">
              <a:spcBef>
                <a:spcPts val="920"/>
              </a:spcBef>
              <a:spcAft>
                <a:spcPts val="0"/>
              </a:spcAft>
              <a:buSzPts val="1600"/>
              <a:buChar char="🞆"/>
            </a:pPr>
            <a:r>
              <a:rPr lang="tr-TR" dirty="0"/>
              <a:t>Yeni </a:t>
            </a:r>
            <a:r>
              <a:rPr lang="tr-TR" dirty="0" err="1"/>
              <a:t>branchta</a:t>
            </a:r>
            <a:r>
              <a:rPr lang="tr-TR" dirty="0"/>
              <a:t> yapılan değişiklikler farklı bir düzlem üzerinde ilerler.</a:t>
            </a:r>
            <a:endParaRPr dirty="0"/>
          </a:p>
          <a:p>
            <a:pPr marL="742950" lvl="1" indent="-285750" algn="l" rtl="0">
              <a:spcBef>
                <a:spcPts val="920"/>
              </a:spcBef>
              <a:spcAft>
                <a:spcPts val="0"/>
              </a:spcAft>
              <a:buSzPts val="1600"/>
              <a:buChar char="🞆"/>
            </a:pPr>
            <a:r>
              <a:rPr lang="tr-TR" dirty="0"/>
              <a:t>Git </a:t>
            </a:r>
            <a:r>
              <a:rPr lang="tr-TR" dirty="0" err="1"/>
              <a:t>merge</a:t>
            </a:r>
            <a:r>
              <a:rPr lang="tr-TR" dirty="0"/>
              <a:t> </a:t>
            </a:r>
            <a:r>
              <a:rPr lang="tr-TR" dirty="0" err="1"/>
              <a:t>branchAdi</a:t>
            </a:r>
            <a:r>
              <a:rPr lang="tr-TR" dirty="0"/>
              <a:t> –-</a:t>
            </a:r>
            <a:r>
              <a:rPr lang="tr-TR" dirty="0" err="1"/>
              <a:t>no-ff</a:t>
            </a:r>
            <a:endParaRPr lang="tr-TR" dirty="0"/>
          </a:p>
          <a:p>
            <a:pPr marL="742950" lvl="1" indent="-285750" algn="l" rtl="0">
              <a:spcBef>
                <a:spcPts val="920"/>
              </a:spcBef>
              <a:spcAft>
                <a:spcPts val="0"/>
              </a:spcAft>
              <a:buSzPts val="1600"/>
              <a:buChar char="🞆"/>
            </a:pPr>
            <a:endParaRPr lang="tr-TR" dirty="0"/>
          </a:p>
          <a:p>
            <a:pPr marL="742950" lvl="1" indent="-285750" algn="l" rtl="0">
              <a:spcBef>
                <a:spcPts val="920"/>
              </a:spcBef>
              <a:spcAft>
                <a:spcPts val="0"/>
              </a:spcAft>
              <a:buSzPts val="1600"/>
              <a:buChar char="🞆"/>
            </a:pPr>
            <a:endParaRPr dirty="0"/>
          </a:p>
          <a:p>
            <a:pPr marL="742950" lvl="1" indent="-18415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a:p>
            <a:pPr marL="342900" lvl="0" indent="-228600" algn="l" rtl="0">
              <a:spcBef>
                <a:spcPts val="960"/>
              </a:spcBef>
              <a:spcAft>
                <a:spcPts val="0"/>
              </a:spcAft>
              <a:buSzPts val="1800"/>
              <a:buNone/>
            </a:pPr>
            <a:endParaRPr dirty="0"/>
          </a:p>
          <a:p>
            <a:pPr marL="342900" lvl="0" indent="-228600" algn="l" rtl="0">
              <a:spcBef>
                <a:spcPts val="960"/>
              </a:spcBef>
              <a:spcAft>
                <a:spcPts val="0"/>
              </a:spcAft>
              <a:buSzPts val="1800"/>
              <a:buNone/>
            </a:pPr>
            <a:endParaRPr dirty="0"/>
          </a:p>
          <a:p>
            <a:pPr marL="742950" lvl="1" indent="-18415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p:txBody>
      </p:sp>
      <p:pic>
        <p:nvPicPr>
          <p:cNvPr id="334" name="Google Shape;334;p36"/>
          <p:cNvPicPr preferRelativeResize="0"/>
          <p:nvPr/>
        </p:nvPicPr>
        <p:blipFill rotWithShape="1">
          <a:blip r:embed="rId3">
            <a:alphaModFix/>
          </a:blip>
          <a:srcRect/>
          <a:stretch/>
        </p:blipFill>
        <p:spPr>
          <a:xfrm>
            <a:off x="340282" y="3050456"/>
            <a:ext cx="5294164" cy="3582074"/>
          </a:xfrm>
          <a:prstGeom prst="rect">
            <a:avLst/>
          </a:prstGeom>
          <a:noFill/>
          <a:ln>
            <a:noFill/>
          </a:ln>
        </p:spPr>
      </p:pic>
      <p:pic>
        <p:nvPicPr>
          <p:cNvPr id="335" name="Google Shape;335;p36"/>
          <p:cNvPicPr preferRelativeResize="0"/>
          <p:nvPr/>
        </p:nvPicPr>
        <p:blipFill rotWithShape="1">
          <a:blip r:embed="rId4">
            <a:alphaModFix/>
          </a:blip>
          <a:srcRect/>
          <a:stretch/>
        </p:blipFill>
        <p:spPr>
          <a:xfrm>
            <a:off x="6188256" y="3050456"/>
            <a:ext cx="5394415" cy="34719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3 Way Merge (Automatic Merge)</a:t>
            </a:r>
            <a:endParaRPr/>
          </a:p>
        </p:txBody>
      </p:sp>
      <p:sp>
        <p:nvSpPr>
          <p:cNvPr id="341" name="Google Shape;341;p37"/>
          <p:cNvSpPr txBox="1">
            <a:spLocks noGrp="1"/>
          </p:cNvSpPr>
          <p:nvPr>
            <p:ph type="body" idx="1"/>
          </p:nvPr>
        </p:nvSpPr>
        <p:spPr>
          <a:xfrm>
            <a:off x="462750" y="1417638"/>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dirty="0"/>
          </a:p>
          <a:p>
            <a:pPr marL="742950" lvl="1" indent="-285750" algn="l" rtl="0">
              <a:spcBef>
                <a:spcPts val="920"/>
              </a:spcBef>
              <a:spcAft>
                <a:spcPts val="0"/>
              </a:spcAft>
              <a:buSzPts val="1600"/>
              <a:buChar char="🞆"/>
            </a:pPr>
            <a:r>
              <a:rPr lang="tr-TR" dirty="0"/>
              <a:t>Eğer </a:t>
            </a:r>
            <a:r>
              <a:rPr lang="tr-TR" dirty="0" err="1"/>
              <a:t>master</a:t>
            </a:r>
            <a:r>
              <a:rPr lang="tr-TR" dirty="0"/>
              <a:t> </a:t>
            </a:r>
            <a:r>
              <a:rPr lang="tr-TR" dirty="0" err="1"/>
              <a:t>branchta</a:t>
            </a:r>
            <a:r>
              <a:rPr lang="tr-TR" dirty="0"/>
              <a:t> yeni </a:t>
            </a:r>
            <a:r>
              <a:rPr lang="tr-TR" dirty="0" err="1"/>
              <a:t>branch</a:t>
            </a:r>
            <a:r>
              <a:rPr lang="tr-TR" dirty="0"/>
              <a:t> oluşturulduktan sonra her hangi bir değişiklik olmuşsa olur.</a:t>
            </a:r>
            <a:endParaRPr dirty="0"/>
          </a:p>
          <a:p>
            <a:pPr marL="742950" lvl="1" indent="-285750" algn="l" rtl="0">
              <a:spcBef>
                <a:spcPts val="920"/>
              </a:spcBef>
              <a:spcAft>
                <a:spcPts val="0"/>
              </a:spcAft>
              <a:buSzPts val="1600"/>
              <a:buChar char="🞆"/>
            </a:pPr>
            <a:r>
              <a:rPr lang="tr-TR" dirty="0"/>
              <a:t>Git otomatik olarak birleştirme yapar.</a:t>
            </a:r>
          </a:p>
          <a:p>
            <a:pPr marL="742950" lvl="1" indent="-285750" algn="l" rtl="0">
              <a:spcBef>
                <a:spcPts val="920"/>
              </a:spcBef>
              <a:spcAft>
                <a:spcPts val="0"/>
              </a:spcAft>
              <a:buSzPts val="1600"/>
              <a:buChar char="🞆"/>
            </a:pPr>
            <a:r>
              <a:rPr lang="tr-TR" dirty="0"/>
              <a:t>Giy </a:t>
            </a:r>
            <a:r>
              <a:rPr lang="tr-TR" dirty="0" err="1"/>
              <a:t>merge</a:t>
            </a:r>
            <a:r>
              <a:rPr lang="tr-TR" dirty="0"/>
              <a:t> </a:t>
            </a:r>
            <a:r>
              <a:rPr lang="tr-TR" dirty="0" err="1"/>
              <a:t>branchadi</a:t>
            </a:r>
            <a:r>
              <a:rPr lang="tr-TR" dirty="0"/>
              <a:t> yaparak birleştirebilirsin</a:t>
            </a:r>
            <a:endParaRPr dirty="0"/>
          </a:p>
          <a:p>
            <a:pPr marL="457200" lvl="1" indent="0" algn="l" rtl="0">
              <a:spcBef>
                <a:spcPts val="920"/>
              </a:spcBef>
              <a:spcAft>
                <a:spcPts val="0"/>
              </a:spcAft>
              <a:buSzPts val="1600"/>
              <a:buNone/>
            </a:pPr>
            <a:endParaRPr dirty="0"/>
          </a:p>
          <a:p>
            <a:pPr marL="457200" lvl="1" indent="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a:p>
            <a:pPr marL="342900" lvl="0" indent="-228600" algn="l" rtl="0">
              <a:spcBef>
                <a:spcPts val="960"/>
              </a:spcBef>
              <a:spcAft>
                <a:spcPts val="0"/>
              </a:spcAft>
              <a:buSzPts val="1800"/>
              <a:buNone/>
            </a:pPr>
            <a:endParaRPr dirty="0"/>
          </a:p>
          <a:p>
            <a:pPr marL="342900" lvl="0" indent="-228600" algn="l" rtl="0">
              <a:spcBef>
                <a:spcPts val="960"/>
              </a:spcBef>
              <a:spcAft>
                <a:spcPts val="0"/>
              </a:spcAft>
              <a:buSzPts val="1800"/>
              <a:buNone/>
            </a:pPr>
            <a:endParaRPr dirty="0"/>
          </a:p>
          <a:p>
            <a:pPr marL="742950" lvl="1" indent="-18415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p:txBody>
      </p:sp>
      <p:pic>
        <p:nvPicPr>
          <p:cNvPr id="342" name="Google Shape;342;p37"/>
          <p:cNvPicPr preferRelativeResize="0"/>
          <p:nvPr/>
        </p:nvPicPr>
        <p:blipFill rotWithShape="1">
          <a:blip r:embed="rId3">
            <a:alphaModFix/>
          </a:blip>
          <a:srcRect/>
          <a:stretch/>
        </p:blipFill>
        <p:spPr>
          <a:xfrm>
            <a:off x="340282" y="3161211"/>
            <a:ext cx="5066795" cy="3271974"/>
          </a:xfrm>
          <a:prstGeom prst="rect">
            <a:avLst/>
          </a:prstGeom>
          <a:noFill/>
          <a:ln>
            <a:noFill/>
          </a:ln>
        </p:spPr>
      </p:pic>
      <p:pic>
        <p:nvPicPr>
          <p:cNvPr id="343" name="Google Shape;343;p37"/>
          <p:cNvPicPr preferRelativeResize="0"/>
          <p:nvPr/>
        </p:nvPicPr>
        <p:blipFill rotWithShape="1">
          <a:blip r:embed="rId4">
            <a:alphaModFix/>
          </a:blip>
          <a:srcRect/>
          <a:stretch/>
        </p:blipFill>
        <p:spPr>
          <a:xfrm>
            <a:off x="5740037" y="3161211"/>
            <a:ext cx="6151311" cy="32719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Merge Conflicts Çözümü</a:t>
            </a:r>
            <a:endParaRPr/>
          </a:p>
        </p:txBody>
      </p:sp>
      <p:sp>
        <p:nvSpPr>
          <p:cNvPr id="349" name="Google Shape;349;p38"/>
          <p:cNvSpPr txBox="1">
            <a:spLocks noGrp="1"/>
          </p:cNvSpPr>
          <p:nvPr>
            <p:ph type="body" idx="1"/>
          </p:nvPr>
        </p:nvSpPr>
        <p:spPr>
          <a:xfrm>
            <a:off x="375664" y="3272568"/>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a:p>
          <a:p>
            <a:pPr marL="742950" lvl="1" indent="-285750" algn="l" rtl="0">
              <a:spcBef>
                <a:spcPts val="920"/>
              </a:spcBef>
              <a:spcAft>
                <a:spcPts val="0"/>
              </a:spcAft>
              <a:buSzPts val="1600"/>
              <a:buChar char="🞆"/>
            </a:pPr>
            <a:r>
              <a:rPr lang="tr-TR"/>
              <a:t>İki farklı branchte aynı dosyanın aynı satırında değişiklik yapılmış olabilir.</a:t>
            </a:r>
            <a:endParaRPr/>
          </a:p>
          <a:p>
            <a:pPr marL="742950" lvl="1" indent="-285750" algn="l" rtl="0">
              <a:spcBef>
                <a:spcPts val="920"/>
              </a:spcBef>
              <a:spcAft>
                <a:spcPts val="0"/>
              </a:spcAft>
              <a:buSzPts val="1600"/>
              <a:buChar char="🞆"/>
            </a:pPr>
            <a:r>
              <a:rPr lang="tr-TR"/>
              <a:t>Bu iki branchi birleştirmeye çalıştığımızda çatışma (conflict) oluşur ve bu çözülene kadar merge işlemi askıda kalır.</a:t>
            </a:r>
            <a:endParaRPr/>
          </a:p>
          <a:p>
            <a:pPr marL="742950" lvl="1" indent="-285750" algn="l" rtl="0">
              <a:spcBef>
                <a:spcPts val="920"/>
              </a:spcBef>
              <a:spcAft>
                <a:spcPts val="0"/>
              </a:spcAft>
              <a:buSzPts val="1600"/>
              <a:buChar char="🞆"/>
            </a:pPr>
            <a:r>
              <a:rPr lang="tr-TR"/>
              <a:t>Conflict oluşan dosyada düzeltme işlemini yapmak bizim sorumluluğumuzdadır.</a:t>
            </a:r>
            <a:endParaRPr/>
          </a:p>
          <a:p>
            <a:pPr marL="742950" lvl="1" indent="-285750" algn="l" rtl="0">
              <a:spcBef>
                <a:spcPts val="920"/>
              </a:spcBef>
              <a:spcAft>
                <a:spcPts val="0"/>
              </a:spcAft>
              <a:buSzPts val="1600"/>
              <a:buChar char="🞆"/>
            </a:pPr>
            <a:r>
              <a:rPr lang="tr-TR"/>
              <a:t>Git mergetool ile bu düzeltme işlemi yapılıp commit edilir.</a:t>
            </a:r>
            <a:endParaRPr/>
          </a:p>
          <a:p>
            <a:pPr marL="742950" lvl="1" indent="-285750" algn="l" rtl="0">
              <a:spcBef>
                <a:spcPts val="920"/>
              </a:spcBef>
              <a:spcAft>
                <a:spcPts val="0"/>
              </a:spcAft>
              <a:buSzPts val="1600"/>
              <a:buChar char="🞆"/>
            </a:pPr>
            <a:r>
              <a:rPr lang="tr-TR"/>
              <a:t>Bu sayede merge işlemi de başarıyla tamamlanmış olur.</a:t>
            </a:r>
            <a:endParaRPr/>
          </a:p>
          <a:p>
            <a:pPr marL="742950" lvl="1" indent="-184150" algn="l" rtl="0">
              <a:spcBef>
                <a:spcPts val="920"/>
              </a:spcBef>
              <a:spcAft>
                <a:spcPts val="0"/>
              </a:spcAft>
              <a:buSzPts val="1600"/>
              <a:buNone/>
            </a:pPr>
            <a:endParaRPr/>
          </a:p>
          <a:p>
            <a:pPr marL="742950" lvl="1" indent="-285750" algn="l" rtl="0">
              <a:spcBef>
                <a:spcPts val="920"/>
              </a:spcBef>
              <a:spcAft>
                <a:spcPts val="0"/>
              </a:spcAft>
              <a:buSzPts val="1600"/>
              <a:buChar char="🞆"/>
            </a:pPr>
            <a:r>
              <a:rPr lang="tr-TR"/>
              <a:t>Bu işlemler sonrasında git bizim için .orig dosyaları oluşturur.</a:t>
            </a:r>
            <a:endParaRPr/>
          </a:p>
          <a:p>
            <a:pPr marL="742950" lvl="1" indent="-285750" algn="l" rtl="0">
              <a:spcBef>
                <a:spcPts val="920"/>
              </a:spcBef>
              <a:spcAft>
                <a:spcPts val="0"/>
              </a:spcAft>
              <a:buSzPts val="1600"/>
              <a:buChar char="🞆"/>
            </a:pPr>
            <a:r>
              <a:rPr lang="tr-TR"/>
              <a:t>Bunları önlemek için ya .gitignore dosyasına bu uzantıdaki dosyaları takip etmemesini söyleriz.</a:t>
            </a:r>
            <a:endParaRPr/>
          </a:p>
          <a:p>
            <a:pPr marL="742950" lvl="1" indent="-285750" algn="l" rtl="0">
              <a:spcBef>
                <a:spcPts val="920"/>
              </a:spcBef>
              <a:spcAft>
                <a:spcPts val="0"/>
              </a:spcAft>
              <a:buSzPts val="1600"/>
              <a:buChar char="🞆"/>
            </a:pPr>
            <a:r>
              <a:rPr lang="tr-TR"/>
              <a:t>Ya da aşağıdaki komut ile bunların oluşmasını engelleriz.</a:t>
            </a:r>
            <a:endParaRPr/>
          </a:p>
          <a:p>
            <a:pPr marL="1143000" lvl="2" indent="-228600" algn="l" rtl="0">
              <a:spcBef>
                <a:spcPts val="880"/>
              </a:spcBef>
              <a:spcAft>
                <a:spcPts val="0"/>
              </a:spcAft>
              <a:buSzPts val="1400"/>
              <a:buChar char="🞆"/>
            </a:pPr>
            <a:r>
              <a:rPr lang="tr-TR"/>
              <a:t>Git config –global mergetool.keepBackup false</a:t>
            </a:r>
            <a:endParaRPr/>
          </a:p>
          <a:p>
            <a:pPr marL="742950" lvl="1" indent="-184150" algn="l" rtl="0">
              <a:spcBef>
                <a:spcPts val="920"/>
              </a:spcBef>
              <a:spcAft>
                <a:spcPts val="0"/>
              </a:spcAft>
              <a:buSzPts val="1600"/>
              <a:buNone/>
            </a:pPr>
            <a:endParaRPr/>
          </a:p>
          <a:p>
            <a:pPr marL="457200" lvl="1" indent="0" algn="l" rtl="0">
              <a:spcBef>
                <a:spcPts val="920"/>
              </a:spcBef>
              <a:spcAft>
                <a:spcPts val="0"/>
              </a:spcAft>
              <a:buSzPts val="1600"/>
              <a:buNone/>
            </a:pPr>
            <a:endParaRPr/>
          </a:p>
          <a:p>
            <a:pPr marL="457200" lvl="1" indent="0" algn="l" rtl="0">
              <a:spcBef>
                <a:spcPts val="920"/>
              </a:spcBef>
              <a:spcAft>
                <a:spcPts val="0"/>
              </a:spcAft>
              <a:buSzPts val="1600"/>
              <a:buNone/>
            </a:pPr>
            <a:endParaRPr/>
          </a:p>
          <a:p>
            <a:pPr marL="742950" lvl="1" indent="-184150" algn="l" rtl="0">
              <a:spcBef>
                <a:spcPts val="920"/>
              </a:spcBef>
              <a:spcAft>
                <a:spcPts val="0"/>
              </a:spcAft>
              <a:buSzPts val="16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 Rebase Kavramı</a:t>
            </a:r>
            <a:endParaRPr/>
          </a:p>
        </p:txBody>
      </p:sp>
      <p:sp>
        <p:nvSpPr>
          <p:cNvPr id="355" name="Google Shape;355;p39"/>
          <p:cNvSpPr txBox="1">
            <a:spLocks noGrp="1"/>
          </p:cNvSpPr>
          <p:nvPr>
            <p:ph type="body" idx="1"/>
          </p:nvPr>
        </p:nvSpPr>
        <p:spPr>
          <a:xfrm>
            <a:off x="375664" y="3272568"/>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b="1" dirty="0"/>
          </a:p>
          <a:p>
            <a:pPr marL="742950" lvl="1" indent="-285750" algn="l" rtl="0">
              <a:spcBef>
                <a:spcPts val="920"/>
              </a:spcBef>
              <a:spcAft>
                <a:spcPts val="0"/>
              </a:spcAft>
              <a:buSzPts val="1600"/>
              <a:buChar char="🞆"/>
            </a:pPr>
            <a:r>
              <a:rPr lang="tr-TR" dirty="0"/>
              <a:t>Master </a:t>
            </a:r>
            <a:r>
              <a:rPr lang="tr-TR" dirty="0" err="1"/>
              <a:t>branchteki</a:t>
            </a:r>
            <a:r>
              <a:rPr lang="tr-TR" dirty="0"/>
              <a:t> değişikliklerin yeni </a:t>
            </a:r>
            <a:r>
              <a:rPr lang="tr-TR" dirty="0" err="1"/>
              <a:t>branche</a:t>
            </a:r>
            <a:r>
              <a:rPr lang="tr-TR" dirty="0"/>
              <a:t> aktarılmasıdır.</a:t>
            </a:r>
            <a:endParaRPr dirty="0"/>
          </a:p>
          <a:p>
            <a:pPr marL="742950" lvl="1" indent="-285750" algn="l" rtl="0">
              <a:spcBef>
                <a:spcPts val="920"/>
              </a:spcBef>
              <a:spcAft>
                <a:spcPts val="0"/>
              </a:spcAft>
              <a:buSzPts val="1600"/>
              <a:buChar char="🞆"/>
            </a:pPr>
            <a:r>
              <a:rPr lang="tr-TR" dirty="0"/>
              <a:t>Böylece </a:t>
            </a:r>
            <a:r>
              <a:rPr lang="tr-TR" dirty="0" err="1"/>
              <a:t>fast</a:t>
            </a:r>
            <a:r>
              <a:rPr lang="tr-TR" dirty="0"/>
              <a:t> </a:t>
            </a:r>
            <a:r>
              <a:rPr lang="tr-TR" dirty="0" err="1"/>
              <a:t>forward</a:t>
            </a:r>
            <a:r>
              <a:rPr lang="tr-TR" dirty="0"/>
              <a:t> </a:t>
            </a:r>
            <a:r>
              <a:rPr lang="tr-TR" dirty="0" err="1"/>
              <a:t>merge</a:t>
            </a:r>
            <a:r>
              <a:rPr lang="tr-TR" dirty="0"/>
              <a:t> yapılabilir.</a:t>
            </a:r>
            <a:endParaRPr dirty="0"/>
          </a:p>
          <a:p>
            <a:pPr marL="742950" lvl="1" indent="-18415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a:p>
            <a:pPr marL="457200" lvl="1" indent="0" algn="l" rtl="0">
              <a:spcBef>
                <a:spcPts val="920"/>
              </a:spcBef>
              <a:spcAft>
                <a:spcPts val="0"/>
              </a:spcAft>
              <a:buSzPts val="1600"/>
              <a:buNone/>
            </a:pPr>
            <a:endParaRPr dirty="0"/>
          </a:p>
          <a:p>
            <a:pPr marL="457200" lvl="1" indent="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a:p>
            <a:pPr marL="342900" lvl="0" indent="-228600" algn="l" rtl="0">
              <a:spcBef>
                <a:spcPts val="960"/>
              </a:spcBef>
              <a:spcAft>
                <a:spcPts val="0"/>
              </a:spcAft>
              <a:buSzPts val="1800"/>
              <a:buNone/>
            </a:pPr>
            <a:endParaRPr dirty="0"/>
          </a:p>
          <a:p>
            <a:pPr marL="342900" lvl="0" indent="-228600" algn="l" rtl="0">
              <a:spcBef>
                <a:spcPts val="960"/>
              </a:spcBef>
              <a:spcAft>
                <a:spcPts val="0"/>
              </a:spcAft>
              <a:buSzPts val="1800"/>
              <a:buNone/>
            </a:pPr>
            <a:endParaRPr dirty="0"/>
          </a:p>
          <a:p>
            <a:pPr marL="742950" lvl="1" indent="-184150" algn="l" rtl="0">
              <a:spcBef>
                <a:spcPts val="920"/>
              </a:spcBef>
              <a:spcAft>
                <a:spcPts val="0"/>
              </a:spcAft>
              <a:buSzPts val="1600"/>
              <a:buNone/>
            </a:pPr>
            <a:endParaRPr dirty="0"/>
          </a:p>
          <a:p>
            <a:pPr marL="742950" lvl="1" indent="-184150" algn="l" rtl="0">
              <a:spcBef>
                <a:spcPts val="920"/>
              </a:spcBef>
              <a:spcAft>
                <a:spcPts val="0"/>
              </a:spcAft>
              <a:buSzPts val="16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Versiyon Kontrolü Faydaları Nelerdir</a:t>
            </a:r>
            <a:endParaRPr/>
          </a:p>
        </p:txBody>
      </p:sp>
      <p:sp>
        <p:nvSpPr>
          <p:cNvPr id="135" name="Google Shape;135;p4"/>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Uyumlu Ekip Çalışmasını sağlar.</a:t>
            </a:r>
            <a:endParaRPr/>
          </a:p>
          <a:p>
            <a:pPr marL="742950" lvl="1" indent="-285750" algn="l" rtl="0">
              <a:spcBef>
                <a:spcPts val="920"/>
              </a:spcBef>
              <a:spcAft>
                <a:spcPts val="0"/>
              </a:spcAft>
              <a:buSzPts val="1600"/>
              <a:buChar char="🞆"/>
            </a:pPr>
            <a:r>
              <a:rPr lang="tr-TR"/>
              <a:t>Eğer vcs kullanmazsak farklı kişilerle aynı dosyalar üzerinde çalışma durumunda sorunlar çıkabilir.</a:t>
            </a:r>
            <a:endParaRPr/>
          </a:p>
          <a:p>
            <a:pPr marL="742950" lvl="1" indent="-285750" algn="l" rtl="0">
              <a:spcBef>
                <a:spcPts val="920"/>
              </a:spcBef>
              <a:spcAft>
                <a:spcPts val="0"/>
              </a:spcAft>
              <a:buSzPts val="1600"/>
              <a:buChar char="🞆"/>
            </a:pPr>
            <a:r>
              <a:rPr lang="tr-TR"/>
              <a:t>Eğer vcs kullanırsak herkes özgürce değişikliği yapar ve güvenli bir şekilde merge işlemi yapabilir.</a:t>
            </a:r>
            <a:endParaRPr/>
          </a:p>
          <a:p>
            <a:pPr marL="342900" lvl="0" indent="-342900" algn="l" rtl="0">
              <a:spcBef>
                <a:spcPts val="960"/>
              </a:spcBef>
              <a:spcAft>
                <a:spcPts val="0"/>
              </a:spcAft>
              <a:buSzPts val="1800"/>
              <a:buChar char="🞆"/>
            </a:pPr>
            <a:r>
              <a:rPr lang="tr-TR"/>
              <a:t>Versiyonları düzgün bir şekilde takip edilmesini sağlar</a:t>
            </a:r>
            <a:endParaRPr/>
          </a:p>
          <a:p>
            <a:pPr marL="342900" lvl="0" indent="-342900" algn="l" rtl="0">
              <a:spcBef>
                <a:spcPts val="960"/>
              </a:spcBef>
              <a:spcAft>
                <a:spcPts val="0"/>
              </a:spcAft>
              <a:buSzPts val="1800"/>
              <a:buChar char="🞆"/>
            </a:pPr>
            <a:r>
              <a:rPr lang="tr-TR"/>
              <a:t>Önceki versiyonlara Geri Dönebilme</a:t>
            </a:r>
            <a:endParaRPr/>
          </a:p>
          <a:p>
            <a:pPr marL="342900" lvl="0" indent="-342900" algn="l" rtl="0">
              <a:spcBef>
                <a:spcPts val="960"/>
              </a:spcBef>
              <a:spcAft>
                <a:spcPts val="0"/>
              </a:spcAft>
              <a:buSzPts val="1800"/>
              <a:buChar char="🞆"/>
            </a:pPr>
            <a:r>
              <a:rPr lang="tr-TR"/>
              <a:t>Dosyaların neden değiştiğini anlama</a:t>
            </a:r>
            <a:endParaRPr/>
          </a:p>
          <a:p>
            <a:pPr marL="342900" lvl="0" indent="-342900" algn="l" rtl="0">
              <a:spcBef>
                <a:spcPts val="960"/>
              </a:spcBef>
              <a:spcAft>
                <a:spcPts val="0"/>
              </a:spcAft>
              <a:buSzPts val="1800"/>
              <a:buChar char="🞆"/>
            </a:pPr>
            <a:r>
              <a:rPr lang="tr-TR"/>
              <a:t>Yedekleme</a:t>
            </a:r>
            <a:endParaRPr/>
          </a:p>
          <a:p>
            <a:pPr marL="742950" lvl="1" indent="-184150" algn="l" rtl="0">
              <a:spcBef>
                <a:spcPts val="920"/>
              </a:spcBef>
              <a:spcAft>
                <a:spcPts val="0"/>
              </a:spcAft>
              <a:buSzPts val="1600"/>
              <a:buNone/>
            </a:pPr>
            <a:endParaRPr/>
          </a:p>
          <a:p>
            <a:pPr marL="457200" lvl="1" indent="0" algn="l" rtl="0">
              <a:spcBef>
                <a:spcPts val="920"/>
              </a:spcBef>
              <a:spcAft>
                <a:spcPts val="0"/>
              </a:spcAft>
              <a:buSzPts val="16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F5281D-54E6-E160-C95A-E4FA3DA859B9}"/>
              </a:ext>
            </a:extLst>
          </p:cNvPr>
          <p:cNvSpPr>
            <a:spLocks noGrp="1"/>
          </p:cNvSpPr>
          <p:nvPr>
            <p:ph type="title"/>
          </p:nvPr>
        </p:nvSpPr>
        <p:spPr/>
        <p:txBody>
          <a:bodyPr/>
          <a:lstStyle/>
          <a:p>
            <a:endParaRPr lang="tr-TR"/>
          </a:p>
        </p:txBody>
      </p:sp>
      <p:sp>
        <p:nvSpPr>
          <p:cNvPr id="3" name="Metin Yer Tutucusu 2">
            <a:extLst>
              <a:ext uri="{FF2B5EF4-FFF2-40B4-BE49-F238E27FC236}">
                <a16:creationId xmlns:a16="http://schemas.microsoft.com/office/drawing/2014/main" id="{7B44A55F-101A-D25C-4012-E8F49A29AF6F}"/>
              </a:ext>
            </a:extLst>
          </p:cNvPr>
          <p:cNvSpPr>
            <a:spLocks noGrp="1"/>
          </p:cNvSpPr>
          <p:nvPr>
            <p:ph type="body" idx="1"/>
          </p:nvPr>
        </p:nvSpPr>
        <p:spPr/>
        <p:txBody>
          <a:bodyPr/>
          <a:lstStyle/>
          <a:p>
            <a:r>
              <a:rPr lang="tr-TR" dirty="0"/>
              <a:t>Git </a:t>
            </a:r>
            <a:r>
              <a:rPr lang="tr-TR" dirty="0" err="1"/>
              <a:t>clone</a:t>
            </a:r>
            <a:r>
              <a:rPr lang="tr-TR" dirty="0"/>
              <a:t> </a:t>
            </a:r>
            <a:r>
              <a:rPr lang="tr-TR" dirty="0" err="1"/>
              <a:t>gitadres</a:t>
            </a:r>
            <a:r>
              <a:rPr lang="tr-TR" dirty="0"/>
              <a:t>=</a:t>
            </a:r>
            <a:r>
              <a:rPr lang="tr-TR" dirty="0" err="1"/>
              <a:t>gittedeki</a:t>
            </a:r>
            <a:r>
              <a:rPr lang="tr-TR" dirty="0"/>
              <a:t> projeleri bilgisayara aynen klonlayabilirsin</a:t>
            </a:r>
          </a:p>
          <a:p>
            <a:r>
              <a:rPr lang="tr-TR" dirty="0"/>
              <a:t>Git </a:t>
            </a:r>
            <a:r>
              <a:rPr lang="tr-TR" dirty="0" err="1"/>
              <a:t>remote</a:t>
            </a:r>
            <a:r>
              <a:rPr lang="tr-TR" dirty="0"/>
              <a:t> ile kontrol et</a:t>
            </a:r>
          </a:p>
          <a:p>
            <a:r>
              <a:rPr lang="tr-TR" dirty="0"/>
              <a:t>Git </a:t>
            </a:r>
            <a:r>
              <a:rPr lang="tr-TR" dirty="0" err="1"/>
              <a:t>remote</a:t>
            </a:r>
            <a:r>
              <a:rPr lang="tr-TR" dirty="0"/>
              <a:t> –v ile yine kontrol et</a:t>
            </a:r>
          </a:p>
          <a:p>
            <a:r>
              <a:rPr lang="tr-TR" dirty="0" err="1"/>
              <a:t>Origin</a:t>
            </a:r>
            <a:r>
              <a:rPr lang="tr-TR" dirty="0"/>
              <a:t>=</a:t>
            </a:r>
            <a:r>
              <a:rPr lang="tr-TR" dirty="0" err="1"/>
              <a:t>github</a:t>
            </a:r>
            <a:r>
              <a:rPr lang="tr-TR" dirty="0"/>
              <a:t> </a:t>
            </a:r>
            <a:r>
              <a:rPr lang="tr-TR"/>
              <a:t>adresinin kısaltılmışı</a:t>
            </a:r>
            <a:endParaRPr lang="tr-TR" dirty="0"/>
          </a:p>
          <a:p>
            <a:r>
              <a:rPr lang="tr-TR" dirty="0"/>
              <a:t>Git </a:t>
            </a:r>
            <a:r>
              <a:rPr lang="tr-TR" dirty="0" err="1"/>
              <a:t>push</a:t>
            </a:r>
            <a:r>
              <a:rPr lang="tr-TR" dirty="0"/>
              <a:t> </a:t>
            </a:r>
            <a:r>
              <a:rPr lang="tr-TR" dirty="0" err="1"/>
              <a:t>origin</a:t>
            </a:r>
            <a:r>
              <a:rPr lang="tr-TR" dirty="0"/>
              <a:t>(adres) </a:t>
            </a:r>
            <a:r>
              <a:rPr lang="tr-TR" dirty="0" err="1"/>
              <a:t>master</a:t>
            </a:r>
            <a:r>
              <a:rPr lang="tr-TR" dirty="0"/>
              <a:t> ile yaptığın değişikliği tekrar </a:t>
            </a:r>
            <a:r>
              <a:rPr lang="tr-TR" dirty="0" err="1"/>
              <a:t>githuba</a:t>
            </a:r>
            <a:r>
              <a:rPr lang="tr-TR" dirty="0"/>
              <a:t> yükleyebilirsin</a:t>
            </a:r>
          </a:p>
          <a:p>
            <a:r>
              <a:rPr lang="tr-TR" dirty="0"/>
              <a:t>Git </a:t>
            </a:r>
            <a:r>
              <a:rPr lang="tr-TR" dirty="0" err="1"/>
              <a:t>remote</a:t>
            </a:r>
            <a:r>
              <a:rPr lang="tr-TR" dirty="0"/>
              <a:t> </a:t>
            </a:r>
            <a:r>
              <a:rPr lang="tr-TR" dirty="0" err="1"/>
              <a:t>add</a:t>
            </a:r>
            <a:r>
              <a:rPr lang="tr-TR" dirty="0"/>
              <a:t> isim adres=yaparak yeni adres ekleyebilirsin</a:t>
            </a:r>
          </a:p>
          <a:p>
            <a:r>
              <a:rPr lang="sv-SE" sz="1800" dirty="0">
                <a:solidFill>
                  <a:schemeClr val="bg1"/>
                </a:solidFill>
                <a:latin typeface="Lucida Console" panose="020B0609040504020204" pitchFamily="49" charset="0"/>
              </a:rPr>
              <a:t> git push https://github.com/zeynepay2703/websitem.git master</a:t>
            </a:r>
            <a:r>
              <a:rPr lang="tr-TR" sz="1800" dirty="0">
                <a:solidFill>
                  <a:schemeClr val="bg1"/>
                </a:solidFill>
                <a:latin typeface="Lucida Console" panose="020B0609040504020204" pitchFamily="49" charset="0"/>
              </a:rPr>
              <a:t>=ile bilgisayarda oluşturduğun dosyayı </a:t>
            </a:r>
            <a:r>
              <a:rPr lang="tr-TR" sz="1800" dirty="0" err="1">
                <a:solidFill>
                  <a:schemeClr val="bg1"/>
                </a:solidFill>
                <a:latin typeface="Lucida Console" panose="020B0609040504020204" pitchFamily="49" charset="0"/>
              </a:rPr>
              <a:t>github</a:t>
            </a:r>
            <a:r>
              <a:rPr lang="tr-TR" sz="1800" dirty="0">
                <a:solidFill>
                  <a:schemeClr val="bg1"/>
                </a:solidFill>
                <a:latin typeface="Lucida Console" panose="020B0609040504020204" pitchFamily="49" charset="0"/>
              </a:rPr>
              <a:t> a yükleyebilirsin</a:t>
            </a:r>
          </a:p>
          <a:p>
            <a:r>
              <a:rPr lang="tr-TR" sz="1800" dirty="0">
                <a:solidFill>
                  <a:schemeClr val="bg1"/>
                </a:solidFill>
                <a:latin typeface="Lucida Console" panose="020B0609040504020204" pitchFamily="49" charset="0"/>
              </a:rPr>
              <a:t>git </a:t>
            </a:r>
            <a:r>
              <a:rPr lang="tr-TR" sz="1800" dirty="0" err="1">
                <a:solidFill>
                  <a:schemeClr val="bg1"/>
                </a:solidFill>
                <a:latin typeface="Lucida Console" panose="020B0609040504020204" pitchFamily="49" charset="0"/>
              </a:rPr>
              <a:t>push</a:t>
            </a:r>
            <a:r>
              <a:rPr lang="tr-TR" sz="1800" dirty="0">
                <a:solidFill>
                  <a:schemeClr val="bg1"/>
                </a:solidFill>
                <a:latin typeface="Lucida Console" panose="020B0609040504020204" pitchFamily="49" charset="0"/>
              </a:rPr>
              <a:t> </a:t>
            </a:r>
            <a:r>
              <a:rPr lang="tr-TR" sz="1800" dirty="0" err="1">
                <a:solidFill>
                  <a:schemeClr val="bg1"/>
                </a:solidFill>
                <a:latin typeface="Lucida Console" panose="020B0609040504020204" pitchFamily="49" charset="0"/>
              </a:rPr>
              <a:t>origin</a:t>
            </a:r>
            <a:r>
              <a:rPr lang="tr-TR" sz="1800" dirty="0">
                <a:solidFill>
                  <a:schemeClr val="bg1"/>
                </a:solidFill>
                <a:latin typeface="Lucida Console" panose="020B0609040504020204" pitchFamily="49" charset="0"/>
              </a:rPr>
              <a:t> </a:t>
            </a:r>
            <a:r>
              <a:rPr lang="tr-TR" sz="1800" dirty="0" err="1">
                <a:solidFill>
                  <a:schemeClr val="bg1"/>
                </a:solidFill>
                <a:latin typeface="Lucida Console" panose="020B0609040504020204" pitchFamily="49" charset="0"/>
              </a:rPr>
              <a:t>master</a:t>
            </a:r>
            <a:r>
              <a:rPr lang="tr-TR" sz="1800" dirty="0">
                <a:solidFill>
                  <a:schemeClr val="bg1"/>
                </a:solidFill>
                <a:latin typeface="Lucida Console" panose="020B0609040504020204" pitchFamily="49" charset="0"/>
              </a:rPr>
              <a:t>= </a:t>
            </a:r>
            <a:r>
              <a:rPr lang="tr-TR" sz="1800" dirty="0" err="1">
                <a:solidFill>
                  <a:schemeClr val="bg1"/>
                </a:solidFill>
                <a:latin typeface="Lucida Console" panose="020B0609040504020204" pitchFamily="49" charset="0"/>
              </a:rPr>
              <a:t>githuba</a:t>
            </a:r>
            <a:r>
              <a:rPr lang="tr-TR" sz="1800" dirty="0">
                <a:solidFill>
                  <a:schemeClr val="bg1"/>
                </a:solidFill>
                <a:latin typeface="Lucida Console" panose="020B0609040504020204" pitchFamily="49" charset="0"/>
              </a:rPr>
              <a:t> yüklediğin projeyi masaüstünde düzeltip tekrar </a:t>
            </a:r>
            <a:r>
              <a:rPr lang="tr-TR" sz="1800" dirty="0" err="1">
                <a:solidFill>
                  <a:schemeClr val="bg1"/>
                </a:solidFill>
                <a:latin typeface="Lucida Console" panose="020B0609040504020204" pitchFamily="49" charset="0"/>
              </a:rPr>
              <a:t>yüklyebeilirsin</a:t>
            </a:r>
            <a:endParaRPr lang="tr-TR" dirty="0">
              <a:solidFill>
                <a:schemeClr val="bg1"/>
              </a:solidFill>
            </a:endParaRPr>
          </a:p>
        </p:txBody>
      </p:sp>
    </p:spTree>
    <p:extLst>
      <p:ext uri="{BB962C8B-B14F-4D97-AF65-F5344CB8AC3E}">
        <p14:creationId xmlns:p14="http://schemas.microsoft.com/office/powerpoint/2010/main" val="226130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Kısa Git Tarihçesi</a:t>
            </a:r>
            <a:endParaRPr/>
          </a:p>
        </p:txBody>
      </p:sp>
      <p:sp>
        <p:nvSpPr>
          <p:cNvPr id="141" name="Google Shape;141;p5"/>
          <p:cNvSpPr txBox="1">
            <a:spLocks noGrp="1"/>
          </p:cNvSpPr>
          <p:nvPr>
            <p:ph type="body" idx="1"/>
          </p:nvPr>
        </p:nvSpPr>
        <p:spPr>
          <a:xfrm>
            <a:off x="818712" y="2570631"/>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2005 yılında başta Linus Torvalds olmak üzere Linux çekirdeğini de kodlayan ekip tarafından Linux kaynak kodunun versiyon kontrolünü yapmak için geliştirilmiştir.</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Aşağıdaki kriterleri sağlayan kendi yazılımlarını geliştirdiler</a:t>
            </a:r>
            <a:endParaRPr/>
          </a:p>
          <a:p>
            <a:pPr marL="742950" lvl="1" indent="-285750" algn="l" rtl="0">
              <a:spcBef>
                <a:spcPts val="920"/>
              </a:spcBef>
              <a:spcAft>
                <a:spcPts val="0"/>
              </a:spcAft>
              <a:buSzPts val="1600"/>
              <a:buChar char="🞆"/>
            </a:pPr>
            <a:r>
              <a:rPr lang="tr-TR"/>
              <a:t>Hızlı</a:t>
            </a:r>
            <a:endParaRPr/>
          </a:p>
          <a:p>
            <a:pPr marL="742950" lvl="1" indent="-285750" algn="l" rtl="0">
              <a:spcBef>
                <a:spcPts val="920"/>
              </a:spcBef>
              <a:spcAft>
                <a:spcPts val="0"/>
              </a:spcAft>
              <a:buSzPts val="1600"/>
              <a:buChar char="🞆"/>
            </a:pPr>
            <a:r>
              <a:rPr lang="tr-TR"/>
              <a:t>Kullanımı kolay</a:t>
            </a:r>
            <a:endParaRPr/>
          </a:p>
          <a:p>
            <a:pPr marL="742950" lvl="1" indent="-285750" algn="l" rtl="0">
              <a:spcBef>
                <a:spcPts val="920"/>
              </a:spcBef>
              <a:spcAft>
                <a:spcPts val="0"/>
              </a:spcAft>
              <a:buSzPts val="1600"/>
              <a:buChar char="🞆"/>
            </a:pPr>
            <a:r>
              <a:rPr lang="tr-TR"/>
              <a:t>Lineer olmayan geliştirme iş akışına uygun</a:t>
            </a:r>
            <a:endParaRPr/>
          </a:p>
          <a:p>
            <a:pPr marL="742950" lvl="1" indent="-285750" algn="l" rtl="0">
              <a:spcBef>
                <a:spcPts val="920"/>
              </a:spcBef>
              <a:spcAft>
                <a:spcPts val="0"/>
              </a:spcAft>
              <a:buSzPts val="1600"/>
              <a:buChar char="🞆"/>
            </a:pPr>
            <a:r>
              <a:rPr lang="tr-TR"/>
              <a:t>Tamamen DAĞITIK</a:t>
            </a:r>
            <a:endParaRPr/>
          </a:p>
          <a:p>
            <a:pPr marL="742950" lvl="1" indent="-285750" algn="l" rtl="0">
              <a:spcBef>
                <a:spcPts val="920"/>
              </a:spcBef>
              <a:spcAft>
                <a:spcPts val="0"/>
              </a:spcAft>
              <a:buSzPts val="1600"/>
              <a:buChar char="🞆"/>
            </a:pPr>
            <a:r>
              <a:rPr lang="tr-TR"/>
              <a:t>Büyük projeleri destekleyebilecek</a:t>
            </a:r>
            <a:endParaRPr/>
          </a:p>
          <a:p>
            <a:pPr marL="742950" lvl="1" indent="-184150" algn="l" rtl="0">
              <a:spcBef>
                <a:spcPts val="920"/>
              </a:spcBef>
              <a:spcAft>
                <a:spcPts val="0"/>
              </a:spcAft>
              <a:buSzPts val="1600"/>
              <a:buNone/>
            </a:pPr>
            <a:endParaRPr/>
          </a:p>
          <a:p>
            <a:pPr marL="457200" lvl="1" indent="0" algn="l" rtl="0">
              <a:spcBef>
                <a:spcPts val="920"/>
              </a:spcBef>
              <a:spcAft>
                <a:spcPts val="0"/>
              </a:spcAft>
              <a:buSzPts val="16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CVS (Centralized Version Control)</a:t>
            </a:r>
            <a:endParaRPr/>
          </a:p>
        </p:txBody>
      </p:sp>
      <p:sp>
        <p:nvSpPr>
          <p:cNvPr id="147" name="Google Shape;147;p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Tüm istemciler bir repoya yani depoya bağlı</a:t>
            </a:r>
            <a:endParaRPr/>
          </a:p>
          <a:p>
            <a:pPr marL="342900" lvl="0" indent="-342900" algn="l" rtl="0">
              <a:spcBef>
                <a:spcPts val="960"/>
              </a:spcBef>
              <a:spcAft>
                <a:spcPts val="0"/>
              </a:spcAft>
              <a:buSzPts val="1800"/>
              <a:buChar char="🞆"/>
            </a:pPr>
            <a:r>
              <a:rPr lang="tr-TR"/>
              <a:t>Repo online olduğu sürece işlem yapılabilir.</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0" lvl="0" indent="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457200" lvl="1" indent="0" algn="l" rtl="0">
              <a:spcBef>
                <a:spcPts val="920"/>
              </a:spcBef>
              <a:spcAft>
                <a:spcPts val="0"/>
              </a:spcAft>
              <a:buSzPts val="1600"/>
              <a:buNone/>
            </a:pPr>
            <a:endParaRPr/>
          </a:p>
        </p:txBody>
      </p:sp>
      <p:pic>
        <p:nvPicPr>
          <p:cNvPr id="148" name="Google Shape;148;p6"/>
          <p:cNvPicPr preferRelativeResize="0"/>
          <p:nvPr/>
        </p:nvPicPr>
        <p:blipFill rotWithShape="1">
          <a:blip r:embed="rId3">
            <a:alphaModFix/>
          </a:blip>
          <a:srcRect/>
          <a:stretch/>
        </p:blipFill>
        <p:spPr>
          <a:xfrm>
            <a:off x="6279227" y="3077817"/>
            <a:ext cx="5674475" cy="35856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DVCS (Distributed Version Control System)</a:t>
            </a:r>
            <a:endParaRPr/>
          </a:p>
        </p:txBody>
      </p:sp>
      <p:sp>
        <p:nvSpPr>
          <p:cNvPr id="154" name="Google Shape;154;p7"/>
          <p:cNvSpPr txBox="1"/>
          <p:nvPr/>
        </p:nvSpPr>
        <p:spPr>
          <a:xfrm>
            <a:off x="201484" y="1795980"/>
            <a:ext cx="5791992" cy="506202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marR="0" lvl="0" indent="-342900" algn="l" rtl="0">
              <a:spcBef>
                <a:spcPts val="0"/>
              </a:spcBef>
              <a:spcAft>
                <a:spcPts val="0"/>
              </a:spcAft>
              <a:buClr>
                <a:schemeClr val="accent1"/>
              </a:buClr>
              <a:buSzPts val="1800"/>
              <a:buFont typeface="Noto Sans Symbols"/>
              <a:buChar char="🞆"/>
            </a:pPr>
            <a:r>
              <a:rPr lang="tr-TR" sz="1800" b="0" i="0" u="none" strike="noStrike" cap="none">
                <a:solidFill>
                  <a:schemeClr val="lt1"/>
                </a:solidFill>
                <a:latin typeface="Century Gothic"/>
                <a:ea typeface="Century Gothic"/>
                <a:cs typeface="Century Gothic"/>
                <a:sym typeface="Century Gothic"/>
              </a:rPr>
              <a:t>Ana server’a sürekli bir bağlantı olmasına gerek yoktur</a:t>
            </a:r>
            <a:endParaRPr/>
          </a:p>
          <a:p>
            <a:pPr marL="342900" marR="0" lvl="0" indent="-342900" algn="l" rtl="0">
              <a:spcBef>
                <a:spcPts val="960"/>
              </a:spcBef>
              <a:spcAft>
                <a:spcPts val="0"/>
              </a:spcAft>
              <a:buClr>
                <a:schemeClr val="accent1"/>
              </a:buClr>
              <a:buSzPts val="1800"/>
              <a:buFont typeface="Noto Sans Symbols"/>
              <a:buChar char="🞆"/>
            </a:pPr>
            <a:r>
              <a:rPr lang="tr-TR" sz="1800" b="0" i="0" u="none" strike="noStrike" cap="none">
                <a:solidFill>
                  <a:schemeClr val="lt1"/>
                </a:solidFill>
                <a:latin typeface="Century Gothic"/>
                <a:ea typeface="Century Gothic"/>
                <a:cs typeface="Century Gothic"/>
                <a:sym typeface="Century Gothic"/>
              </a:rPr>
              <a:t>Daha hızlı</a:t>
            </a:r>
            <a:endParaRPr/>
          </a:p>
          <a:p>
            <a:pPr marL="342900" marR="0" lvl="0" indent="-342900" algn="l" rtl="0">
              <a:spcBef>
                <a:spcPts val="960"/>
              </a:spcBef>
              <a:spcAft>
                <a:spcPts val="0"/>
              </a:spcAft>
              <a:buClr>
                <a:schemeClr val="accent1"/>
              </a:buClr>
              <a:buSzPts val="1800"/>
              <a:buFont typeface="Noto Sans Symbols"/>
              <a:buChar char="🞆"/>
            </a:pPr>
            <a:r>
              <a:rPr lang="tr-TR" sz="1800" b="0" i="0" u="none" strike="noStrike" cap="none">
                <a:solidFill>
                  <a:schemeClr val="lt1"/>
                </a:solidFill>
                <a:latin typeface="Century Gothic"/>
                <a:ea typeface="Century Gothic"/>
                <a:cs typeface="Century Gothic"/>
                <a:sym typeface="Century Gothic"/>
              </a:rPr>
              <a:t>Network zorunlu değil</a:t>
            </a:r>
            <a:endParaRPr/>
          </a:p>
          <a:p>
            <a:pPr marL="342900" marR="0" lvl="0" indent="-342900" algn="l" rtl="0">
              <a:spcBef>
                <a:spcPts val="960"/>
              </a:spcBef>
              <a:spcAft>
                <a:spcPts val="0"/>
              </a:spcAft>
              <a:buClr>
                <a:schemeClr val="accent1"/>
              </a:buClr>
              <a:buSzPts val="1800"/>
              <a:buFont typeface="Noto Sans Symbols"/>
              <a:buChar char="🞆"/>
            </a:pPr>
            <a:r>
              <a:rPr lang="tr-TR" sz="1800" b="0" i="0" u="none" strike="noStrike" cap="none">
                <a:solidFill>
                  <a:schemeClr val="lt1"/>
                </a:solidFill>
                <a:latin typeface="Century Gothic"/>
                <a:ea typeface="Century Gothic"/>
                <a:cs typeface="Century Gothic"/>
                <a:sym typeface="Century Gothic"/>
              </a:rPr>
              <a:t>Olası hatalara karşı daha dayanıklı</a:t>
            </a:r>
            <a:endParaRPr/>
          </a:p>
          <a:p>
            <a:pPr marL="342900" marR="0" lvl="0" indent="-342900" algn="l" rtl="0">
              <a:spcBef>
                <a:spcPts val="960"/>
              </a:spcBef>
              <a:spcAft>
                <a:spcPts val="0"/>
              </a:spcAft>
              <a:buClr>
                <a:schemeClr val="accent1"/>
              </a:buClr>
              <a:buSzPts val="1800"/>
              <a:buFont typeface="Noto Sans Symbols"/>
              <a:buChar char="🞆"/>
            </a:pPr>
            <a:r>
              <a:rPr lang="tr-TR" sz="1800" b="0" i="0" u="none" strike="noStrike" cap="none">
                <a:solidFill>
                  <a:schemeClr val="lt1"/>
                </a:solidFill>
                <a:latin typeface="Century Gothic"/>
                <a:ea typeface="Century Gothic"/>
                <a:cs typeface="Century Gothic"/>
                <a:sym typeface="Century Gothic"/>
              </a:rPr>
              <a:t>Geliştiriciler birbirinden bağımsız olarak çalışabilir</a:t>
            </a:r>
            <a:endParaRPr/>
          </a:p>
          <a:p>
            <a:pPr marL="342900" marR="0" lvl="0" indent="-342900" algn="l" rtl="0">
              <a:spcBef>
                <a:spcPts val="960"/>
              </a:spcBef>
              <a:spcAft>
                <a:spcPts val="0"/>
              </a:spcAft>
              <a:buClr>
                <a:schemeClr val="accent1"/>
              </a:buClr>
              <a:buSzPts val="1800"/>
              <a:buFont typeface="Noto Sans Symbols"/>
              <a:buChar char="🞆"/>
            </a:pPr>
            <a:r>
              <a:rPr lang="tr-TR" sz="1800" b="0" i="0" u="none" strike="noStrike" cap="none">
                <a:solidFill>
                  <a:schemeClr val="lt1"/>
                </a:solidFill>
                <a:latin typeface="Century Gothic"/>
                <a:ea typeface="Century Gothic"/>
                <a:cs typeface="Century Gothic"/>
                <a:sym typeface="Century Gothic"/>
              </a:rPr>
              <a:t>Yapılan değişiklikler kabul edilebilir veya reddedilebilir.</a:t>
            </a:r>
            <a:endParaRPr/>
          </a:p>
          <a:p>
            <a:pPr marL="0" marR="0" lvl="0" indent="0" algn="l" rtl="0">
              <a:spcBef>
                <a:spcPts val="960"/>
              </a:spcBef>
              <a:spcAft>
                <a:spcPts val="0"/>
              </a:spcAft>
              <a:buClr>
                <a:schemeClr val="accent1"/>
              </a:buClr>
              <a:buSzPts val="1800"/>
              <a:buFont typeface="Noto Sans Symbols"/>
              <a:buNone/>
            </a:pPr>
            <a:endParaRPr sz="1800" b="0" i="0" u="none" strike="noStrike" cap="none">
              <a:solidFill>
                <a:schemeClr val="lt1"/>
              </a:solidFill>
              <a:latin typeface="Century Gothic"/>
              <a:ea typeface="Century Gothic"/>
              <a:cs typeface="Century Gothic"/>
              <a:sym typeface="Century Gothic"/>
            </a:endParaRPr>
          </a:p>
        </p:txBody>
      </p:sp>
      <p:pic>
        <p:nvPicPr>
          <p:cNvPr id="155" name="Google Shape;155;p7"/>
          <p:cNvPicPr preferRelativeResize="0"/>
          <p:nvPr/>
        </p:nvPicPr>
        <p:blipFill rotWithShape="1">
          <a:blip r:embed="rId3">
            <a:alphaModFix/>
          </a:blip>
          <a:srcRect l="53489" t="9624"/>
          <a:stretch/>
        </p:blipFill>
        <p:spPr>
          <a:xfrm>
            <a:off x="6126479" y="2136371"/>
            <a:ext cx="5780101" cy="4505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Kimler Git Kullanmalı</a:t>
            </a:r>
            <a:endParaRPr/>
          </a:p>
        </p:txBody>
      </p:sp>
      <p:sp>
        <p:nvSpPr>
          <p:cNvPr id="161" name="Google Shape;161;p8"/>
          <p:cNvSpPr txBox="1">
            <a:spLocks noGrp="1"/>
          </p:cNvSpPr>
          <p:nvPr>
            <p:ph type="body" idx="1"/>
          </p:nvPr>
        </p:nvSpPr>
        <p:spPr>
          <a:xfrm>
            <a:off x="743498" y="2692153"/>
            <a:ext cx="10554574" cy="447460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Değişiklikleri takip etmek isteyen her hangi biri</a:t>
            </a:r>
            <a:endParaRPr/>
          </a:p>
          <a:p>
            <a:pPr marL="742950" lvl="1" indent="-285750" algn="l" rtl="0">
              <a:spcBef>
                <a:spcPts val="920"/>
              </a:spcBef>
              <a:spcAft>
                <a:spcPts val="0"/>
              </a:spcAft>
              <a:buSzPts val="1600"/>
              <a:buChar char="🞆"/>
            </a:pPr>
            <a:r>
              <a:rPr lang="tr-TR"/>
              <a:t>Yapılan değişiklikler listesini görmek isteyen</a:t>
            </a:r>
            <a:endParaRPr/>
          </a:p>
          <a:p>
            <a:pPr marL="742950" lvl="1" indent="-285750" algn="l" rtl="0">
              <a:spcBef>
                <a:spcPts val="920"/>
              </a:spcBef>
              <a:spcAft>
                <a:spcPts val="0"/>
              </a:spcAft>
              <a:buSzPts val="1600"/>
              <a:buChar char="🞆"/>
            </a:pPr>
            <a:r>
              <a:rPr lang="tr-TR"/>
              <a:t>Versiyonlar arasındaki farklılıkları görmek isteyen</a:t>
            </a:r>
            <a:endParaRPr/>
          </a:p>
          <a:p>
            <a:pPr marL="742950" lvl="1" indent="-285750" algn="l" rtl="0">
              <a:spcBef>
                <a:spcPts val="920"/>
              </a:spcBef>
              <a:spcAft>
                <a:spcPts val="0"/>
              </a:spcAft>
              <a:buSzPts val="1600"/>
              <a:buChar char="🞆"/>
            </a:pPr>
            <a:r>
              <a:rPr lang="tr-TR"/>
              <a:t>Eski versiyonlara erişmek isteyen</a:t>
            </a:r>
            <a:endParaRPr/>
          </a:p>
          <a:p>
            <a:pPr marL="342900" lvl="0" indent="-342900" algn="l" rtl="0">
              <a:spcBef>
                <a:spcPts val="960"/>
              </a:spcBef>
              <a:spcAft>
                <a:spcPts val="0"/>
              </a:spcAft>
              <a:buSzPts val="1800"/>
              <a:buChar char="🞆"/>
            </a:pPr>
            <a:r>
              <a:rPr lang="tr-TR"/>
              <a:t>Değiştirilen yapıları başkalarıyla paylaşmak isteyen her hangi biri</a:t>
            </a:r>
            <a:endParaRPr/>
          </a:p>
          <a:p>
            <a:pPr marL="342900" lvl="0" indent="-342900" algn="l" rtl="0">
              <a:spcBef>
                <a:spcPts val="960"/>
              </a:spcBef>
              <a:spcAft>
                <a:spcPts val="0"/>
              </a:spcAft>
              <a:buSzPts val="1800"/>
              <a:buChar char="🞆"/>
            </a:pPr>
            <a:r>
              <a:rPr lang="tr-TR"/>
              <a:t>Programcı ve geliştiriciler</a:t>
            </a:r>
            <a:endParaRPr/>
          </a:p>
          <a:p>
            <a:pPr marL="342900" lvl="0" indent="-342900" algn="l" rtl="0">
              <a:spcBef>
                <a:spcPts val="960"/>
              </a:spcBef>
              <a:spcAft>
                <a:spcPts val="0"/>
              </a:spcAft>
              <a:buSzPts val="1800"/>
              <a:buChar char="🞆"/>
            </a:pPr>
            <a:r>
              <a:rPr lang="tr-TR"/>
              <a:t>Resim, video, müzik dosyaları (text olmayan dosyalar) Git kullanımı için uygun değildir.</a:t>
            </a:r>
            <a:endParaRPr/>
          </a:p>
          <a:p>
            <a:pPr marL="342900" lvl="0" indent="-342900" algn="l" rtl="0">
              <a:spcBef>
                <a:spcPts val="960"/>
              </a:spcBef>
              <a:spcAft>
                <a:spcPts val="0"/>
              </a:spcAft>
              <a:buSzPts val="1800"/>
              <a:buChar char="🞆"/>
            </a:pPr>
            <a:r>
              <a:rPr lang="tr-TR"/>
              <a:t>PDF, excel dosyaları uygun değildir.</a:t>
            </a: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342900" lvl="0" indent="-228600" algn="l" rtl="0">
              <a:spcBef>
                <a:spcPts val="960"/>
              </a:spcBef>
              <a:spcAft>
                <a:spcPts val="0"/>
              </a:spcAft>
              <a:buSzPts val="1800"/>
              <a:buNone/>
            </a:pPr>
            <a:endParaRPr/>
          </a:p>
          <a:p>
            <a:pPr marL="742950" lvl="1" indent="-184150" algn="l" rtl="0">
              <a:spcBef>
                <a:spcPts val="920"/>
              </a:spcBef>
              <a:spcAft>
                <a:spcPts val="0"/>
              </a:spcAft>
              <a:buSzPts val="1600"/>
              <a:buNone/>
            </a:pPr>
            <a:endParaRPr/>
          </a:p>
          <a:p>
            <a:pPr marL="742950" lvl="1" indent="-184150" algn="l" rtl="0">
              <a:spcBef>
                <a:spcPts val="920"/>
              </a:spcBef>
              <a:spcAft>
                <a:spcPts val="0"/>
              </a:spcAft>
              <a:buSzPts val="16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spcBef>
                <a:spcPts val="0"/>
              </a:spcBef>
              <a:spcAft>
                <a:spcPts val="0"/>
              </a:spcAft>
              <a:buClr>
                <a:srgbClr val="FEFEFE"/>
              </a:buClr>
              <a:buSzPts val="4000"/>
              <a:buFont typeface="Century Gothic"/>
              <a:buNone/>
            </a:pPr>
            <a:r>
              <a:rPr lang="tr-TR"/>
              <a:t>Git Kurulumu</a:t>
            </a:r>
            <a:endParaRPr/>
          </a:p>
        </p:txBody>
      </p:sp>
      <p:sp>
        <p:nvSpPr>
          <p:cNvPr id="167" name="Google Shape;167;p9"/>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342900" algn="l" rtl="0">
              <a:spcBef>
                <a:spcPts val="0"/>
              </a:spcBef>
              <a:spcAft>
                <a:spcPts val="0"/>
              </a:spcAft>
              <a:buSzPts val="1800"/>
              <a:buChar char="🞆"/>
            </a:pPr>
            <a:r>
              <a:rPr lang="tr-TR"/>
              <a:t>Ücretsiz ve açık kaynaklıdır.</a:t>
            </a:r>
            <a:endParaRPr/>
          </a:p>
          <a:p>
            <a:pPr marL="342900" lvl="0" indent="-342900" algn="l" rtl="0">
              <a:spcBef>
                <a:spcPts val="960"/>
              </a:spcBef>
              <a:spcAft>
                <a:spcPts val="0"/>
              </a:spcAft>
              <a:buSzPts val="1800"/>
              <a:buChar char="🞆"/>
            </a:pPr>
            <a:r>
              <a:rPr lang="tr-TR" u="sng">
                <a:solidFill>
                  <a:schemeClr val="hlink"/>
                </a:solidFill>
                <a:hlinkClick r:id="rId3"/>
              </a:rPr>
              <a:t>https://git-scm.com/downloads</a:t>
            </a:r>
            <a:endParaRPr/>
          </a:p>
          <a:p>
            <a:pPr marL="342900" lvl="0" indent="-342900" algn="l" rtl="0">
              <a:spcBef>
                <a:spcPts val="960"/>
              </a:spcBef>
              <a:spcAft>
                <a:spcPts val="0"/>
              </a:spcAft>
              <a:buSzPts val="1800"/>
              <a:buChar char="🞆"/>
            </a:pPr>
            <a:r>
              <a:rPr lang="tr-TR"/>
              <a:t>Git'in kurulumu hem Windows hem de Mac OS X için oldukça kolay bir işlemdir. Her iki işletim sistemi için tek tıkla kurulum yapmanızı sağlayan kurulum sihirbazları vardır.</a:t>
            </a:r>
            <a:endParaRPr/>
          </a:p>
          <a:p>
            <a:pPr marL="342900" lvl="0" indent="-228600" algn="l" rtl="0">
              <a:spcBef>
                <a:spcPts val="960"/>
              </a:spcBef>
              <a:spcAft>
                <a:spcPts val="0"/>
              </a:spcAft>
              <a:buSzPts val="1800"/>
              <a:buNone/>
            </a:pPr>
            <a:endParaRPr/>
          </a:p>
          <a:p>
            <a:pPr marL="342900" lvl="0" indent="-342900" algn="l" rtl="0">
              <a:spcBef>
                <a:spcPts val="960"/>
              </a:spcBef>
              <a:spcAft>
                <a:spcPts val="0"/>
              </a:spcAft>
              <a:buSzPts val="1800"/>
              <a:buChar char="🞆"/>
            </a:pPr>
            <a:r>
              <a:rPr lang="tr-TR"/>
              <a:t>Git'in kurulumunun sorunsuz gerçekleştiğini teyid etmek için </a:t>
            </a:r>
            <a:r>
              <a:rPr lang="tr-TR" b="1"/>
              <a:t>Git Bash</a:t>
            </a:r>
            <a:r>
              <a:rPr lang="tr-TR"/>
              <a:t>'i açıp </a:t>
            </a:r>
            <a:r>
              <a:rPr lang="tr-TR" b="1"/>
              <a:t>git --version</a:t>
            </a:r>
            <a:r>
              <a:rPr lang="tr-TR"/>
              <a:t> komutunu yazın. Bu komut ekrana Git'in versiyon bilgisini basar.</a:t>
            </a:r>
            <a:endParaRPr/>
          </a:p>
          <a:p>
            <a:pPr marL="342900" lvl="0" indent="-228600" algn="l" rtl="0">
              <a:spcBef>
                <a:spcPts val="960"/>
              </a:spcBef>
              <a:spcAft>
                <a:spcPts val="0"/>
              </a:spcAft>
              <a:buSzPts val="1800"/>
              <a:buNone/>
            </a:pPr>
            <a:endParaRPr/>
          </a:p>
        </p:txBody>
      </p:sp>
    </p:spTree>
  </p:cSld>
  <p:clrMapOvr>
    <a:masterClrMapping/>
  </p:clrMapOvr>
</p:sld>
</file>

<file path=ppt/theme/theme1.xml><?xml version="1.0" encoding="utf-8"?>
<a:theme xmlns:a="http://schemas.openxmlformats.org/drawingml/2006/main" name="Teklif">
  <a:themeElements>
    <a:clrScheme name="Quotable">
      <a:dk1>
        <a:srgbClr val="000000"/>
      </a:dk1>
      <a:lt1>
        <a:srgbClr val="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2835</Words>
  <Application>Microsoft Office PowerPoint</Application>
  <PresentationFormat>Geniş ekran</PresentationFormat>
  <Paragraphs>431</Paragraphs>
  <Slides>40</Slides>
  <Notes>39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40</vt:i4>
      </vt:variant>
    </vt:vector>
  </HeadingPairs>
  <TitlesOfParts>
    <vt:vector size="45" baseType="lpstr">
      <vt:lpstr>Century Gothic</vt:lpstr>
      <vt:lpstr>Lucida Console</vt:lpstr>
      <vt:lpstr>Noto Sans Symbols</vt:lpstr>
      <vt:lpstr>Arial</vt:lpstr>
      <vt:lpstr>Teklif</vt:lpstr>
      <vt:lpstr>SourceTree ile Git ve Github Kullanımı</vt:lpstr>
      <vt:lpstr>Versiyon Kontrolü Nedir</vt:lpstr>
      <vt:lpstr>Versiyon Kontrolü Nedir</vt:lpstr>
      <vt:lpstr>Versiyon Kontrolü Faydaları Nelerdir</vt:lpstr>
      <vt:lpstr>Kısa Git Tarihçesi</vt:lpstr>
      <vt:lpstr>CVS (Centralized Version Control)</vt:lpstr>
      <vt:lpstr>DVCS (Distributed Version Control System)</vt:lpstr>
      <vt:lpstr>Kimler Git Kullanmalı</vt:lpstr>
      <vt:lpstr>Git Kurulumu</vt:lpstr>
      <vt:lpstr>Git Konfigürasyonu</vt:lpstr>
      <vt:lpstr>Basit Olarak Git İş Akışı</vt:lpstr>
      <vt:lpstr>Basit Olarak Git İş Akışı</vt:lpstr>
      <vt:lpstr>Git Çalışma Aşamaları</vt:lpstr>
      <vt:lpstr>Basit Olarak Git İş Akışı</vt:lpstr>
      <vt:lpstr>Git Çalışma Aşamaları Kodları</vt:lpstr>
      <vt:lpstr>Git Projesinde Çalışmaya Başlayalım</vt:lpstr>
      <vt:lpstr>Versiyon Kontrolünün Altın Kuralları</vt:lpstr>
      <vt:lpstr>İyi Bir Commit Özellikleri</vt:lpstr>
      <vt:lpstr>İyi Bir Commit Özellikleri</vt:lpstr>
      <vt:lpstr>Branching ve Merging  (Dallanma ve Birleştirme)</vt:lpstr>
      <vt:lpstr>Branching Olmasaydı</vt:lpstr>
      <vt:lpstr>Versiyon Kontrolünün Altın Kuralları</vt:lpstr>
      <vt:lpstr>Branch’ler ile Çalışmak</vt:lpstr>
      <vt:lpstr>Versiyon Kontrolünün Altın Kuralları</vt:lpstr>
      <vt:lpstr>Değişiklikleri Geçici Olarak Kaydetmek</vt:lpstr>
      <vt:lpstr>Stash Kullanma Durumları</vt:lpstr>
      <vt:lpstr>.gitignore Dosyası</vt:lpstr>
      <vt:lpstr>Basit Bir Branching Akışı</vt:lpstr>
      <vt:lpstr>Checkout, HEAD Kavramları</vt:lpstr>
      <vt:lpstr>Github’dan Proje Clone’lamak</vt:lpstr>
      <vt:lpstr>Git Alias Kavramı</vt:lpstr>
      <vt:lpstr>Git MergeDiff Araçları</vt:lpstr>
      <vt:lpstr>Dosya Karşılaştırma</vt:lpstr>
      <vt:lpstr>Merge Çeşitleri</vt:lpstr>
      <vt:lpstr>Fast Forward Merge</vt:lpstr>
      <vt:lpstr>No Fast Forward Merge</vt:lpstr>
      <vt:lpstr>3 Way Merge (Automatic Merge)</vt:lpstr>
      <vt:lpstr>Merge Conflicts Çözümü</vt:lpstr>
      <vt:lpstr>Git Rebase Kavramı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SourceTree ile Git ve Github Kullanımı</dc:title>
  <dc:creator>Emre Altunbilek</dc:creator>
  <cp:lastModifiedBy>Zeynep Aydın</cp:lastModifiedBy>
  <cp:revision>4</cp:revision>
  <dcterms:created xsi:type="dcterms:W3CDTF">2017-09-21T06:39:01Z</dcterms:created>
  <dcterms:modified xsi:type="dcterms:W3CDTF">2023-02-10T10:28:20Z</dcterms:modified>
</cp:coreProperties>
</file>