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8DA29-D7BB-85D1-CACE-D7BBA5D3B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046547C-1164-0209-965D-3BE03CC2F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4E97D0-0EBF-810B-E1AF-FDFA7A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4A10E7-6AC8-8E03-B3D2-B34DA9BE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FA9015-FFBF-2C19-9DE5-E6E82E3D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19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D61DFF-B3AB-518B-115B-13FB3854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67390FD-EE0A-491F-4A2B-54F93F786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4744AF-82E7-9BAB-AA8E-FE533A18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EDA546-1ADC-30FE-1051-3EE1EC0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0197D2-4753-3F30-3514-D643C3FB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2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D3E7EDF-2C93-2C50-1760-A45A98CE5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4462DDB-708B-BFDD-5687-CE7862520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A6C339-B32C-D3CD-10B5-287F37AF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DAD5B1-9E94-DE49-2FB4-5F30C172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B1B1B9-BB6B-AED2-BB3C-F2BA3FE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8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930A16-57F6-F877-C292-05A0DECA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58E8F2-1FED-D96E-CEA3-CC8151C8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1BFC35-7DFF-2BB5-D0B1-FD9D6827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3BF756-B938-D4EF-1787-B8C8D27D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0CF347-C9EB-7F5A-FD59-54F7F327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82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93492-A0F6-CE56-EA7B-66BEACF1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37DBC9F-81CA-566C-1115-C97CD667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429CB6-99A9-1B7D-0CC1-234A5751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2FA89C-22C5-171F-9089-32B029F1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12CA8F-271E-8F9D-5C09-A3AA815C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5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A27F3F-BD88-B552-00EB-D351D107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00ACED-BF25-FF61-31AD-52FC38A1C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7634ABB-4D15-25A6-4141-477662C36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A3E369-54E4-EDED-3F65-46681EC8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5FC9361-BCAC-01B6-E418-5630A007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5E3653-891F-ECE1-E978-229F15BC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15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6F2FD9-4651-0232-CAFB-E4AB149A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9A6785-2C3C-02F9-5618-2F0E72F6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0E9D5A-ED51-5B80-4C88-95F6FEB8B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5EF53BE-9C57-DE10-E06F-D2E4739E9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CACE631-C4AD-A7A0-1FFC-C185C6698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8E85D06-99C2-E523-6426-AAF1BA78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F2EFB75-EC0F-90CA-2F7B-A0192179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354A719-1495-4865-00AB-C3EDBF80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BB1176-0928-62EB-806B-1AB634DE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6EA83AF-D983-4B0F-0CFB-613B0FB7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16C1764-A166-110E-46CA-0F15AAF4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76D6384-B0D6-5A17-75C5-066929AA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62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3D74081-4290-BC3B-1416-EC738026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FA12004-77F8-FF1D-680A-E073A076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B32A996-B729-BB87-E3BA-5BB98BE5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1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853B2-FAB9-F4D5-EF4D-7146F30A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965E5E-D4B3-61DC-4A12-82A4933FA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37D5F88-AC42-C133-0857-48F9AE57A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C67533-5162-FA7F-04A2-C8EEF729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EFC0CC-D9D4-3943-7751-7892A71A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5578E4-9F0E-236E-BDBE-CF99188A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06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114C6B-F1E1-2E9E-23E1-12C299A9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EDB8AD4-8263-6416-A950-92B42CBF0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E06896F-91DB-1E01-BF75-8D8527C18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84F591A-BEDF-C07B-0C8F-D89E97E7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878E56E-91E7-4C31-37C0-8643D21E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AEAC96E-F6A8-5F8C-3A8B-025DCC0A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50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98F23EC-D9BC-7376-FB12-32A692D4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55C208-6E3C-06B3-D06A-4CA0FFBE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424822-CBBB-ACF2-0C17-E3ECD56F7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DD596-EB01-4C64-B74F-3B704784587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DF8612-6C61-AD97-67D7-2FE248464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615766-57E1-701B-4A86-1D4BDE145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2CE3D-D702-4B4C-8E2E-39D6C8966A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83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013B00-9176-764D-BAA0-2F41A5C4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tr-TR" sz="6600" dirty="0">
                <a:solidFill>
                  <a:schemeClr val="tx2"/>
                </a:solidFill>
              </a:rPr>
              <a:t>Database Management </a:t>
            </a:r>
            <a:r>
              <a:rPr lang="tr-TR" sz="6600" dirty="0" err="1">
                <a:solidFill>
                  <a:schemeClr val="tx2"/>
                </a:solidFill>
              </a:rPr>
              <a:t>with</a:t>
            </a:r>
            <a:r>
              <a:rPr lang="tr-TR" sz="6600" dirty="0">
                <a:solidFill>
                  <a:schemeClr val="tx2"/>
                </a:solidFill>
              </a:rPr>
              <a:t> MSSQL </a:t>
            </a:r>
            <a:r>
              <a:rPr lang="tr-TR" sz="6600" dirty="0" err="1">
                <a:solidFill>
                  <a:schemeClr val="tx2"/>
                </a:solidFill>
              </a:rPr>
              <a:t>Bootcamp</a:t>
            </a:r>
            <a:r>
              <a:rPr lang="tr-TR" sz="6600" dirty="0">
                <a:solidFill>
                  <a:schemeClr val="tx2"/>
                </a:solidFill>
              </a:rPr>
              <a:t> </a:t>
            </a:r>
            <a:br>
              <a:rPr lang="tr-TR" sz="6600" dirty="0">
                <a:solidFill>
                  <a:schemeClr val="tx2"/>
                </a:solidFill>
              </a:rPr>
            </a:br>
            <a:r>
              <a:rPr lang="tr-TR" sz="6600" dirty="0">
                <a:solidFill>
                  <a:schemeClr val="tx2"/>
                </a:solidFill>
              </a:rPr>
              <a:t>Bitirme Projesi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6221F7F-D810-6AEE-D65C-024117779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tr-TR">
                <a:solidFill>
                  <a:schemeClr val="tx1"/>
                </a:solidFill>
              </a:rPr>
              <a:t>Zeynep Dönmez</a:t>
            </a:r>
          </a:p>
        </p:txBody>
      </p:sp>
    </p:spTree>
    <p:extLst>
      <p:ext uri="{BB962C8B-B14F-4D97-AF65-F5344CB8AC3E}">
        <p14:creationId xmlns:p14="http://schemas.microsoft.com/office/powerpoint/2010/main" val="302103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0A0955-B38F-B248-A935-45DCFF21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9FE3F5-3A40-56E3-505C-85CF7CE9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Sql</a:t>
            </a:r>
          </a:p>
          <a:p>
            <a:r>
              <a:rPr lang="tr-TR" dirty="0" err="1"/>
              <a:t>MsSql</a:t>
            </a:r>
            <a:r>
              <a:rPr lang="tr-TR" dirty="0"/>
              <a:t> kullanılarak,</a:t>
            </a:r>
          </a:p>
          <a:p>
            <a:r>
              <a:rPr lang="tr-TR" dirty="0" err="1"/>
              <a:t>Nortwind</a:t>
            </a:r>
            <a:r>
              <a:rPr lang="tr-TR" dirty="0"/>
              <a:t> </a:t>
            </a:r>
            <a:r>
              <a:rPr lang="tr-TR" dirty="0" err="1"/>
              <a:t>database’i</a:t>
            </a:r>
            <a:r>
              <a:rPr lang="tr-TR" dirty="0"/>
              <a:t> üzerinde sorgulamalar yapılmıştır.</a:t>
            </a:r>
          </a:p>
        </p:txBody>
      </p:sp>
    </p:spTree>
    <p:extLst>
      <p:ext uri="{BB962C8B-B14F-4D97-AF65-F5344CB8AC3E}">
        <p14:creationId xmlns:p14="http://schemas.microsoft.com/office/powerpoint/2010/main" val="353698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3136B9-0752-66DA-B387-4665D67C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165371"/>
            <a:ext cx="5466945" cy="6245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400" dirty="0"/>
              <a:t>1. </a:t>
            </a:r>
            <a:r>
              <a:rPr lang="tr-TR" sz="1400" dirty="0" err="1"/>
              <a:t>Northwind</a:t>
            </a:r>
            <a:r>
              <a:rPr lang="tr-TR" sz="1400" dirty="0"/>
              <a:t> </a:t>
            </a:r>
            <a:r>
              <a:rPr lang="tr-TR" sz="1400" dirty="0" err="1"/>
              <a:t>veritabanında</a:t>
            </a:r>
            <a:r>
              <a:rPr lang="tr-TR" sz="1400" dirty="0"/>
              <a:t> toplam kaç tablo vardır? Bu tabloların isimlerini listeleyiniz.</a:t>
            </a:r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1400" dirty="0"/>
              <a:t>3. Tüm siparişlerin toplam tutarını bulun. (</a:t>
            </a:r>
            <a:r>
              <a:rPr lang="tr-TR" sz="1400" dirty="0" err="1"/>
              <a:t>Order</a:t>
            </a:r>
            <a:r>
              <a:rPr lang="tr-TR" sz="1400" dirty="0"/>
              <a:t> </a:t>
            </a:r>
            <a:r>
              <a:rPr lang="tr-TR" sz="1400" dirty="0" err="1"/>
              <a:t>Details</a:t>
            </a:r>
            <a:r>
              <a:rPr lang="tr-TR" sz="1400" dirty="0"/>
              <a:t> tablosundaki </a:t>
            </a:r>
            <a:r>
              <a:rPr lang="tr-TR" sz="1400" dirty="0" err="1"/>
              <a:t>Quantity</a:t>
            </a:r>
            <a:r>
              <a:rPr lang="tr-TR" sz="1400" dirty="0"/>
              <a:t> </a:t>
            </a:r>
            <a:r>
              <a:rPr lang="tr-TR" sz="1400" dirty="0" err="1"/>
              <a:t>UnitPrice</a:t>
            </a:r>
            <a:r>
              <a:rPr lang="tr-TR" sz="1400" dirty="0"/>
              <a:t> üzerinden hesaplayınız)</a:t>
            </a:r>
          </a:p>
          <a:p>
            <a:pPr marL="0" indent="0">
              <a:buNone/>
            </a:pPr>
            <a:endParaRPr lang="tr-TR" sz="1400" dirty="0"/>
          </a:p>
          <a:p>
            <a:pPr marL="0" indent="0">
              <a:buNone/>
            </a:pPr>
            <a:endParaRPr lang="tr-TR" sz="1400" dirty="0"/>
          </a:p>
          <a:p>
            <a:pPr marL="0" indent="0">
              <a:buNone/>
            </a:pPr>
            <a:r>
              <a:rPr lang="tr-TR" sz="1400" dirty="0"/>
              <a:t>4. Hangi ülkeden kaç müşteri vardır?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5E924C-99E8-192C-A4A0-C0E48C83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38" y="716699"/>
            <a:ext cx="1508976" cy="21822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8A78D1E-6556-B1B9-5D1D-3ACB0B91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32" y="980208"/>
            <a:ext cx="4273868" cy="489758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A46019E-BAA7-1D5D-595C-43E1AE572121}"/>
              </a:ext>
            </a:extLst>
          </p:cNvPr>
          <p:cNvSpPr txBox="1"/>
          <p:nvPr/>
        </p:nvSpPr>
        <p:spPr>
          <a:xfrm>
            <a:off x="5642043" y="0"/>
            <a:ext cx="63019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sz="1400" dirty="0"/>
              <a:t> </a:t>
            </a:r>
          </a:p>
          <a:p>
            <a:pPr marL="0" indent="0">
              <a:buNone/>
            </a:pPr>
            <a:r>
              <a:rPr lang="tr-TR" sz="1400" dirty="0"/>
              <a:t>2. Her sipariş (</a:t>
            </a:r>
            <a:r>
              <a:rPr lang="tr-TR" sz="1400" dirty="0" err="1"/>
              <a:t>Orders</a:t>
            </a:r>
            <a:r>
              <a:rPr lang="tr-TR" sz="1400" dirty="0"/>
              <a:t>) için, müşterinin adı (</a:t>
            </a:r>
            <a:r>
              <a:rPr lang="tr-TR" sz="1400" dirty="0" err="1"/>
              <a:t>CustomerName</a:t>
            </a:r>
            <a:r>
              <a:rPr lang="tr-TR" sz="1400" dirty="0"/>
              <a:t>), çalışan adı (</a:t>
            </a:r>
            <a:r>
              <a:rPr lang="tr-TR" sz="1400" dirty="0" err="1"/>
              <a:t>Employee</a:t>
            </a:r>
            <a:r>
              <a:rPr lang="tr-TR" sz="1400" dirty="0"/>
              <a:t> Full Name), sipariş tarihi ve gönderici şirketin adı (</a:t>
            </a:r>
            <a:r>
              <a:rPr lang="tr-TR" sz="1400" dirty="0" err="1"/>
              <a:t>Shipper</a:t>
            </a:r>
            <a:r>
              <a:rPr lang="tr-TR" sz="1400" dirty="0"/>
              <a:t>) ile birlikte bir liste çıkarın.</a:t>
            </a:r>
          </a:p>
          <a:p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B196C75-9127-46B2-AAA4-C54480652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937" y="3588292"/>
            <a:ext cx="1508976" cy="58487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3FD341F-F010-4A13-B550-E56423D24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131" y="4046675"/>
            <a:ext cx="1414727" cy="26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1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49C233-E943-8C09-5800-04523A74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10" y="214010"/>
            <a:ext cx="5447488" cy="637161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tr-TR" sz="1400" dirty="0"/>
              <a:t>En pahalı ürünün adını ve fiyatını listeleyiniz.</a:t>
            </a:r>
          </a:p>
          <a:p>
            <a:pPr marL="342900" indent="-342900">
              <a:buFont typeface="+mj-lt"/>
              <a:buAutoNum type="arabicPeriod" startAt="5"/>
            </a:pPr>
            <a:endParaRPr lang="tr-TR" sz="1400" dirty="0"/>
          </a:p>
          <a:p>
            <a:pPr marL="342900" indent="-342900">
              <a:buFont typeface="+mj-lt"/>
              <a:buAutoNum type="arabicPeriod" startAt="5"/>
            </a:pPr>
            <a:endParaRPr lang="tr-TR" sz="1400" dirty="0"/>
          </a:p>
          <a:p>
            <a:pPr marL="342900" indent="-342900">
              <a:buFont typeface="+mj-lt"/>
              <a:buAutoNum type="arabicPeriod" startAt="5"/>
            </a:pPr>
            <a:r>
              <a:rPr lang="tr-TR" sz="1400" dirty="0"/>
              <a:t>Çalışan başına düşen sipariş sayısını gösteren bir liste çıkarınız.</a:t>
            </a:r>
          </a:p>
          <a:p>
            <a:pPr marL="342900" indent="-342900">
              <a:buFont typeface="+mj-lt"/>
              <a:buAutoNum type="arabicPeriod" startAt="5"/>
            </a:pPr>
            <a:endParaRPr lang="tr-TR" sz="1400" dirty="0"/>
          </a:p>
          <a:p>
            <a:pPr marL="342900" indent="-342900">
              <a:buFont typeface="+mj-lt"/>
              <a:buAutoNum type="arabicPeriod" startAt="5"/>
            </a:pPr>
            <a:endParaRPr lang="tr-TR" sz="1400" dirty="0"/>
          </a:p>
          <a:p>
            <a:pPr marL="342900" indent="-342900">
              <a:buFont typeface="+mj-lt"/>
              <a:buAutoNum type="arabicPeriod" startAt="5"/>
            </a:pPr>
            <a:endParaRPr lang="tr-TR" sz="1400" dirty="0"/>
          </a:p>
          <a:p>
            <a:pPr marL="342900" indent="-342900">
              <a:buFont typeface="+mj-lt"/>
              <a:buAutoNum type="arabicPeriod" startAt="5"/>
            </a:pPr>
            <a:endParaRPr lang="tr-TR" sz="1400" dirty="0"/>
          </a:p>
          <a:p>
            <a:pPr marL="342900" indent="-342900">
              <a:buFont typeface="+mj-lt"/>
              <a:buAutoNum type="arabicPeriod" startAt="5"/>
            </a:pPr>
            <a:endParaRPr lang="tr-TR" sz="1400" dirty="0"/>
          </a:p>
          <a:p>
            <a:pPr marL="342900" indent="-342900">
              <a:buFont typeface="+mj-lt"/>
              <a:buAutoNum type="arabicPeriod" startAt="5"/>
            </a:pPr>
            <a:r>
              <a:rPr lang="fi-FI" sz="1400" dirty="0"/>
              <a:t>1997 yılında verilen siparişleri listeleyin.</a:t>
            </a:r>
            <a:endParaRPr lang="tr-TR" sz="1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CBC47BC-0A85-85A4-D15F-0474906F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1" y="539580"/>
            <a:ext cx="1895475" cy="4286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5746515-D36C-2AE2-469E-1ED5A897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62" y="1463299"/>
            <a:ext cx="1654614" cy="159946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80FBE68-2BD1-DF01-D1C0-6357B0073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3" y="3667328"/>
            <a:ext cx="5783047" cy="209440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47D7DD3-EC57-3AD6-A274-1E2024ACDD77}"/>
              </a:ext>
            </a:extLst>
          </p:cNvPr>
          <p:cNvSpPr txBox="1"/>
          <p:nvPr/>
        </p:nvSpPr>
        <p:spPr>
          <a:xfrm>
            <a:off x="6237759" y="231803"/>
            <a:ext cx="55910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tr-TR" sz="1400" dirty="0"/>
              <a:t>Ürünleri fiyat aralıklarına göre kategorilere ayırarak listeleyin: 020 → Ucuz, 2050 → Orta, 50+ → Pahalı.</a:t>
            </a:r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r>
              <a:rPr lang="tr-TR" sz="1400" dirty="0"/>
              <a:t>En çok sipariş verilen ürünün adını ve sipariş adedini (adet bazında) bulun.</a:t>
            </a:r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endParaRPr lang="tr-TR" sz="1400" dirty="0"/>
          </a:p>
          <a:p>
            <a:pPr marL="342900" indent="-342900">
              <a:buFont typeface="+mj-lt"/>
              <a:buAutoNum type="arabicPeriod" startAt="8"/>
            </a:pPr>
            <a:r>
              <a:rPr lang="tr-TR" sz="1400" dirty="0"/>
              <a:t>Ürünler ve kategoriler bilgilerini birleştiren bir görünüm (</a:t>
            </a:r>
            <a:r>
              <a:rPr lang="tr-TR" sz="1400" dirty="0" err="1"/>
              <a:t>view</a:t>
            </a:r>
            <a:r>
              <a:rPr lang="tr-TR" sz="1400" dirty="0"/>
              <a:t>) oluşturun.</a:t>
            </a:r>
          </a:p>
          <a:p>
            <a:endParaRPr lang="tr-TR" sz="1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85D6E75-E754-1F88-1FB8-DB24B9AD0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656" y="539580"/>
            <a:ext cx="1004287" cy="263477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F53058E-B58C-A0B2-7FDB-1BF38543B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643" y="3743789"/>
            <a:ext cx="2400300" cy="48577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84780EA-4A7B-D685-EFE5-DB5CFF21F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068" y="5118949"/>
            <a:ext cx="5869450" cy="2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2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6359EE-D791-72E0-AF94-56223FC9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3" y="330740"/>
            <a:ext cx="5736077" cy="616733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tr-TR" sz="1400" dirty="0"/>
              <a:t>Ürün silindiğinde log tablosuna kayıt yapan bir </a:t>
            </a:r>
            <a:r>
              <a:rPr lang="tr-TR" sz="1400" dirty="0" err="1"/>
              <a:t>trigger</a:t>
            </a:r>
            <a:r>
              <a:rPr lang="tr-TR" sz="1400" dirty="0"/>
              <a:t> yazınız.</a:t>
            </a:r>
          </a:p>
          <a:p>
            <a:pPr marL="342900" indent="-342900">
              <a:buFont typeface="+mj-lt"/>
              <a:buAutoNum type="arabicPeriod" startAt="11"/>
            </a:pPr>
            <a:endParaRPr lang="tr-TR" sz="1400" dirty="0"/>
          </a:p>
          <a:p>
            <a:pPr marL="342900" indent="-342900">
              <a:buFont typeface="+mj-lt"/>
              <a:buAutoNum type="arabicPeriod" startAt="11"/>
            </a:pPr>
            <a:endParaRPr lang="tr-TR" sz="1400" dirty="0"/>
          </a:p>
          <a:p>
            <a:pPr marL="342900" indent="-342900">
              <a:buFont typeface="+mj-lt"/>
              <a:buAutoNum type="arabicPeriod" startAt="11"/>
            </a:pPr>
            <a:r>
              <a:rPr lang="tr-TR" sz="1400" dirty="0"/>
              <a:t>Belirli bir ülkeye ait müşterileri listeleyen bir </a:t>
            </a:r>
            <a:r>
              <a:rPr lang="tr-TR" sz="1400" dirty="0" err="1"/>
              <a:t>stored</a:t>
            </a:r>
            <a:r>
              <a:rPr lang="tr-TR" sz="1400" dirty="0"/>
              <a:t> </a:t>
            </a:r>
            <a:r>
              <a:rPr lang="tr-TR" sz="1400" dirty="0" err="1"/>
              <a:t>procedure</a:t>
            </a:r>
            <a:r>
              <a:rPr lang="tr-TR" sz="1400" dirty="0"/>
              <a:t> yazınız.</a:t>
            </a:r>
          </a:p>
          <a:p>
            <a:pPr marL="342900" indent="-342900">
              <a:buFont typeface="+mj-lt"/>
              <a:buAutoNum type="arabicPeriod" startAt="11"/>
            </a:pPr>
            <a:endParaRPr lang="tr-TR" sz="1400" dirty="0"/>
          </a:p>
          <a:p>
            <a:pPr marL="342900" indent="-342900">
              <a:buFont typeface="+mj-lt"/>
              <a:buAutoNum type="arabicPeriod" startAt="11"/>
            </a:pPr>
            <a:endParaRPr lang="tr-TR" sz="1400" dirty="0"/>
          </a:p>
          <a:p>
            <a:pPr marL="342900" indent="-342900">
              <a:buFont typeface="+mj-lt"/>
              <a:buAutoNum type="arabicPeriod" startAt="11"/>
            </a:pPr>
            <a:endParaRPr lang="tr-TR" sz="1400" dirty="0"/>
          </a:p>
          <a:p>
            <a:pPr marL="342900" indent="-342900">
              <a:buFont typeface="+mj-lt"/>
              <a:buAutoNum type="arabicPeriod" startAt="11"/>
            </a:pPr>
            <a:endParaRPr lang="tr-TR" sz="1400" dirty="0"/>
          </a:p>
          <a:p>
            <a:pPr marL="342900" indent="-342900">
              <a:buFont typeface="+mj-lt"/>
              <a:buAutoNum type="arabicPeriod" startAt="11"/>
            </a:pPr>
            <a:r>
              <a:rPr lang="tr-TR" sz="1400" dirty="0"/>
              <a:t> </a:t>
            </a:r>
            <a:r>
              <a:rPr lang="tr-TR" sz="1400" dirty="0" err="1"/>
              <a:t>Left</a:t>
            </a:r>
            <a:r>
              <a:rPr lang="tr-TR" sz="1400" dirty="0"/>
              <a:t> </a:t>
            </a:r>
            <a:r>
              <a:rPr lang="tr-TR" sz="1400" dirty="0" err="1"/>
              <a:t>Join</a:t>
            </a:r>
            <a:r>
              <a:rPr lang="tr-TR" sz="1400" dirty="0"/>
              <a:t> Kullanımı: Tüm ürünlerin tedarikçileriyle (</a:t>
            </a:r>
            <a:r>
              <a:rPr lang="tr-TR" sz="1400" dirty="0" err="1"/>
              <a:t>suppliers</a:t>
            </a:r>
            <a:r>
              <a:rPr lang="tr-TR" sz="1400" dirty="0"/>
              <a:t>) birlikte listesini yapın. Tedarikçisi olmayan ürünler de listelensin.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3690C3-FFCA-97A0-C0D9-27362F7C5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353"/>
          <a:stretch/>
        </p:blipFill>
        <p:spPr>
          <a:xfrm>
            <a:off x="661481" y="679418"/>
            <a:ext cx="3608150" cy="51708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27672B1-0229-1868-8892-F996D0CD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3" y="1750870"/>
            <a:ext cx="5472110" cy="122396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5C56CA3-423A-69E8-2863-1A7440B8B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22" y="3817891"/>
            <a:ext cx="5736077" cy="152813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21328AF-CF6E-72E2-43E9-2DE6481A83AA}"/>
              </a:ext>
            </a:extLst>
          </p:cNvPr>
          <p:cNvSpPr txBox="1"/>
          <p:nvPr/>
        </p:nvSpPr>
        <p:spPr>
          <a:xfrm>
            <a:off x="6397557" y="330740"/>
            <a:ext cx="54345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tr-TR" sz="1400" dirty="0"/>
              <a:t>Fiyat Ortalamasının Üzerindeki Ürünler: Fiyatı ortalama fiyatın üzerinde olan ürünleri listeleyin.</a:t>
            </a:r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endParaRPr lang="tr-TR" sz="1400" dirty="0"/>
          </a:p>
          <a:p>
            <a:pPr marL="342900" indent="-342900">
              <a:buFont typeface="+mj-lt"/>
              <a:buAutoNum type="arabicPeriod" startAt="14"/>
            </a:pPr>
            <a:r>
              <a:rPr lang="tr-TR" sz="1400" dirty="0"/>
              <a:t>Sipariş detaylarına göre en çok ürün satan çalışan kimdir?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FF112137-D147-818A-AF6A-8E3EC14FD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303" y="856034"/>
            <a:ext cx="4791074" cy="2033587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3DEC44B-4B4A-1A0E-337B-A4D466E7E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474" y="3616048"/>
            <a:ext cx="2815564" cy="6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9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64E3B9-5E3F-D9D0-23E6-510D2CBF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" y="350196"/>
            <a:ext cx="5755532" cy="603114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tr-TR" sz="1400" dirty="0"/>
              <a:t>Stok miktarı 10’un altında olan ürünleri listeleyiniz</a:t>
            </a:r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r>
              <a:rPr lang="tr-TR" sz="1400" dirty="0"/>
              <a:t>Her müşteri şirketinin yaptığı sipariş sayısını ve toplam harcamasını bulun.</a:t>
            </a:r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endParaRPr lang="tr-TR" sz="1400" dirty="0"/>
          </a:p>
          <a:p>
            <a:pPr marL="342900" indent="-342900">
              <a:buFont typeface="+mj-lt"/>
              <a:buAutoNum type="arabicPeriod" startAt="16"/>
            </a:pPr>
            <a:r>
              <a:rPr lang="tr-TR" sz="1400" dirty="0"/>
              <a:t>Hangi ülkede en fazla müşteri var?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3FC2B71-CEC5-1F82-8471-7FEAB48B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1" y="716176"/>
            <a:ext cx="5600065" cy="15107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C0D6F1E-84D0-ED0A-2497-12150A43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10" y="2592924"/>
            <a:ext cx="2682152" cy="275336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298AC7A-BFE4-7ABB-7295-EF964B785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865" y="5694149"/>
            <a:ext cx="1866900" cy="44767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1D43BF6D-9E1B-C0FD-499A-C72FB6707CF4}"/>
              </a:ext>
            </a:extLst>
          </p:cNvPr>
          <p:cNvSpPr txBox="1"/>
          <p:nvPr/>
        </p:nvSpPr>
        <p:spPr>
          <a:xfrm>
            <a:off x="6332706" y="350196"/>
            <a:ext cx="457016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19"/>
            </a:pPr>
            <a:r>
              <a:rPr lang="tr-TR" sz="1400" dirty="0"/>
              <a:t>Siparişlerde kaç farklı ürün olduğu bilgisini listeleyin.</a:t>
            </a:r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endParaRPr lang="tr-TR" sz="1400" dirty="0"/>
          </a:p>
          <a:p>
            <a:pPr marL="342900" indent="-342900">
              <a:buFont typeface="+mj-lt"/>
              <a:buAutoNum type="arabicPeriod" startAt="19"/>
            </a:pPr>
            <a:r>
              <a:rPr lang="tr-TR" sz="1400" dirty="0"/>
              <a:t> Her kategoriye göre ortalama ürün fiyatını bulun.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0AAE80E-7543-C93F-5E93-1BE39F8C6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020" y="657973"/>
            <a:ext cx="1083914" cy="251642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4C92AC5-8211-C997-39C6-637DA8AD7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824" y="3482174"/>
            <a:ext cx="1685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4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6561DE-7A9C-E2F3-CB8B-52CE7DBC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311285"/>
            <a:ext cx="5648528" cy="60700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1"/>
            </a:pPr>
            <a:r>
              <a:rPr lang="tr-TR" sz="1400" dirty="0"/>
              <a:t>Siparişleri ay ay gruplayarak kaç sipariş olduğunu listeleyin.</a:t>
            </a:r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r>
              <a:rPr lang="tr-TR" sz="1400" dirty="0"/>
              <a:t>Her çalışanın ilgilendiği müşteri sayısını listeleyin.</a:t>
            </a:r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endParaRPr lang="tr-TR" sz="1400" dirty="0"/>
          </a:p>
          <a:p>
            <a:pPr marL="342900" indent="-342900">
              <a:buFont typeface="+mj-lt"/>
              <a:buAutoNum type="arabicPeriod" startAt="21"/>
            </a:pPr>
            <a:r>
              <a:rPr lang="tr-TR" sz="1400" dirty="0"/>
              <a:t>Hiç siparişi olmayan müşterileri listeleyin.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55AAA34-7A63-62EF-FAC6-88204F56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78" y="659150"/>
            <a:ext cx="1857375" cy="25241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F759E1F-44DE-4AB2-04BA-B6D95CCC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48" y="3429000"/>
            <a:ext cx="2200236" cy="177357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8DDD606-5753-BCB0-C9DD-A57A20633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902" y="5724120"/>
            <a:ext cx="1133475" cy="65722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79F9970-5AD8-4096-93BE-356DB7CEC962}"/>
              </a:ext>
            </a:extLst>
          </p:cNvPr>
          <p:cNvSpPr txBox="1"/>
          <p:nvPr/>
        </p:nvSpPr>
        <p:spPr>
          <a:xfrm>
            <a:off x="5998723" y="291830"/>
            <a:ext cx="5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4"/>
            </a:pPr>
            <a:r>
              <a:rPr lang="tr-TR" sz="1400" dirty="0"/>
              <a:t>Siparişlerin Nakliye (</a:t>
            </a:r>
            <a:r>
              <a:rPr lang="tr-TR" sz="1400" dirty="0" err="1"/>
              <a:t>Freight</a:t>
            </a:r>
            <a:r>
              <a:rPr lang="tr-TR" sz="1400" dirty="0"/>
              <a:t>) Maliyeti Analizi: Nakliye maliyetine göre en pahalı 5 siparişi listeleyin.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79121EDE-0BB1-CD78-DE4D-3087AD2A6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911" y="956248"/>
            <a:ext cx="38004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0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383843-F754-32D6-F8D7-C61EF842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Teşekkürler..</a:t>
            </a:r>
          </a:p>
        </p:txBody>
      </p:sp>
    </p:spTree>
    <p:extLst>
      <p:ext uri="{BB962C8B-B14F-4D97-AF65-F5344CB8AC3E}">
        <p14:creationId xmlns:p14="http://schemas.microsoft.com/office/powerpoint/2010/main" val="6153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317</Words>
  <Application>Microsoft Office PowerPoint</Application>
  <PresentationFormat>Geniş ekran</PresentationFormat>
  <Paragraphs>118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Teması</vt:lpstr>
      <vt:lpstr>Database Management with MSSQL Bootcamp  Bitirme Projesi</vt:lpstr>
      <vt:lpstr>Projede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Zeynep Dönmez</dc:creator>
  <cp:lastModifiedBy>Zeynep Dönmez</cp:lastModifiedBy>
  <cp:revision>4</cp:revision>
  <dcterms:created xsi:type="dcterms:W3CDTF">2025-03-24T17:41:51Z</dcterms:created>
  <dcterms:modified xsi:type="dcterms:W3CDTF">2025-03-28T07:00:19Z</dcterms:modified>
</cp:coreProperties>
</file>