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8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0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66F5-E59A-1847-ADE7-5A5941BF19E3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2A97D-B63E-2F4E-B8CC-51EFD84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16F9AEC-D600-824D-B206-FC527E1310E4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630F09E-FA28-A344-95BB-1C8D0DFBAD3F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3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683F6E7-7090-3E44-89D4-AC90F261758A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4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7BE9933-05CB-B249-8B50-BC83419BFC76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5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74A8638-F504-3641-8ED9-2A1D0FD24F65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6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74A8638-F504-3641-8ED9-2A1D0FD24F65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16F9AEC-D600-824D-B206-FC527E1310E4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630F09E-FA28-A344-95BB-1C8D0DFBAD3F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42F1-151A-964B-9089-6559C314554C}" type="datetimeFigureOut">
              <a:rPr lang="en-US" smtClean="0"/>
              <a:t>19-10-24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1E13-878B-B242-BA37-F60DFCC79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Project</a:t>
            </a:r>
            <a:br>
              <a:rPr lang="en-US" dirty="0" smtClean="0"/>
            </a:br>
            <a:r>
              <a:rPr lang="en-US" dirty="0" smtClean="0"/>
              <a:t>Improving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October 25</a:t>
            </a:r>
          </a:p>
          <a:p>
            <a:r>
              <a:rPr lang="en-US" dirty="0" smtClean="0"/>
              <a:t>Project Due: November 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</a:t>
            </a:r>
            <a:r>
              <a:rPr lang="en-US" sz="4000" baseline="30000" dirty="0" smtClean="0"/>
              <a:t>* </a:t>
            </a:r>
            <a:r>
              <a:rPr lang="en-US" sz="4000" dirty="0" smtClean="0"/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Also factors in the distance from any node v to t.</a:t>
            </a:r>
          </a:p>
          <a:p>
            <a:r>
              <a:rPr lang="en-US" sz="2800" dirty="0" smtClean="0"/>
              <a:t>Suppose </a:t>
            </a:r>
            <a:r>
              <a:rPr lang="en-US" sz="2800" dirty="0" err="1" smtClean="0">
                <a:solidFill>
                  <a:srgbClr val="FF0000"/>
                </a:solidFill>
              </a:rPr>
              <a:t>to_t</a:t>
            </a:r>
            <a:r>
              <a:rPr lang="en-US" sz="2800" dirty="0" smtClean="0">
                <a:solidFill>
                  <a:srgbClr val="FF0000"/>
                </a:solidFill>
              </a:rPr>
              <a:t>[u]</a:t>
            </a:r>
            <a:r>
              <a:rPr lang="en-US" sz="2800" dirty="0" smtClean="0"/>
              <a:t> denotes an estimate of the distance from </a:t>
            </a:r>
            <a:r>
              <a:rPr lang="en-US" sz="2800" dirty="0">
                <a:solidFill>
                  <a:srgbClr val="0000FF"/>
                </a:solidFill>
              </a:rPr>
              <a:t>u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/>
              <a:t>, without going over. </a:t>
            </a:r>
          </a:p>
          <a:p>
            <a:pPr lvl="1"/>
            <a:r>
              <a:rPr lang="en-US" sz="2400" dirty="0" smtClean="0"/>
              <a:t>For road networks  </a:t>
            </a:r>
            <a:r>
              <a:rPr lang="en-US" sz="2400" dirty="0" err="1" smtClean="0">
                <a:solidFill>
                  <a:srgbClr val="FF0000"/>
                </a:solidFill>
              </a:rPr>
              <a:t>to_t</a:t>
            </a:r>
            <a:r>
              <a:rPr lang="en-US" sz="2400" dirty="0" smtClean="0">
                <a:solidFill>
                  <a:srgbClr val="FF0000"/>
                </a:solidFill>
              </a:rPr>
              <a:t>(u)</a:t>
            </a:r>
            <a:r>
              <a:rPr lang="en-US" sz="2400" dirty="0" smtClean="0"/>
              <a:t> could be the </a:t>
            </a:r>
            <a:r>
              <a:rPr lang="en-US" sz="2400" dirty="0" err="1" smtClean="0"/>
              <a:t>euclidean</a:t>
            </a:r>
            <a:r>
              <a:rPr lang="en-US" sz="2400" dirty="0" smtClean="0"/>
              <a:t> distance from </a:t>
            </a:r>
            <a:r>
              <a:rPr lang="en-US" sz="2400" dirty="0" smtClean="0">
                <a:solidFill>
                  <a:srgbClr val="0000FF"/>
                </a:solidFill>
              </a:rPr>
              <a:t>u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Clearly, for road network real distance from </a:t>
            </a:r>
            <a:r>
              <a:rPr lang="en-US" sz="2400" dirty="0" smtClean="0">
                <a:solidFill>
                  <a:srgbClr val="0000FF"/>
                </a:solidFill>
              </a:rPr>
              <a:t>u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 is greater than </a:t>
            </a:r>
            <a:r>
              <a:rPr lang="en-US" sz="2400" dirty="0" err="1" smtClean="0">
                <a:solidFill>
                  <a:srgbClr val="FF0000"/>
                </a:solidFill>
              </a:rPr>
              <a:t>to_t</a:t>
            </a:r>
            <a:r>
              <a:rPr lang="en-US" sz="2400" dirty="0" smtClean="0">
                <a:solidFill>
                  <a:srgbClr val="FF0000"/>
                </a:solidFill>
              </a:rPr>
              <a:t>(u).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can’t overestimate. You will get wrong answer.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93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result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179119" y="2467581"/>
            <a:ext cx="3376912" cy="2193406"/>
          </a:xfrm>
          <a:custGeom>
            <a:avLst/>
            <a:gdLst>
              <a:gd name="connsiteX0" fmla="*/ 0 w 3376912"/>
              <a:gd name="connsiteY0" fmla="*/ 1183285 h 2193406"/>
              <a:gd name="connsiteX1" fmla="*/ 1414262 w 3376912"/>
              <a:gd name="connsiteY1" fmla="*/ 0 h 2193406"/>
              <a:gd name="connsiteX2" fmla="*/ 3376912 w 3376912"/>
              <a:gd name="connsiteY2" fmla="*/ 721515 h 2193406"/>
              <a:gd name="connsiteX3" fmla="*/ 1688456 w 3376912"/>
              <a:gd name="connsiteY3" fmla="*/ 2193406 h 2193406"/>
              <a:gd name="connsiteX4" fmla="*/ 43293 w 3376912"/>
              <a:gd name="connsiteY4" fmla="*/ 1154424 h 21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6912" h="2193406">
                <a:moveTo>
                  <a:pt x="0" y="1183285"/>
                </a:moveTo>
                <a:lnTo>
                  <a:pt x="1414262" y="0"/>
                </a:lnTo>
                <a:lnTo>
                  <a:pt x="3376912" y="721515"/>
                </a:lnTo>
                <a:lnTo>
                  <a:pt x="1688456" y="2193406"/>
                </a:lnTo>
                <a:lnTo>
                  <a:pt x="43293" y="1154424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9292" y="2467581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72807" y="2358371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2054" y="4137767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845" y="3985605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2519" y="2842036"/>
            <a:ext cx="143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 (estimated)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9245" y="3616273"/>
            <a:ext cx="143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(estimated)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6031" y="2914181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8990" y="3346945"/>
            <a:ext cx="4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00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C46D4F-E5E0-3D40-926D-C51976FEB186}" type="slidenum">
              <a:rPr lang="en-US" sz="1400">
                <a:solidFill>
                  <a:schemeClr val="bg2"/>
                </a:solidFill>
                <a:latin typeface="+mn-lt"/>
              </a:rPr>
              <a:pPr/>
              <a:t>12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trike="sngStrike" dirty="0" err="1">
                <a:solidFill>
                  <a:srgbClr val="FF0000"/>
                </a:solidFill>
                <a:latin typeface="+mn-lt"/>
              </a:rPr>
              <a:t>Dijkstra's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3600" baseline="30000" dirty="0" smtClean="0">
                <a:solidFill>
                  <a:srgbClr val="0000FF"/>
                </a:solidFill>
                <a:latin typeface="+mn-lt"/>
              </a:rPr>
              <a:t>*</a:t>
            </a:r>
            <a:r>
              <a:rPr lang="en-US" sz="3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Algorithm</a:t>
            </a:r>
            <a:endParaRPr lang="en-US" sz="3600" dirty="0">
              <a:latin typeface="+mn-lt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input:  G = (</a:t>
            </a:r>
            <a:r>
              <a:rPr lang="en-US" sz="2800" dirty="0" err="1"/>
              <a:t>V,E</a:t>
            </a:r>
            <a:r>
              <a:rPr lang="en-US" sz="2800" dirty="0" err="1" smtClean="0"/>
              <a:t>,c</a:t>
            </a:r>
            <a:r>
              <a:rPr lang="en-US" sz="2800" dirty="0" smtClean="0"/>
              <a:t>) </a:t>
            </a:r>
            <a:r>
              <a:rPr lang="en-US" sz="2800" dirty="0"/>
              <a:t>and source node </a:t>
            </a:r>
            <a:r>
              <a:rPr lang="en-US" sz="2800" dirty="0" smtClean="0"/>
              <a:t>s and 									destination node t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>
                <a:solidFill>
                  <a:srgbClr val="E80000"/>
                </a:solidFill>
              </a:rPr>
              <a:t>// initialization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dist</a:t>
            </a:r>
            <a:r>
              <a:rPr lang="en-US" sz="2800" dirty="0" smtClean="0">
                <a:solidFill>
                  <a:srgbClr val="0000FF"/>
                </a:solidFill>
              </a:rPr>
              <a:t>[s] = 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dist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</a:rPr>
              <a:t>v]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/>
              <a:t>infinity for all other nodes v</a:t>
            </a:r>
          </a:p>
          <a:p>
            <a:r>
              <a:rPr lang="en-US" sz="2800" dirty="0"/>
              <a:t>initialize priority queue Q to contain </a:t>
            </a:r>
            <a:r>
              <a:rPr lang="en-US" sz="2800" dirty="0" smtClean="0"/>
              <a:t>each node u using </a:t>
            </a:r>
            <a:r>
              <a:rPr lang="en-US" sz="2800" dirty="0" err="1" smtClean="0">
                <a:solidFill>
                  <a:srgbClr val="0000FF"/>
                </a:solidFill>
              </a:rPr>
              <a:t>dist</a:t>
            </a:r>
            <a:r>
              <a:rPr lang="en-US" sz="2800" dirty="0" smtClean="0">
                <a:solidFill>
                  <a:srgbClr val="0000FF"/>
                </a:solidFill>
              </a:rPr>
              <a:t>[u] </a:t>
            </a:r>
            <a:r>
              <a:rPr lang="en-US" sz="2800" dirty="0" smtClean="0">
                <a:solidFill>
                  <a:srgbClr val="FF0000"/>
                </a:solidFill>
              </a:rPr>
              <a:t>+ </a:t>
            </a:r>
            <a:r>
              <a:rPr lang="en-US" sz="2800" dirty="0" err="1" smtClean="0">
                <a:solidFill>
                  <a:srgbClr val="FF0000"/>
                </a:solidFill>
              </a:rPr>
              <a:t>to_t</a:t>
            </a:r>
            <a:r>
              <a:rPr lang="en-US" sz="2800" dirty="0" smtClean="0">
                <a:solidFill>
                  <a:srgbClr val="FF0000"/>
                </a:solidFill>
              </a:rPr>
              <a:t>[u]</a:t>
            </a:r>
            <a:r>
              <a:rPr lang="en-US" sz="2800" dirty="0" smtClean="0"/>
              <a:t>  </a:t>
            </a:r>
            <a:r>
              <a:rPr lang="en-US" sz="2800" dirty="0"/>
              <a:t>values as </a:t>
            </a:r>
            <a:r>
              <a:rPr lang="en-US" sz="2800" dirty="0" smtClean="0"/>
              <a:t>keys. </a:t>
            </a:r>
            <a:r>
              <a:rPr lang="en-US" sz="2800" dirty="0" smtClean="0">
                <a:solidFill>
                  <a:srgbClr val="FF0000"/>
                </a:solidFill>
              </a:rPr>
              <a:t>// T</a:t>
            </a:r>
            <a:r>
              <a:rPr lang="en-US" sz="2800" baseline="-25000" dirty="0" smtClean="0">
                <a:solidFill>
                  <a:srgbClr val="FF0000"/>
                </a:solidFill>
              </a:rPr>
              <a:t>ins</a:t>
            </a:r>
            <a:r>
              <a:rPr lang="en-US" sz="2800" dirty="0" smtClean="0">
                <a:solidFill>
                  <a:srgbClr val="FF0000"/>
                </a:solidFill>
              </a:rPr>
              <a:t> : time per                         	                                                                           operation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645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D0FAACE-949D-6643-B935-0B7C98FC1EAE}" type="slidenum">
              <a:rPr lang="en-US" sz="1400">
                <a:solidFill>
                  <a:schemeClr val="bg2"/>
                </a:solidFill>
                <a:latin typeface="+mn-lt"/>
              </a:rPr>
              <a:pPr/>
              <a:t>13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Dijkstra's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089" y="1600200"/>
            <a:ext cx="8827911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while Q is not empty do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u </a:t>
            </a:r>
            <a:r>
              <a:rPr lang="en-US" sz="3200" dirty="0" smtClean="0"/>
              <a:t>= </a:t>
            </a:r>
            <a:r>
              <a:rPr lang="en-US" sz="3200" dirty="0"/>
              <a:t>extract-min(Q</a:t>
            </a:r>
            <a:r>
              <a:rPr lang="en-US" sz="3200" dirty="0" smtClean="0"/>
              <a:t>)   </a:t>
            </a:r>
            <a:r>
              <a:rPr lang="en-US" sz="3200" dirty="0" smtClean="0">
                <a:solidFill>
                  <a:srgbClr val="FF0000"/>
                </a:solidFill>
              </a:rPr>
              <a:t>//T</a:t>
            </a:r>
            <a:r>
              <a:rPr lang="en-US" sz="3200" baseline="-25000" dirty="0" smtClean="0">
                <a:solidFill>
                  <a:srgbClr val="FF0000"/>
                </a:solidFill>
              </a:rPr>
              <a:t>ex </a:t>
            </a:r>
            <a:r>
              <a:rPr lang="en-US" sz="3200" dirty="0" smtClean="0">
                <a:solidFill>
                  <a:srgbClr val="FF0000"/>
                </a:solidFill>
              </a:rPr>
              <a:t>: time per operation</a:t>
            </a: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if u = t, then return </a:t>
            </a:r>
            <a:r>
              <a:rPr lang="en-US" sz="3200" dirty="0" err="1" smtClean="0"/>
              <a:t>dist</a:t>
            </a:r>
            <a:r>
              <a:rPr lang="en-US" sz="3200" dirty="0"/>
              <a:t>[</a:t>
            </a:r>
            <a:r>
              <a:rPr lang="en-US" sz="3200" dirty="0" smtClean="0"/>
              <a:t>t</a:t>
            </a:r>
            <a:r>
              <a:rPr lang="en-US" sz="3200" dirty="0"/>
              <a:t>]</a:t>
            </a:r>
            <a:r>
              <a:rPr lang="en-US" sz="3200" dirty="0" smtClean="0"/>
              <a:t>.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for each neighbor v of u do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 err="1" smtClean="0"/>
              <a:t>dist</a:t>
            </a:r>
            <a:r>
              <a:rPr lang="en-US" sz="2800" dirty="0" smtClean="0"/>
              <a:t>[v] &gt; 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u] + </a:t>
            </a:r>
            <a:r>
              <a:rPr lang="en-US" sz="2800" dirty="0" smtClean="0"/>
              <a:t>c(</a:t>
            </a:r>
            <a:r>
              <a:rPr lang="en-US" sz="2800" dirty="0" err="1"/>
              <a:t>u,v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dirty="0"/>
              <a:t>then </a:t>
            </a:r>
            <a:r>
              <a:rPr lang="en-US" sz="2800" dirty="0">
                <a:solidFill>
                  <a:srgbClr val="E80000"/>
                </a:solidFill>
              </a:rPr>
              <a:t>// </a:t>
            </a:r>
            <a:r>
              <a:rPr lang="en-US" sz="2800" dirty="0" err="1" smtClean="0">
                <a:solidFill>
                  <a:srgbClr val="E8000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E80000"/>
                </a:solidFill>
              </a:rPr>
              <a:t>dec</a:t>
            </a:r>
            <a:r>
              <a:rPr lang="en-US" sz="2800" dirty="0">
                <a:solidFill>
                  <a:srgbClr val="E80000"/>
                </a:solidFill>
              </a:rPr>
              <a:t> </a:t>
            </a:r>
            <a:r>
              <a:rPr lang="en-US" sz="2800" dirty="0" smtClean="0">
                <a:solidFill>
                  <a:srgbClr val="E80000"/>
                </a:solidFill>
              </a:rPr>
              <a:t>: time per 			  											operation</a:t>
            </a:r>
            <a:endParaRPr lang="en-US" sz="2800" dirty="0">
              <a:solidFill>
                <a:srgbClr val="E8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v] </a:t>
            </a:r>
            <a:r>
              <a:rPr lang="en-US" sz="2800" dirty="0" smtClean="0"/>
              <a:t>= 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u] + </a:t>
            </a:r>
            <a:r>
              <a:rPr lang="en-US" sz="2800" dirty="0" smtClean="0"/>
              <a:t>c(</a:t>
            </a:r>
            <a:r>
              <a:rPr lang="en-US" sz="2800" dirty="0" err="1"/>
              <a:t>u,v</a:t>
            </a:r>
            <a:r>
              <a:rPr lang="en-US" sz="2800" dirty="0"/>
              <a:t>)</a:t>
            </a:r>
          </a:p>
          <a:p>
            <a:pPr lvl="3">
              <a:lnSpc>
                <a:spcPct val="90000"/>
              </a:lnSpc>
            </a:pPr>
            <a:r>
              <a:rPr lang="en-US" sz="2800" dirty="0"/>
              <a:t>decrease-key(</a:t>
            </a:r>
            <a:r>
              <a:rPr lang="en-US" sz="2800" dirty="0" err="1"/>
              <a:t>Q,v,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v</a:t>
            </a:r>
            <a:r>
              <a:rPr lang="en-US" sz="2800" dirty="0" smtClean="0"/>
              <a:t>] + </a:t>
            </a:r>
            <a:r>
              <a:rPr lang="en-US" sz="2800" dirty="0" err="1" smtClean="0">
                <a:solidFill>
                  <a:srgbClr val="FF0000"/>
                </a:solidFill>
              </a:rPr>
              <a:t>to_t</a:t>
            </a:r>
            <a:r>
              <a:rPr lang="en-US" sz="2800" dirty="0" smtClean="0">
                <a:solidFill>
                  <a:srgbClr val="FF0000"/>
                </a:solidFill>
              </a:rPr>
              <a:t>[v]</a:t>
            </a:r>
            <a:r>
              <a:rPr lang="en-US" sz="2800" dirty="0" smtClean="0"/>
              <a:t>)</a:t>
            </a:r>
            <a:endParaRPr lang="en-US" sz="2800" dirty="0"/>
          </a:p>
          <a:p>
            <a:pPr lvl="3">
              <a:lnSpc>
                <a:spcPct val="90000"/>
              </a:lnSpc>
            </a:pPr>
            <a:r>
              <a:rPr lang="en-US" sz="2800" dirty="0"/>
              <a:t>parent(v) </a:t>
            </a:r>
            <a:r>
              <a:rPr lang="en-US" sz="2800" dirty="0" smtClean="0"/>
              <a:t>= </a:t>
            </a:r>
            <a:r>
              <a:rPr lang="en-US" sz="2800" dirty="0"/>
              <a:t>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782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example</a:t>
            </a:r>
            <a:endParaRPr lang="en-US" sz="3600" dirty="0"/>
          </a:p>
        </p:txBody>
      </p:sp>
      <p:pic>
        <p:nvPicPr>
          <p:cNvPr id="4" name="Picture 3" descr="A_sta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2" y="1286933"/>
            <a:ext cx="4902327" cy="4611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349" y="1947332"/>
            <a:ext cx="3287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ource node </a:t>
            </a:r>
            <a:r>
              <a:rPr lang="en-US" sz="2400" dirty="0" smtClean="0"/>
              <a:t>: </a:t>
            </a:r>
            <a:r>
              <a:rPr lang="en-US" sz="2400" dirty="0" err="1" smtClean="0"/>
              <a:t>st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destination node</a:t>
            </a:r>
            <a:r>
              <a:rPr lang="en-US" sz="2400" dirty="0" smtClean="0"/>
              <a:t>: end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[u]</a:t>
            </a:r>
            <a:r>
              <a:rPr lang="en-US" sz="2400" dirty="0" smtClean="0"/>
              <a:t>: estimated       distance to 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6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43349" y="1947332"/>
            <a:ext cx="3287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ource node </a:t>
            </a:r>
            <a:r>
              <a:rPr lang="en-US" sz="2400" dirty="0" smtClean="0"/>
              <a:t>: </a:t>
            </a:r>
            <a:r>
              <a:rPr lang="en-US" sz="2400" dirty="0" err="1" smtClean="0"/>
              <a:t>st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destination node</a:t>
            </a:r>
            <a:r>
              <a:rPr lang="en-US" sz="2400" dirty="0" smtClean="0"/>
              <a:t>: end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[u]</a:t>
            </a:r>
            <a:r>
              <a:rPr lang="en-US" sz="2400" dirty="0" smtClean="0"/>
              <a:t>: estimated       distance to t.</a:t>
            </a:r>
            <a:endParaRPr lang="en-US" sz="2400" dirty="0"/>
          </a:p>
        </p:txBody>
      </p:sp>
      <p:pic>
        <p:nvPicPr>
          <p:cNvPr id="3" name="Picture 2" descr="A_star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27" y="1417638"/>
            <a:ext cx="4778022" cy="4532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3111" y="4205111"/>
            <a:ext cx="270368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Dijkstra’s</a:t>
            </a:r>
            <a:r>
              <a:rPr lang="en-US" sz="2400" dirty="0" smtClean="0"/>
              <a:t> algorithm visits all the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7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43349" y="1947332"/>
            <a:ext cx="3287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ource node </a:t>
            </a:r>
            <a:r>
              <a:rPr lang="en-US" sz="2400" dirty="0" smtClean="0"/>
              <a:t>: </a:t>
            </a:r>
            <a:r>
              <a:rPr lang="en-US" sz="2400" dirty="0" err="1" smtClean="0"/>
              <a:t>st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destination node</a:t>
            </a:r>
            <a:r>
              <a:rPr lang="en-US" sz="2400" dirty="0" smtClean="0"/>
              <a:t>: end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[u]</a:t>
            </a:r>
            <a:r>
              <a:rPr lang="en-US" sz="2400" dirty="0" smtClean="0"/>
              <a:t>: estimated       distance to 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83111" y="4205111"/>
            <a:ext cx="304799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algorithm visits the nodes circled red.</a:t>
            </a:r>
            <a:endParaRPr lang="en-US" sz="2400" dirty="0"/>
          </a:p>
        </p:txBody>
      </p:sp>
      <p:pic>
        <p:nvPicPr>
          <p:cNvPr id="4" name="Picture 3" descr="A_star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5" y="1417638"/>
            <a:ext cx="4250954" cy="40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search</a:t>
            </a:r>
            <a:endParaRPr lang="en-US" b="1" dirty="0"/>
          </a:p>
        </p:txBody>
      </p:sp>
      <p:pic>
        <p:nvPicPr>
          <p:cNvPr id="5" name="Picture 4" descr="Screen shot 2013-04-05 at 2.5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38" y="2398536"/>
            <a:ext cx="3632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Classical </a:t>
            </a:r>
            <a:r>
              <a:rPr lang="en-US" b="1" dirty="0" err="1" smtClean="0"/>
              <a:t>Dijkstra</a:t>
            </a:r>
            <a:endParaRPr lang="en-US" b="1" dirty="0"/>
          </a:p>
        </p:txBody>
      </p:sp>
      <p:pic>
        <p:nvPicPr>
          <p:cNvPr id="4" name="Picture 3" descr="Screen shot 2013-04-05 at 3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711488"/>
            <a:ext cx="6870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search</a:t>
            </a:r>
            <a:endParaRPr lang="en-US" b="1" dirty="0"/>
          </a:p>
        </p:txBody>
      </p:sp>
      <p:pic>
        <p:nvPicPr>
          <p:cNvPr id="4" name="Picture 3" descr="Screen shot 2013-04-05 at 3.0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680509"/>
            <a:ext cx="6794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C46D4F-E5E0-3D40-926D-C51976FEB186}" type="slidenum">
              <a:rPr lang="en-US" sz="1400">
                <a:solidFill>
                  <a:schemeClr val="bg2"/>
                </a:solidFill>
                <a:latin typeface="+mn-lt"/>
              </a:rPr>
              <a:pPr/>
              <a:t>2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Dijkstra's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input:  G = (</a:t>
            </a:r>
            <a:r>
              <a:rPr lang="en-US" dirty="0" err="1"/>
              <a:t>V,E</a:t>
            </a:r>
            <a:r>
              <a:rPr lang="en-US" dirty="0" err="1" smtClean="0"/>
              <a:t>,c</a:t>
            </a:r>
            <a:r>
              <a:rPr lang="en-US" dirty="0" smtClean="0"/>
              <a:t>) </a:t>
            </a:r>
            <a:r>
              <a:rPr lang="en-US" dirty="0"/>
              <a:t>and source node </a:t>
            </a:r>
            <a:r>
              <a:rPr lang="en-US" dirty="0" smtClean="0"/>
              <a:t>s and 									destination node t</a:t>
            </a: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E80000"/>
                </a:solidFill>
              </a:rPr>
              <a:t>// initialization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[s] = </a:t>
            </a:r>
            <a:r>
              <a:rPr lang="en-US" dirty="0"/>
              <a:t>0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[</a:t>
            </a:r>
            <a:r>
              <a:rPr lang="en-US" dirty="0"/>
              <a:t>v] </a:t>
            </a:r>
            <a:r>
              <a:rPr lang="en-US" dirty="0" smtClean="0"/>
              <a:t>= </a:t>
            </a:r>
            <a:r>
              <a:rPr lang="en-US" dirty="0"/>
              <a:t>infinity for all other nodes v</a:t>
            </a:r>
          </a:p>
          <a:p>
            <a:r>
              <a:rPr lang="en-US" dirty="0"/>
              <a:t>initialize priority queue Q to contain all nodes using 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/>
              <a:t>values as </a:t>
            </a:r>
            <a:r>
              <a:rPr lang="en-US" dirty="0" smtClean="0"/>
              <a:t>keys. </a:t>
            </a:r>
            <a:r>
              <a:rPr lang="en-US" dirty="0" smtClean="0">
                <a:solidFill>
                  <a:srgbClr val="FF0000"/>
                </a:solidFill>
              </a:rPr>
              <a:t>// T</a:t>
            </a:r>
            <a:r>
              <a:rPr lang="en-US" baseline="-25000" dirty="0" smtClean="0">
                <a:solidFill>
                  <a:srgbClr val="FF0000"/>
                </a:solidFill>
              </a:rPr>
              <a:t>ins</a:t>
            </a:r>
            <a:r>
              <a:rPr lang="en-US" dirty="0" smtClean="0">
                <a:solidFill>
                  <a:srgbClr val="FF0000"/>
                </a:solidFill>
              </a:rPr>
              <a:t> : time per                         	                                                           operation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Maps with obstacles</a:t>
            </a:r>
            <a:br>
              <a:rPr lang="en-US" b="1" dirty="0" smtClean="0"/>
            </a:br>
            <a:r>
              <a:rPr lang="en-US" b="1" dirty="0" smtClean="0"/>
              <a:t>Classical </a:t>
            </a:r>
            <a:r>
              <a:rPr lang="en-US" b="1" dirty="0" err="1" smtClean="0"/>
              <a:t>Dijkstra</a:t>
            </a:r>
            <a:endParaRPr lang="en-US" b="1" dirty="0"/>
          </a:p>
        </p:txBody>
      </p:sp>
      <p:pic>
        <p:nvPicPr>
          <p:cNvPr id="4" name="Content Placeholder 3" descr="Screen shot 2013-04-05 at 3.09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9" b="11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050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Maps with obstacles</a:t>
            </a:r>
            <a:br>
              <a:rPr lang="en-US" b="1" dirty="0" smtClean="0"/>
            </a:br>
            <a:r>
              <a:rPr lang="en-US" b="1" dirty="0" smtClean="0"/>
              <a:t>A* search</a:t>
            </a:r>
            <a:endParaRPr lang="en-US" b="1" dirty="0"/>
          </a:p>
        </p:txBody>
      </p:sp>
      <p:pic>
        <p:nvPicPr>
          <p:cNvPr id="4" name="Content Placeholder 3" descr="Screen shot 2013-04-05 at 3.1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4" b="11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675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better way to estimate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an arbitrary vertex </a:t>
            </a:r>
            <a:r>
              <a:rPr lang="en-US" sz="2800" dirty="0" smtClean="0">
                <a:solidFill>
                  <a:srgbClr val="0000FF"/>
                </a:solidFill>
              </a:rPr>
              <a:t>z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0000FF"/>
                </a:solidFill>
              </a:rPr>
              <a:t>G=(V,E)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Suppose </a:t>
            </a:r>
            <a:r>
              <a:rPr lang="en-US" sz="2800" dirty="0" err="1" smtClean="0"/>
              <a:t>dist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(v) denotes the shortest paths from </a:t>
            </a:r>
            <a:r>
              <a:rPr lang="en-US" sz="2800" dirty="0" smtClean="0">
                <a:solidFill>
                  <a:srgbClr val="0000FF"/>
                </a:solidFill>
              </a:rPr>
              <a:t>z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0000FF"/>
                </a:solidFill>
              </a:rPr>
              <a:t>v</a:t>
            </a:r>
            <a:r>
              <a:rPr lang="en-US" sz="2800" dirty="0" smtClean="0"/>
              <a:t> for all </a:t>
            </a:r>
            <a:r>
              <a:rPr lang="en-US" sz="2800" dirty="0" smtClean="0">
                <a:solidFill>
                  <a:srgbClr val="0000FF"/>
                </a:solidFill>
              </a:rPr>
              <a:t>v</a:t>
            </a:r>
            <a:r>
              <a:rPr lang="en-US" sz="2800" dirty="0" smtClean="0"/>
              <a:t> in </a:t>
            </a:r>
            <a:r>
              <a:rPr lang="en-US" sz="2800" dirty="0" smtClean="0">
                <a:solidFill>
                  <a:srgbClr val="0000FF"/>
                </a:solidFill>
              </a:rPr>
              <a:t>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During the computation of the shortest path from a query </a:t>
            </a:r>
            <a:r>
              <a:rPr lang="en-US" sz="2800" dirty="0" smtClean="0">
                <a:solidFill>
                  <a:srgbClr val="0000FF"/>
                </a:solidFill>
              </a:rPr>
              <a:t>source s </a:t>
            </a:r>
            <a:r>
              <a:rPr lang="en-US" sz="2800" dirty="0" smtClean="0"/>
              <a:t>to a query </a:t>
            </a:r>
            <a:r>
              <a:rPr lang="en-US" sz="2800" dirty="0" smtClean="0">
                <a:solidFill>
                  <a:srgbClr val="0000FF"/>
                </a:solidFill>
              </a:rPr>
              <a:t>destination t</a:t>
            </a:r>
            <a:r>
              <a:rPr lang="en-US" sz="2800" dirty="0" smtClean="0"/>
              <a:t>, we can estimate the distance of any node v to t as:</a:t>
            </a:r>
          </a:p>
          <a:p>
            <a:pPr marL="0" indent="0" algn="ctr">
              <a:buNone/>
            </a:pPr>
            <a:r>
              <a:rPr lang="en-US" sz="2800" b="1" dirty="0" err="1" smtClean="0"/>
              <a:t>to_t</a:t>
            </a:r>
            <a:r>
              <a:rPr lang="en-US" sz="2800" b="1" dirty="0" smtClean="0"/>
              <a:t>[u] = |</a:t>
            </a:r>
            <a:r>
              <a:rPr lang="en-US" sz="2800" b="1" dirty="0" err="1" smtClean="0"/>
              <a:t>dist</a:t>
            </a:r>
            <a:r>
              <a:rPr lang="en-US" sz="2800" b="1" baseline="-25000" dirty="0" err="1" smtClean="0"/>
              <a:t>z</a:t>
            </a:r>
            <a:r>
              <a:rPr lang="en-US" sz="2800" b="1" dirty="0" smtClean="0"/>
              <a:t>[u] – </a:t>
            </a:r>
            <a:r>
              <a:rPr lang="en-US" sz="2800" b="1" dirty="0" err="1" smtClean="0"/>
              <a:t>dist</a:t>
            </a:r>
            <a:r>
              <a:rPr lang="en-US" sz="2800" b="1" baseline="-25000" dirty="0" err="1" smtClean="0"/>
              <a:t>z</a:t>
            </a:r>
            <a:r>
              <a:rPr lang="en-US" sz="2800" b="1" dirty="0" smtClean="0"/>
              <a:t>[t]|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z</a:t>
            </a:r>
            <a:r>
              <a:rPr lang="en-US" sz="2800" dirty="0" smtClean="0"/>
              <a:t> is called a landmark.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26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Lower bound estimate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146140" y="3734889"/>
            <a:ext cx="6208395" cy="1701512"/>
            <a:chOff x="1146140" y="1902641"/>
            <a:chExt cx="6208395" cy="1701512"/>
          </a:xfrm>
        </p:grpSpPr>
        <p:sp>
          <p:nvSpPr>
            <p:cNvPr id="4" name="Oval 3"/>
            <p:cNvSpPr/>
            <p:nvPr/>
          </p:nvSpPr>
          <p:spPr>
            <a:xfrm>
              <a:off x="1440427" y="2710672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704019" y="3234821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40219" y="2271973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6140" y="2710672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6346" y="3234821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1124" y="1902641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33358" y="2354412"/>
              <a:ext cx="2834388" cy="418218"/>
            </a:xfrm>
            <a:custGeom>
              <a:avLst/>
              <a:gdLst>
                <a:gd name="connsiteX0" fmla="*/ 0 w 2834388"/>
                <a:gd name="connsiteY0" fmla="*/ 418218 h 418218"/>
                <a:gd name="connsiteX1" fmla="*/ 2834388 w 2834388"/>
                <a:gd name="connsiteY1" fmla="*/ 0 h 418218"/>
                <a:gd name="connsiteX2" fmla="*/ 2834388 w 2834388"/>
                <a:gd name="connsiteY2" fmla="*/ 0 h 4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4388" h="418218">
                  <a:moveTo>
                    <a:pt x="0" y="418218"/>
                  </a:moveTo>
                  <a:lnTo>
                    <a:pt x="2834388" y="0"/>
                  </a:lnTo>
                  <a:lnTo>
                    <a:pt x="2834388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8846" y="2819099"/>
              <a:ext cx="5173146" cy="480176"/>
            </a:xfrm>
            <a:custGeom>
              <a:avLst/>
              <a:gdLst>
                <a:gd name="connsiteX0" fmla="*/ 0 w 5173146"/>
                <a:gd name="connsiteY0" fmla="*/ 0 h 480176"/>
                <a:gd name="connsiteX1" fmla="*/ 5173146 w 5173146"/>
                <a:gd name="connsiteY1" fmla="*/ 480176 h 48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3146" h="480176">
                  <a:moveTo>
                    <a:pt x="0" y="0"/>
                  </a:moveTo>
                  <a:lnTo>
                    <a:pt x="5173146" y="480176"/>
                  </a:ln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569096" y="2354412"/>
              <a:ext cx="2137407" cy="867415"/>
            </a:xfrm>
            <a:custGeom>
              <a:avLst/>
              <a:gdLst>
                <a:gd name="connsiteX0" fmla="*/ 0 w 2137407"/>
                <a:gd name="connsiteY0" fmla="*/ 0 h 867415"/>
                <a:gd name="connsiteX1" fmla="*/ 2137407 w 2137407"/>
                <a:gd name="connsiteY1" fmla="*/ 867415 h 8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407" h="867415">
                  <a:moveTo>
                    <a:pt x="0" y="0"/>
                  </a:moveTo>
                  <a:lnTo>
                    <a:pt x="2137407" y="867415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8562" y="5549236"/>
            <a:ext cx="8410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Using the triangle inequality we can use                                       	</a:t>
            </a: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u</a:t>
            </a:r>
            <a:r>
              <a:rPr lang="en-US" sz="2400" dirty="0" err="1" smtClean="0">
                <a:solidFill>
                  <a:srgbClr val="0000FF"/>
                </a:solidFill>
              </a:rPr>
              <a:t>,t</a:t>
            </a:r>
            <a:r>
              <a:rPr lang="en-US" sz="2400" dirty="0" smtClean="0">
                <a:solidFill>
                  <a:srgbClr val="0000FF"/>
                </a:solidFill>
              </a:rPr>
              <a:t>) =  |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[u]  – 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[t]| </a:t>
            </a:r>
            <a:r>
              <a:rPr lang="en-US" sz="2400" dirty="0" smtClean="0"/>
              <a:t>for landmark z.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961" y="1811449"/>
            <a:ext cx="709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</a:t>
            </a:r>
            <a:r>
              <a:rPr lang="en-US" sz="2400" dirty="0" smtClean="0"/>
              <a:t>pre-compute </a:t>
            </a:r>
            <a:r>
              <a:rPr lang="en-US" sz="2400" dirty="0"/>
              <a:t>and store  a single source shortest path distance from some source </a:t>
            </a:r>
            <a:r>
              <a:rPr lang="en-US" sz="2400" b="1" dirty="0">
                <a:solidFill>
                  <a:srgbClr val="0000FF"/>
                </a:solidFill>
              </a:rPr>
              <a:t>z</a:t>
            </a:r>
            <a:r>
              <a:rPr lang="en-US" sz="2400" dirty="0" smtClean="0"/>
              <a:t> </a:t>
            </a:r>
            <a:r>
              <a:rPr lang="en-US" sz="2400" dirty="0"/>
              <a:t>to all the vertices of the graph. Let </a:t>
            </a:r>
            <a:r>
              <a:rPr lang="en-US" sz="2400" b="1" dirty="0" err="1" smtClean="0">
                <a:solidFill>
                  <a:srgbClr val="0000FF"/>
                </a:solidFill>
              </a:rPr>
              <a:t>dist</a:t>
            </a:r>
            <a:r>
              <a:rPr lang="en-US" sz="2400" b="1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b="1" dirty="0" smtClean="0">
                <a:solidFill>
                  <a:srgbClr val="0000FF"/>
                </a:solidFill>
              </a:rPr>
              <a:t>[v]</a:t>
            </a:r>
            <a:r>
              <a:rPr lang="en-US" sz="2400" dirty="0" smtClean="0"/>
              <a:t> </a:t>
            </a:r>
            <a:r>
              <a:rPr lang="en-US" sz="2400" dirty="0"/>
              <a:t>denote the shortest path distance from </a:t>
            </a:r>
            <a:r>
              <a:rPr lang="en-US" sz="2400" b="1" dirty="0" smtClean="0">
                <a:solidFill>
                  <a:srgbClr val="0000FF"/>
                </a:solidFill>
              </a:rPr>
              <a:t>z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b="1" dirty="0" smtClean="0">
                <a:solidFill>
                  <a:srgbClr val="0000FF"/>
                </a:solidFill>
              </a:rPr>
              <a:t>v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56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Lower bound estimate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146140" y="1860999"/>
            <a:ext cx="6208395" cy="1701512"/>
            <a:chOff x="1146140" y="1902641"/>
            <a:chExt cx="6208395" cy="1701512"/>
          </a:xfrm>
        </p:grpSpPr>
        <p:sp>
          <p:nvSpPr>
            <p:cNvPr id="4" name="Oval 3"/>
            <p:cNvSpPr/>
            <p:nvPr/>
          </p:nvSpPr>
          <p:spPr>
            <a:xfrm>
              <a:off x="1440427" y="2710672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704019" y="3234821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40219" y="2271973"/>
              <a:ext cx="201350" cy="17038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6140" y="2710672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6346" y="3234821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1124" y="1902641"/>
              <a:ext cx="41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33358" y="2354412"/>
              <a:ext cx="2834388" cy="418218"/>
            </a:xfrm>
            <a:custGeom>
              <a:avLst/>
              <a:gdLst>
                <a:gd name="connsiteX0" fmla="*/ 0 w 2834388"/>
                <a:gd name="connsiteY0" fmla="*/ 418218 h 418218"/>
                <a:gd name="connsiteX1" fmla="*/ 2834388 w 2834388"/>
                <a:gd name="connsiteY1" fmla="*/ 0 h 418218"/>
                <a:gd name="connsiteX2" fmla="*/ 2834388 w 2834388"/>
                <a:gd name="connsiteY2" fmla="*/ 0 h 4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4388" h="418218">
                  <a:moveTo>
                    <a:pt x="0" y="418218"/>
                  </a:moveTo>
                  <a:lnTo>
                    <a:pt x="2834388" y="0"/>
                  </a:lnTo>
                  <a:lnTo>
                    <a:pt x="2834388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8846" y="2819099"/>
              <a:ext cx="5173146" cy="480176"/>
            </a:xfrm>
            <a:custGeom>
              <a:avLst/>
              <a:gdLst>
                <a:gd name="connsiteX0" fmla="*/ 0 w 5173146"/>
                <a:gd name="connsiteY0" fmla="*/ 0 h 480176"/>
                <a:gd name="connsiteX1" fmla="*/ 5173146 w 5173146"/>
                <a:gd name="connsiteY1" fmla="*/ 480176 h 48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3146" h="480176">
                  <a:moveTo>
                    <a:pt x="0" y="0"/>
                  </a:moveTo>
                  <a:lnTo>
                    <a:pt x="5173146" y="480176"/>
                  </a:ln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569096" y="2354412"/>
              <a:ext cx="2137407" cy="867415"/>
            </a:xfrm>
            <a:custGeom>
              <a:avLst/>
              <a:gdLst>
                <a:gd name="connsiteX0" fmla="*/ 0 w 2137407"/>
                <a:gd name="connsiteY0" fmla="*/ 0 h 867415"/>
                <a:gd name="connsiteX1" fmla="*/ 2137407 w 2137407"/>
                <a:gd name="connsiteY1" fmla="*/ 867415 h 8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407" h="867415">
                  <a:moveTo>
                    <a:pt x="0" y="0"/>
                  </a:moveTo>
                  <a:lnTo>
                    <a:pt x="2137407" y="867415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8562" y="3862735"/>
            <a:ext cx="8410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Using the triangle inequality we can use                                       	</a:t>
            </a: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u,t</a:t>
            </a:r>
            <a:r>
              <a:rPr lang="en-US" sz="2400" dirty="0" smtClean="0">
                <a:solidFill>
                  <a:srgbClr val="0000FF"/>
                </a:solidFill>
              </a:rPr>
              <a:t>) =  |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[u]  –  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[t]| </a:t>
            </a:r>
            <a:r>
              <a:rPr lang="en-US" sz="2400" dirty="0" smtClean="0"/>
              <a:t>for landmark z.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use more than one landmark. In this case 				 </a:t>
            </a: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[u] </a:t>
            </a:r>
            <a:r>
              <a:rPr lang="en-US" sz="2400" dirty="0">
                <a:solidFill>
                  <a:srgbClr val="0000FF"/>
                </a:solidFill>
              </a:rPr>
              <a:t>= max</a:t>
            </a:r>
            <a:r>
              <a:rPr lang="en-US" sz="2400" dirty="0" smtClean="0">
                <a:solidFill>
                  <a:srgbClr val="0000FF"/>
                </a:solidFill>
              </a:rPr>
              <a:t>{|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[u]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[t]|, </a:t>
            </a:r>
            <a:r>
              <a:rPr lang="en-US" sz="2400" dirty="0">
                <a:solidFill>
                  <a:srgbClr val="0000FF"/>
                </a:solidFill>
              </a:rPr>
              <a:t>for all landmarks </a:t>
            </a:r>
            <a:r>
              <a:rPr lang="en-US" sz="2400" dirty="0" smtClean="0">
                <a:solidFill>
                  <a:srgbClr val="0000FF"/>
                </a:solidFill>
              </a:rPr>
              <a:t>z}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This estimate can be computed in constant time, assuming the number of landmarks to be constant.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148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Lower bound estimate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440427" y="2710672"/>
            <a:ext cx="201350" cy="17038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1619" y="1858747"/>
            <a:ext cx="201350" cy="17038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0219" y="2271973"/>
            <a:ext cx="201350" cy="17038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140" y="2710672"/>
            <a:ext cx="41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52969" y="1721761"/>
            <a:ext cx="41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31124" y="1902641"/>
            <a:ext cx="41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33358" y="2354412"/>
            <a:ext cx="2834388" cy="418218"/>
          </a:xfrm>
          <a:custGeom>
            <a:avLst/>
            <a:gdLst>
              <a:gd name="connsiteX0" fmla="*/ 0 w 2834388"/>
              <a:gd name="connsiteY0" fmla="*/ 418218 h 418218"/>
              <a:gd name="connsiteX1" fmla="*/ 2834388 w 2834388"/>
              <a:gd name="connsiteY1" fmla="*/ 0 h 418218"/>
              <a:gd name="connsiteX2" fmla="*/ 2834388 w 2834388"/>
              <a:gd name="connsiteY2" fmla="*/ 0 h 41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388" h="418218">
                <a:moveTo>
                  <a:pt x="0" y="418218"/>
                </a:moveTo>
                <a:lnTo>
                  <a:pt x="2834388" y="0"/>
                </a:lnTo>
                <a:lnTo>
                  <a:pt x="2834388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1548846" y="2029132"/>
            <a:ext cx="5002773" cy="789967"/>
          </a:xfrm>
          <a:custGeom>
            <a:avLst/>
            <a:gdLst>
              <a:gd name="connsiteX0" fmla="*/ 0 w 5173146"/>
              <a:gd name="connsiteY0" fmla="*/ 0 h 480176"/>
              <a:gd name="connsiteX1" fmla="*/ 5173146 w 5173146"/>
              <a:gd name="connsiteY1" fmla="*/ 480176 h 4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3146" h="480176">
                <a:moveTo>
                  <a:pt x="0" y="0"/>
                </a:moveTo>
                <a:lnTo>
                  <a:pt x="5173146" y="480176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4569096" y="2091093"/>
            <a:ext cx="1982523" cy="325280"/>
          </a:xfrm>
          <a:custGeom>
            <a:avLst/>
            <a:gdLst>
              <a:gd name="connsiteX0" fmla="*/ 0 w 2137407"/>
              <a:gd name="connsiteY0" fmla="*/ 0 h 867415"/>
              <a:gd name="connsiteX1" fmla="*/ 2137407 w 2137407"/>
              <a:gd name="connsiteY1" fmla="*/ 867415 h 86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7407" h="867415">
                <a:moveTo>
                  <a:pt x="0" y="0"/>
                </a:moveTo>
                <a:lnTo>
                  <a:pt x="2137407" y="867415"/>
                </a:ln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8562" y="3862735"/>
            <a:ext cx="8410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Using the triangle inequality we can use                                       	</a:t>
            </a: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u,t</a:t>
            </a:r>
            <a:r>
              <a:rPr lang="en-US" sz="2400" dirty="0" smtClean="0">
                <a:solidFill>
                  <a:srgbClr val="0000FF"/>
                </a:solidFill>
              </a:rPr>
              <a:t>) =  |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[u]  –  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[t]| </a:t>
            </a:r>
            <a:r>
              <a:rPr lang="en-US" sz="2400" dirty="0" smtClean="0"/>
              <a:t>for landmark z.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use more than one landmark. In this case 				 </a:t>
            </a:r>
            <a:r>
              <a:rPr lang="en-US" sz="2400" dirty="0" err="1" smtClean="0">
                <a:solidFill>
                  <a:srgbClr val="0000FF"/>
                </a:solidFill>
              </a:rPr>
              <a:t>to_t</a:t>
            </a:r>
            <a:r>
              <a:rPr lang="en-US" sz="2400" dirty="0" smtClean="0">
                <a:solidFill>
                  <a:srgbClr val="0000FF"/>
                </a:solidFill>
              </a:rPr>
              <a:t>[u] </a:t>
            </a:r>
            <a:r>
              <a:rPr lang="en-US" sz="2400" dirty="0">
                <a:solidFill>
                  <a:srgbClr val="0000FF"/>
                </a:solidFill>
              </a:rPr>
              <a:t>= max</a:t>
            </a:r>
            <a:r>
              <a:rPr lang="en-US" sz="2400" dirty="0" smtClean="0">
                <a:solidFill>
                  <a:srgbClr val="0000FF"/>
                </a:solidFill>
              </a:rPr>
              <a:t>{|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[u]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dist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sz="2400" dirty="0" smtClean="0">
                <a:solidFill>
                  <a:srgbClr val="0000FF"/>
                </a:solidFill>
              </a:rPr>
              <a:t>[t]|, </a:t>
            </a:r>
            <a:r>
              <a:rPr lang="en-US" sz="2400" dirty="0">
                <a:solidFill>
                  <a:srgbClr val="0000FF"/>
                </a:solidFill>
              </a:rPr>
              <a:t>for all landmarks </a:t>
            </a:r>
            <a:r>
              <a:rPr lang="en-US" sz="2400" dirty="0" smtClean="0">
                <a:solidFill>
                  <a:srgbClr val="0000FF"/>
                </a:solidFill>
              </a:rPr>
              <a:t>z}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This estimate can be computed in constant time, assuming the number of landmarks to be constant.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108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5743" cy="3874911"/>
          </a:xfrm>
        </p:spPr>
        <p:txBody>
          <a:bodyPr>
            <a:normAutofit/>
          </a:bodyPr>
          <a:lstStyle/>
          <a:p>
            <a:r>
              <a:rPr lang="en-US" dirty="0" smtClean="0"/>
              <a:t>Preprocessing:</a:t>
            </a:r>
          </a:p>
          <a:p>
            <a:pPr lvl="1"/>
            <a:r>
              <a:rPr lang="en-US" dirty="0" smtClean="0"/>
              <a:t>Pick a small number of landmarks (about 2-3)</a:t>
            </a:r>
          </a:p>
          <a:p>
            <a:pPr lvl="1"/>
            <a:r>
              <a:rPr lang="en-US" dirty="0" smtClean="0"/>
              <a:t>More landmarks: better queries, more space</a:t>
            </a:r>
          </a:p>
          <a:p>
            <a:r>
              <a:rPr lang="en-US" dirty="0" smtClean="0"/>
              <a:t>Query (given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</a:t>
            </a:r>
          </a:p>
          <a:p>
            <a:pPr marL="457200" lvl="1" indent="0" algn="ctr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to_t</a:t>
            </a:r>
            <a:r>
              <a:rPr lang="en-US" dirty="0" smtClean="0">
                <a:solidFill>
                  <a:srgbClr val="0000FF"/>
                </a:solidFill>
              </a:rPr>
              <a:t>[u] = max{|</a:t>
            </a:r>
            <a:r>
              <a:rPr lang="en-US" dirty="0" err="1" smtClean="0">
                <a:solidFill>
                  <a:srgbClr val="0000FF"/>
                </a:solidFill>
              </a:rPr>
              <a:t>dist</a:t>
            </a:r>
            <a:r>
              <a:rPr lang="en-US" baseline="-25000" dirty="0" err="1" smtClean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FF"/>
                </a:solidFill>
              </a:rPr>
              <a:t>[u] – </a:t>
            </a:r>
            <a:r>
              <a:rPr lang="en-US" dirty="0" err="1" smtClean="0">
                <a:solidFill>
                  <a:srgbClr val="0000FF"/>
                </a:solidFill>
              </a:rPr>
              <a:t>dist</a:t>
            </a:r>
            <a:r>
              <a:rPr lang="en-US" baseline="-25000" dirty="0" err="1" smtClean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FF"/>
                </a:solidFill>
              </a:rPr>
              <a:t>[t]|, for all landmarks z}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to estimate the distance from u to t.</a:t>
            </a:r>
          </a:p>
        </p:txBody>
      </p:sp>
    </p:spTree>
    <p:extLst>
      <p:ext uri="{BB962C8B-B14F-4D97-AF65-F5344CB8AC3E}">
        <p14:creationId xmlns:p14="http://schemas.microsoft.com/office/powerpoint/2010/main" val="36332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example</a:t>
            </a:r>
            <a:endParaRPr lang="en-US" b="1" dirty="0"/>
          </a:p>
        </p:txBody>
      </p:sp>
      <p:pic>
        <p:nvPicPr>
          <p:cNvPr id="6" name="Picture 5" descr="Screen shot 2013-04-05 at 4.2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2" y="1671177"/>
            <a:ext cx="4254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7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5 at 4.4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373587"/>
            <a:ext cx="6268543" cy="55657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Paths through Vancouver</a:t>
            </a:r>
            <a:br>
              <a:rPr lang="en-US" sz="2400" b="1" dirty="0" smtClean="0"/>
            </a:br>
            <a:r>
              <a:rPr lang="en-US" sz="2400" dirty="0" smtClean="0"/>
              <a:t>http://</a:t>
            </a:r>
            <a:r>
              <a:rPr lang="en-US" sz="2400" dirty="0" err="1" smtClean="0"/>
              <a:t>www.flickr.com</a:t>
            </a:r>
            <a:r>
              <a:rPr lang="en-US" sz="2400" dirty="0" smtClean="0"/>
              <a:t>/photos/</a:t>
            </a:r>
            <a:r>
              <a:rPr lang="en-US" sz="2400" dirty="0" err="1" smtClean="0"/>
              <a:t>walkingsf</a:t>
            </a:r>
            <a:r>
              <a:rPr lang="en-US" sz="2400" dirty="0" smtClean="0"/>
              <a:t>/6755920957/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4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22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roject </a:t>
            </a:r>
            <a:r>
              <a:rPr lang="en-US" b="1" dirty="0" smtClean="0">
                <a:solidFill>
                  <a:srgbClr val="0000FF"/>
                </a:solidFill>
              </a:rPr>
              <a:t>details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19" y="1685324"/>
            <a:ext cx="8686800" cy="29756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input </a:t>
            </a:r>
            <a:r>
              <a:rPr lang="en-US" sz="2800" dirty="0"/>
              <a:t>file is </a:t>
            </a:r>
            <a:r>
              <a:rPr lang="en-US" sz="2800" dirty="0" smtClean="0"/>
              <a:t>stored in </a:t>
            </a:r>
            <a:r>
              <a:rPr lang="en-US" sz="2800" b="1" dirty="0" smtClean="0">
                <a:solidFill>
                  <a:srgbClr val="FF0000"/>
                </a:solidFill>
              </a:rPr>
              <a:t>graph1000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</a:rPr>
              <a:t>txt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The input graph has 1000 vertices. Each vertex has  a (</a:t>
            </a:r>
            <a:r>
              <a:rPr lang="en-US" sz="2800" dirty="0" err="1" smtClean="0">
                <a:solidFill>
                  <a:srgbClr val="000000"/>
                </a:solidFill>
              </a:rPr>
              <a:t>x,y</a:t>
            </a:r>
            <a:r>
              <a:rPr lang="en-US" sz="2800" dirty="0" smtClean="0">
                <a:solidFill>
                  <a:srgbClr val="000000"/>
                </a:solidFill>
              </a:rPr>
              <a:t>) coordinate where x is the latitude and y is the longitude of the vertex.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The distance between two vertices q1 and q2 in meters is given by the following function (in Python):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943" y="4553512"/>
            <a:ext cx="7714857" cy="224676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 straight line distance between two (latitude, </a:t>
            </a:r>
            <a:r>
              <a:rPr lang="en-US" sz="2000" dirty="0" smtClean="0"/>
              <a:t>longitude</a:t>
            </a:r>
            <a:r>
              <a:rPr lang="en-US" sz="2000" dirty="0"/>
              <a:t>) points in </a:t>
            </a:r>
            <a:r>
              <a:rPr lang="en-US" sz="2000" dirty="0" smtClean="0"/>
              <a:t>meters</a:t>
            </a:r>
            <a:endParaRPr lang="en-US" sz="2000" dirty="0"/>
          </a:p>
          <a:p>
            <a:r>
              <a:rPr lang="en-US" sz="2000" dirty="0" err="1"/>
              <a:t>def</a:t>
            </a:r>
            <a:r>
              <a:rPr lang="en-US" sz="2000" dirty="0"/>
              <a:t> distance</a:t>
            </a:r>
            <a:r>
              <a:rPr lang="en-US" sz="2000" dirty="0" smtClean="0"/>
              <a:t>(q1</a:t>
            </a:r>
            <a:r>
              <a:rPr lang="en-US" sz="2000" dirty="0"/>
              <a:t>, </a:t>
            </a:r>
            <a:r>
              <a:rPr lang="en-US" sz="2000" dirty="0" smtClean="0"/>
              <a:t>q2</a:t>
            </a:r>
            <a:r>
              <a:rPr lang="en-US" sz="2000" dirty="0"/>
              <a:t>)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dlat</a:t>
            </a:r>
            <a:r>
              <a:rPr lang="en-US" sz="2000" dirty="0"/>
              <a:t> = 2 *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smtClean="0"/>
              <a:t>(q2</a:t>
            </a:r>
            <a:r>
              <a:rPr lang="en-US" sz="2000" dirty="0"/>
              <a:t>[0] - </a:t>
            </a:r>
            <a:r>
              <a:rPr lang="en-US" sz="2000" dirty="0" smtClean="0"/>
              <a:t>q1</a:t>
            </a:r>
            <a:r>
              <a:rPr lang="en-US" sz="2000" dirty="0"/>
              <a:t>[0]) / </a:t>
            </a:r>
            <a:r>
              <a:rPr lang="en-US" sz="2000" dirty="0" smtClean="0"/>
              <a:t>360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mlat</a:t>
            </a:r>
            <a:r>
              <a:rPr lang="en-US" sz="2000" dirty="0"/>
              <a:t> = 2 *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smtClean="0"/>
              <a:t>(q1</a:t>
            </a:r>
            <a:r>
              <a:rPr lang="en-US" sz="2000" dirty="0"/>
              <a:t>[0] + </a:t>
            </a:r>
            <a:r>
              <a:rPr lang="en-US" sz="2000" dirty="0" smtClean="0"/>
              <a:t>q2</a:t>
            </a:r>
            <a:r>
              <a:rPr lang="en-US" sz="2000" dirty="0"/>
              <a:t>[0]) / 2 / </a:t>
            </a:r>
            <a:r>
              <a:rPr lang="en-US" sz="2000" dirty="0" smtClean="0"/>
              <a:t>360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dlon</a:t>
            </a:r>
            <a:r>
              <a:rPr lang="en-US" sz="2000" dirty="0"/>
              <a:t> = 2 *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smtClean="0"/>
              <a:t>(q2</a:t>
            </a:r>
            <a:r>
              <a:rPr lang="en-US" sz="2000" dirty="0"/>
              <a:t>[1] - </a:t>
            </a:r>
            <a:r>
              <a:rPr lang="en-US" sz="2000" dirty="0" smtClean="0"/>
              <a:t>q1</a:t>
            </a:r>
            <a:r>
              <a:rPr lang="en-US" sz="2000" dirty="0"/>
              <a:t>[1]) / </a:t>
            </a:r>
            <a:r>
              <a:rPr lang="en-US" sz="2000" dirty="0" smtClean="0"/>
              <a:t>360</a:t>
            </a:r>
            <a:endParaRPr lang="en-US" sz="2000" dirty="0"/>
          </a:p>
          <a:p>
            <a:r>
              <a:rPr lang="en-US" sz="2000" dirty="0"/>
              <a:t>    return 6371009 * (</a:t>
            </a:r>
            <a:r>
              <a:rPr lang="en-US" sz="2000" dirty="0" err="1"/>
              <a:t>dlat</a:t>
            </a:r>
            <a:r>
              <a:rPr lang="en-US" sz="2000" dirty="0"/>
              <a:t> ** 2 + (</a:t>
            </a:r>
            <a:r>
              <a:rPr lang="en-US" sz="2000" dirty="0" err="1"/>
              <a:t>math.cos</a:t>
            </a:r>
            <a:r>
              <a:rPr lang="en-US" sz="2000" dirty="0"/>
              <a:t>(</a:t>
            </a:r>
            <a:r>
              <a:rPr lang="en-US" sz="2000" dirty="0" err="1"/>
              <a:t>mlat</a:t>
            </a:r>
            <a:r>
              <a:rPr lang="en-US" sz="2000" dirty="0"/>
              <a:t>) * </a:t>
            </a:r>
            <a:r>
              <a:rPr lang="en-US" sz="2000" dirty="0" err="1"/>
              <a:t>dlon</a:t>
            </a:r>
            <a:r>
              <a:rPr lang="en-US" sz="2000" dirty="0"/>
              <a:t>) ** 2) ** 0.5</a:t>
            </a:r>
          </a:p>
        </p:txBody>
      </p:sp>
    </p:spTree>
    <p:extLst>
      <p:ext uri="{BB962C8B-B14F-4D97-AF65-F5344CB8AC3E}">
        <p14:creationId xmlns:p14="http://schemas.microsoft.com/office/powerpoint/2010/main" val="101787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D0FAACE-949D-6643-B935-0B7C98FC1EAE}" type="slidenum">
              <a:rPr lang="en-US" sz="1400">
                <a:solidFill>
                  <a:schemeClr val="bg2"/>
                </a:solidFill>
                <a:latin typeface="+mn-lt"/>
              </a:rPr>
              <a:pPr/>
              <a:t>3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Dijkstra's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089" y="1600200"/>
            <a:ext cx="8827911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while Q is not empty do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u </a:t>
            </a:r>
            <a:r>
              <a:rPr lang="en-US" sz="3200" dirty="0" smtClean="0"/>
              <a:t>= </a:t>
            </a:r>
            <a:r>
              <a:rPr lang="en-US" sz="3200" dirty="0"/>
              <a:t>extract-min(Q</a:t>
            </a:r>
            <a:r>
              <a:rPr lang="en-US" sz="3200" dirty="0" smtClean="0"/>
              <a:t>)   </a:t>
            </a:r>
            <a:r>
              <a:rPr lang="en-US" sz="3200" dirty="0" smtClean="0">
                <a:solidFill>
                  <a:srgbClr val="FF0000"/>
                </a:solidFill>
              </a:rPr>
              <a:t>//T</a:t>
            </a:r>
            <a:r>
              <a:rPr lang="en-US" sz="3200" baseline="-25000" dirty="0" smtClean="0">
                <a:solidFill>
                  <a:srgbClr val="FF0000"/>
                </a:solidFill>
              </a:rPr>
              <a:t>ex </a:t>
            </a:r>
            <a:r>
              <a:rPr lang="en-US" sz="3200" dirty="0" smtClean="0">
                <a:solidFill>
                  <a:srgbClr val="FF0000"/>
                </a:solidFill>
              </a:rPr>
              <a:t>: time per operation</a:t>
            </a: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if u = t, then return </a:t>
            </a:r>
            <a:r>
              <a:rPr lang="en-US" sz="3200" dirty="0" err="1" smtClean="0"/>
              <a:t>dist</a:t>
            </a:r>
            <a:r>
              <a:rPr lang="en-US" sz="3200" dirty="0"/>
              <a:t>[</a:t>
            </a:r>
            <a:r>
              <a:rPr lang="en-US" sz="3200" dirty="0" smtClean="0"/>
              <a:t>t</a:t>
            </a:r>
            <a:r>
              <a:rPr lang="en-US" sz="3200" dirty="0"/>
              <a:t>]</a:t>
            </a:r>
            <a:r>
              <a:rPr lang="en-US" sz="3200" dirty="0" smtClean="0"/>
              <a:t>.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for each neighbor v of u do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 err="1" smtClean="0"/>
              <a:t>dist</a:t>
            </a:r>
            <a:r>
              <a:rPr lang="en-US" sz="2800" dirty="0" smtClean="0"/>
              <a:t>[v] &gt; 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u] + </a:t>
            </a:r>
            <a:r>
              <a:rPr lang="en-US" sz="2800" dirty="0" smtClean="0"/>
              <a:t>c(</a:t>
            </a:r>
            <a:r>
              <a:rPr lang="en-US" sz="2800" dirty="0" err="1"/>
              <a:t>u,v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dirty="0"/>
              <a:t>then </a:t>
            </a:r>
            <a:r>
              <a:rPr lang="en-US" sz="2800" dirty="0">
                <a:solidFill>
                  <a:srgbClr val="E80000"/>
                </a:solidFill>
              </a:rPr>
              <a:t>// </a:t>
            </a:r>
            <a:r>
              <a:rPr lang="en-US" sz="2800" dirty="0" err="1" smtClean="0">
                <a:solidFill>
                  <a:srgbClr val="E8000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E80000"/>
                </a:solidFill>
              </a:rPr>
              <a:t>dec</a:t>
            </a:r>
            <a:r>
              <a:rPr lang="en-US" sz="2800" dirty="0">
                <a:solidFill>
                  <a:srgbClr val="E80000"/>
                </a:solidFill>
              </a:rPr>
              <a:t> </a:t>
            </a:r>
            <a:r>
              <a:rPr lang="en-US" sz="2800" dirty="0" smtClean="0">
                <a:solidFill>
                  <a:srgbClr val="E80000"/>
                </a:solidFill>
              </a:rPr>
              <a:t>: time per 			  											operation</a:t>
            </a:r>
            <a:endParaRPr lang="en-US" sz="2800" dirty="0">
              <a:solidFill>
                <a:srgbClr val="E8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v] </a:t>
            </a:r>
            <a:r>
              <a:rPr lang="en-US" sz="2800" dirty="0" smtClean="0"/>
              <a:t>= 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u] + </a:t>
            </a:r>
            <a:r>
              <a:rPr lang="en-US" sz="2800" dirty="0" smtClean="0"/>
              <a:t>c(</a:t>
            </a:r>
            <a:r>
              <a:rPr lang="en-US" sz="2800" dirty="0" err="1"/>
              <a:t>u,v</a:t>
            </a:r>
            <a:r>
              <a:rPr lang="en-US" sz="2800" dirty="0"/>
              <a:t>)</a:t>
            </a:r>
          </a:p>
          <a:p>
            <a:pPr lvl="3">
              <a:lnSpc>
                <a:spcPct val="90000"/>
              </a:lnSpc>
            </a:pPr>
            <a:r>
              <a:rPr lang="en-US" sz="2800" dirty="0"/>
              <a:t>decrease-key(</a:t>
            </a:r>
            <a:r>
              <a:rPr lang="en-US" sz="2800" dirty="0" err="1"/>
              <a:t>Q,v,</a:t>
            </a:r>
            <a:r>
              <a:rPr lang="en-US" sz="2800" dirty="0" err="1" smtClean="0"/>
              <a:t>dist</a:t>
            </a:r>
            <a:r>
              <a:rPr lang="en-US" sz="2800" dirty="0" smtClean="0"/>
              <a:t>[</a:t>
            </a:r>
            <a:r>
              <a:rPr lang="en-US" sz="2800" dirty="0"/>
              <a:t>v])</a:t>
            </a:r>
          </a:p>
          <a:p>
            <a:pPr lvl="3">
              <a:lnSpc>
                <a:spcPct val="90000"/>
              </a:lnSpc>
            </a:pPr>
            <a:r>
              <a:rPr lang="en-US" sz="2800" dirty="0"/>
              <a:t>parent(v) </a:t>
            </a:r>
            <a:r>
              <a:rPr lang="en-US" sz="2800" dirty="0" smtClean="0"/>
              <a:t>= </a:t>
            </a:r>
            <a:r>
              <a:rPr lang="en-US" sz="2800" dirty="0"/>
              <a:t>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569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Output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program should output two things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First part: </a:t>
            </a:r>
            <a:r>
              <a:rPr lang="en-US" sz="2800" dirty="0" smtClean="0"/>
              <a:t>Randomly generate 20 query pairs of the form (q1,q2). For each query:</a:t>
            </a:r>
          </a:p>
          <a:p>
            <a:pPr lvl="1"/>
            <a:r>
              <a:rPr lang="en-US" sz="2400" dirty="0" smtClean="0"/>
              <a:t>Determine the shortest distance in G from vertex q1 to vertex q2 using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, </a:t>
            </a:r>
            <a:r>
              <a:rPr lang="en-US" sz="2400" dirty="0" smtClean="0"/>
              <a:t>A* and Landmark  </a:t>
            </a:r>
            <a:r>
              <a:rPr lang="en-US" sz="2400" dirty="0" smtClean="0"/>
              <a:t>algorithms. </a:t>
            </a:r>
          </a:p>
          <a:p>
            <a:pPr lvl="1"/>
            <a:r>
              <a:rPr lang="en-US" sz="2400" dirty="0" smtClean="0"/>
              <a:t>Output the number of vertices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 has visited.</a:t>
            </a:r>
          </a:p>
          <a:p>
            <a:pPr lvl="1"/>
            <a:r>
              <a:rPr lang="en-US" sz="2400" dirty="0" smtClean="0"/>
              <a:t>Output the number of vertices A* algorithm has visited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Output the number of vertices </a:t>
            </a:r>
            <a:r>
              <a:rPr lang="en-US" sz="2400" dirty="0" smtClean="0"/>
              <a:t>Landmark algorithm </a:t>
            </a:r>
            <a:r>
              <a:rPr lang="en-US" sz="2400" dirty="0"/>
              <a:t>has visited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Second part</a:t>
            </a:r>
            <a:r>
              <a:rPr lang="en-US" sz="2800" dirty="0" smtClean="0"/>
              <a:t>: Determine, on an average, what </a:t>
            </a:r>
            <a:r>
              <a:rPr lang="en-US" sz="2800" dirty="0" smtClean="0"/>
              <a:t>are </a:t>
            </a:r>
            <a:r>
              <a:rPr lang="en-US" sz="2800" dirty="0" smtClean="0"/>
              <a:t>the </a:t>
            </a:r>
            <a:r>
              <a:rPr lang="en-US" sz="2800" dirty="0" smtClean="0"/>
              <a:t>savings </a:t>
            </a:r>
            <a:r>
              <a:rPr lang="en-US" sz="2800" dirty="0" smtClean="0"/>
              <a:t>if </a:t>
            </a:r>
            <a:r>
              <a:rPr lang="en-US" sz="2800" dirty="0" smtClean="0"/>
              <a:t>A* and Landmark algorithms </a:t>
            </a:r>
            <a:r>
              <a:rPr lang="en-US" sz="2800" dirty="0" smtClean="0"/>
              <a:t>are </a:t>
            </a:r>
            <a:r>
              <a:rPr lang="en-US" sz="2800" dirty="0" smtClean="0"/>
              <a:t>used </a:t>
            </a:r>
            <a:r>
              <a:rPr lang="en-US" sz="2800" dirty="0" smtClean="0"/>
              <a:t>instead of </a:t>
            </a:r>
            <a:r>
              <a:rPr lang="en-US" sz="2800" dirty="0" err="1" smtClean="0"/>
              <a:t>Dijkstra’s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04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25 at 2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3224"/>
            <a:ext cx="9113410" cy="65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DDAE262-0A74-9242-A118-A857470C2A34}" type="slidenum">
              <a:rPr lang="en-US" sz="140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46300" name="Oval 156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BE2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12" name="Oval 8"/>
          <p:cNvSpPr>
            <a:spLocks noChangeArrowheads="1"/>
          </p:cNvSpPr>
          <p:nvPr/>
        </p:nvSpPr>
        <p:spPr bwMode="auto">
          <a:xfrm>
            <a:off x="2362200" y="2209800"/>
            <a:ext cx="381000" cy="381000"/>
          </a:xfrm>
          <a:prstGeom prst="ellipse">
            <a:avLst/>
          </a:prstGeom>
          <a:noFill/>
          <a:ln w="38100">
            <a:solidFill>
              <a:srgbClr val="FFBE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46301" name="Oval 157"/>
          <p:cNvSpPr>
            <a:spLocks noChangeArrowheads="1"/>
          </p:cNvSpPr>
          <p:nvPr/>
        </p:nvSpPr>
        <p:spPr bwMode="auto">
          <a:xfrm>
            <a:off x="1676400" y="2971800"/>
            <a:ext cx="381000" cy="381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BE2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46302" name="Oval 158"/>
          <p:cNvSpPr>
            <a:spLocks noChangeArrowheads="1"/>
          </p:cNvSpPr>
          <p:nvPr/>
        </p:nvSpPr>
        <p:spPr bwMode="auto">
          <a:xfrm>
            <a:off x="2438400" y="3810000"/>
            <a:ext cx="381000" cy="381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BE2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46303" name="Oval 159"/>
          <p:cNvSpPr>
            <a:spLocks noChangeArrowheads="1"/>
          </p:cNvSpPr>
          <p:nvPr/>
        </p:nvSpPr>
        <p:spPr bwMode="auto">
          <a:xfrm>
            <a:off x="914400" y="3810000"/>
            <a:ext cx="381000" cy="381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BE2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46299" name="Oval 155"/>
          <p:cNvSpPr>
            <a:spLocks noChangeArrowheads="1"/>
          </p:cNvSpPr>
          <p:nvPr/>
        </p:nvSpPr>
        <p:spPr bwMode="auto">
          <a:xfrm>
            <a:off x="914400" y="2209800"/>
            <a:ext cx="381000" cy="381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BE2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Dijkstra's Algorithm Example</a:t>
            </a:r>
          </a:p>
        </p:txBody>
      </p:sp>
      <p:sp>
        <p:nvSpPr>
          <p:cNvPr id="17418" name="Oval 4"/>
          <p:cNvSpPr>
            <a:spLocks noChangeArrowheads="1"/>
          </p:cNvSpPr>
          <p:nvPr/>
        </p:nvSpPr>
        <p:spPr bwMode="auto">
          <a:xfrm>
            <a:off x="914400" y="2209800"/>
            <a:ext cx="381000" cy="381000"/>
          </a:xfrm>
          <a:prstGeom prst="ellipse">
            <a:avLst/>
          </a:prstGeom>
          <a:noFill/>
          <a:ln w="38100">
            <a:solidFill>
              <a:srgbClr val="FFBE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19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a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2362200" y="2133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b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914400" y="3810000"/>
            <a:ext cx="381000" cy="381000"/>
          </a:xfrm>
          <a:prstGeom prst="ellipse">
            <a:avLst/>
          </a:prstGeom>
          <a:noFill/>
          <a:ln w="38100">
            <a:solidFill>
              <a:srgbClr val="FFBE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914400" y="3733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d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2438400" y="3810000"/>
            <a:ext cx="381000" cy="381000"/>
          </a:xfrm>
          <a:prstGeom prst="ellipse">
            <a:avLst/>
          </a:prstGeom>
          <a:noFill/>
          <a:ln w="38100">
            <a:solidFill>
              <a:srgbClr val="FFBE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2466975" y="3733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e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1676400" y="2971800"/>
            <a:ext cx="381000" cy="381000"/>
          </a:xfrm>
          <a:prstGeom prst="ellipse">
            <a:avLst/>
          </a:prstGeom>
          <a:noFill/>
          <a:ln w="38100">
            <a:solidFill>
              <a:srgbClr val="FFBE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676400" y="2895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c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>
            <a:off x="2590800" y="2590800"/>
            <a:ext cx="0" cy="12192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3"/>
          <p:cNvSpPr>
            <a:spLocks noChangeShapeType="1"/>
          </p:cNvSpPr>
          <p:nvPr/>
        </p:nvSpPr>
        <p:spPr bwMode="auto">
          <a:xfrm>
            <a:off x="1066800" y="2590800"/>
            <a:ext cx="0" cy="12192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 rot="16200000" flipH="1">
            <a:off x="1828800" y="1828800"/>
            <a:ext cx="0" cy="10668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rot="16200000" flipH="1">
            <a:off x="1866900" y="3390900"/>
            <a:ext cx="0" cy="11430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6"/>
          <p:cNvSpPr>
            <a:spLocks noChangeShapeType="1"/>
          </p:cNvSpPr>
          <p:nvPr/>
        </p:nvSpPr>
        <p:spPr bwMode="auto">
          <a:xfrm rot="16200000" flipH="1">
            <a:off x="1943100" y="3314700"/>
            <a:ext cx="533400" cy="4572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7"/>
          <p:cNvSpPr>
            <a:spLocks noChangeShapeType="1"/>
          </p:cNvSpPr>
          <p:nvPr/>
        </p:nvSpPr>
        <p:spPr bwMode="auto">
          <a:xfrm rot="16200000" flipH="1">
            <a:off x="1181100" y="2552700"/>
            <a:ext cx="533400" cy="4572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8"/>
          <p:cNvSpPr>
            <a:spLocks noChangeShapeType="1"/>
          </p:cNvSpPr>
          <p:nvPr/>
        </p:nvSpPr>
        <p:spPr bwMode="auto">
          <a:xfrm rot="10800000" flipH="1">
            <a:off x="1219200" y="3276600"/>
            <a:ext cx="457200" cy="5334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9"/>
          <p:cNvSpPr>
            <a:spLocks noChangeShapeType="1"/>
          </p:cNvSpPr>
          <p:nvPr/>
        </p:nvSpPr>
        <p:spPr bwMode="auto">
          <a:xfrm rot="10800000" flipH="1">
            <a:off x="1981200" y="2514600"/>
            <a:ext cx="381000" cy="457200"/>
          </a:xfrm>
          <a:prstGeom prst="line">
            <a:avLst/>
          </a:prstGeom>
          <a:noFill/>
          <a:ln w="38100">
            <a:solidFill>
              <a:srgbClr val="E8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Freeform 30"/>
          <p:cNvSpPr>
            <a:spLocks/>
          </p:cNvSpPr>
          <p:nvPr/>
        </p:nvSpPr>
        <p:spPr bwMode="auto">
          <a:xfrm>
            <a:off x="2667000" y="2514600"/>
            <a:ext cx="266700" cy="1295400"/>
          </a:xfrm>
          <a:custGeom>
            <a:avLst/>
            <a:gdLst>
              <a:gd name="T0" fmla="*/ 0 w 168"/>
              <a:gd name="T1" fmla="*/ 0 h 816"/>
              <a:gd name="T2" fmla="*/ 228600 w 168"/>
              <a:gd name="T3" fmla="*/ 381000 h 816"/>
              <a:gd name="T4" fmla="*/ 228600 w 168"/>
              <a:gd name="T5" fmla="*/ 1066800 h 816"/>
              <a:gd name="T6" fmla="*/ 76200 w 168"/>
              <a:gd name="T7" fmla="*/ 129540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816"/>
              <a:gd name="T14" fmla="*/ 168 w 16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816">
                <a:moveTo>
                  <a:pt x="0" y="0"/>
                </a:moveTo>
                <a:cubicBezTo>
                  <a:pt x="60" y="64"/>
                  <a:pt x="120" y="128"/>
                  <a:pt x="144" y="240"/>
                </a:cubicBezTo>
                <a:cubicBezTo>
                  <a:pt x="168" y="352"/>
                  <a:pt x="160" y="576"/>
                  <a:pt x="144" y="672"/>
                </a:cubicBezTo>
                <a:cubicBezTo>
                  <a:pt x="128" y="768"/>
                  <a:pt x="88" y="792"/>
                  <a:pt x="48" y="816"/>
                </a:cubicBezTo>
              </a:path>
            </a:pathLst>
          </a:custGeom>
          <a:noFill/>
          <a:ln w="38100" cmpd="sng">
            <a:solidFill>
              <a:srgbClr val="E8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Freeform 31"/>
          <p:cNvSpPr>
            <a:spLocks/>
          </p:cNvSpPr>
          <p:nvPr/>
        </p:nvSpPr>
        <p:spPr bwMode="auto">
          <a:xfrm rot="16200000" flipH="1">
            <a:off x="1771650" y="3486150"/>
            <a:ext cx="342900" cy="1600200"/>
          </a:xfrm>
          <a:custGeom>
            <a:avLst/>
            <a:gdLst>
              <a:gd name="T0" fmla="*/ 0 w 168"/>
              <a:gd name="T1" fmla="*/ 0 h 816"/>
              <a:gd name="T2" fmla="*/ 293914 w 168"/>
              <a:gd name="T3" fmla="*/ 470647 h 816"/>
              <a:gd name="T4" fmla="*/ 293914 w 168"/>
              <a:gd name="T5" fmla="*/ 1317812 h 816"/>
              <a:gd name="T6" fmla="*/ 97971 w 168"/>
              <a:gd name="T7" fmla="*/ 160020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816"/>
              <a:gd name="T14" fmla="*/ 168 w 16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816">
                <a:moveTo>
                  <a:pt x="0" y="0"/>
                </a:moveTo>
                <a:cubicBezTo>
                  <a:pt x="60" y="64"/>
                  <a:pt x="120" y="128"/>
                  <a:pt x="144" y="240"/>
                </a:cubicBezTo>
                <a:cubicBezTo>
                  <a:pt x="168" y="352"/>
                  <a:pt x="160" y="576"/>
                  <a:pt x="144" y="672"/>
                </a:cubicBezTo>
                <a:cubicBezTo>
                  <a:pt x="128" y="768"/>
                  <a:pt x="88" y="792"/>
                  <a:pt x="48" y="816"/>
                </a:cubicBezTo>
              </a:path>
            </a:pathLst>
          </a:custGeom>
          <a:noFill/>
          <a:ln w="38100" cmpd="sng">
            <a:solidFill>
              <a:srgbClr val="E8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32"/>
          <p:cNvSpPr txBox="1">
            <a:spLocks noChangeArrowheads="1"/>
          </p:cNvSpPr>
          <p:nvPr/>
        </p:nvSpPr>
        <p:spPr bwMode="auto">
          <a:xfrm>
            <a:off x="1584325" y="1879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2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38" name="Text Box 33"/>
          <p:cNvSpPr txBox="1">
            <a:spLocks noChangeArrowheads="1"/>
          </p:cNvSpPr>
          <p:nvPr/>
        </p:nvSpPr>
        <p:spPr bwMode="auto">
          <a:xfrm>
            <a:off x="182880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8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2286000" y="2819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4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0" name="Text Box 35"/>
          <p:cNvSpPr txBox="1">
            <a:spLocks noChangeArrowheads="1"/>
          </p:cNvSpPr>
          <p:nvPr/>
        </p:nvSpPr>
        <p:spPr bwMode="auto">
          <a:xfrm>
            <a:off x="2895600" y="2971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9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1" name="Text Box 36"/>
          <p:cNvSpPr txBox="1">
            <a:spLocks noChangeArrowheads="1"/>
          </p:cNvSpPr>
          <p:nvPr/>
        </p:nvSpPr>
        <p:spPr bwMode="auto">
          <a:xfrm>
            <a:off x="1752600" y="3581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2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2" name="Text Box 37"/>
          <p:cNvSpPr txBox="1">
            <a:spLocks noChangeArrowheads="1"/>
          </p:cNvSpPr>
          <p:nvPr/>
        </p:nvSpPr>
        <p:spPr bwMode="auto">
          <a:xfrm>
            <a:off x="1676400" y="4038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4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3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Futura" charset="0"/>
              </a:rPr>
              <a:t>12</a:t>
            </a:r>
            <a:endParaRPr 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44" name="Text Box 39"/>
          <p:cNvSpPr txBox="1">
            <a:spLocks noChangeArrowheads="1"/>
          </p:cNvSpPr>
          <p:nvPr/>
        </p:nvSpPr>
        <p:spPr bwMode="auto">
          <a:xfrm>
            <a:off x="685800" y="2971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10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5" name="Text Box 40"/>
          <p:cNvSpPr txBox="1">
            <a:spLocks noChangeArrowheads="1"/>
          </p:cNvSpPr>
          <p:nvPr/>
        </p:nvSpPr>
        <p:spPr bwMode="auto">
          <a:xfrm>
            <a:off x="1295400" y="3124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6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6" name="Text Box 41"/>
          <p:cNvSpPr txBox="1">
            <a:spLocks noChangeArrowheads="1"/>
          </p:cNvSpPr>
          <p:nvPr/>
        </p:nvSpPr>
        <p:spPr bwMode="auto">
          <a:xfrm>
            <a:off x="2057400" y="3124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3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47" name="Text Box 42"/>
          <p:cNvSpPr txBox="1">
            <a:spLocks noChangeArrowheads="1"/>
          </p:cNvSpPr>
          <p:nvPr/>
        </p:nvSpPr>
        <p:spPr bwMode="auto">
          <a:xfrm>
            <a:off x="685800" y="4648200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Futura" charset="0"/>
              </a:rPr>
              <a:t>a is source node</a:t>
            </a: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646306" name="Group 162"/>
          <p:cNvGraphicFramePr>
            <a:graphicFrameLocks noGrp="1"/>
          </p:cNvGraphicFramePr>
          <p:nvPr/>
        </p:nvGraphicFramePr>
        <p:xfrm>
          <a:off x="3429000" y="2133600"/>
          <a:ext cx="5181600" cy="3886200"/>
        </p:xfrm>
        <a:graphic>
          <a:graphicData uri="http://schemas.openxmlformats.org/drawingml/2006/table">
            <a:tbl>
              <a:tblPr/>
              <a:tblGrid>
                <a:gridCol w="741363"/>
                <a:gridCol w="985837"/>
                <a:gridCol w="863600"/>
                <a:gridCol w="863600"/>
                <a:gridCol w="549275"/>
                <a:gridCol w="549275"/>
                <a:gridCol w="6286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bcde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d[a]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d[b]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d[c]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d[d]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8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d[e]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4" name="Text Box 150"/>
          <p:cNvSpPr txBox="1">
            <a:spLocks noChangeArrowheads="1"/>
          </p:cNvSpPr>
          <p:nvPr/>
        </p:nvSpPr>
        <p:spPr bwMode="auto">
          <a:xfrm>
            <a:off x="5486400" y="17526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Futura" charset="0"/>
              </a:rPr>
              <a:t>iteration</a:t>
            </a:r>
          </a:p>
        </p:txBody>
      </p:sp>
      <p:sp>
        <p:nvSpPr>
          <p:cNvPr id="646295" name="Line 151"/>
          <p:cNvSpPr>
            <a:spLocks noChangeShapeType="1"/>
          </p:cNvSpPr>
          <p:nvPr/>
        </p:nvSpPr>
        <p:spPr bwMode="auto">
          <a:xfrm rot="16200000" flipH="1">
            <a:off x="1828800" y="1828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96" name="Line 152"/>
          <p:cNvSpPr>
            <a:spLocks noChangeShapeType="1"/>
          </p:cNvSpPr>
          <p:nvPr/>
        </p:nvSpPr>
        <p:spPr bwMode="auto">
          <a:xfrm rot="10800000" flipH="1">
            <a:off x="1981200" y="25146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98" name="Line 154"/>
          <p:cNvSpPr>
            <a:spLocks noChangeShapeType="1"/>
          </p:cNvSpPr>
          <p:nvPr/>
        </p:nvSpPr>
        <p:spPr bwMode="auto">
          <a:xfrm rot="16200000" flipH="1">
            <a:off x="1866900" y="33909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04" name="Freeform 160"/>
          <p:cNvSpPr>
            <a:spLocks/>
          </p:cNvSpPr>
          <p:nvPr/>
        </p:nvSpPr>
        <p:spPr bwMode="auto">
          <a:xfrm>
            <a:off x="2667000" y="2514600"/>
            <a:ext cx="266700" cy="1295400"/>
          </a:xfrm>
          <a:custGeom>
            <a:avLst/>
            <a:gdLst>
              <a:gd name="T0" fmla="*/ 0 w 168"/>
              <a:gd name="T1" fmla="*/ 0 h 816"/>
              <a:gd name="T2" fmla="*/ 228600 w 168"/>
              <a:gd name="T3" fmla="*/ 381000 h 816"/>
              <a:gd name="T4" fmla="*/ 228600 w 168"/>
              <a:gd name="T5" fmla="*/ 1066800 h 816"/>
              <a:gd name="T6" fmla="*/ 76200 w 168"/>
              <a:gd name="T7" fmla="*/ 129540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816"/>
              <a:gd name="T14" fmla="*/ 168 w 16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816">
                <a:moveTo>
                  <a:pt x="0" y="0"/>
                </a:moveTo>
                <a:cubicBezTo>
                  <a:pt x="60" y="64"/>
                  <a:pt x="120" y="128"/>
                  <a:pt x="144" y="240"/>
                </a:cubicBezTo>
                <a:cubicBezTo>
                  <a:pt x="168" y="352"/>
                  <a:pt x="160" y="576"/>
                  <a:pt x="144" y="672"/>
                </a:cubicBezTo>
                <a:cubicBezTo>
                  <a:pt x="128" y="768"/>
                  <a:pt x="88" y="792"/>
                  <a:pt x="48" y="81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300" grpId="0" animBg="1"/>
      <p:bldP spid="646301" grpId="0" animBg="1"/>
      <p:bldP spid="646302" grpId="0" animBg="1"/>
      <p:bldP spid="646303" grpId="0" animBg="1"/>
      <p:bldP spid="646299" grpId="0" animBg="1"/>
      <p:bldP spid="646295" grpId="0" animBg="1"/>
      <p:bldP spid="646296" grpId="0" animBg="1"/>
      <p:bldP spid="646298" grpId="0" animBg="1"/>
      <p:bldP spid="6463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FC7565F-5289-5748-8184-6E96F40F1938}" type="slidenum">
              <a:rPr lang="en-US" sz="1400">
                <a:solidFill>
                  <a:schemeClr val="bg2"/>
                </a:solidFill>
                <a:latin typeface="+mn-lt"/>
              </a:rPr>
              <a:pPr/>
              <a:t>5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</a:t>
            </a:r>
            <a:r>
              <a:rPr lang="en-US" dirty="0" smtClean="0">
                <a:latin typeface="+mn-lt"/>
              </a:rPr>
              <a:t>Array Implementations</a:t>
            </a:r>
            <a:endParaRPr lang="en-US" dirty="0">
              <a:latin typeface="+mn-lt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</a:t>
            </a:r>
            <a:r>
              <a:rPr lang="en-US" sz="2800" dirty="0" smtClean="0"/>
              <a:t>(|V|(</a:t>
            </a:r>
            <a:r>
              <a:rPr lang="en-US" sz="2800" dirty="0"/>
              <a:t>T</a:t>
            </a:r>
            <a:r>
              <a:rPr lang="en-US" sz="2800" baseline="-25000" dirty="0"/>
              <a:t>ins</a:t>
            </a:r>
            <a:r>
              <a:rPr lang="en-US" sz="2800" dirty="0"/>
              <a:t> + T</a:t>
            </a:r>
            <a:r>
              <a:rPr lang="en-US" sz="2800" baseline="-25000" dirty="0"/>
              <a:t>ex</a:t>
            </a:r>
            <a:r>
              <a:rPr lang="en-US" sz="2800" dirty="0"/>
              <a:t>) + </a:t>
            </a:r>
            <a:r>
              <a:rPr lang="en-US" sz="2800" dirty="0" smtClean="0"/>
              <a:t>|E|</a:t>
            </a:r>
            <a:r>
              <a:rPr lang="en-US" sz="2800" dirty="0" smtClean="0">
                <a:sym typeface="Symbol" charset="0"/>
              </a:rPr>
              <a:t></a:t>
            </a:r>
            <a:r>
              <a:rPr lang="en-US" sz="2800" dirty="0" err="1">
                <a:sym typeface="Symbol" charset="0"/>
              </a:rPr>
              <a:t>T</a:t>
            </a:r>
            <a:r>
              <a:rPr lang="en-US" sz="2800" baseline="-25000" dirty="0" err="1">
                <a:sym typeface="Symbol" charset="0"/>
              </a:rPr>
              <a:t>dec</a:t>
            </a:r>
            <a:r>
              <a:rPr lang="en-US" sz="28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0"/>
              </a:rPr>
              <a:t>Implement </a:t>
            </a:r>
            <a:r>
              <a:rPr lang="en-US" sz="2800" dirty="0">
                <a:sym typeface="Symbol" charset="0"/>
              </a:rPr>
              <a:t>priority queue with an unsorted array: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T</a:t>
            </a:r>
            <a:r>
              <a:rPr lang="en-US" sz="2400" baseline="-25000" dirty="0">
                <a:sym typeface="Symbol" charset="0"/>
              </a:rPr>
              <a:t>ins</a:t>
            </a:r>
            <a:r>
              <a:rPr lang="en-US" sz="2400" dirty="0">
                <a:sym typeface="Symbol" charset="0"/>
              </a:rPr>
              <a:t> = O(1)</a:t>
            </a:r>
            <a:r>
              <a:rPr lang="en-US" sz="2400" dirty="0" smtClean="0">
                <a:sym typeface="Symbol" charset="0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T</a:t>
            </a:r>
            <a:r>
              <a:rPr lang="en-US" sz="2400" baseline="-25000" dirty="0">
                <a:sym typeface="Symbol" charset="0"/>
              </a:rPr>
              <a:t>ex</a:t>
            </a:r>
            <a:r>
              <a:rPr lang="en-US" sz="2400" dirty="0">
                <a:sym typeface="Symbol" charset="0"/>
              </a:rPr>
              <a:t> = O</a:t>
            </a:r>
            <a:r>
              <a:rPr lang="en-US" sz="2400" dirty="0" smtClean="0">
                <a:sym typeface="Symbol" charset="0"/>
              </a:rPr>
              <a:t>(|V|)</a:t>
            </a:r>
            <a:r>
              <a:rPr lang="en-US" sz="2400" dirty="0">
                <a:sym typeface="Symbol" charset="0"/>
              </a:rPr>
              <a:t>, </a:t>
            </a:r>
            <a:endParaRPr lang="en-US" sz="2400" dirty="0" smtClean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ym typeface="Symbol" charset="0"/>
              </a:rPr>
              <a:t>T</a:t>
            </a:r>
            <a:r>
              <a:rPr lang="en-US" sz="2400" baseline="-25000" dirty="0" err="1" smtClean="0">
                <a:sym typeface="Symbol" charset="0"/>
              </a:rPr>
              <a:t>dec</a:t>
            </a: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= O(1)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sym typeface="Symbol" charset="0"/>
              </a:rPr>
              <a:t>total 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time is </a:t>
            </a:r>
            <a:r>
              <a:rPr lang="en-US" sz="2400" dirty="0" smtClean="0">
                <a:sym typeface="Symbol" charset="0"/>
              </a:rPr>
              <a:t>O(|V|</a:t>
            </a:r>
            <a:r>
              <a:rPr lang="en-US" sz="2400" baseline="30000" dirty="0" smtClean="0">
                <a:sym typeface="Symbol" charset="0"/>
              </a:rPr>
              <a:t>2</a:t>
            </a:r>
            <a:r>
              <a:rPr lang="en-US" sz="2400" dirty="0"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212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F3BB67D-C08A-FA44-B031-88C4DC09A1B8}" type="slidenum">
              <a:rPr lang="en-US" sz="1400">
                <a:solidFill>
                  <a:schemeClr val="bg2"/>
                </a:solidFill>
                <a:latin typeface="+mn-lt"/>
              </a:rPr>
              <a:pPr/>
              <a:t>6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Running Time using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Binary </a:t>
            </a:r>
            <a:r>
              <a:rPr lang="en-US" sz="3600" dirty="0" smtClean="0">
                <a:latin typeface="+mn-lt"/>
              </a:rPr>
              <a:t>Heaps</a:t>
            </a:r>
            <a:endParaRPr lang="en-US" sz="3600" dirty="0">
              <a:latin typeface="+mn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(|V|(</a:t>
            </a:r>
            <a:r>
              <a:rPr lang="en-US" sz="2800" dirty="0"/>
              <a:t>T</a:t>
            </a:r>
            <a:r>
              <a:rPr lang="en-US" sz="2800" baseline="-25000" dirty="0"/>
              <a:t>ins</a:t>
            </a:r>
            <a:r>
              <a:rPr lang="en-US" sz="2800" dirty="0"/>
              <a:t> + T</a:t>
            </a:r>
            <a:r>
              <a:rPr lang="en-US" sz="2800" baseline="-25000" dirty="0"/>
              <a:t>ex</a:t>
            </a:r>
            <a:r>
              <a:rPr lang="en-US" sz="2800" dirty="0"/>
              <a:t>) + </a:t>
            </a:r>
            <a:r>
              <a:rPr lang="en-US" sz="2800" dirty="0" err="1"/>
              <a:t>E</a:t>
            </a:r>
            <a:r>
              <a:rPr lang="en-US" sz="2800" dirty="0" err="1">
                <a:sym typeface="Symbol" charset="0"/>
              </a:rPr>
              <a:t>T</a:t>
            </a:r>
            <a:r>
              <a:rPr lang="en-US" sz="2800" baseline="-25000" dirty="0" err="1">
                <a:sym typeface="Symbol" charset="0"/>
              </a:rPr>
              <a:t>dec</a:t>
            </a:r>
            <a:r>
              <a:rPr lang="en-US" sz="2800" dirty="0">
                <a:sym typeface="Symbol" charset="0"/>
              </a:rPr>
              <a:t>)</a:t>
            </a:r>
          </a:p>
          <a:p>
            <a:r>
              <a:rPr lang="en-US" sz="2800" dirty="0">
                <a:sym typeface="Symbol" charset="0"/>
              </a:rPr>
              <a:t>If priority queue is implemented with a binary heap, then </a:t>
            </a:r>
          </a:p>
          <a:p>
            <a:pPr lvl="1"/>
            <a:r>
              <a:rPr lang="en-US" sz="2400" dirty="0">
                <a:sym typeface="Symbol" charset="0"/>
              </a:rPr>
              <a:t>T</a:t>
            </a:r>
            <a:r>
              <a:rPr lang="en-US" sz="2400" baseline="-25000" dirty="0">
                <a:sym typeface="Symbol" charset="0"/>
              </a:rPr>
              <a:t>ins</a:t>
            </a:r>
            <a:r>
              <a:rPr lang="en-US" sz="2400" dirty="0">
                <a:sym typeface="Symbol" charset="0"/>
              </a:rPr>
              <a:t> = T</a:t>
            </a:r>
            <a:r>
              <a:rPr lang="en-US" sz="2400" baseline="-25000" dirty="0">
                <a:sym typeface="Symbol" charset="0"/>
              </a:rPr>
              <a:t>ex</a:t>
            </a:r>
            <a:r>
              <a:rPr lang="en-US" sz="2400" dirty="0">
                <a:sym typeface="Symbol" charset="0"/>
              </a:rPr>
              <a:t> = </a:t>
            </a:r>
            <a:r>
              <a:rPr lang="en-US" sz="2400" dirty="0" err="1">
                <a:sym typeface="Symbol" charset="0"/>
              </a:rPr>
              <a:t>T</a:t>
            </a:r>
            <a:r>
              <a:rPr lang="en-US" sz="2400" baseline="-25000" dirty="0" err="1">
                <a:sym typeface="Symbol" charset="0"/>
              </a:rPr>
              <a:t>dec</a:t>
            </a:r>
            <a:r>
              <a:rPr lang="en-US" sz="2400" dirty="0">
                <a:sym typeface="Symbol" charset="0"/>
              </a:rPr>
              <a:t> = O(log </a:t>
            </a:r>
            <a:r>
              <a:rPr lang="en-US" sz="2400" dirty="0" smtClean="0">
                <a:sym typeface="Symbol" charset="0"/>
              </a:rPr>
              <a:t>|V|)</a:t>
            </a:r>
            <a:endParaRPr lang="en-US" sz="2400" dirty="0">
              <a:sym typeface="Symbol" charset="0"/>
            </a:endParaRPr>
          </a:p>
          <a:p>
            <a:pPr lvl="1"/>
            <a:r>
              <a:rPr lang="en-US" sz="2400" dirty="0">
                <a:solidFill>
                  <a:srgbClr val="E80000"/>
                </a:solidFill>
                <a:sym typeface="Symbol" charset="0"/>
              </a:rPr>
              <a:t>total </a:t>
            </a:r>
            <a:r>
              <a:rPr lang="en-US" sz="2400" dirty="0" smtClean="0">
                <a:solidFill>
                  <a:srgbClr val="E80000"/>
                </a:solidFill>
                <a:sym typeface="Symbol" charset="0"/>
              </a:rPr>
              <a:t>time is</a:t>
            </a: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O</a:t>
            </a:r>
            <a:r>
              <a:rPr lang="en-US" sz="2400" dirty="0" smtClean="0">
                <a:sym typeface="Symbol" charset="0"/>
              </a:rPr>
              <a:t>(|E| </a:t>
            </a:r>
            <a:r>
              <a:rPr lang="en-US" sz="2400" dirty="0">
                <a:sym typeface="Symbol" charset="0"/>
              </a:rPr>
              <a:t>log </a:t>
            </a:r>
            <a:r>
              <a:rPr lang="en-US" sz="2400" dirty="0" smtClean="0">
                <a:sym typeface="Symbol" charset="0"/>
              </a:rPr>
              <a:t>|V|)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8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F3BB67D-C08A-FA44-B031-88C4DC09A1B8}" type="slidenum">
              <a:rPr lang="en-US" sz="1400">
                <a:solidFill>
                  <a:schemeClr val="bg2"/>
                </a:solidFill>
                <a:latin typeface="+mn-lt"/>
              </a:rPr>
              <a:pPr/>
              <a:t>7</a:t>
            </a:fld>
            <a:endParaRPr lang="en-US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Running Time using </a:t>
            </a:r>
            <a:br>
              <a:rPr lang="en-US" sz="3600" dirty="0">
                <a:latin typeface="+mn-lt"/>
              </a:rPr>
            </a:br>
            <a:r>
              <a:rPr lang="en-US" sz="3600" dirty="0" smtClean="0">
                <a:latin typeface="+mn-lt"/>
              </a:rPr>
              <a:t>Fibonacci  Heaps</a:t>
            </a:r>
            <a:endParaRPr lang="en-US" sz="3600" dirty="0">
              <a:latin typeface="+mn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(|V|(</a:t>
            </a:r>
            <a:r>
              <a:rPr lang="en-US" sz="2800" dirty="0"/>
              <a:t>T</a:t>
            </a:r>
            <a:r>
              <a:rPr lang="en-US" sz="2800" baseline="-25000" dirty="0"/>
              <a:t>ins</a:t>
            </a:r>
            <a:r>
              <a:rPr lang="en-US" sz="2800" dirty="0"/>
              <a:t> + T</a:t>
            </a:r>
            <a:r>
              <a:rPr lang="en-US" sz="2800" baseline="-25000" dirty="0"/>
              <a:t>ex</a:t>
            </a:r>
            <a:r>
              <a:rPr lang="en-US" sz="2800" dirty="0"/>
              <a:t>) + </a:t>
            </a:r>
            <a:r>
              <a:rPr lang="en-US" sz="2800" dirty="0" err="1"/>
              <a:t>E</a:t>
            </a:r>
            <a:r>
              <a:rPr lang="en-US" sz="2800" dirty="0" err="1">
                <a:sym typeface="Symbol" charset="0"/>
              </a:rPr>
              <a:t>T</a:t>
            </a:r>
            <a:r>
              <a:rPr lang="en-US" sz="2800" baseline="-25000" dirty="0" err="1">
                <a:sym typeface="Symbol" charset="0"/>
              </a:rPr>
              <a:t>dec</a:t>
            </a:r>
            <a:r>
              <a:rPr lang="en-US" sz="2800" dirty="0">
                <a:sym typeface="Symbol" charset="0"/>
              </a:rPr>
              <a:t>)</a:t>
            </a:r>
          </a:p>
          <a:p>
            <a:r>
              <a:rPr lang="en-US" sz="2800" dirty="0">
                <a:sym typeface="Symbol" charset="0"/>
              </a:rPr>
              <a:t>If priority queue is implemented with a </a:t>
            </a:r>
            <a:r>
              <a:rPr lang="en-US" sz="2800" dirty="0" smtClean="0">
                <a:sym typeface="Symbol" charset="0"/>
              </a:rPr>
              <a:t>Fibonacci </a:t>
            </a:r>
            <a:r>
              <a:rPr lang="en-US" sz="2800" dirty="0">
                <a:sym typeface="Symbol" charset="0"/>
              </a:rPr>
              <a:t>heap, then </a:t>
            </a:r>
            <a:endParaRPr lang="en-US" sz="2800" dirty="0" smtClean="0">
              <a:sym typeface="Symbol" charset="0"/>
            </a:endParaRPr>
          </a:p>
          <a:p>
            <a:pPr lvl="1"/>
            <a:r>
              <a:rPr lang="en-US" sz="2400" dirty="0" smtClean="0">
                <a:sym typeface="Symbol" charset="0"/>
              </a:rPr>
              <a:t>T</a:t>
            </a:r>
            <a:r>
              <a:rPr lang="en-US" sz="2400" baseline="-25000" dirty="0" smtClean="0">
                <a:sym typeface="Symbol" charset="0"/>
              </a:rPr>
              <a:t>ex</a:t>
            </a:r>
            <a:r>
              <a:rPr lang="en-US" sz="2400" dirty="0" smtClean="0">
                <a:sym typeface="Symbol" charset="0"/>
              </a:rPr>
              <a:t> = O(log |V|)</a:t>
            </a:r>
            <a:endParaRPr lang="en-US" sz="2400" dirty="0">
              <a:sym typeface="Symbol" charset="0"/>
            </a:endParaRPr>
          </a:p>
          <a:p>
            <a:pPr lvl="1"/>
            <a:r>
              <a:rPr lang="en-US" sz="2400" dirty="0">
                <a:sym typeface="Symbol" charset="0"/>
              </a:rPr>
              <a:t>T</a:t>
            </a:r>
            <a:r>
              <a:rPr lang="en-US" sz="2400" baseline="-25000" dirty="0">
                <a:sym typeface="Symbol" charset="0"/>
              </a:rPr>
              <a:t>ins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 err="1">
                <a:sym typeface="Symbol" charset="0"/>
              </a:rPr>
              <a:t>T</a:t>
            </a:r>
            <a:r>
              <a:rPr lang="en-US" sz="2400" baseline="-25000" dirty="0" err="1">
                <a:sym typeface="Symbol" charset="0"/>
              </a:rPr>
              <a:t>dec</a:t>
            </a:r>
            <a:r>
              <a:rPr lang="en-US" sz="2400" dirty="0">
                <a:sym typeface="Symbol" charset="0"/>
              </a:rPr>
              <a:t> = O</a:t>
            </a:r>
            <a:r>
              <a:rPr lang="en-US" sz="2400" dirty="0" smtClean="0">
                <a:sym typeface="Symbol" charset="0"/>
              </a:rPr>
              <a:t>(1)</a:t>
            </a:r>
            <a:endParaRPr lang="en-US" sz="2400" dirty="0">
              <a:sym typeface="Symbol" charset="0"/>
            </a:endParaRPr>
          </a:p>
          <a:p>
            <a:pPr lvl="1"/>
            <a:r>
              <a:rPr lang="en-US" sz="2400" dirty="0">
                <a:solidFill>
                  <a:srgbClr val="E80000"/>
                </a:solidFill>
                <a:sym typeface="Symbol" charset="0"/>
              </a:rPr>
              <a:t>total </a:t>
            </a:r>
            <a:r>
              <a:rPr lang="en-US" sz="2400" dirty="0" smtClean="0">
                <a:solidFill>
                  <a:srgbClr val="E80000"/>
                </a:solidFill>
                <a:sym typeface="Symbol" charset="0"/>
              </a:rPr>
              <a:t>time is</a:t>
            </a: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O</a:t>
            </a:r>
            <a:r>
              <a:rPr lang="en-US" sz="2400" dirty="0" smtClean="0">
                <a:sym typeface="Symbol" charset="0"/>
              </a:rPr>
              <a:t>(|V| </a:t>
            </a:r>
            <a:r>
              <a:rPr lang="en-US" sz="2400" dirty="0">
                <a:sym typeface="Symbol" charset="0"/>
              </a:rPr>
              <a:t>log </a:t>
            </a:r>
            <a:r>
              <a:rPr lang="en-US" sz="2400" dirty="0" smtClean="0">
                <a:sym typeface="Symbol" charset="0"/>
              </a:rPr>
              <a:t>|V| + |E|)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Problems with </a:t>
            </a:r>
            <a:r>
              <a:rPr lang="en-US" sz="3600" dirty="0" err="1" smtClean="0"/>
              <a:t>Dijkstra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Visits too many vertices</a:t>
            </a:r>
          </a:p>
          <a:p>
            <a:r>
              <a:rPr lang="en-US" sz="2800" dirty="0" smtClean="0"/>
              <a:t>Visits all the vertices whose distances to s is less than </a:t>
            </a:r>
            <a:r>
              <a:rPr lang="en-US" sz="2800" dirty="0" err="1" smtClean="0"/>
              <a:t>dist</a:t>
            </a:r>
            <a:r>
              <a:rPr lang="en-US" sz="2800" dirty="0" smtClean="0"/>
              <a:t>[t].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9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jkst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535646"/>
            <a:ext cx="4857044" cy="63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1193</Words>
  <Application>Microsoft Macintosh PowerPoint</Application>
  <PresentationFormat>On-screen Show (4:3)</PresentationFormat>
  <Paragraphs>224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Programming Project Improving Dijkstra’s algorithm</vt:lpstr>
      <vt:lpstr>Dijkstra's Algorithm</vt:lpstr>
      <vt:lpstr>Dijkstra's Algorithm</vt:lpstr>
      <vt:lpstr>Dijkstra's Algorithm Example</vt:lpstr>
      <vt:lpstr>Using Array Implementations</vt:lpstr>
      <vt:lpstr>Running Time using  Binary Heaps</vt:lpstr>
      <vt:lpstr>Running Time using  Fibonacci  Heaps</vt:lpstr>
      <vt:lpstr>Problems with Dijkstra</vt:lpstr>
      <vt:lpstr>PowerPoint Presentation</vt:lpstr>
      <vt:lpstr>A* algorithm</vt:lpstr>
      <vt:lpstr>Wrong result</vt:lpstr>
      <vt:lpstr>Dijkstra's A* Algorithm</vt:lpstr>
      <vt:lpstr>Dijkstra's Algorithm</vt:lpstr>
      <vt:lpstr>An example</vt:lpstr>
      <vt:lpstr>An example</vt:lpstr>
      <vt:lpstr>An example</vt:lpstr>
      <vt:lpstr>A* search</vt:lpstr>
      <vt:lpstr>Classical Dijkstra</vt:lpstr>
      <vt:lpstr>A* search</vt:lpstr>
      <vt:lpstr>Maps with obstacles Classical Dijkstra</vt:lpstr>
      <vt:lpstr>Maps with obstacles A* search</vt:lpstr>
      <vt:lpstr>A better way to estimate </vt:lpstr>
      <vt:lpstr>Lower bound estimate</vt:lpstr>
      <vt:lpstr>Lower bound estimate</vt:lpstr>
      <vt:lpstr>Lower bound estimate</vt:lpstr>
      <vt:lpstr>Landmark Selection</vt:lpstr>
      <vt:lpstr>An example</vt:lpstr>
      <vt:lpstr>Paths through Vancouver http://www.flickr.com/photos/walkingsf/6755920957/</vt:lpstr>
      <vt:lpstr>Project details</vt:lpstr>
      <vt:lpstr>Output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point-to-point shortest path</dc:title>
  <dc:creator>Binay Bhattacharya</dc:creator>
  <cp:lastModifiedBy>Binay Bhattacharya</cp:lastModifiedBy>
  <cp:revision>23</cp:revision>
  <cp:lastPrinted>2015-07-27T17:03:34Z</cp:lastPrinted>
  <dcterms:created xsi:type="dcterms:W3CDTF">2015-07-26T21:22:29Z</dcterms:created>
  <dcterms:modified xsi:type="dcterms:W3CDTF">2019-10-25T09:04:59Z</dcterms:modified>
</cp:coreProperties>
</file>