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28" r:id="rId2"/>
    <p:sldId id="433" r:id="rId3"/>
    <p:sldId id="415" r:id="rId4"/>
    <p:sldId id="434" r:id="rId5"/>
    <p:sldId id="441" r:id="rId6"/>
    <p:sldId id="429" r:id="rId7"/>
    <p:sldId id="435" r:id="rId8"/>
    <p:sldId id="440" r:id="rId9"/>
    <p:sldId id="436" r:id="rId10"/>
    <p:sldId id="437" r:id="rId11"/>
    <p:sldId id="438" r:id="rId12"/>
    <p:sldId id="43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1CE"/>
    <a:srgbClr val="2D4E77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15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DE416-61FC-45DB-918D-D357F9673D10}" type="datetimeFigureOut">
              <a:rPr lang="tr-TR" smtClean="0"/>
              <a:pPr/>
              <a:t>26.5.2018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62583-93D4-420C-9C8D-E5D6C82B38D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658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Repeater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Tekrarlanan bilgileri (örn. veritabanından çekilen verileri) göstermede kullanılan en sade ve esnek kontrollerden biri</a:t>
            </a:r>
          </a:p>
          <a:p>
            <a:r>
              <a:rPr lang="tr-TR" dirty="0" smtClean="0"/>
              <a:t>Default bir görünümü yok ( ve Gridview’deki gibi tablo olmak zorunda değil)</a:t>
            </a:r>
          </a:p>
          <a:p>
            <a:pPr lvl="1"/>
            <a:r>
              <a:rPr lang="tr-TR" dirty="0" smtClean="0"/>
              <a:t>Şablonları kullanıyoruz</a:t>
            </a:r>
          </a:p>
          <a:p>
            <a:pPr lvl="2"/>
            <a:r>
              <a:rPr lang="tr-TR" dirty="0" smtClean="0"/>
              <a:t>Item template: Veritabanından gelen herbir kaydın (row) nasıl görüntüleneceğini ayarlar.</a:t>
            </a:r>
          </a:p>
          <a:p>
            <a:pPr lvl="2"/>
            <a:r>
              <a:rPr lang="tr-TR" dirty="0" smtClean="0"/>
              <a:t>...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4724400"/>
            <a:ext cx="85344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Rectangle 7"/>
          <p:cNvSpPr/>
          <p:nvPr/>
        </p:nvSpPr>
        <p:spPr>
          <a:xfrm>
            <a:off x="228600" y="4953000"/>
            <a:ext cx="83820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152399" y="4648200"/>
            <a:ext cx="565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.cs kod sayfası</a:t>
            </a:r>
            <a:endParaRPr lang="tr-TR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1981200"/>
          </a:xfrm>
        </p:spPr>
        <p:txBody>
          <a:bodyPr>
            <a:normAutofit/>
          </a:bodyPr>
          <a:lstStyle/>
          <a:p>
            <a:r>
              <a:rPr lang="tr-TR" sz="2000" b="1" dirty="0" smtClean="0"/>
              <a:t>Event olarak hangi kontrolden alınacak komut çalıştırılacaksa o kontrole </a:t>
            </a:r>
            <a:r>
              <a:rPr lang="tr-TR" sz="2000" b="1" dirty="0" smtClean="0">
                <a:solidFill>
                  <a:srgbClr val="FF0000"/>
                </a:solidFill>
              </a:rPr>
              <a:t>CommandName</a:t>
            </a:r>
            <a:r>
              <a:rPr lang="tr-TR" sz="2000" b="1" dirty="0" smtClean="0"/>
              <a:t> özelliğini ekliyoruz.</a:t>
            </a:r>
          </a:p>
          <a:p>
            <a:r>
              <a:rPr lang="tr-TR" sz="2000" b="1" dirty="0" smtClean="0"/>
              <a:t>Bu komut ile taşınmasını istediğimiz bilgileri kod sayfasına aktarmak için </a:t>
            </a:r>
            <a:r>
              <a:rPr lang="tr-TR" sz="2000" b="1" dirty="0" smtClean="0">
                <a:solidFill>
                  <a:srgbClr val="FF0000"/>
                </a:solidFill>
              </a:rPr>
              <a:t>CommandArgument</a:t>
            </a:r>
            <a:r>
              <a:rPr lang="tr-TR" sz="2000" b="1" dirty="0" smtClean="0"/>
              <a:t> özelliğini kullanıyoruz.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9067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/>
              <a:t>&lt;asp:GridView ID="GridView1" runat="server" AutoGenerateColumns="False" </a:t>
            </a:r>
            <a:r>
              <a:rPr lang="tr-TR" sz="1400" dirty="0" smtClean="0">
                <a:solidFill>
                  <a:schemeClr val="accent6"/>
                </a:solidFill>
              </a:rPr>
              <a:t>OnRowCommand="Button1_RowCommand"</a:t>
            </a:r>
            <a:r>
              <a:rPr lang="tr-TR" sz="1400" dirty="0" smtClean="0"/>
              <a:t>&gt;</a:t>
            </a:r>
          </a:p>
          <a:p>
            <a:r>
              <a:rPr lang="tr-TR" sz="1400" dirty="0" smtClean="0"/>
              <a:t>            &lt;Columns&gt;</a:t>
            </a:r>
          </a:p>
          <a:p>
            <a:r>
              <a:rPr lang="tr-TR" sz="1400" dirty="0" smtClean="0"/>
              <a:t>                &lt;asp:TemplateField&gt;</a:t>
            </a:r>
          </a:p>
          <a:p>
            <a:r>
              <a:rPr lang="tr-TR" sz="1400" dirty="0" smtClean="0"/>
              <a:t>                    &lt;ItemTemplate&gt;</a:t>
            </a:r>
          </a:p>
          <a:p>
            <a:r>
              <a:rPr lang="tr-TR" sz="1400" dirty="0" smtClean="0"/>
              <a:t>                        &lt;asp:Label ID="L1" runat="server"  Text='&lt;%# Eval("OgrenciNo") %&gt;'&gt;&lt;/asp:Label&gt;                        </a:t>
            </a:r>
          </a:p>
          <a:p>
            <a:r>
              <a:rPr lang="tr-TR" sz="1400" dirty="0" smtClean="0"/>
              <a:t>                        &lt;asp:TextBox ID="T1" runat="server" Text='&lt;%# Eval("Ad") %&gt;'&gt;&lt;/asp:TextBox&gt;</a:t>
            </a:r>
          </a:p>
          <a:p>
            <a:r>
              <a:rPr lang="tr-TR" sz="1400" dirty="0" smtClean="0"/>
              <a:t>                        &lt;asp:Button ID="Button1" runat="server" Text= " Metin" </a:t>
            </a:r>
            <a:r>
              <a:rPr lang="tr-TR" sz="1400" dirty="0" smtClean="0">
                <a:solidFill>
                  <a:srgbClr val="FF0000"/>
                </a:solidFill>
              </a:rPr>
              <a:t>CommandName="KomutAdi" CommandArgument="&lt;%# Eval("OgrDersID") %&gt;" </a:t>
            </a:r>
            <a:r>
              <a:rPr lang="tr-TR" sz="1400" dirty="0" smtClean="0"/>
              <a:t>/&gt;</a:t>
            </a:r>
          </a:p>
          <a:p>
            <a:r>
              <a:rPr lang="tr-TR" sz="1400" dirty="0" smtClean="0"/>
              <a:t>                    &lt;/ItemTemplate&gt;</a:t>
            </a:r>
          </a:p>
          <a:p>
            <a:r>
              <a:rPr lang="tr-TR" sz="1400" dirty="0" smtClean="0"/>
              <a:t>                &lt;/asp:TemplateField&gt;</a:t>
            </a:r>
          </a:p>
          <a:p>
            <a:r>
              <a:rPr lang="tr-TR" sz="1400" dirty="0" smtClean="0"/>
              <a:t>            &lt;/Columns&gt;</a:t>
            </a:r>
          </a:p>
          <a:p>
            <a:r>
              <a:rPr lang="tr-TR" sz="1400" dirty="0" smtClean="0"/>
              <a:t>        &lt;/asp:GridView&gt;</a:t>
            </a:r>
            <a:endParaRPr lang="tr-TR" sz="1400" dirty="0"/>
          </a:p>
        </p:txBody>
      </p:sp>
      <p:sp>
        <p:nvSpPr>
          <p:cNvPr id="5" name="Rectangle 4"/>
          <p:cNvSpPr/>
          <p:nvPr/>
        </p:nvSpPr>
        <p:spPr>
          <a:xfrm>
            <a:off x="304800" y="4953000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protected void Button1_RowCommand(object sender, </a:t>
            </a:r>
            <a:r>
              <a:rPr lang="en-US" sz="1400" dirty="0" err="1" smtClean="0"/>
              <a:t>GridViewCommandEventArgs</a:t>
            </a:r>
            <a:r>
              <a:rPr lang="en-US" sz="1400" dirty="0" smtClean="0"/>
              <a:t> e)</a:t>
            </a:r>
          </a:p>
          <a:p>
            <a:r>
              <a:rPr lang="tr-TR" sz="1400" dirty="0" smtClean="0"/>
              <a:t>    {</a:t>
            </a:r>
          </a:p>
          <a:p>
            <a:r>
              <a:rPr lang="tr-TR" sz="1400" dirty="0" smtClean="0"/>
              <a:t>        if(e.CommandName=="KomutAdi")</a:t>
            </a:r>
          </a:p>
          <a:p>
            <a:r>
              <a:rPr lang="tr-TR" sz="1400" dirty="0" smtClean="0"/>
              <a:t>        {</a:t>
            </a:r>
          </a:p>
          <a:p>
            <a:r>
              <a:rPr lang="tr-TR" sz="1400" dirty="0" smtClean="0"/>
              <a:t>            int kaydinOgrDersIDsi = Convert.ToInt32(e.CommandArgument);            </a:t>
            </a:r>
          </a:p>
          <a:p>
            <a:r>
              <a:rPr lang="tr-TR" sz="1400" dirty="0" smtClean="0"/>
              <a:t>            //Yapılacak İşlemler</a:t>
            </a:r>
          </a:p>
          <a:p>
            <a:r>
              <a:rPr lang="tr-TR" sz="1400" dirty="0" smtClean="0"/>
              <a:t>        }   </a:t>
            </a:r>
          </a:p>
          <a:p>
            <a:r>
              <a:rPr lang="tr-TR" sz="1400" dirty="0" smtClean="0"/>
              <a:t>     }</a:t>
            </a:r>
            <a:endParaRPr lang="tr-TR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4369904"/>
            <a:ext cx="8534400" cy="241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228600" y="4648200"/>
            <a:ext cx="83820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152400" y="4309646"/>
            <a:ext cx="565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.cs kod sayfası</a:t>
            </a:r>
            <a:endParaRPr lang="tr-TR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9144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C# kod sayfasından ItemTemplate içindeki kontrollere erişmek için FindKontrol metodunu kullanıyoruz.</a:t>
            </a:r>
            <a:endParaRPr lang="tr-TR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4648200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protected void Button1_RowCommand(object sender, </a:t>
            </a:r>
            <a:r>
              <a:rPr lang="en-US" sz="1400" dirty="0" err="1" smtClean="0"/>
              <a:t>GridViewCommandEventArgs</a:t>
            </a:r>
            <a:r>
              <a:rPr lang="en-US" sz="1400" dirty="0" smtClean="0"/>
              <a:t> e)</a:t>
            </a:r>
          </a:p>
          <a:p>
            <a:r>
              <a:rPr lang="tr-TR" sz="1400" dirty="0" smtClean="0"/>
              <a:t>    {</a:t>
            </a:r>
          </a:p>
          <a:p>
            <a:r>
              <a:rPr lang="tr-TR" sz="1400" dirty="0" smtClean="0"/>
              <a:t>        if(e.CommandName=="KomutAdi")</a:t>
            </a:r>
          </a:p>
          <a:p>
            <a:r>
              <a:rPr lang="tr-TR" sz="1400" dirty="0" smtClean="0"/>
              <a:t>        {</a:t>
            </a:r>
          </a:p>
          <a:p>
            <a:r>
              <a:rPr lang="tr-TR" sz="1400" dirty="0" smtClean="0"/>
              <a:t>            int satirIndeksi = Convert.ToInt32(e.CommandArgument);</a:t>
            </a:r>
          </a:p>
          <a:p>
            <a:r>
              <a:rPr lang="tr-TR" sz="1400" dirty="0" smtClean="0"/>
              <a:t>            GridViewRow satir = GridView1.Rows[satirIndeksi];</a:t>
            </a:r>
          </a:p>
          <a:p>
            <a:r>
              <a:rPr lang="tr-TR" sz="1400" dirty="0" smtClean="0"/>
              <a:t>            string girilenAd = ((TextBox)satir.FindControl("T1")).Text;</a:t>
            </a:r>
          </a:p>
          <a:p>
            <a:r>
              <a:rPr lang="tr-TR" sz="1400" dirty="0" smtClean="0"/>
              <a:t>        }</a:t>
            </a:r>
          </a:p>
          <a:p>
            <a:r>
              <a:rPr lang="tr-TR" sz="1400" dirty="0" smtClean="0"/>
              <a:t>    }</a:t>
            </a:r>
            <a:endParaRPr lang="tr-TR" sz="1400" dirty="0"/>
          </a:p>
        </p:txBody>
      </p:sp>
      <p:sp>
        <p:nvSpPr>
          <p:cNvPr id="4" name="Rectangle 3"/>
          <p:cNvSpPr/>
          <p:nvPr/>
        </p:nvSpPr>
        <p:spPr>
          <a:xfrm>
            <a:off x="76200" y="1297900"/>
            <a:ext cx="9067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/>
              <a:t>&lt;asp:GridView ID="GridView1" runat="server" AutoGenerateColumns="False" </a:t>
            </a:r>
            <a:r>
              <a:rPr lang="tr-TR" sz="1400" dirty="0" smtClean="0">
                <a:solidFill>
                  <a:schemeClr val="accent6"/>
                </a:solidFill>
              </a:rPr>
              <a:t>OnRowCommand="Button1_RowCommand"</a:t>
            </a:r>
            <a:r>
              <a:rPr lang="tr-TR" sz="1400" dirty="0" smtClean="0"/>
              <a:t>&gt;</a:t>
            </a:r>
          </a:p>
          <a:p>
            <a:r>
              <a:rPr lang="tr-TR" sz="1400" dirty="0" smtClean="0"/>
              <a:t>            &lt;Columns&gt;</a:t>
            </a:r>
          </a:p>
          <a:p>
            <a:r>
              <a:rPr lang="tr-TR" sz="1400" dirty="0" smtClean="0"/>
              <a:t>                &lt;asp:TemplateField&gt;</a:t>
            </a:r>
          </a:p>
          <a:p>
            <a:r>
              <a:rPr lang="tr-TR" sz="1400" dirty="0" smtClean="0"/>
              <a:t>                    &lt;ItemTemplate&gt;</a:t>
            </a:r>
          </a:p>
          <a:p>
            <a:r>
              <a:rPr lang="tr-TR" sz="1400" dirty="0" smtClean="0"/>
              <a:t>                        &lt;asp:Label ID="L1" runat="server"  Text='&lt;%# Eval("OgrenciNo") %&gt;'&gt;&lt;/asp:Label&gt;                        </a:t>
            </a:r>
          </a:p>
          <a:p>
            <a:r>
              <a:rPr lang="tr-TR" sz="1400" dirty="0" smtClean="0"/>
              <a:t>                        &lt;asp:TextBox ID="T1" runat="server" Text='&lt;%# Eval("Ad") %&gt;'&gt;&lt;/asp:TextBox&gt;</a:t>
            </a:r>
          </a:p>
          <a:p>
            <a:r>
              <a:rPr lang="tr-TR" sz="1400" dirty="0" smtClean="0"/>
              <a:t>                        &lt;asp:Button ID="Button1" runat="server" Text= " Metin" </a:t>
            </a:r>
            <a:r>
              <a:rPr lang="tr-TR" sz="1400" dirty="0" smtClean="0">
                <a:solidFill>
                  <a:srgbClr val="FF0000"/>
                </a:solidFill>
              </a:rPr>
              <a:t>CommandName="KomutAdi" CommandArgument=</a:t>
            </a:r>
            <a:r>
              <a:rPr lang="tr-TR" sz="1400" dirty="0" smtClean="0"/>
              <a:t> </a:t>
            </a:r>
            <a:r>
              <a:rPr lang="tr-TR" sz="1400" dirty="0" smtClean="0">
                <a:solidFill>
                  <a:srgbClr val="FF0000"/>
                </a:solidFill>
              </a:rPr>
              <a:t>"&lt;%# Container.DataItemIndex %&gt;" </a:t>
            </a:r>
            <a:r>
              <a:rPr lang="tr-TR" sz="1400" dirty="0" smtClean="0"/>
              <a:t>/&gt;</a:t>
            </a:r>
          </a:p>
          <a:p>
            <a:r>
              <a:rPr lang="tr-TR" sz="1400" dirty="0" smtClean="0"/>
              <a:t>                    &lt;/ItemTemplate&gt;</a:t>
            </a:r>
          </a:p>
          <a:p>
            <a:r>
              <a:rPr lang="tr-TR" sz="1400" dirty="0" smtClean="0"/>
              <a:t>                &lt;/asp:TemplateField&gt;</a:t>
            </a:r>
          </a:p>
          <a:p>
            <a:r>
              <a:rPr lang="tr-TR" sz="1400" dirty="0" smtClean="0"/>
              <a:t>            &lt;/Columns&gt;</a:t>
            </a:r>
          </a:p>
          <a:p>
            <a:r>
              <a:rPr lang="tr-TR" sz="1400" dirty="0" smtClean="0"/>
              <a:t>        &lt;/asp:GridView&gt;</a:t>
            </a:r>
            <a:endParaRPr lang="tr-TR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 smtClean="0"/>
              <a:t>Basit kapsamda bir Öğrenci Bilgi Sistemi uygulaması yapalım.</a:t>
            </a:r>
          </a:p>
          <a:p>
            <a:pPr lvl="1"/>
            <a:r>
              <a:rPr lang="tr-TR" b="1" dirty="0" smtClean="0">
                <a:solidFill>
                  <a:srgbClr val="00B050"/>
                </a:solidFill>
              </a:rPr>
              <a:t>Kullanıcı giriş yönlendirme sayfası (öğretim üyesi girişi-öğrenci girişi)</a:t>
            </a:r>
          </a:p>
          <a:p>
            <a:pPr lvl="1"/>
            <a:r>
              <a:rPr lang="tr-TR" b="1" dirty="0" smtClean="0">
                <a:solidFill>
                  <a:srgbClr val="00B050"/>
                </a:solidFill>
              </a:rPr>
              <a:t>(Öğrenci ile ilgili kısım)</a:t>
            </a:r>
          </a:p>
          <a:p>
            <a:pPr lvl="2"/>
            <a:r>
              <a:rPr lang="tr-TR" b="1" dirty="0" smtClean="0">
                <a:solidFill>
                  <a:srgbClr val="00B050"/>
                </a:solidFill>
              </a:rPr>
              <a:t>Sisteme giriş sayfası</a:t>
            </a:r>
          </a:p>
          <a:p>
            <a:pPr lvl="2"/>
            <a:r>
              <a:rPr lang="tr-TR" b="1" dirty="0" smtClean="0">
                <a:solidFill>
                  <a:srgbClr val="00B050"/>
                </a:solidFill>
              </a:rPr>
              <a:t>Öğrenci işlemleri sayfası</a:t>
            </a:r>
          </a:p>
          <a:p>
            <a:pPr lvl="2"/>
            <a:r>
              <a:rPr lang="tr-TR" b="1" dirty="0" smtClean="0">
                <a:solidFill>
                  <a:srgbClr val="00B050"/>
                </a:solidFill>
              </a:rPr>
              <a:t>Not sorgu sayfası</a:t>
            </a:r>
          </a:p>
          <a:p>
            <a:pPr lvl="2"/>
            <a:r>
              <a:rPr lang="tr-TR" b="1" dirty="0" smtClean="0">
                <a:solidFill>
                  <a:srgbClr val="00B050"/>
                </a:solidFill>
              </a:rPr>
              <a:t>Ders kayıt sayfası</a:t>
            </a:r>
          </a:p>
          <a:p>
            <a:pPr lvl="1"/>
            <a:r>
              <a:rPr lang="tr-TR" b="1" dirty="0" smtClean="0">
                <a:solidFill>
                  <a:srgbClr val="00B050"/>
                </a:solidFill>
              </a:rPr>
              <a:t>(Öğretim üyesi ile ilgili kısım)</a:t>
            </a:r>
          </a:p>
          <a:p>
            <a:pPr lvl="2"/>
            <a:r>
              <a:rPr lang="tr-TR" b="1" dirty="0" smtClean="0">
                <a:solidFill>
                  <a:srgbClr val="00B050"/>
                </a:solidFill>
              </a:rPr>
              <a:t>Sisteme giriş sayfası</a:t>
            </a:r>
          </a:p>
          <a:p>
            <a:pPr lvl="2"/>
            <a:r>
              <a:rPr lang="tr-TR" b="1" dirty="0" smtClean="0">
                <a:solidFill>
                  <a:srgbClr val="00B050"/>
                </a:solidFill>
              </a:rPr>
              <a:t>Öğretim üyesi işlemleri sayfası</a:t>
            </a:r>
          </a:p>
          <a:p>
            <a:pPr lvl="2"/>
            <a:r>
              <a:rPr lang="tr-TR" b="1" dirty="0" smtClean="0">
                <a:solidFill>
                  <a:srgbClr val="00B050"/>
                </a:solidFill>
              </a:rPr>
              <a:t>Not giriş sayfası</a:t>
            </a:r>
          </a:p>
          <a:p>
            <a:pPr lvl="1"/>
            <a:endParaRPr lang="tr-TR" b="1" dirty="0" smtClean="0"/>
          </a:p>
          <a:p>
            <a:pPr lvl="2"/>
            <a:endParaRPr lang="tr-TR" b="1" dirty="0" smtClean="0"/>
          </a:p>
          <a:p>
            <a:endParaRPr lang="tr-TR" b="1" dirty="0" smtClean="0"/>
          </a:p>
          <a:p>
            <a:pPr lvl="1"/>
            <a:endParaRPr lang="tr-TR" b="1" dirty="0" smtClean="0"/>
          </a:p>
        </p:txBody>
      </p:sp>
      <p:sp>
        <p:nvSpPr>
          <p:cNvPr id="4" name="Frame 3"/>
          <p:cNvSpPr/>
          <p:nvPr/>
        </p:nvSpPr>
        <p:spPr>
          <a:xfrm>
            <a:off x="3276600" y="457200"/>
            <a:ext cx="2590800" cy="838200"/>
          </a:xfrm>
          <a:prstGeom prst="fram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0" y="4807803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Öğretim Üyesinin verdiği derslerin repeater ile link oluşturularak listelenmesi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5867400"/>
            <a:ext cx="289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Seçilen dersi alan öğrencilerin GridViewde listelenmesi ve bu öğrencilerin notlarının girilmesi</a:t>
            </a:r>
            <a:endParaRPr lang="tr-TR" sz="1600" dirty="0"/>
          </a:p>
        </p:txBody>
      </p:sp>
      <p:sp>
        <p:nvSpPr>
          <p:cNvPr id="7" name="Right Arrow 6"/>
          <p:cNvSpPr/>
          <p:nvPr/>
        </p:nvSpPr>
        <p:spPr>
          <a:xfrm rot="19130012">
            <a:off x="5178437" y="5472434"/>
            <a:ext cx="685800" cy="89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ight Arrow 7"/>
          <p:cNvSpPr/>
          <p:nvPr/>
        </p:nvSpPr>
        <p:spPr>
          <a:xfrm rot="312004">
            <a:off x="3658329" y="6109489"/>
            <a:ext cx="1983964" cy="106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1000" y="457200"/>
            <a:ext cx="586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533400" y="2388275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&lt;asp:Repeater ID="Repeater1" runat="server"&gt;</a:t>
            </a: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tr-TR" dirty="0" smtClean="0">
                <a:solidFill>
                  <a:srgbClr val="7030A0"/>
                </a:solidFill>
              </a:rPr>
              <a:t>&lt;ItemTemplate&gt;</a:t>
            </a:r>
          </a:p>
          <a:p>
            <a:r>
              <a:rPr lang="tr-TR" dirty="0" smtClean="0"/>
              <a:t>        &lt;%</a:t>
            </a:r>
            <a:r>
              <a:rPr lang="tr-TR" dirty="0" smtClean="0">
                <a:solidFill>
                  <a:srgbClr val="00B050"/>
                </a:solidFill>
              </a:rPr>
              <a:t>#Eval("Ad") </a:t>
            </a:r>
            <a:r>
              <a:rPr lang="tr-TR" dirty="0" smtClean="0"/>
              <a:t>%&gt;</a:t>
            </a:r>
          </a:p>
          <a:p>
            <a:r>
              <a:rPr lang="tr-TR" dirty="0" smtClean="0">
                <a:solidFill>
                  <a:srgbClr val="7030A0"/>
                </a:solidFill>
              </a:rPr>
              <a:t>        &lt;/ItemTemplate&gt;</a:t>
            </a: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&lt;/asp:Repeater&gt;</a:t>
            </a:r>
          </a:p>
          <a:p>
            <a:r>
              <a:rPr lang="tr-TR" dirty="0" smtClean="0"/>
              <a:t>    </a:t>
            </a:r>
          </a:p>
          <a:p>
            <a:r>
              <a:rPr lang="tr-TR" dirty="0" smtClean="0"/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7620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//donenVeri isminde bir dataSetimiz olsun.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Repeater1.DataSource = donenVeri.Tables[0];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Repeater1.DataBind();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971800"/>
            <a:ext cx="2400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724400"/>
            <a:ext cx="762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4572000"/>
            <a:ext cx="464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&lt;asp:Repeater ID="Repeater1" runat="server"&gt;</a:t>
            </a: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tr-TR" dirty="0" smtClean="0">
                <a:solidFill>
                  <a:srgbClr val="7030A0"/>
                </a:solidFill>
              </a:rPr>
              <a:t>&lt;ItemTemplate&gt;</a:t>
            </a:r>
          </a:p>
          <a:p>
            <a:r>
              <a:rPr lang="tr-TR" dirty="0" smtClean="0"/>
              <a:t>        &lt;%</a:t>
            </a:r>
            <a:r>
              <a:rPr lang="tr-TR" dirty="0" smtClean="0">
                <a:solidFill>
                  <a:srgbClr val="00B050"/>
                </a:solidFill>
              </a:rPr>
              <a:t>#Eval("Ad") </a:t>
            </a:r>
            <a:r>
              <a:rPr lang="tr-TR" dirty="0" smtClean="0"/>
              <a:t>%&gt; &lt;br /&gt;</a:t>
            </a:r>
          </a:p>
          <a:p>
            <a:r>
              <a:rPr lang="tr-TR" dirty="0" smtClean="0">
                <a:solidFill>
                  <a:schemeClr val="accent4"/>
                </a:solidFill>
              </a:rPr>
              <a:t>      </a:t>
            </a:r>
            <a:r>
              <a:rPr lang="tr-TR" dirty="0" smtClean="0">
                <a:solidFill>
                  <a:srgbClr val="7030A0"/>
                </a:solidFill>
              </a:rPr>
              <a:t>  &lt;/ItemTemplate&gt;</a:t>
            </a: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&lt;/asp:Repeater&gt;</a:t>
            </a:r>
          </a:p>
          <a:p>
            <a:r>
              <a:rPr lang="tr-TR" dirty="0" smtClean="0"/>
              <a:t>    </a:t>
            </a:r>
          </a:p>
          <a:p>
            <a:r>
              <a:rPr lang="tr-TR" dirty="0" smtClean="0"/>
              <a:t>   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334000" y="30480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ight Arrow 8"/>
          <p:cNvSpPr/>
          <p:nvPr/>
        </p:nvSpPr>
        <p:spPr>
          <a:xfrm>
            <a:off x="5638800" y="49530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81000" y="3926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.cs kod sayfası</a:t>
            </a:r>
            <a:endParaRPr lang="tr-TR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" y="4191000"/>
            <a:ext cx="89916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600" y="3468469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smtClean="0">
                <a:solidFill>
                  <a:srgbClr val="00B050"/>
                </a:solidFill>
              </a:rPr>
              <a:t>Eval() </a:t>
            </a:r>
            <a:r>
              <a:rPr lang="tr-TR" sz="1200" b="1" dirty="0" smtClean="0"/>
              <a:t>metodu ile kontrolümüze  bağlanan veride yer alan kayıtların değerlerine erişebiliyoruz. Bunun için takip edebileceğimiz yollardan biri ilgili kolon adını Eval metoduna parametre olarak yazmak.</a:t>
            </a:r>
            <a:endParaRPr lang="tr-T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778675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&lt;asp:Repeater ID="Repeater1" runat="server"&gt;</a:t>
            </a: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tr-TR" dirty="0" smtClean="0">
                <a:solidFill>
                  <a:srgbClr val="7030A0"/>
                </a:solidFill>
              </a:rPr>
              <a:t>&lt;ItemTemplate&gt;</a:t>
            </a: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tr-TR" dirty="0" smtClean="0"/>
              <a:t>&lt;a href="NotSorgu.aspx?ogrenciNo=&lt;%</a:t>
            </a:r>
            <a:r>
              <a:rPr lang="tr-TR" dirty="0" smtClean="0">
                <a:solidFill>
                  <a:srgbClr val="00B050"/>
                </a:solidFill>
              </a:rPr>
              <a:t>#Eval("OgrenciNo") </a:t>
            </a:r>
            <a:r>
              <a:rPr lang="tr-TR" dirty="0" smtClean="0"/>
              <a:t>%&gt;"&gt;&lt;%</a:t>
            </a:r>
            <a:r>
              <a:rPr lang="tr-TR" dirty="0" smtClean="0">
                <a:solidFill>
                  <a:srgbClr val="00B050"/>
                </a:solidFill>
              </a:rPr>
              <a:t>#Eval("Ad") </a:t>
            </a:r>
            <a:r>
              <a:rPr lang="tr-TR" dirty="0" smtClean="0"/>
              <a:t>%&gt;&lt;/a&gt;&lt;br /&gt;</a:t>
            </a:r>
          </a:p>
          <a:p>
            <a:r>
              <a:rPr lang="tr-TR" dirty="0" smtClean="0">
                <a:solidFill>
                  <a:srgbClr val="7030A0"/>
                </a:solidFill>
              </a:rPr>
              <a:t>        &lt;/ItemTemplate&gt;</a:t>
            </a: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&lt;/asp:Repeater&gt;</a:t>
            </a:r>
            <a:r>
              <a:rPr lang="tr-TR" dirty="0" smtClean="0"/>
              <a:t>   </a:t>
            </a:r>
          </a:p>
          <a:p>
            <a:r>
              <a:rPr lang="tr-TR" dirty="0" smtClean="0"/>
              <a:t>   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581400"/>
            <a:ext cx="30194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181600"/>
            <a:ext cx="29432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38100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9600" y="47244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Link kontrolü..imleç Ayşe üzerindeyken</a:t>
            </a:r>
            <a:endParaRPr lang="tr-TR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6400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0" y="6172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Link kontrolü..imleç Tahir üzerindeyken</a:t>
            </a:r>
            <a:endParaRPr lang="tr-TR" dirty="0"/>
          </a:p>
        </p:txBody>
      </p:sp>
      <p:sp>
        <p:nvSpPr>
          <p:cNvPr id="15" name="Rectangle 14"/>
          <p:cNvSpPr/>
          <p:nvPr/>
        </p:nvSpPr>
        <p:spPr>
          <a:xfrm>
            <a:off x="381000" y="216932"/>
            <a:ext cx="586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533400" y="521732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//donenVeri isminde bir dataSetimiz olsun.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Repeater1.DataSource = donenVeri.Tables[0];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Repeater1.DataBind();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152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.cs kod sayfası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707481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tr-TR" dirty="0" smtClean="0">
                <a:solidFill>
                  <a:srgbClr val="0070C0"/>
                </a:solidFill>
              </a:rPr>
              <a:t>&lt;table border="1"&gt; </a:t>
            </a:r>
          </a:p>
          <a:p>
            <a:r>
              <a:rPr lang="tr-TR" dirty="0" smtClean="0">
                <a:solidFill>
                  <a:srgbClr val="0070C0"/>
                </a:solidFill>
              </a:rPr>
              <a:t>   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&lt;asp:Repeater ID="Repeater1" runat="server"&gt;</a:t>
            </a:r>
          </a:p>
          <a:p>
            <a:r>
              <a:rPr lang="tr-TR" dirty="0" smtClean="0">
                <a:solidFill>
                  <a:srgbClr val="7030A0"/>
                </a:solidFill>
              </a:rPr>
              <a:t>        &lt;ItemTemplate&gt;</a:t>
            </a:r>
            <a:r>
              <a:rPr lang="tr-TR" dirty="0" smtClean="0"/>
              <a:t>            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tr-TR" dirty="0" smtClean="0">
                <a:solidFill>
                  <a:srgbClr val="0070C0"/>
                </a:solidFill>
              </a:rPr>
              <a:t>                &lt;tr&gt;</a:t>
            </a:r>
          </a:p>
          <a:p>
            <a:r>
              <a:rPr lang="tr-TR" dirty="0" smtClean="0">
                <a:solidFill>
                  <a:srgbClr val="0070C0"/>
                </a:solidFill>
              </a:rPr>
              <a:t>                    &lt;td&gt;</a:t>
            </a:r>
          </a:p>
          <a:p>
            <a:r>
              <a:rPr lang="tr-TR" dirty="0" smtClean="0"/>
              <a:t>                        &lt;a href="NotSorgu.aspx?ogrenciNo=&lt;%</a:t>
            </a:r>
            <a:r>
              <a:rPr lang="tr-TR" dirty="0" smtClean="0">
                <a:solidFill>
                  <a:srgbClr val="00B050"/>
                </a:solidFill>
              </a:rPr>
              <a:t>#Eval("OgrenciNo") </a:t>
            </a:r>
            <a:r>
              <a:rPr lang="tr-TR" dirty="0" smtClean="0"/>
              <a:t>%&gt;"&gt;&lt;%</a:t>
            </a:r>
            <a:r>
              <a:rPr lang="tr-TR" dirty="0" smtClean="0">
                <a:solidFill>
                  <a:srgbClr val="00B050"/>
                </a:solidFill>
              </a:rPr>
              <a:t>#Eval("Ad") </a:t>
            </a:r>
            <a:r>
              <a:rPr lang="tr-TR" dirty="0" smtClean="0"/>
              <a:t>%&gt;&lt;/a&gt;&lt;br /&gt;</a:t>
            </a:r>
          </a:p>
          <a:p>
            <a:r>
              <a:rPr lang="tr-TR" dirty="0" smtClean="0">
                <a:solidFill>
                  <a:srgbClr val="0070C0"/>
                </a:solidFill>
              </a:rPr>
              <a:t>                    &lt;/td&gt;</a:t>
            </a:r>
          </a:p>
          <a:p>
            <a:r>
              <a:rPr lang="tr-TR" dirty="0" smtClean="0">
                <a:solidFill>
                  <a:srgbClr val="0070C0"/>
                </a:solidFill>
              </a:rPr>
              <a:t>                &lt;/tr&gt;            </a:t>
            </a:r>
          </a:p>
          <a:p>
            <a:r>
              <a:rPr lang="tr-TR" dirty="0" smtClean="0"/>
              <a:t>        </a:t>
            </a:r>
            <a:r>
              <a:rPr lang="tr-TR" dirty="0" smtClean="0">
                <a:solidFill>
                  <a:srgbClr val="7030A0"/>
                </a:solidFill>
              </a:rPr>
              <a:t>&lt;/ItemTemplate&gt;</a:t>
            </a: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    &lt;/asp:Repeater&gt; </a:t>
            </a:r>
          </a:p>
          <a:p>
            <a:r>
              <a:rPr lang="tr-TR" dirty="0" smtClean="0">
                <a:solidFill>
                  <a:srgbClr val="0070C0"/>
                </a:solidFill>
              </a:rPr>
              <a:t>&lt;/table&gt;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533400"/>
            <a:ext cx="586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533400" y="8382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//donenVeri isminde bir dataSetimiz olsun.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Repeater1.DataSource = donenVeri.Tables[0];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Repeater1.DataBind();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4688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.cs kod sayfası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4053006"/>
            <a:ext cx="8001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ight Arrow 12"/>
          <p:cNvSpPr/>
          <p:nvPr/>
        </p:nvSpPr>
        <p:spPr>
          <a:xfrm>
            <a:off x="7391400" y="4662606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 yapalım..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GridView kolonlarının düzenlenmesi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Template field</a:t>
            </a:r>
            <a:r>
              <a:rPr lang="tr-TR" dirty="0" smtClean="0"/>
              <a:t>: içerisinde farklı kontrolleri ve html taglarini kullanabiliriz.</a:t>
            </a:r>
          </a:p>
          <a:p>
            <a:pPr lvl="1"/>
            <a:r>
              <a:rPr lang="tr-TR" dirty="0" smtClean="0"/>
              <a:t>İçerisinde ItemTemplate kullanabiliriz.</a:t>
            </a:r>
          </a:p>
          <a:p>
            <a:pPr lvl="2"/>
            <a:r>
              <a:rPr lang="tr-TR" dirty="0" smtClean="0"/>
              <a:t>Satırların(kayıtların) gösterimini biz düzenleyeceğimiz için AutoGenerateColumns="False“ diyoruz.</a:t>
            </a:r>
          </a:p>
          <a:p>
            <a:pPr lvl="1"/>
            <a:r>
              <a:rPr lang="tr-TR" dirty="0" smtClean="0"/>
              <a:t>İçerisinde HeaderTemplate kullanabiliriz.</a:t>
            </a:r>
          </a:p>
          <a:p>
            <a:pPr lvl="1"/>
            <a:r>
              <a:rPr lang="tr-TR" dirty="0" smtClean="0"/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703487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&lt;asp:GridView ID="GridView1" runat="server" AutoGenerateColumns="False"&gt;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            &lt;Columns&gt;</a:t>
            </a:r>
          </a:p>
          <a:p>
            <a:r>
              <a:rPr lang="tr-TR" dirty="0" smtClean="0"/>
              <a:t>               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&lt;asp:TemplateField&gt;</a:t>
            </a:r>
          </a:p>
          <a:p>
            <a:r>
              <a:rPr lang="tr-TR" dirty="0" smtClean="0">
                <a:solidFill>
                  <a:schemeClr val="accent2"/>
                </a:solidFill>
              </a:rPr>
              <a:t>                    </a:t>
            </a:r>
            <a:r>
              <a:rPr lang="tr-TR" dirty="0" smtClean="0">
                <a:solidFill>
                  <a:srgbClr val="FF0000"/>
                </a:solidFill>
              </a:rPr>
              <a:t>&lt;HeaderTemplate&gt;</a:t>
            </a:r>
          </a:p>
          <a:p>
            <a:r>
              <a:rPr lang="tr-TR" dirty="0" smtClean="0"/>
              <a:t>                        &lt;asp:Label ID="Label1" runat="server" Width="50px" Text="Ogrenci No"&gt;&lt;/asp:Label&gt;</a:t>
            </a:r>
          </a:p>
          <a:p>
            <a:r>
              <a:rPr lang="en-US" dirty="0" smtClean="0"/>
              <a:t>                        &lt;</a:t>
            </a:r>
            <a:r>
              <a:rPr lang="en-US" dirty="0" err="1" smtClean="0"/>
              <a:t>asp:Label</a:t>
            </a:r>
            <a:r>
              <a:rPr lang="en-US" dirty="0" smtClean="0"/>
              <a:t> ID="Label3" </a:t>
            </a:r>
            <a:r>
              <a:rPr lang="en-US" dirty="0" err="1" smtClean="0"/>
              <a:t>runat</a:t>
            </a:r>
            <a:r>
              <a:rPr lang="en-US" dirty="0" smtClean="0"/>
              <a:t>="server" Width="50px" Text="Ad"&gt;&lt;/</a:t>
            </a:r>
            <a:r>
              <a:rPr lang="en-US" dirty="0" err="1" smtClean="0"/>
              <a:t>asp:Label</a:t>
            </a:r>
            <a:r>
              <a:rPr lang="en-US" dirty="0" smtClean="0"/>
              <a:t>&gt;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	  &lt;/HeaderTemplate&gt;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                    &lt;ItemTemplate&gt;</a:t>
            </a:r>
          </a:p>
          <a:p>
            <a:r>
              <a:rPr lang="tr-TR" dirty="0" smtClean="0"/>
              <a:t>                        &lt;asp:Label ID="L1" runat="server" Width="50px"&gt;&lt;%#Eval("OgrenciNo") %&gt;&lt;/asp:Label&gt;</a:t>
            </a:r>
          </a:p>
          <a:p>
            <a:r>
              <a:rPr lang="en-US" dirty="0" smtClean="0"/>
              <a:t>                        &lt;</a:t>
            </a:r>
            <a:r>
              <a:rPr lang="en-US" dirty="0" err="1" smtClean="0"/>
              <a:t>asp:Label</a:t>
            </a:r>
            <a:r>
              <a:rPr lang="en-US" dirty="0" smtClean="0"/>
              <a:t> ID="L2" </a:t>
            </a:r>
            <a:r>
              <a:rPr lang="en-US" dirty="0" err="1" smtClean="0"/>
              <a:t>runat</a:t>
            </a:r>
            <a:r>
              <a:rPr lang="en-US" dirty="0" smtClean="0"/>
              <a:t>="server" Width="50px"&gt;&lt;%#</a:t>
            </a:r>
            <a:r>
              <a:rPr lang="en-US" dirty="0" err="1" smtClean="0"/>
              <a:t>Eval</a:t>
            </a:r>
            <a:r>
              <a:rPr lang="en-US" dirty="0" smtClean="0"/>
              <a:t>("Ad") %&gt;&lt;/</a:t>
            </a:r>
            <a:r>
              <a:rPr lang="en-US" dirty="0" err="1" smtClean="0"/>
              <a:t>asp:Label</a:t>
            </a:r>
            <a:r>
              <a:rPr lang="en-US" dirty="0" smtClean="0"/>
              <a:t>&gt;</a:t>
            </a:r>
            <a:r>
              <a:rPr lang="tr-TR" dirty="0" smtClean="0"/>
              <a:t>                      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                    &lt;/ItemTemplate&gt;</a:t>
            </a:r>
          </a:p>
          <a:p>
            <a:r>
              <a:rPr lang="tr-TR" dirty="0" smtClean="0"/>
              <a:t>               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&lt;/asp:TemplateField&gt;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            &lt;/Columns&gt;</a:t>
            </a:r>
          </a:p>
          <a:p>
            <a:r>
              <a:rPr lang="tr-TR" dirty="0" smtClean="0"/>
              <a:t>        &lt;/asp:GridView&gt;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381000" y="140732"/>
            <a:ext cx="586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Rectangle 5"/>
          <p:cNvSpPr/>
          <p:nvPr/>
        </p:nvSpPr>
        <p:spPr>
          <a:xfrm>
            <a:off x="533400" y="445532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//donenVeri isminde bir dataSetimiz olsun.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GridView1.DataSource = donenVeri.Tables[0];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GridView1.DataBind();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76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.cs kod sayfası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 yapalım..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Repeater, GridView</a:t>
            </a:r>
            <a:br>
              <a:rPr lang="tr-TR" dirty="0" smtClean="0"/>
            </a:br>
            <a:r>
              <a:rPr lang="tr-TR" dirty="0" smtClean="0"/>
              <a:t> içindeki kontrollere erişim ve yönetim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Repearter, GridView içindeki kontrollerin server tarafında işlenecek .cs uzantılı kod sayfamızda yönetimi için On..Command eventlerine ilgili kodlarımızı yazıyoruz.</a:t>
            </a:r>
          </a:p>
          <a:p>
            <a:r>
              <a:rPr lang="tr-TR" dirty="0" smtClean="0"/>
              <a:t>Bunun için öncelikle Kontrollerimize bu eventlerle ilgili özelliği ekliyoruz. </a:t>
            </a:r>
          </a:p>
          <a:p>
            <a:pPr lvl="1"/>
            <a:r>
              <a:rPr lang="tr-TR" dirty="0" smtClean="0"/>
              <a:t>GridView=&gt;OnRowCommand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Repeater=&gt;OnItemCommand</a:t>
            </a:r>
          </a:p>
          <a:p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76200" y="59552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asp:Repeater</a:t>
            </a:r>
            <a:r>
              <a:rPr lang="en-US" dirty="0" smtClean="0"/>
              <a:t> ID="Repeater1" </a:t>
            </a:r>
            <a:r>
              <a:rPr lang="en-US" dirty="0" err="1" smtClean="0"/>
              <a:t>runat</a:t>
            </a:r>
            <a:r>
              <a:rPr lang="en-US" dirty="0" smtClean="0"/>
              <a:t>="server" </a:t>
            </a:r>
            <a:r>
              <a:rPr lang="en-US" dirty="0" err="1" smtClean="0">
                <a:solidFill>
                  <a:srgbClr val="FF0000"/>
                </a:solidFill>
              </a:rPr>
              <a:t>OnItemCommand</a:t>
            </a:r>
            <a:r>
              <a:rPr lang="en-US" dirty="0" smtClean="0">
                <a:solidFill>
                  <a:srgbClr val="FF0000"/>
                </a:solidFill>
              </a:rPr>
              <a:t>="Repeater1_ItemCommand"</a:t>
            </a:r>
            <a:r>
              <a:rPr lang="en-US" dirty="0" smtClean="0"/>
              <a:t>&gt;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381000" y="4763869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&lt;asp:GridView ID="GridView1" runat="server" AutoGenerateColumns="False" 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OnRowCommand="GridView1_RowCommand"</a:t>
            </a:r>
            <a:r>
              <a:rPr lang="tr-TR" dirty="0" smtClean="0"/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9498</TotalTime>
  <Words>939</Words>
  <Application>Microsoft Office PowerPoint</Application>
  <PresentationFormat>Ekran Gösterisi (4:3)</PresentationFormat>
  <Paragraphs>149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Office Theme</vt:lpstr>
      <vt:lpstr>Repeater</vt:lpstr>
      <vt:lpstr>PowerPoint Sunusu</vt:lpstr>
      <vt:lpstr>PowerPoint Sunusu</vt:lpstr>
      <vt:lpstr>PowerPoint Sunusu</vt:lpstr>
      <vt:lpstr>PowerPoint Sunusu</vt:lpstr>
      <vt:lpstr>GridView kolonlarının düzenlenmesi</vt:lpstr>
      <vt:lpstr>PowerPoint Sunusu</vt:lpstr>
      <vt:lpstr>PowerPoint Sunusu</vt:lpstr>
      <vt:lpstr>Repeater, GridView  içindeki kontrollere erişim ve yönetim</vt:lpstr>
      <vt:lpstr>PowerPoint Sunusu</vt:lpstr>
      <vt:lpstr>PowerPoint Sunusu</vt:lpstr>
      <vt:lpstr>Uygulama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Programlama II</dc:title>
  <dc:creator>BEYZA</dc:creator>
  <cp:lastModifiedBy>lenovo</cp:lastModifiedBy>
  <cp:revision>750</cp:revision>
  <dcterms:created xsi:type="dcterms:W3CDTF">2006-08-16T00:00:00Z</dcterms:created>
  <dcterms:modified xsi:type="dcterms:W3CDTF">2018-05-26T13:46:21Z</dcterms:modified>
</cp:coreProperties>
</file>