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 userDrawn="1">
          <p15:clr>
            <a:srgbClr val="A4A3A4"/>
          </p15:clr>
        </p15:guide>
        <p15:guide id="2" pos="3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9B"/>
    <a:srgbClr val="DFC9EE"/>
    <a:srgbClr val="C8E5B3"/>
    <a:srgbClr val="F4EEF9"/>
    <a:srgbClr val="C6DCF0"/>
    <a:srgbClr val="CFB358"/>
    <a:srgbClr val="FFF9E7"/>
    <a:srgbClr val="FCF1E0"/>
    <a:srgbClr val="FCF3FD"/>
    <a:srgbClr val="99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400" y="192"/>
      </p:cViewPr>
      <p:guideLst>
        <p:guide orient="horz" pos="2216"/>
        <p:guide pos="38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2024/2/6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47" Type="http://schemas.openxmlformats.org/officeDocument/2006/relationships/image" Target="../media/image3.jpeg"/><Relationship Id="rId50" Type="http://schemas.openxmlformats.org/officeDocument/2006/relationships/image" Target="../media/image6.png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9" Type="http://schemas.openxmlformats.org/officeDocument/2006/relationships/tags" Target="../tags/tag93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notesSlide" Target="../notesSlides/notesSlide1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49" Type="http://schemas.openxmlformats.org/officeDocument/2006/relationships/image" Target="../media/image5.sv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tags" Target="../tags/tag95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Relationship Id="rId48" Type="http://schemas.openxmlformats.org/officeDocument/2006/relationships/image" Target="../media/image4.png"/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46" Type="http://schemas.openxmlformats.org/officeDocument/2006/relationships/image" Target="../media/image2.png"/><Relationship Id="rId20" Type="http://schemas.openxmlformats.org/officeDocument/2006/relationships/tags" Target="../tags/tag84.xml"/><Relationship Id="rId41" Type="http://schemas.openxmlformats.org/officeDocument/2006/relationships/tags" Target="../tags/tag105.xml"/><Relationship Id="rId1" Type="http://schemas.openxmlformats.org/officeDocument/2006/relationships/tags" Target="../tags/tag65.xml"/><Relationship Id="rId6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image" Target="../media/image7.pn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79.xml"/><Relationship Id="rId18" Type="http://schemas.openxmlformats.org/officeDocument/2006/relationships/tags" Target="../tags/tag184.xml"/><Relationship Id="rId26" Type="http://schemas.openxmlformats.org/officeDocument/2006/relationships/tags" Target="../tags/tag192.xml"/><Relationship Id="rId3" Type="http://schemas.openxmlformats.org/officeDocument/2006/relationships/tags" Target="../tags/tag169.xml"/><Relationship Id="rId21" Type="http://schemas.openxmlformats.org/officeDocument/2006/relationships/tags" Target="../tags/tag187.xml"/><Relationship Id="rId34" Type="http://schemas.openxmlformats.org/officeDocument/2006/relationships/notesSlide" Target="../notesSlides/notesSlide3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tags" Target="../tags/tag183.xml"/><Relationship Id="rId25" Type="http://schemas.openxmlformats.org/officeDocument/2006/relationships/tags" Target="../tags/tag191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168.xml"/><Relationship Id="rId16" Type="http://schemas.openxmlformats.org/officeDocument/2006/relationships/tags" Target="../tags/tag182.xml"/><Relationship Id="rId20" Type="http://schemas.openxmlformats.org/officeDocument/2006/relationships/tags" Target="../tags/tag186.xml"/><Relationship Id="rId29" Type="http://schemas.openxmlformats.org/officeDocument/2006/relationships/tags" Target="../tags/tag195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24" Type="http://schemas.openxmlformats.org/officeDocument/2006/relationships/tags" Target="../tags/tag190.xml"/><Relationship Id="rId32" Type="http://schemas.openxmlformats.org/officeDocument/2006/relationships/tags" Target="../tags/tag198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23" Type="http://schemas.openxmlformats.org/officeDocument/2006/relationships/tags" Target="../tags/tag189.xml"/><Relationship Id="rId28" Type="http://schemas.openxmlformats.org/officeDocument/2006/relationships/tags" Target="../tags/tag194.xml"/><Relationship Id="rId10" Type="http://schemas.openxmlformats.org/officeDocument/2006/relationships/tags" Target="../tags/tag176.xml"/><Relationship Id="rId19" Type="http://schemas.openxmlformats.org/officeDocument/2006/relationships/tags" Target="../tags/tag185.xml"/><Relationship Id="rId31" Type="http://schemas.openxmlformats.org/officeDocument/2006/relationships/tags" Target="../tags/tag197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Relationship Id="rId22" Type="http://schemas.openxmlformats.org/officeDocument/2006/relationships/tags" Target="../tags/tag188.xml"/><Relationship Id="rId27" Type="http://schemas.openxmlformats.org/officeDocument/2006/relationships/tags" Target="../tags/tag193.xml"/><Relationship Id="rId30" Type="http://schemas.openxmlformats.org/officeDocument/2006/relationships/tags" Target="../tags/tag196.xml"/><Relationship Id="rId8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01.xml"/><Relationship Id="rId21" Type="http://schemas.openxmlformats.org/officeDocument/2006/relationships/tags" Target="../tags/tag219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image" Target="../media/image9.sv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image" Target="../media/image8.png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-3953510" y="572135"/>
            <a:ext cx="6153150" cy="565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5300980" y="2451100"/>
            <a:ext cx="3394710" cy="10712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20335" y="3966210"/>
            <a:ext cx="3475355" cy="6762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84040" y="5236210"/>
            <a:ext cx="4311650" cy="10223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69640" y="2572385"/>
            <a:ext cx="1396365" cy="829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8695690" y="3040380"/>
            <a:ext cx="3175" cy="2752725"/>
          </a:xfrm>
          <a:prstGeom prst="bentConnector3">
            <a:avLst>
              <a:gd name="adj1" fmla="val 3654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5195" y="2677160"/>
            <a:ext cx="1421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Define loss function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874895" y="1219835"/>
            <a:ext cx="2769870" cy="742950"/>
            <a:chOff x="7677" y="1921"/>
            <a:chExt cx="4362" cy="1170"/>
          </a:xfrm>
        </p:grpSpPr>
        <p:sp>
          <p:nvSpPr>
            <p:cNvPr id="6" name="圆角矩形 5"/>
            <p:cNvSpPr/>
            <p:nvPr/>
          </p:nvSpPr>
          <p:spPr>
            <a:xfrm>
              <a:off x="7677" y="1921"/>
              <a:ext cx="4363" cy="11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17" y="1982"/>
              <a:ext cx="40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Initialize the predicted values for each sample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493260" y="5307965"/>
            <a:ext cx="4097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Using a new decision tree to predict sample values and accumulating them onto the original values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35880" y="3978275"/>
            <a:ext cx="364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Establish a new decision tree based on derivative information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85740" y="2549525"/>
            <a:ext cx="3427095" cy="953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/>
              <a:t>Calculate the derivative of the loss function for each sample's predicted value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879465" y="2019300"/>
            <a:ext cx="0" cy="384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79465" y="3619500"/>
            <a:ext cx="0" cy="304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78195" y="4693920"/>
            <a:ext cx="1270" cy="471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49190" y="3040380"/>
            <a:ext cx="2679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26830" y="3756025"/>
            <a:ext cx="2466340" cy="11010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926830" y="3884295"/>
            <a:ext cx="2428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Create a decision tree in a loop until the stop condition is met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>
            <p:custDataLst>
              <p:tags r:id="rId2"/>
            </p:custDataLst>
          </p:nvPr>
        </p:nvSpPr>
        <p:spPr>
          <a:xfrm>
            <a:off x="1000125" y="3454400"/>
            <a:ext cx="5095240" cy="2601595"/>
          </a:xfrm>
          <a:prstGeom prst="roundRect">
            <a:avLst>
              <a:gd name="adj" fmla="val 5529"/>
            </a:avLst>
          </a:prstGeom>
          <a:solidFill>
            <a:srgbClr val="E6F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000125" y="558165"/>
            <a:ext cx="10302240" cy="2753995"/>
          </a:xfrm>
          <a:prstGeom prst="roundRect">
            <a:avLst>
              <a:gd name="adj" fmla="val 5529"/>
            </a:avLst>
          </a:prstGeom>
          <a:solidFill>
            <a:srgbClr val="F5FFF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图片 1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6791960" y="3762375"/>
            <a:ext cx="4094480" cy="2285365"/>
          </a:xfrm>
          <a:prstGeom prst="rect">
            <a:avLst/>
          </a:prstGeom>
        </p:spPr>
      </p:pic>
      <p:sp>
        <p:nvSpPr>
          <p:cNvPr id="90" name="圆角矩形 89"/>
          <p:cNvSpPr/>
          <p:nvPr/>
        </p:nvSpPr>
        <p:spPr>
          <a:xfrm>
            <a:off x="4716780" y="3804920"/>
            <a:ext cx="1158240" cy="2114550"/>
          </a:xfrm>
          <a:prstGeom prst="roundRect">
            <a:avLst>
              <a:gd name="adj" fmla="val 95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6555105" y="1737360"/>
            <a:ext cx="2723515" cy="1348740"/>
          </a:xfrm>
          <a:prstGeom prst="roundRect">
            <a:avLst>
              <a:gd name="adj" fmla="val 1026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866140" y="444500"/>
            <a:ext cx="10577830" cy="5744845"/>
          </a:xfrm>
          <a:prstGeom prst="roundRect">
            <a:avLst>
              <a:gd name="adj" fmla="val 3006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15060" y="657860"/>
            <a:ext cx="271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Step1: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1355725" y="1435735"/>
            <a:ext cx="1170940" cy="420370"/>
          </a:xfrm>
          <a:prstGeom prst="parallelogram">
            <a:avLst>
              <a:gd name="adj" fmla="val 49697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3525" y="1506220"/>
            <a:ext cx="814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Raw Data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897505" y="1435735"/>
            <a:ext cx="1552575" cy="4203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6"/>
            </p:custDataLst>
          </p:nvPr>
        </p:nvCxnSpPr>
        <p:spPr>
          <a:xfrm>
            <a:off x="2562225" y="1644015"/>
            <a:ext cx="2679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25115" y="1420495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Outlier detectionand data clean</a:t>
            </a:r>
          </a:p>
        </p:txBody>
      </p: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>
            <a:off x="4543425" y="1644015"/>
            <a:ext cx="26797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6358890" y="1110615"/>
            <a:ext cx="111760" cy="1059180"/>
          </a:xfrm>
          <a:prstGeom prst="rightBrace">
            <a:avLst>
              <a:gd name="adj1" fmla="val 8333"/>
              <a:gd name="adj2" fmla="val 878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588285" y="1892300"/>
            <a:ext cx="1095326" cy="275590"/>
            <a:chOff x="7403" y="1637"/>
            <a:chExt cx="1949" cy="434"/>
          </a:xfrm>
        </p:grpSpPr>
        <p:sp>
          <p:nvSpPr>
            <p:cNvPr id="21" name="圆角矩形 20"/>
            <p:cNvSpPr/>
            <p:nvPr/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03" y="1637"/>
              <a:ext cx="19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Serve metrics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80806" y="1036320"/>
            <a:ext cx="1324711" cy="275590"/>
            <a:chOff x="7449" y="1637"/>
            <a:chExt cx="1858" cy="434"/>
          </a:xfrm>
        </p:grpSpPr>
        <p:sp>
          <p:nvSpPr>
            <p:cNvPr id="27" name="圆角矩形 26"/>
            <p:cNvSpPr/>
            <p:nvPr>
              <p:custDataLst>
                <p:tags r:id="rId4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43"/>
              </p:custDataLst>
            </p:nvPr>
          </p:nvSpPr>
          <p:spPr>
            <a:xfrm>
              <a:off x="7686" y="1637"/>
              <a:ext cx="135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Serve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80806" y="1341120"/>
            <a:ext cx="1324711" cy="275590"/>
            <a:chOff x="7449" y="1637"/>
            <a:chExt cx="1858" cy="434"/>
          </a:xfrm>
        </p:grpSpPr>
        <p:sp>
          <p:nvSpPr>
            <p:cNvPr id="31" name="圆角矩形 30"/>
            <p:cNvSpPr/>
            <p:nvPr>
              <p:custDataLst>
                <p:tags r:id="rId4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41"/>
              </p:custDataLst>
            </p:nvPr>
          </p:nvSpPr>
          <p:spPr>
            <a:xfrm>
              <a:off x="7619" y="1637"/>
              <a:ext cx="163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Player ace ball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65304" y="1644650"/>
            <a:ext cx="1559281" cy="275590"/>
            <a:chOff x="7287" y="1635"/>
            <a:chExt cx="2187" cy="434"/>
          </a:xfrm>
        </p:grpSpPr>
        <p:sp>
          <p:nvSpPr>
            <p:cNvPr id="34" name="圆角矩形 33"/>
            <p:cNvSpPr/>
            <p:nvPr>
              <p:custDataLst>
                <p:tags r:id="rId38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39"/>
              </p:custDataLst>
            </p:nvPr>
          </p:nvSpPr>
          <p:spPr>
            <a:xfrm>
              <a:off x="7287" y="1635"/>
              <a:ext cx="218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Serving speed (mph)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10436" y="1977390"/>
            <a:ext cx="1494163" cy="275590"/>
            <a:chOff x="7349" y="1637"/>
            <a:chExt cx="2097" cy="434"/>
          </a:xfrm>
        </p:grpSpPr>
        <p:sp>
          <p:nvSpPr>
            <p:cNvPr id="37" name="圆角矩形 36"/>
            <p:cNvSpPr/>
            <p:nvPr>
              <p:custDataLst>
                <p:tags r:id="rId3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7"/>
              </p:custDataLst>
            </p:nvPr>
          </p:nvSpPr>
          <p:spPr>
            <a:xfrm>
              <a:off x="7349" y="1637"/>
              <a:ext cx="209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servings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19122" y="1896110"/>
            <a:ext cx="1496437" cy="275590"/>
            <a:chOff x="7401" y="1637"/>
            <a:chExt cx="1947" cy="434"/>
          </a:xfrm>
        </p:grpSpPr>
        <p:sp>
          <p:nvSpPr>
            <p:cNvPr id="41" name="圆角矩形 40"/>
            <p:cNvSpPr/>
            <p:nvPr>
              <p:custDataLst>
                <p:tags r:id="rId34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35"/>
              </p:custDataLst>
            </p:nvPr>
          </p:nvSpPr>
          <p:spPr>
            <a:xfrm>
              <a:off x="7401" y="1637"/>
              <a:ext cx="19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Psychological factors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566458" y="882650"/>
            <a:ext cx="1615257" cy="275590"/>
            <a:chOff x="7411" y="1637"/>
            <a:chExt cx="1986" cy="434"/>
          </a:xfrm>
        </p:grpSpPr>
        <p:sp>
          <p:nvSpPr>
            <p:cNvPr id="44" name="圆角矩形 43"/>
            <p:cNvSpPr/>
            <p:nvPr>
              <p:custDataLst>
                <p:tags r:id="rId3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33"/>
              </p:custDataLst>
            </p:nvPr>
          </p:nvSpPr>
          <p:spPr>
            <a:xfrm>
              <a:off x="7411" y="1637"/>
              <a:ext cx="198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Points earned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24980" y="1187450"/>
            <a:ext cx="1657370" cy="275590"/>
            <a:chOff x="7360" y="1637"/>
            <a:chExt cx="2037" cy="434"/>
          </a:xfrm>
        </p:grpSpPr>
        <p:sp>
          <p:nvSpPr>
            <p:cNvPr id="47" name="圆角矩形 46"/>
            <p:cNvSpPr/>
            <p:nvPr>
              <p:custDataLst>
                <p:tags r:id="rId3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31"/>
              </p:custDataLst>
            </p:nvPr>
          </p:nvSpPr>
          <p:spPr>
            <a:xfrm>
              <a:off x="7360" y="1637"/>
              <a:ext cx="20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rounds won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7364" y="1492250"/>
            <a:ext cx="1584351" cy="275590"/>
            <a:chOff x="7449" y="1637"/>
            <a:chExt cx="1948" cy="434"/>
          </a:xfrm>
        </p:grpSpPr>
        <p:sp>
          <p:nvSpPr>
            <p:cNvPr id="50" name="圆角矩形 49"/>
            <p:cNvSpPr/>
            <p:nvPr>
              <p:custDataLst>
                <p:tags r:id="rId28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9"/>
              </p:custDataLst>
            </p:nvPr>
          </p:nvSpPr>
          <p:spPr>
            <a:xfrm>
              <a:off x="7461" y="1637"/>
              <a:ext cx="193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sets won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567271" y="1823720"/>
            <a:ext cx="1614444" cy="275590"/>
            <a:chOff x="7412" y="1637"/>
            <a:chExt cx="1985" cy="434"/>
          </a:xfrm>
        </p:grpSpPr>
        <p:sp>
          <p:nvSpPr>
            <p:cNvPr id="53" name="圆角矩形 52"/>
            <p:cNvSpPr/>
            <p:nvPr>
              <p:custDataLst>
                <p:tags r:id="rId2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7"/>
              </p:custDataLst>
            </p:nvPr>
          </p:nvSpPr>
          <p:spPr>
            <a:xfrm>
              <a:off x="7412" y="1637"/>
              <a:ext cx="198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Unforced errors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46938" y="2155190"/>
            <a:ext cx="1634777" cy="275590"/>
            <a:chOff x="7387" y="1637"/>
            <a:chExt cx="2010" cy="434"/>
          </a:xfrm>
        </p:grpSpPr>
        <p:sp>
          <p:nvSpPr>
            <p:cNvPr id="56" name="圆角矩形 55"/>
            <p:cNvSpPr/>
            <p:nvPr>
              <p:custDataLst>
                <p:tags r:id="rId24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25"/>
              </p:custDataLst>
            </p:nvPr>
          </p:nvSpPr>
          <p:spPr>
            <a:xfrm>
              <a:off x="7387" y="1637"/>
              <a:ext cx="20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Double fault</a:t>
              </a: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285865" y="3498850"/>
            <a:ext cx="1132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Step2:LSTM</a:t>
            </a:r>
          </a:p>
        </p:txBody>
      </p:sp>
      <p:sp>
        <p:nvSpPr>
          <p:cNvPr id="61" name="左大括号 60"/>
          <p:cNvSpPr/>
          <p:nvPr/>
        </p:nvSpPr>
        <p:spPr>
          <a:xfrm>
            <a:off x="9364980" y="982345"/>
            <a:ext cx="160020" cy="1383665"/>
          </a:xfrm>
          <a:prstGeom prst="leftBrace">
            <a:avLst>
              <a:gd name="adj1" fmla="val 8333"/>
              <a:gd name="adj2" fmla="val 75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6621145" y="2604770"/>
            <a:ext cx="1270635" cy="237490"/>
          </a:xfrm>
          <a:prstGeom prst="roundRect">
            <a:avLst>
              <a:gd name="adj" fmla="val 31016"/>
            </a:avLst>
          </a:prstGeom>
          <a:solidFill>
            <a:srgbClr val="FDE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55105" y="2573020"/>
            <a:ext cx="1376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Technical prowess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886065" y="2578100"/>
            <a:ext cx="1367155" cy="275590"/>
            <a:chOff x="7353" y="1637"/>
            <a:chExt cx="2044" cy="434"/>
          </a:xfrm>
        </p:grpSpPr>
        <p:sp>
          <p:nvSpPr>
            <p:cNvPr id="66" name="圆角矩形 65"/>
            <p:cNvSpPr/>
            <p:nvPr>
              <p:custDataLst>
                <p:tags r:id="rId2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23"/>
              </p:custDataLst>
            </p:nvPr>
          </p:nvSpPr>
          <p:spPr>
            <a:xfrm>
              <a:off x="7353" y="1637"/>
              <a:ext cx="20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Physical reserves</a:t>
              </a:r>
            </a:p>
          </p:txBody>
        </p:sp>
      </p:grpSp>
      <p:sp>
        <p:nvSpPr>
          <p:cNvPr id="68" name="右大括号 67"/>
          <p:cNvSpPr/>
          <p:nvPr/>
        </p:nvSpPr>
        <p:spPr>
          <a:xfrm>
            <a:off x="6358890" y="2461895"/>
            <a:ext cx="111760" cy="523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5046165" y="2405380"/>
            <a:ext cx="1323520" cy="275590"/>
            <a:chOff x="7449" y="1637"/>
            <a:chExt cx="1948" cy="434"/>
          </a:xfrm>
        </p:grpSpPr>
        <p:sp>
          <p:nvSpPr>
            <p:cNvPr id="70" name="圆角矩形 69"/>
            <p:cNvSpPr/>
            <p:nvPr>
              <p:custDataLst>
                <p:tags r:id="rId2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DE5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1" name="文本框 70"/>
            <p:cNvSpPr txBox="1"/>
            <p:nvPr>
              <p:custDataLst>
                <p:tags r:id="rId21"/>
              </p:custDataLst>
            </p:nvPr>
          </p:nvSpPr>
          <p:spPr>
            <a:xfrm>
              <a:off x="7449" y="1637"/>
              <a:ext cx="19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Break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046770" y="2736850"/>
            <a:ext cx="1323594" cy="275590"/>
            <a:chOff x="7449" y="1637"/>
            <a:chExt cx="1949" cy="434"/>
          </a:xfrm>
        </p:grpSpPr>
        <p:sp>
          <p:nvSpPr>
            <p:cNvPr id="73" name="圆角矩形 72"/>
            <p:cNvSpPr/>
            <p:nvPr>
              <p:custDataLst>
                <p:tags r:id="rId18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DE5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19"/>
              </p:custDataLst>
            </p:nvPr>
          </p:nvSpPr>
          <p:spPr>
            <a:xfrm>
              <a:off x="7449" y="1637"/>
              <a:ext cx="19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To the web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546590" y="2578100"/>
            <a:ext cx="1297940" cy="275590"/>
            <a:chOff x="7353" y="1637"/>
            <a:chExt cx="2044" cy="434"/>
          </a:xfrm>
        </p:grpSpPr>
        <p:sp>
          <p:nvSpPr>
            <p:cNvPr id="76" name="圆角矩形 75"/>
            <p:cNvSpPr/>
            <p:nvPr>
              <p:custDataLst>
                <p:tags r:id="rId1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7" name="文本框 76"/>
            <p:cNvSpPr txBox="1"/>
            <p:nvPr>
              <p:custDataLst>
                <p:tags r:id="rId17"/>
              </p:custDataLst>
            </p:nvPr>
          </p:nvSpPr>
          <p:spPr>
            <a:xfrm>
              <a:off x="7353" y="1637"/>
              <a:ext cx="20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Running distance</a:t>
              </a:r>
            </a:p>
          </p:txBody>
        </p:sp>
      </p:grpSp>
      <p:cxnSp>
        <p:nvCxnSpPr>
          <p:cNvPr id="79" name="直接箭头连接符 78"/>
          <p:cNvCxnSpPr/>
          <p:nvPr/>
        </p:nvCxnSpPr>
        <p:spPr>
          <a:xfrm flipH="1">
            <a:off x="9324340" y="2736850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>
            <p:custDataLst>
              <p:tags r:id="rId8"/>
            </p:custDataLst>
          </p:nvPr>
        </p:nvSpPr>
        <p:spPr>
          <a:xfrm>
            <a:off x="6207125" y="3454400"/>
            <a:ext cx="5095240" cy="2601595"/>
          </a:xfrm>
          <a:prstGeom prst="roundRect">
            <a:avLst>
              <a:gd name="adj" fmla="val 5529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弧形箭头 82"/>
          <p:cNvSpPr/>
          <p:nvPr/>
        </p:nvSpPr>
        <p:spPr>
          <a:xfrm rot="5400000">
            <a:off x="7614920" y="3242945"/>
            <a:ext cx="1040765" cy="370840"/>
          </a:xfrm>
          <a:prstGeom prst="curvedDownArrow">
            <a:avLst>
              <a:gd name="adj1" fmla="val 30924"/>
              <a:gd name="adj2" fmla="val 69323"/>
              <a:gd name="adj3" fmla="val 4426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角矩形 83"/>
          <p:cNvSpPr/>
          <p:nvPr>
            <p:custDataLst>
              <p:tags r:id="rId9"/>
            </p:custDataLst>
          </p:nvPr>
        </p:nvSpPr>
        <p:spPr>
          <a:xfrm>
            <a:off x="8103235" y="3217545"/>
            <a:ext cx="632460" cy="23685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115060" y="3498850"/>
            <a:ext cx="11715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Step3:SHAP</a:t>
            </a:r>
          </a:p>
        </p:txBody>
      </p:sp>
      <p:pic>
        <p:nvPicPr>
          <p:cNvPr id="101" name="图片 100"/>
          <p:cNvPicPr/>
          <p:nvPr/>
        </p:nvPicPr>
        <p:blipFill>
          <a:blip r:embed="rId47"/>
          <a:stretch>
            <a:fillRect/>
          </a:stretch>
        </p:blipFill>
        <p:spPr>
          <a:xfrm>
            <a:off x="12547600" y="4479925"/>
            <a:ext cx="4514850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" name="下箭头 87"/>
          <p:cNvSpPr/>
          <p:nvPr/>
        </p:nvSpPr>
        <p:spPr>
          <a:xfrm rot="2640000">
            <a:off x="6012815" y="2709545"/>
            <a:ext cx="303530" cy="1697355"/>
          </a:xfrm>
          <a:prstGeom prst="downArrow">
            <a:avLst>
              <a:gd name="adj1" fmla="val 35493"/>
              <a:gd name="adj2" fmla="val 80295"/>
            </a:avLst>
          </a:prstGeom>
          <a:gradFill>
            <a:gsLst>
              <a:gs pos="37000">
                <a:srgbClr val="C49298"/>
              </a:gs>
              <a:gs pos="0">
                <a:srgbClr val="C49298"/>
              </a:gs>
              <a:gs pos="74000">
                <a:srgbClr val="C49298"/>
              </a:gs>
              <a:gs pos="100000">
                <a:srgbClr val="F5B7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>
            <p:custDataLst>
              <p:tags r:id="rId10"/>
            </p:custDataLst>
          </p:nvPr>
        </p:nvSpPr>
        <p:spPr>
          <a:xfrm>
            <a:off x="6095365" y="3141345"/>
            <a:ext cx="632460" cy="23685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</a:p>
        </p:txBody>
      </p:sp>
      <p:sp>
        <p:nvSpPr>
          <p:cNvPr id="93" name="矩形 92"/>
          <p:cNvSpPr/>
          <p:nvPr/>
        </p:nvSpPr>
        <p:spPr>
          <a:xfrm>
            <a:off x="3204210" y="4034155"/>
            <a:ext cx="1090295" cy="617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</a:t>
            </a:r>
          </a:p>
        </p:txBody>
      </p:sp>
      <p:sp>
        <p:nvSpPr>
          <p:cNvPr id="94" name="矩形 93"/>
          <p:cNvSpPr/>
          <p:nvPr/>
        </p:nvSpPr>
        <p:spPr>
          <a:xfrm>
            <a:off x="3204210" y="5066030"/>
            <a:ext cx="1090295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SHAP</a:t>
            </a:r>
          </a:p>
        </p:txBody>
      </p:sp>
      <p:sp>
        <p:nvSpPr>
          <p:cNvPr id="97" name="矩形 96"/>
          <p:cNvSpPr/>
          <p:nvPr/>
        </p:nvSpPr>
        <p:spPr>
          <a:xfrm>
            <a:off x="1358265" y="4034155"/>
            <a:ext cx="1333500" cy="617220"/>
          </a:xfrm>
          <a:prstGeom prst="rect">
            <a:avLst/>
          </a:prstGeom>
          <a:solidFill>
            <a:srgbClr val="FCF1E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Prediction</a:t>
            </a:r>
          </a:p>
        </p:txBody>
      </p:sp>
      <p:sp>
        <p:nvSpPr>
          <p:cNvPr id="98" name="矩形 97"/>
          <p:cNvSpPr/>
          <p:nvPr/>
        </p:nvSpPr>
        <p:spPr>
          <a:xfrm>
            <a:off x="1355725" y="5066030"/>
            <a:ext cx="1333500" cy="6400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Explanation</a:t>
            </a:r>
          </a:p>
        </p:txBody>
      </p:sp>
      <p:cxnSp>
        <p:nvCxnSpPr>
          <p:cNvPr id="99" name="直接箭头连接符 98"/>
          <p:cNvCxnSpPr/>
          <p:nvPr>
            <p:custDataLst>
              <p:tags r:id="rId11"/>
            </p:custDataLst>
          </p:nvPr>
        </p:nvCxnSpPr>
        <p:spPr>
          <a:xfrm flipH="1">
            <a:off x="4378960" y="4342765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>
            <p:custDataLst>
              <p:tags r:id="rId12"/>
            </p:custDataLst>
          </p:nvPr>
        </p:nvCxnSpPr>
        <p:spPr>
          <a:xfrm flipH="1">
            <a:off x="4378960" y="5386070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>
            <p:custDataLst>
              <p:tags r:id="rId13"/>
            </p:custDataLst>
          </p:nvPr>
        </p:nvCxnSpPr>
        <p:spPr>
          <a:xfrm flipH="1">
            <a:off x="2835275" y="4342765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>
            <p:custDataLst>
              <p:tags r:id="rId14"/>
            </p:custDataLst>
          </p:nvPr>
        </p:nvCxnSpPr>
        <p:spPr>
          <a:xfrm flipH="1">
            <a:off x="2835275" y="5386070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192530" y="4838700"/>
            <a:ext cx="3368040" cy="10807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025015" y="4689475"/>
            <a:ext cx="0" cy="334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3749040" y="4689475"/>
            <a:ext cx="0" cy="334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0" name="图片 109" descr="Peephole_Long_Short-Term_Memory"/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786880" y="3757295"/>
            <a:ext cx="3835400" cy="210820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12945745" y="2461895"/>
            <a:ext cx="6301740" cy="3025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>
            <p:custDataLst>
              <p:tags r:id="rId2"/>
            </p:custDataLst>
          </p:nvPr>
        </p:nvSpPr>
        <p:spPr>
          <a:xfrm>
            <a:off x="3960495" y="2819400"/>
            <a:ext cx="2723515" cy="1684655"/>
          </a:xfrm>
          <a:prstGeom prst="roundRect">
            <a:avLst>
              <a:gd name="adj" fmla="val 544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>
            <p:custDataLst>
              <p:tags r:id="rId3"/>
            </p:custDataLst>
          </p:nvPr>
        </p:nvSpPr>
        <p:spPr>
          <a:xfrm>
            <a:off x="3764280" y="2695575"/>
            <a:ext cx="111760" cy="1059180"/>
          </a:xfrm>
          <a:prstGeom prst="rightBrace">
            <a:avLst>
              <a:gd name="adj1" fmla="val 8333"/>
              <a:gd name="adj2" fmla="val 878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993675" y="3477260"/>
            <a:ext cx="1095326" cy="275590"/>
            <a:chOff x="7403" y="1637"/>
            <a:chExt cx="1949" cy="434"/>
          </a:xfrm>
        </p:grpSpPr>
        <p:sp>
          <p:nvSpPr>
            <p:cNvPr id="21" name="圆角矩形 20"/>
            <p:cNvSpPr/>
            <p:nvPr>
              <p:custDataLst>
                <p:tags r:id="rId3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37"/>
              </p:custDataLst>
            </p:nvPr>
          </p:nvSpPr>
          <p:spPr>
            <a:xfrm>
              <a:off x="7403" y="1637"/>
              <a:ext cx="19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Serve metrics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86196" y="2621280"/>
            <a:ext cx="1324711" cy="275590"/>
            <a:chOff x="7449" y="1637"/>
            <a:chExt cx="1858" cy="434"/>
          </a:xfrm>
        </p:grpSpPr>
        <p:sp>
          <p:nvSpPr>
            <p:cNvPr id="27" name="圆角矩形 26"/>
            <p:cNvSpPr/>
            <p:nvPr>
              <p:custDataLst>
                <p:tags r:id="rId34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35"/>
              </p:custDataLst>
            </p:nvPr>
          </p:nvSpPr>
          <p:spPr>
            <a:xfrm>
              <a:off x="7686" y="1637"/>
              <a:ext cx="135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Serve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86196" y="2926080"/>
            <a:ext cx="1324711" cy="275590"/>
            <a:chOff x="7449" y="1637"/>
            <a:chExt cx="1858" cy="434"/>
          </a:xfrm>
        </p:grpSpPr>
        <p:sp>
          <p:nvSpPr>
            <p:cNvPr id="31" name="圆角矩形 30"/>
            <p:cNvSpPr/>
            <p:nvPr>
              <p:custDataLst>
                <p:tags r:id="rId3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33"/>
              </p:custDataLst>
            </p:nvPr>
          </p:nvSpPr>
          <p:spPr>
            <a:xfrm>
              <a:off x="7619" y="1637"/>
              <a:ext cx="163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Player ace ball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15826" y="3562350"/>
            <a:ext cx="1494163" cy="275590"/>
            <a:chOff x="7349" y="1637"/>
            <a:chExt cx="2097" cy="434"/>
          </a:xfrm>
        </p:grpSpPr>
        <p:sp>
          <p:nvSpPr>
            <p:cNvPr id="37" name="圆角矩形 36"/>
            <p:cNvSpPr/>
            <p:nvPr>
              <p:custDataLst>
                <p:tags r:id="rId3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99E7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1"/>
              </p:custDataLst>
            </p:nvPr>
          </p:nvSpPr>
          <p:spPr>
            <a:xfrm>
              <a:off x="7349" y="1637"/>
              <a:ext cx="209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servings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24512" y="3481070"/>
            <a:ext cx="1496437" cy="275590"/>
            <a:chOff x="7401" y="1637"/>
            <a:chExt cx="1947" cy="434"/>
          </a:xfrm>
        </p:grpSpPr>
        <p:sp>
          <p:nvSpPr>
            <p:cNvPr id="41" name="圆角矩形 40"/>
            <p:cNvSpPr/>
            <p:nvPr>
              <p:custDataLst>
                <p:tags r:id="rId28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29"/>
              </p:custDataLst>
            </p:nvPr>
          </p:nvSpPr>
          <p:spPr>
            <a:xfrm>
              <a:off x="7401" y="1637"/>
              <a:ext cx="19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Psychological factors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71848" y="2467610"/>
            <a:ext cx="1615257" cy="275590"/>
            <a:chOff x="7411" y="1637"/>
            <a:chExt cx="1986" cy="434"/>
          </a:xfrm>
        </p:grpSpPr>
        <p:sp>
          <p:nvSpPr>
            <p:cNvPr id="44" name="圆角矩形 43"/>
            <p:cNvSpPr/>
            <p:nvPr>
              <p:custDataLst>
                <p:tags r:id="rId2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7"/>
              </p:custDataLst>
            </p:nvPr>
          </p:nvSpPr>
          <p:spPr>
            <a:xfrm>
              <a:off x="7411" y="1637"/>
              <a:ext cx="198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Points earned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930370" y="2772410"/>
            <a:ext cx="1657370" cy="275590"/>
            <a:chOff x="7360" y="1637"/>
            <a:chExt cx="2037" cy="434"/>
          </a:xfrm>
        </p:grpSpPr>
        <p:sp>
          <p:nvSpPr>
            <p:cNvPr id="47" name="圆角矩形 46"/>
            <p:cNvSpPr/>
            <p:nvPr>
              <p:custDataLst>
                <p:tags r:id="rId24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25"/>
              </p:custDataLst>
            </p:nvPr>
          </p:nvSpPr>
          <p:spPr>
            <a:xfrm>
              <a:off x="7360" y="1637"/>
              <a:ext cx="20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rounds won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02754" y="3077210"/>
            <a:ext cx="1584351" cy="275590"/>
            <a:chOff x="7449" y="1637"/>
            <a:chExt cx="1948" cy="434"/>
          </a:xfrm>
        </p:grpSpPr>
        <p:sp>
          <p:nvSpPr>
            <p:cNvPr id="50" name="圆角矩形 49"/>
            <p:cNvSpPr/>
            <p:nvPr>
              <p:custDataLst>
                <p:tags r:id="rId2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3"/>
              </p:custDataLst>
            </p:nvPr>
          </p:nvSpPr>
          <p:spPr>
            <a:xfrm>
              <a:off x="7461" y="1637"/>
              <a:ext cx="193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Number of sets won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2661" y="3408680"/>
            <a:ext cx="1614444" cy="275590"/>
            <a:chOff x="7412" y="1637"/>
            <a:chExt cx="1985" cy="434"/>
          </a:xfrm>
        </p:grpSpPr>
        <p:sp>
          <p:nvSpPr>
            <p:cNvPr id="53" name="圆角矩形 52"/>
            <p:cNvSpPr/>
            <p:nvPr>
              <p:custDataLst>
                <p:tags r:id="rId2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1"/>
              </p:custDataLst>
            </p:nvPr>
          </p:nvSpPr>
          <p:spPr>
            <a:xfrm>
              <a:off x="7412" y="1637"/>
              <a:ext cx="198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Unforced errors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952328" y="3740150"/>
            <a:ext cx="1634777" cy="275590"/>
            <a:chOff x="7387" y="1637"/>
            <a:chExt cx="2010" cy="434"/>
          </a:xfrm>
        </p:grpSpPr>
        <p:sp>
          <p:nvSpPr>
            <p:cNvPr id="56" name="圆角矩形 55"/>
            <p:cNvSpPr/>
            <p:nvPr>
              <p:custDataLst>
                <p:tags r:id="rId18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CF3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19"/>
              </p:custDataLst>
            </p:nvPr>
          </p:nvSpPr>
          <p:spPr>
            <a:xfrm>
              <a:off x="7387" y="1637"/>
              <a:ext cx="20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Double fault</a:t>
              </a:r>
            </a:p>
          </p:txBody>
        </p:sp>
      </p:grpSp>
      <p:sp>
        <p:nvSpPr>
          <p:cNvPr id="61" name="左大括号 60"/>
          <p:cNvSpPr/>
          <p:nvPr>
            <p:custDataLst>
              <p:tags r:id="rId4"/>
            </p:custDataLst>
          </p:nvPr>
        </p:nvSpPr>
        <p:spPr>
          <a:xfrm>
            <a:off x="6770370" y="2567305"/>
            <a:ext cx="160020" cy="1383665"/>
          </a:xfrm>
          <a:prstGeom prst="leftBrace">
            <a:avLst>
              <a:gd name="adj1" fmla="val 8333"/>
              <a:gd name="adj2" fmla="val 756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4026535" y="4128770"/>
            <a:ext cx="1270635" cy="237490"/>
          </a:xfrm>
          <a:prstGeom prst="roundRect">
            <a:avLst>
              <a:gd name="adj" fmla="val 31016"/>
            </a:avLst>
          </a:prstGeom>
          <a:solidFill>
            <a:srgbClr val="FDE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6"/>
            </p:custDataLst>
          </p:nvPr>
        </p:nvSpPr>
        <p:spPr>
          <a:xfrm>
            <a:off x="3960495" y="4091940"/>
            <a:ext cx="1376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Technical prowess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291455" y="4097020"/>
            <a:ext cx="1367155" cy="275590"/>
            <a:chOff x="7353" y="1637"/>
            <a:chExt cx="2044" cy="434"/>
          </a:xfrm>
        </p:grpSpPr>
        <p:sp>
          <p:nvSpPr>
            <p:cNvPr id="66" name="圆角矩形 65"/>
            <p:cNvSpPr/>
            <p:nvPr>
              <p:custDataLst>
                <p:tags r:id="rId16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17"/>
              </p:custDataLst>
            </p:nvPr>
          </p:nvSpPr>
          <p:spPr>
            <a:xfrm>
              <a:off x="7353" y="1637"/>
              <a:ext cx="20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Physical reserves</a:t>
              </a:r>
            </a:p>
          </p:txBody>
        </p:sp>
      </p:grpSp>
      <p:sp>
        <p:nvSpPr>
          <p:cNvPr id="68" name="右大括号 67"/>
          <p:cNvSpPr/>
          <p:nvPr>
            <p:custDataLst>
              <p:tags r:id="rId7"/>
            </p:custDataLst>
          </p:nvPr>
        </p:nvSpPr>
        <p:spPr>
          <a:xfrm>
            <a:off x="3764280" y="4046855"/>
            <a:ext cx="111760" cy="523240"/>
          </a:xfrm>
          <a:prstGeom prst="rightBrace">
            <a:avLst>
              <a:gd name="adj1" fmla="val 8333"/>
              <a:gd name="adj2" fmla="val 3834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451555" y="3990340"/>
            <a:ext cx="1323520" cy="275590"/>
            <a:chOff x="7449" y="1637"/>
            <a:chExt cx="1948" cy="434"/>
          </a:xfrm>
        </p:grpSpPr>
        <p:sp>
          <p:nvSpPr>
            <p:cNvPr id="70" name="圆角矩形 69"/>
            <p:cNvSpPr/>
            <p:nvPr>
              <p:custDataLst>
                <p:tags r:id="rId14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DE5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1" name="文本框 70"/>
            <p:cNvSpPr txBox="1"/>
            <p:nvPr>
              <p:custDataLst>
                <p:tags r:id="rId15"/>
              </p:custDataLst>
            </p:nvPr>
          </p:nvSpPr>
          <p:spPr>
            <a:xfrm>
              <a:off x="7449" y="1637"/>
              <a:ext cx="19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Break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452160" y="4321810"/>
            <a:ext cx="1323594" cy="275590"/>
            <a:chOff x="7449" y="1637"/>
            <a:chExt cx="1949" cy="434"/>
          </a:xfrm>
        </p:grpSpPr>
        <p:sp>
          <p:nvSpPr>
            <p:cNvPr id="73" name="圆角矩形 72"/>
            <p:cNvSpPr/>
            <p:nvPr>
              <p:custDataLst>
                <p:tags r:id="rId12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DE5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13"/>
              </p:custDataLst>
            </p:nvPr>
          </p:nvSpPr>
          <p:spPr>
            <a:xfrm>
              <a:off x="7449" y="1637"/>
              <a:ext cx="19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To the web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951980" y="4112260"/>
            <a:ext cx="1297940" cy="275590"/>
            <a:chOff x="7353" y="1637"/>
            <a:chExt cx="2044" cy="434"/>
          </a:xfrm>
        </p:grpSpPr>
        <p:sp>
          <p:nvSpPr>
            <p:cNvPr id="76" name="圆角矩形 75"/>
            <p:cNvSpPr/>
            <p:nvPr>
              <p:custDataLst>
                <p:tags r:id="rId10"/>
              </p:custDataLst>
            </p:nvPr>
          </p:nvSpPr>
          <p:spPr>
            <a:xfrm>
              <a:off x="7449" y="1679"/>
              <a:ext cx="1858" cy="374"/>
            </a:xfrm>
            <a:prstGeom prst="roundRect">
              <a:avLst>
                <a:gd name="adj" fmla="val 31016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7" name="文本框 76"/>
            <p:cNvSpPr txBox="1"/>
            <p:nvPr>
              <p:custDataLst>
                <p:tags r:id="rId11"/>
              </p:custDataLst>
            </p:nvPr>
          </p:nvSpPr>
          <p:spPr>
            <a:xfrm>
              <a:off x="7353" y="1637"/>
              <a:ext cx="20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Running distance</a:t>
              </a:r>
            </a:p>
          </p:txBody>
        </p:sp>
      </p:grpSp>
      <p:cxnSp>
        <p:nvCxnSpPr>
          <p:cNvPr id="79" name="直接箭头连接符 78"/>
          <p:cNvCxnSpPr/>
          <p:nvPr>
            <p:custDataLst>
              <p:tags r:id="rId8"/>
            </p:custDataLst>
          </p:nvPr>
        </p:nvCxnSpPr>
        <p:spPr>
          <a:xfrm flipH="1">
            <a:off x="6729730" y="4260850"/>
            <a:ext cx="24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4543425" y="3001010"/>
            <a:ext cx="1575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Normalized data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750185" y="524510"/>
            <a:ext cx="6606540" cy="3924300"/>
          </a:xfrm>
          <a:prstGeom prst="rect">
            <a:avLst/>
          </a:prstGeom>
        </p:spPr>
      </p:pic>
      <p:sp>
        <p:nvSpPr>
          <p:cNvPr id="104" name="圆角矩形 103"/>
          <p:cNvSpPr/>
          <p:nvPr>
            <p:custDataLst>
              <p:tags r:id="rId3"/>
            </p:custDataLst>
          </p:nvPr>
        </p:nvSpPr>
        <p:spPr>
          <a:xfrm>
            <a:off x="205740" y="937260"/>
            <a:ext cx="9670415" cy="4892040"/>
          </a:xfrm>
          <a:prstGeom prst="roundRect">
            <a:avLst>
              <a:gd name="adj" fmla="val 3006"/>
            </a:avLst>
          </a:prstGeom>
          <a:solidFill>
            <a:srgbClr val="FFF9E7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6600825" y="960120"/>
            <a:ext cx="0" cy="486918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07" name="直接连接符 106"/>
          <p:cNvCxnSpPr/>
          <p:nvPr>
            <p:custDataLst>
              <p:tags r:id="rId4"/>
            </p:custDataLst>
          </p:nvPr>
        </p:nvCxnSpPr>
        <p:spPr>
          <a:xfrm>
            <a:off x="3434715" y="1005840"/>
            <a:ext cx="0" cy="486918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108" name="文本框 107"/>
          <p:cNvSpPr txBox="1"/>
          <p:nvPr/>
        </p:nvSpPr>
        <p:spPr>
          <a:xfrm>
            <a:off x="471805" y="1005840"/>
            <a:ext cx="295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Vinicius Pradoda Fonseca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469640" y="1005840"/>
            <a:ext cx="295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Helmut Dietl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822440" y="1005840"/>
            <a:ext cx="295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Zhimin Yang</a:t>
            </a:r>
          </a:p>
        </p:txBody>
      </p:sp>
      <p:sp>
        <p:nvSpPr>
          <p:cNvPr id="112" name="矩形 111"/>
          <p:cNvSpPr/>
          <p:nvPr/>
        </p:nvSpPr>
        <p:spPr>
          <a:xfrm>
            <a:off x="7181215" y="1513840"/>
            <a:ext cx="2235200" cy="538480"/>
          </a:xfrm>
          <a:prstGeom prst="rect">
            <a:avLst/>
          </a:prstGeom>
          <a:solidFill>
            <a:srgbClr val="CFB358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 common factors</a:t>
            </a:r>
          </a:p>
        </p:txBody>
      </p:sp>
      <p:cxnSp>
        <p:nvCxnSpPr>
          <p:cNvPr id="113" name="直接箭头连接符 112"/>
          <p:cNvCxnSpPr/>
          <p:nvPr>
            <p:custDataLst>
              <p:tags r:id="rId5"/>
            </p:custDataLst>
          </p:nvPr>
        </p:nvCxnSpPr>
        <p:spPr>
          <a:xfrm>
            <a:off x="8870950" y="2065020"/>
            <a:ext cx="0" cy="1125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矩形 113"/>
          <p:cNvSpPr/>
          <p:nvPr>
            <p:custDataLst>
              <p:tags r:id="rId6"/>
            </p:custDataLst>
          </p:nvPr>
        </p:nvSpPr>
        <p:spPr>
          <a:xfrm>
            <a:off x="7181215" y="2405380"/>
            <a:ext cx="945515" cy="538480"/>
          </a:xfrm>
          <a:prstGeom prst="rect">
            <a:avLst/>
          </a:prstGeom>
          <a:solidFill>
            <a:srgbClr val="FDE5E6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81215" y="3202940"/>
            <a:ext cx="2235200" cy="1238885"/>
          </a:xfrm>
          <a:prstGeom prst="rect">
            <a:avLst/>
          </a:prstGeom>
          <a:solidFill>
            <a:srgbClr val="ADD39B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machine learning</a:t>
            </a: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(many models)</a:t>
            </a:r>
          </a:p>
        </p:txBody>
      </p:sp>
      <p:cxnSp>
        <p:nvCxnSpPr>
          <p:cNvPr id="118" name="直接箭头连接符 117"/>
          <p:cNvCxnSpPr/>
          <p:nvPr>
            <p:custDataLst>
              <p:tags r:id="rId7"/>
            </p:custDataLst>
          </p:nvPr>
        </p:nvCxnSpPr>
        <p:spPr>
          <a:xfrm>
            <a:off x="8126730" y="2674620"/>
            <a:ext cx="7308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8"/>
            </p:custDataLst>
          </p:nvPr>
        </p:nvCxnSpPr>
        <p:spPr>
          <a:xfrm>
            <a:off x="8672195" y="4454525"/>
            <a:ext cx="0" cy="735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0" name="右弧形箭头 119"/>
          <p:cNvSpPr/>
          <p:nvPr/>
        </p:nvSpPr>
        <p:spPr>
          <a:xfrm>
            <a:off x="9120505" y="3562350"/>
            <a:ext cx="236220" cy="655320"/>
          </a:xfrm>
          <a:prstGeom prst="curvedLeftArrow">
            <a:avLst/>
          </a:prstGeom>
          <a:solidFill>
            <a:srgbClr val="FDE5E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右弧形箭头 120"/>
          <p:cNvSpPr/>
          <p:nvPr>
            <p:custDataLst>
              <p:tags r:id="rId9"/>
            </p:custDataLst>
          </p:nvPr>
        </p:nvSpPr>
        <p:spPr>
          <a:xfrm rot="10800000">
            <a:off x="7304405" y="3531870"/>
            <a:ext cx="236220" cy="655320"/>
          </a:xfrm>
          <a:prstGeom prst="curvedLeftArrow">
            <a:avLst/>
          </a:prstGeom>
          <a:solidFill>
            <a:srgbClr val="FDE5E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181215" y="5189855"/>
            <a:ext cx="2235200" cy="379095"/>
          </a:xfrm>
          <a:prstGeom prst="rect">
            <a:avLst/>
          </a:prstGeom>
          <a:solidFill>
            <a:srgbClr val="99E7F1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predict</a:t>
            </a:r>
          </a:p>
        </p:txBody>
      </p:sp>
      <p:sp>
        <p:nvSpPr>
          <p:cNvPr id="123" name="圆角矩形 122"/>
          <p:cNvSpPr/>
          <p:nvPr>
            <p:custDataLst>
              <p:tags r:id="rId10"/>
            </p:custDataLst>
          </p:nvPr>
        </p:nvSpPr>
        <p:spPr>
          <a:xfrm>
            <a:off x="8126730" y="4700905"/>
            <a:ext cx="993775" cy="23685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best model</a:t>
            </a:r>
          </a:p>
        </p:txBody>
      </p:sp>
      <p:sp>
        <p:nvSpPr>
          <p:cNvPr id="124" name="矩形 123"/>
          <p:cNvSpPr/>
          <p:nvPr/>
        </p:nvSpPr>
        <p:spPr>
          <a:xfrm>
            <a:off x="666115" y="1513840"/>
            <a:ext cx="2235200" cy="329565"/>
          </a:xfrm>
          <a:prstGeom prst="rect">
            <a:avLst/>
          </a:prstGeom>
          <a:solidFill>
            <a:srgbClr val="CFB358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Creation</a:t>
            </a:r>
          </a:p>
        </p:txBody>
      </p:sp>
      <p:cxnSp>
        <p:nvCxnSpPr>
          <p:cNvPr id="125" name="直接箭头连接符 124"/>
          <p:cNvCxnSpPr/>
          <p:nvPr>
            <p:custDataLst>
              <p:tags r:id="rId11"/>
            </p:custDataLst>
          </p:nvPr>
        </p:nvCxnSpPr>
        <p:spPr>
          <a:xfrm>
            <a:off x="1783715" y="1843405"/>
            <a:ext cx="0" cy="295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666115" y="2139315"/>
            <a:ext cx="2235200" cy="1693545"/>
          </a:xfrm>
          <a:prstGeom prst="rect">
            <a:avLst/>
          </a:prstGeom>
          <a:solidFill>
            <a:srgbClr val="C6DCF0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7" name="文本框 126"/>
          <p:cNvSpPr txBox="1"/>
          <p:nvPr>
            <p:custDataLst>
              <p:tags r:id="rId12"/>
            </p:custDataLst>
          </p:nvPr>
        </p:nvSpPr>
        <p:spPr>
          <a:xfrm>
            <a:off x="733425" y="2185670"/>
            <a:ext cx="2099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Engineering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圆角矩形 127"/>
          <p:cNvSpPr/>
          <p:nvPr>
            <p:custDataLst>
              <p:tags r:id="rId13"/>
            </p:custDataLst>
          </p:nvPr>
        </p:nvSpPr>
        <p:spPr>
          <a:xfrm>
            <a:off x="749935" y="2559050"/>
            <a:ext cx="993775" cy="575310"/>
          </a:xfrm>
          <a:prstGeom prst="roundRect">
            <a:avLst>
              <a:gd name="adj" fmla="val 28807"/>
            </a:avLst>
          </a:prstGeom>
          <a:solidFill>
            <a:srgbClr val="FDE5E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Frequency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Based Features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1043940" y="3442970"/>
            <a:ext cx="148018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Combined Features</a:t>
            </a:r>
          </a:p>
        </p:txBody>
      </p:sp>
      <p:sp>
        <p:nvSpPr>
          <p:cNvPr id="131" name="圆角矩形 130"/>
          <p:cNvSpPr/>
          <p:nvPr>
            <p:custDataLst>
              <p:tags r:id="rId14"/>
            </p:custDataLst>
          </p:nvPr>
        </p:nvSpPr>
        <p:spPr>
          <a:xfrm>
            <a:off x="1827530" y="2559050"/>
            <a:ext cx="993775" cy="575310"/>
          </a:xfrm>
          <a:prstGeom prst="roundRect">
            <a:avLst>
              <a:gd name="adj" fmla="val 28807"/>
            </a:avLst>
          </a:prstGeom>
          <a:solidFill>
            <a:srgbClr val="FDE5E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Momentum Based Features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2" name="直接箭头连接符 131"/>
          <p:cNvCxnSpPr>
            <a:endCxn id="130" idx="0"/>
          </p:cNvCxnSpPr>
          <p:nvPr>
            <p:custDataLst>
              <p:tags r:id="rId15"/>
            </p:custDataLst>
          </p:nvPr>
        </p:nvCxnSpPr>
        <p:spPr>
          <a:xfrm>
            <a:off x="1247140" y="3138805"/>
            <a:ext cx="537210" cy="304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130" idx="0"/>
          </p:cNvCxnSpPr>
          <p:nvPr>
            <p:custDataLst>
              <p:tags r:id="rId16"/>
            </p:custDataLst>
          </p:nvPr>
        </p:nvCxnSpPr>
        <p:spPr>
          <a:xfrm flipH="1">
            <a:off x="1784350" y="3138805"/>
            <a:ext cx="499745" cy="304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666115" y="4095115"/>
            <a:ext cx="2235200" cy="565785"/>
          </a:xfrm>
          <a:prstGeom prst="rect">
            <a:avLst/>
          </a:prstGeom>
          <a:solidFill>
            <a:srgbClr val="ADD39B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Creation &amp; Evaluation</a:t>
            </a:r>
          </a:p>
        </p:txBody>
      </p:sp>
      <p:cxnSp>
        <p:nvCxnSpPr>
          <p:cNvPr id="135" name="直接箭头连接符 134"/>
          <p:cNvCxnSpPr>
            <a:endCxn id="134" idx="0"/>
          </p:cNvCxnSpPr>
          <p:nvPr>
            <p:custDataLst>
              <p:tags r:id="rId17"/>
            </p:custDataLst>
          </p:nvPr>
        </p:nvCxnSpPr>
        <p:spPr>
          <a:xfrm>
            <a:off x="1783715" y="3831590"/>
            <a:ext cx="0" cy="263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66115" y="4855845"/>
            <a:ext cx="2235200" cy="782955"/>
          </a:xfrm>
          <a:prstGeom prst="rect">
            <a:avLst/>
          </a:prstGeom>
          <a:solidFill>
            <a:srgbClr val="F4EEF9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Comparison AcrossFeature Sets and GameIntervals</a:t>
            </a:r>
          </a:p>
        </p:txBody>
      </p:sp>
      <p:cxnSp>
        <p:nvCxnSpPr>
          <p:cNvPr id="138" name="直接箭头连接符 137"/>
          <p:cNvCxnSpPr/>
          <p:nvPr>
            <p:custDataLst>
              <p:tags r:id="rId18"/>
            </p:custDataLst>
          </p:nvPr>
        </p:nvCxnSpPr>
        <p:spPr>
          <a:xfrm>
            <a:off x="1783715" y="4658360"/>
            <a:ext cx="0" cy="203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9" name="矩形 138"/>
          <p:cNvSpPr/>
          <p:nvPr>
            <p:custDataLst>
              <p:tags r:id="rId19"/>
            </p:custDataLst>
          </p:nvPr>
        </p:nvSpPr>
        <p:spPr>
          <a:xfrm>
            <a:off x="4473575" y="2077085"/>
            <a:ext cx="945515" cy="538480"/>
          </a:xfrm>
          <a:prstGeom prst="rect">
            <a:avLst/>
          </a:prstGeom>
          <a:solidFill>
            <a:srgbClr val="FDE5E6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</a:p>
        </p:txBody>
      </p:sp>
      <p:sp>
        <p:nvSpPr>
          <p:cNvPr id="140" name="矩形 139"/>
          <p:cNvSpPr/>
          <p:nvPr/>
        </p:nvSpPr>
        <p:spPr>
          <a:xfrm>
            <a:off x="3821430" y="3049270"/>
            <a:ext cx="2235200" cy="765810"/>
          </a:xfrm>
          <a:prstGeom prst="rect">
            <a:avLst/>
          </a:prstGeom>
          <a:solidFill>
            <a:srgbClr val="ADD39B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Classical binary approach</a:t>
            </a:r>
          </a:p>
        </p:txBody>
      </p:sp>
      <p:cxnSp>
        <p:nvCxnSpPr>
          <p:cNvPr id="142" name="直接箭头连接符 141"/>
          <p:cNvCxnSpPr/>
          <p:nvPr>
            <p:custDataLst>
              <p:tags r:id="rId20"/>
            </p:custDataLst>
          </p:nvPr>
        </p:nvCxnSpPr>
        <p:spPr>
          <a:xfrm>
            <a:off x="4944745" y="2615565"/>
            <a:ext cx="0" cy="44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矩形 142"/>
          <p:cNvSpPr/>
          <p:nvPr>
            <p:custDataLst>
              <p:tags r:id="rId21"/>
            </p:custDataLst>
          </p:nvPr>
        </p:nvSpPr>
        <p:spPr>
          <a:xfrm>
            <a:off x="3855720" y="4334510"/>
            <a:ext cx="2235200" cy="473075"/>
          </a:xfrm>
          <a:prstGeom prst="rect">
            <a:avLst/>
          </a:prstGeom>
          <a:solidFill>
            <a:srgbClr val="F4EEF9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 results</a:t>
            </a:r>
          </a:p>
        </p:txBody>
      </p:sp>
      <p:cxnSp>
        <p:nvCxnSpPr>
          <p:cNvPr id="144" name="直接箭头连接符 143"/>
          <p:cNvCxnSpPr/>
          <p:nvPr>
            <p:custDataLst>
              <p:tags r:id="rId22"/>
            </p:custDataLst>
          </p:nvPr>
        </p:nvCxnSpPr>
        <p:spPr>
          <a:xfrm>
            <a:off x="4944745" y="3852545"/>
            <a:ext cx="0" cy="44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>
            <p:custDataLst>
              <p:tags r:id="rId2"/>
            </p:custDataLst>
          </p:nvPr>
        </p:nvSpPr>
        <p:spPr>
          <a:xfrm>
            <a:off x="205740" y="436245"/>
            <a:ext cx="11482070" cy="4892040"/>
          </a:xfrm>
          <a:prstGeom prst="roundRect">
            <a:avLst>
              <a:gd name="adj" fmla="val 3006"/>
            </a:avLst>
          </a:prstGeom>
          <a:solidFill>
            <a:srgbClr val="FFF9E7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3"/>
            </p:custDataLst>
          </p:nvPr>
        </p:nvSpPr>
        <p:spPr>
          <a:xfrm>
            <a:off x="391795" y="637540"/>
            <a:ext cx="295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 1 &amp; 2 : mode 1:DMI</a:t>
            </a:r>
          </a:p>
        </p:txBody>
      </p:sp>
      <p:sp>
        <p:nvSpPr>
          <p:cNvPr id="124" name="矩形 123"/>
          <p:cNvSpPr/>
          <p:nvPr>
            <p:custDataLst>
              <p:tags r:id="rId4"/>
            </p:custDataLst>
          </p:nvPr>
        </p:nvSpPr>
        <p:spPr>
          <a:xfrm>
            <a:off x="516255" y="1283335"/>
            <a:ext cx="5648325" cy="3781425"/>
          </a:xfrm>
          <a:prstGeom prst="rect">
            <a:avLst/>
          </a:prstGeom>
          <a:solidFill>
            <a:srgbClr val="C8E5B3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retreatment</a:t>
            </a:r>
          </a:p>
        </p:txBody>
      </p:sp>
      <p:sp>
        <p:nvSpPr>
          <p:cNvPr id="143" name="矩形 142"/>
          <p:cNvSpPr/>
          <p:nvPr>
            <p:custDataLst>
              <p:tags r:id="rId5"/>
            </p:custDataLst>
          </p:nvPr>
        </p:nvSpPr>
        <p:spPr>
          <a:xfrm>
            <a:off x="2621280" y="1834515"/>
            <a:ext cx="2459990" cy="422910"/>
          </a:xfrm>
          <a:prstGeom prst="rect">
            <a:avLst/>
          </a:prstGeom>
          <a:solidFill>
            <a:srgbClr val="F4EEF9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Cleaning and disposal</a:t>
            </a:r>
          </a:p>
        </p:txBody>
      </p:sp>
      <p:sp>
        <p:nvSpPr>
          <p:cNvPr id="114" name="矩形 113"/>
          <p:cNvSpPr/>
          <p:nvPr>
            <p:custDataLst>
              <p:tags r:id="rId6"/>
            </p:custDataLst>
          </p:nvPr>
        </p:nvSpPr>
        <p:spPr>
          <a:xfrm>
            <a:off x="775335" y="1834515"/>
            <a:ext cx="784860" cy="423545"/>
          </a:xfrm>
          <a:prstGeom prst="rect">
            <a:avLst/>
          </a:prstGeom>
          <a:solidFill>
            <a:srgbClr val="FDE5E6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</a:p>
        </p:txBody>
      </p:sp>
      <p:cxnSp>
        <p:nvCxnSpPr>
          <p:cNvPr id="118" name="直接箭头连接符 117"/>
          <p:cNvCxnSpPr>
            <a:endCxn id="143" idx="1"/>
          </p:cNvCxnSpPr>
          <p:nvPr>
            <p:custDataLst>
              <p:tags r:id="rId7"/>
            </p:custDataLst>
          </p:nvPr>
        </p:nvCxnSpPr>
        <p:spPr>
          <a:xfrm flipV="1">
            <a:off x="1560195" y="2045970"/>
            <a:ext cx="1061085" cy="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矩形 121"/>
          <p:cNvSpPr/>
          <p:nvPr>
            <p:custDataLst>
              <p:tags r:id="rId8"/>
            </p:custDataLst>
          </p:nvPr>
        </p:nvSpPr>
        <p:spPr>
          <a:xfrm>
            <a:off x="775335" y="2469515"/>
            <a:ext cx="5166995" cy="2398395"/>
          </a:xfrm>
          <a:prstGeom prst="rect">
            <a:avLst/>
          </a:prstGeom>
          <a:solidFill>
            <a:srgbClr val="99E7F1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engineering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38021" y="2896845"/>
            <a:ext cx="4902092" cy="1691313"/>
            <a:chOff x="3761" y="6294"/>
            <a:chExt cx="9549" cy="3294"/>
          </a:xfrm>
        </p:grpSpPr>
        <p:sp>
          <p:nvSpPr>
            <p:cNvPr id="3" name="圆角矩形 2"/>
            <p:cNvSpPr/>
            <p:nvPr>
              <p:custDataLst>
                <p:tags r:id="rId12"/>
              </p:custDataLst>
            </p:nvPr>
          </p:nvSpPr>
          <p:spPr>
            <a:xfrm>
              <a:off x="6138" y="6806"/>
              <a:ext cx="4289" cy="2653"/>
            </a:xfrm>
            <a:prstGeom prst="roundRect">
              <a:avLst>
                <a:gd name="adj" fmla="val 5440"/>
              </a:avLst>
            </a:prstGeom>
            <a:solidFill>
              <a:srgbClr val="DFC9E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右大括号 18"/>
            <p:cNvSpPr/>
            <p:nvPr>
              <p:custDataLst>
                <p:tags r:id="rId13"/>
              </p:custDataLst>
            </p:nvPr>
          </p:nvSpPr>
          <p:spPr>
            <a:xfrm>
              <a:off x="5829" y="6611"/>
              <a:ext cx="176" cy="1668"/>
            </a:xfrm>
            <a:prstGeom prst="rightBrace">
              <a:avLst>
                <a:gd name="adj1" fmla="val 8333"/>
                <a:gd name="adj2" fmla="val 8788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>
              <p:custDataLst>
                <p:tags r:id="rId14"/>
              </p:custDataLst>
            </p:nvPr>
          </p:nvSpPr>
          <p:spPr>
            <a:xfrm>
              <a:off x="6231" y="7884"/>
              <a:ext cx="1644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Serve metrics</a:t>
              </a:r>
            </a:p>
          </p:txBody>
        </p:sp>
        <p:sp>
          <p:nvSpPr>
            <p:cNvPr id="27" name="圆角矩形 26"/>
            <p:cNvSpPr/>
            <p:nvPr>
              <p:custDataLst>
                <p:tags r:id="rId15"/>
              </p:custDataLst>
            </p:nvPr>
          </p:nvSpPr>
          <p:spPr>
            <a:xfrm>
              <a:off x="3761" y="6536"/>
              <a:ext cx="1984" cy="373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9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Serve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6"/>
              </p:custDataLst>
            </p:nvPr>
          </p:nvSpPr>
          <p:spPr>
            <a:xfrm>
              <a:off x="3763" y="7252"/>
              <a:ext cx="1983" cy="373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Player ace ball</a:t>
              </a:r>
            </a:p>
          </p:txBody>
        </p:sp>
        <p:sp>
          <p:nvSpPr>
            <p:cNvPr id="37" name="圆角矩形 36"/>
            <p:cNvSpPr/>
            <p:nvPr>
              <p:custDataLst>
                <p:tags r:id="rId17"/>
              </p:custDataLst>
            </p:nvPr>
          </p:nvSpPr>
          <p:spPr>
            <a:xfrm>
              <a:off x="3762" y="8018"/>
              <a:ext cx="1982" cy="359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Number of servings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18"/>
              </p:custDataLst>
            </p:nvPr>
          </p:nvSpPr>
          <p:spPr>
            <a:xfrm>
              <a:off x="8029" y="7890"/>
              <a:ext cx="2249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Psychological factors</a:t>
              </a:r>
            </a:p>
          </p:txBody>
        </p:sp>
        <p:sp>
          <p:nvSpPr>
            <p:cNvPr id="44" name="圆角矩形 43"/>
            <p:cNvSpPr/>
            <p:nvPr>
              <p:custDataLst>
                <p:tags r:id="rId19"/>
              </p:custDataLst>
            </p:nvPr>
          </p:nvSpPr>
          <p:spPr>
            <a:xfrm>
              <a:off x="10929" y="6294"/>
              <a:ext cx="2380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Points earned</a:t>
              </a:r>
            </a:p>
          </p:txBody>
        </p:sp>
        <p:sp>
          <p:nvSpPr>
            <p:cNvPr id="47" name="圆角矩形 46"/>
            <p:cNvSpPr/>
            <p:nvPr>
              <p:custDataLst>
                <p:tags r:id="rId20"/>
              </p:custDataLst>
            </p:nvPr>
          </p:nvSpPr>
          <p:spPr>
            <a:xfrm>
              <a:off x="10929" y="6774"/>
              <a:ext cx="2381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Number of rounds won</a:t>
              </a:r>
            </a:p>
          </p:txBody>
        </p:sp>
        <p:sp>
          <p:nvSpPr>
            <p:cNvPr id="50" name="圆角矩形 49"/>
            <p:cNvSpPr/>
            <p:nvPr>
              <p:custDataLst>
                <p:tags r:id="rId21"/>
              </p:custDataLst>
            </p:nvPr>
          </p:nvSpPr>
          <p:spPr>
            <a:xfrm>
              <a:off x="10929" y="7254"/>
              <a:ext cx="2380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Number of sets won</a:t>
              </a:r>
            </a:p>
          </p:txBody>
        </p:sp>
        <p:sp>
          <p:nvSpPr>
            <p:cNvPr id="53" name="圆角矩形 52"/>
            <p:cNvSpPr/>
            <p:nvPr>
              <p:custDataLst>
                <p:tags r:id="rId22"/>
              </p:custDataLst>
            </p:nvPr>
          </p:nvSpPr>
          <p:spPr>
            <a:xfrm>
              <a:off x="10929" y="7776"/>
              <a:ext cx="2380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Unforced errors</a:t>
              </a:r>
            </a:p>
          </p:txBody>
        </p:sp>
        <p:sp>
          <p:nvSpPr>
            <p:cNvPr id="56" name="圆角矩形 55"/>
            <p:cNvSpPr/>
            <p:nvPr>
              <p:custDataLst>
                <p:tags r:id="rId23"/>
              </p:custDataLst>
            </p:nvPr>
          </p:nvSpPr>
          <p:spPr>
            <a:xfrm>
              <a:off x="10929" y="8298"/>
              <a:ext cx="2380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Double fault</a:t>
              </a:r>
            </a:p>
          </p:txBody>
        </p:sp>
        <p:sp>
          <p:nvSpPr>
            <p:cNvPr id="61" name="左大括号 60"/>
            <p:cNvSpPr/>
            <p:nvPr>
              <p:custDataLst>
                <p:tags r:id="rId24"/>
              </p:custDataLst>
            </p:nvPr>
          </p:nvSpPr>
          <p:spPr>
            <a:xfrm>
              <a:off x="10563" y="6348"/>
              <a:ext cx="252" cy="2179"/>
            </a:xfrm>
            <a:prstGeom prst="leftBrace">
              <a:avLst>
                <a:gd name="adj1" fmla="val 8333"/>
                <a:gd name="adj2" fmla="val 7567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圆角矩形 62"/>
            <p:cNvSpPr/>
            <p:nvPr>
              <p:custDataLst>
                <p:tags r:id="rId25"/>
              </p:custDataLst>
            </p:nvPr>
          </p:nvSpPr>
          <p:spPr>
            <a:xfrm>
              <a:off x="6242" y="8868"/>
              <a:ext cx="2001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Technical prowess</a:t>
              </a:r>
            </a:p>
          </p:txBody>
        </p:sp>
        <p:sp>
          <p:nvSpPr>
            <p:cNvPr id="66" name="圆角矩形 65"/>
            <p:cNvSpPr/>
            <p:nvPr>
              <p:custDataLst>
                <p:tags r:id="rId26"/>
              </p:custDataLst>
            </p:nvPr>
          </p:nvSpPr>
          <p:spPr>
            <a:xfrm>
              <a:off x="8335" y="8860"/>
              <a:ext cx="1957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Physical reserves</a:t>
              </a:r>
            </a:p>
          </p:txBody>
        </p:sp>
        <p:sp>
          <p:nvSpPr>
            <p:cNvPr id="68" name="右大括号 67"/>
            <p:cNvSpPr/>
            <p:nvPr>
              <p:custDataLst>
                <p:tags r:id="rId27"/>
              </p:custDataLst>
            </p:nvPr>
          </p:nvSpPr>
          <p:spPr>
            <a:xfrm>
              <a:off x="5829" y="8739"/>
              <a:ext cx="176" cy="824"/>
            </a:xfrm>
            <a:prstGeom prst="rightBrace">
              <a:avLst>
                <a:gd name="adj1" fmla="val 8333"/>
                <a:gd name="adj2" fmla="val 3834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>
              <p:custDataLst>
                <p:tags r:id="rId28"/>
              </p:custDataLst>
            </p:nvPr>
          </p:nvSpPr>
          <p:spPr>
            <a:xfrm>
              <a:off x="3762" y="8692"/>
              <a:ext cx="1988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Break</a:t>
              </a:r>
            </a:p>
          </p:txBody>
        </p:sp>
        <p:sp>
          <p:nvSpPr>
            <p:cNvPr id="73" name="圆角矩形 72"/>
            <p:cNvSpPr/>
            <p:nvPr>
              <p:custDataLst>
                <p:tags r:id="rId29"/>
              </p:custDataLst>
            </p:nvPr>
          </p:nvSpPr>
          <p:spPr>
            <a:xfrm>
              <a:off x="3763" y="9214"/>
              <a:ext cx="1987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To the web</a:t>
              </a:r>
            </a:p>
          </p:txBody>
        </p:sp>
        <p:sp>
          <p:nvSpPr>
            <p:cNvPr id="76" name="圆角矩形 75"/>
            <p:cNvSpPr/>
            <p:nvPr>
              <p:custDataLst>
                <p:tags r:id="rId30"/>
              </p:custDataLst>
            </p:nvPr>
          </p:nvSpPr>
          <p:spPr>
            <a:xfrm>
              <a:off x="10945" y="8884"/>
              <a:ext cx="1858" cy="374"/>
            </a:xfrm>
            <a:prstGeom prst="roundRect">
              <a:avLst>
                <a:gd name="adj" fmla="val 31016"/>
              </a:avLst>
            </a:prstGeom>
            <a:solidFill>
              <a:srgbClr val="F4EEF9"/>
            </a:solidFill>
            <a:ln w="127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Running distance</a:t>
              </a:r>
            </a:p>
          </p:txBody>
        </p:sp>
        <p:sp>
          <p:nvSpPr>
            <p:cNvPr id="4" name="文本框 3"/>
            <p:cNvSpPr txBox="1"/>
            <p:nvPr>
              <p:custDataLst>
                <p:tags r:id="rId31"/>
              </p:custDataLst>
            </p:nvPr>
          </p:nvSpPr>
          <p:spPr>
            <a:xfrm>
              <a:off x="7056" y="7092"/>
              <a:ext cx="2481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Normalized data</a:t>
              </a:r>
            </a:p>
          </p:txBody>
        </p:sp>
        <p:sp>
          <p:nvSpPr>
            <p:cNvPr id="25" name="左大括号 24"/>
            <p:cNvSpPr/>
            <p:nvPr>
              <p:custDataLst>
                <p:tags r:id="rId32"/>
              </p:custDataLst>
            </p:nvPr>
          </p:nvSpPr>
          <p:spPr>
            <a:xfrm>
              <a:off x="10564" y="8739"/>
              <a:ext cx="252" cy="582"/>
            </a:xfrm>
            <a:prstGeom prst="leftBrace">
              <a:avLst>
                <a:gd name="adj1" fmla="val 8333"/>
                <a:gd name="adj2" fmla="val 5399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3850005" y="2257425"/>
            <a:ext cx="0" cy="220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382385" y="1283335"/>
            <a:ext cx="3213735" cy="3781425"/>
          </a:xfrm>
          <a:prstGeom prst="rect">
            <a:avLst/>
          </a:prstGeom>
          <a:solidFill>
            <a:srgbClr val="C8E5B3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 determine weights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607810" y="1762125"/>
            <a:ext cx="2752725" cy="1697355"/>
            <a:chOff x="10684" y="3146"/>
            <a:chExt cx="4335" cy="2673"/>
          </a:xfrm>
        </p:grpSpPr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10684" y="3146"/>
              <a:ext cx="4335" cy="2673"/>
            </a:xfrm>
            <a:prstGeom prst="rect">
              <a:avLst/>
            </a:prstGeom>
            <a:solidFill>
              <a:srgbClr val="99E7F1"/>
            </a:solidFill>
            <a:ln w="19050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6 modes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004" y="3690"/>
              <a:ext cx="1717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RF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092" y="5050"/>
              <a:ext cx="1650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Adaboost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3092" y="3690"/>
              <a:ext cx="1649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GBDT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004" y="4371"/>
              <a:ext cx="1718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CatBoost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092" y="4371"/>
              <a:ext cx="1649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LightGBM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1004" y="5050"/>
              <a:ext cx="1716" cy="528"/>
            </a:xfrm>
            <a:prstGeom prst="roundRect">
              <a:avLst/>
            </a:prstGeom>
            <a:solidFill>
              <a:srgbClr val="FCF3F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XGBoost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6607810" y="4226560"/>
            <a:ext cx="2753360" cy="422910"/>
          </a:xfrm>
          <a:prstGeom prst="rect">
            <a:avLst/>
          </a:prstGeom>
          <a:solidFill>
            <a:srgbClr val="F4EEF9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weights(Y)</a:t>
            </a:r>
          </a:p>
        </p:txBody>
      </p:sp>
      <p:sp>
        <p:nvSpPr>
          <p:cNvPr id="18" name="下箭头 17"/>
          <p:cNvSpPr/>
          <p:nvPr/>
        </p:nvSpPr>
        <p:spPr>
          <a:xfrm>
            <a:off x="7062470" y="3460115"/>
            <a:ext cx="1838325" cy="766445"/>
          </a:xfrm>
          <a:prstGeom prst="downArrow">
            <a:avLst/>
          </a:prstGeom>
          <a:solidFill>
            <a:srgbClr val="DFC9E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Average</a:t>
            </a:r>
          </a:p>
        </p:txBody>
      </p:sp>
      <p:sp>
        <p:nvSpPr>
          <p:cNvPr id="20" name="虚尾箭头 19"/>
          <p:cNvSpPr/>
          <p:nvPr/>
        </p:nvSpPr>
        <p:spPr>
          <a:xfrm>
            <a:off x="6012815" y="2257425"/>
            <a:ext cx="579120" cy="477520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>
            <p:custDataLst>
              <p:tags r:id="rId2"/>
            </p:custDataLst>
          </p:nvPr>
        </p:nvSpPr>
        <p:spPr>
          <a:xfrm>
            <a:off x="205740" y="436245"/>
            <a:ext cx="11482070" cy="4892040"/>
          </a:xfrm>
          <a:prstGeom prst="roundRect">
            <a:avLst>
              <a:gd name="adj" fmla="val 3006"/>
            </a:avLst>
          </a:prstGeom>
          <a:solidFill>
            <a:srgbClr val="FFF9E7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文本框 107"/>
          <p:cNvSpPr txBox="1"/>
          <p:nvPr>
            <p:custDataLst>
              <p:tags r:id="rId3"/>
            </p:custDataLst>
          </p:nvPr>
        </p:nvSpPr>
        <p:spPr>
          <a:xfrm>
            <a:off x="391795" y="637540"/>
            <a:ext cx="295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 3 : mode 2: LSTM</a:t>
            </a:r>
          </a:p>
        </p:txBody>
      </p:sp>
      <p:sp>
        <p:nvSpPr>
          <p:cNvPr id="124" name="矩形 123"/>
          <p:cNvSpPr/>
          <p:nvPr>
            <p:custDataLst>
              <p:tags r:id="rId4"/>
            </p:custDataLst>
          </p:nvPr>
        </p:nvSpPr>
        <p:spPr>
          <a:xfrm>
            <a:off x="516255" y="1283335"/>
            <a:ext cx="4140200" cy="3781425"/>
          </a:xfrm>
          <a:prstGeom prst="rect">
            <a:avLst/>
          </a:prstGeom>
          <a:solidFill>
            <a:srgbClr val="C8E5B3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3" name="矩形 142"/>
          <p:cNvSpPr/>
          <p:nvPr>
            <p:custDataLst>
              <p:tags r:id="rId5"/>
            </p:custDataLst>
          </p:nvPr>
        </p:nvSpPr>
        <p:spPr>
          <a:xfrm>
            <a:off x="2672715" y="1560195"/>
            <a:ext cx="631190" cy="3308985"/>
          </a:xfrm>
          <a:prstGeom prst="rect">
            <a:avLst/>
          </a:prstGeom>
          <a:solidFill>
            <a:srgbClr val="F4EEF9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</a:p>
        </p:txBody>
      </p:sp>
      <p:sp>
        <p:nvSpPr>
          <p:cNvPr id="114" name="矩形 113"/>
          <p:cNvSpPr/>
          <p:nvPr>
            <p:custDataLst>
              <p:tags r:id="rId6"/>
            </p:custDataLst>
          </p:nvPr>
        </p:nvSpPr>
        <p:spPr>
          <a:xfrm>
            <a:off x="775335" y="1560195"/>
            <a:ext cx="1404620" cy="3308985"/>
          </a:xfrm>
          <a:prstGeom prst="rect">
            <a:avLst/>
          </a:prstGeom>
          <a:solidFill>
            <a:srgbClr val="FDE5E6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</a:p>
        </p:txBody>
      </p:sp>
      <p:cxnSp>
        <p:nvCxnSpPr>
          <p:cNvPr id="118" name="直接箭头连接符 117"/>
          <p:cNvCxnSpPr/>
          <p:nvPr>
            <p:custDataLst>
              <p:tags r:id="rId7"/>
            </p:custDataLst>
          </p:nvPr>
        </p:nvCxnSpPr>
        <p:spPr>
          <a:xfrm>
            <a:off x="2023110" y="2181225"/>
            <a:ext cx="6286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3667125" y="2361565"/>
            <a:ext cx="773430" cy="758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other</a:t>
            </a: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data</a:t>
            </a:r>
          </a:p>
        </p:txBody>
      </p:sp>
      <p:sp>
        <p:nvSpPr>
          <p:cNvPr id="20" name="虚尾箭头 19"/>
          <p:cNvSpPr/>
          <p:nvPr/>
        </p:nvSpPr>
        <p:spPr>
          <a:xfrm>
            <a:off x="4218305" y="3680460"/>
            <a:ext cx="1176020" cy="477520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9"/>
            </p:custDataLst>
          </p:nvPr>
        </p:nvSpPr>
        <p:spPr>
          <a:xfrm>
            <a:off x="932815" y="2013585"/>
            <a:ext cx="1090295" cy="335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</a:t>
            </a: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932815" y="2395220"/>
            <a:ext cx="1090295" cy="414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First-shot success rate</a:t>
            </a:r>
          </a:p>
        </p:txBody>
      </p:sp>
      <p:sp>
        <p:nvSpPr>
          <p:cNvPr id="22" name="圆角矩形 21"/>
          <p:cNvSpPr/>
          <p:nvPr>
            <p:custDataLst>
              <p:tags r:id="rId11"/>
            </p:custDataLst>
          </p:nvPr>
        </p:nvSpPr>
        <p:spPr>
          <a:xfrm>
            <a:off x="932815" y="2860040"/>
            <a:ext cx="1090295" cy="569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First serve scoring percentage</a:t>
            </a:r>
          </a:p>
        </p:txBody>
      </p:sp>
      <p:sp>
        <p:nvSpPr>
          <p:cNvPr id="23" name="圆角矩形 22"/>
          <p:cNvSpPr/>
          <p:nvPr>
            <p:custDataLst>
              <p:tags r:id="rId12"/>
            </p:custDataLst>
          </p:nvPr>
        </p:nvSpPr>
        <p:spPr>
          <a:xfrm>
            <a:off x="932815" y="3480435"/>
            <a:ext cx="1090295" cy="424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Second-serve scoring rate</a:t>
            </a:r>
          </a:p>
        </p:txBody>
      </p:sp>
      <p:sp>
        <p:nvSpPr>
          <p:cNvPr id="24" name="圆角矩形 23"/>
          <p:cNvSpPr/>
          <p:nvPr>
            <p:custDataLst>
              <p:tags r:id="rId13"/>
            </p:custDataLst>
          </p:nvPr>
        </p:nvSpPr>
        <p:spPr>
          <a:xfrm>
            <a:off x="932815" y="4226560"/>
            <a:ext cx="1090295" cy="335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V_value</a:t>
            </a:r>
          </a:p>
        </p:txBody>
      </p:sp>
      <p:cxnSp>
        <p:nvCxnSpPr>
          <p:cNvPr id="28" name="直接箭头连接符 27"/>
          <p:cNvCxnSpPr/>
          <p:nvPr>
            <p:custDataLst>
              <p:tags r:id="rId14"/>
            </p:custDataLst>
          </p:nvPr>
        </p:nvCxnSpPr>
        <p:spPr>
          <a:xfrm>
            <a:off x="2023110" y="2585720"/>
            <a:ext cx="6286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5"/>
            </p:custDataLst>
          </p:nvPr>
        </p:nvCxnSpPr>
        <p:spPr>
          <a:xfrm>
            <a:off x="2023110" y="3157855"/>
            <a:ext cx="6286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6"/>
            </p:custDataLst>
          </p:nvPr>
        </p:nvCxnSpPr>
        <p:spPr>
          <a:xfrm>
            <a:off x="2023110" y="3680460"/>
            <a:ext cx="6286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17"/>
            </p:custDataLst>
          </p:nvPr>
        </p:nvCxnSpPr>
        <p:spPr>
          <a:xfrm>
            <a:off x="2023110" y="4417060"/>
            <a:ext cx="6286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>
            <p:custDataLst>
              <p:tags r:id="rId18"/>
            </p:custDataLst>
          </p:nvPr>
        </p:nvCxnSpPr>
        <p:spPr>
          <a:xfrm flipH="1">
            <a:off x="3429000" y="3119755"/>
            <a:ext cx="624840" cy="3981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19"/>
            </p:custDataLst>
          </p:nvPr>
        </p:nvCxnSpPr>
        <p:spPr>
          <a:xfrm>
            <a:off x="3482340" y="3667760"/>
            <a:ext cx="701040" cy="264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 descr="结果统计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55285" y="3408680"/>
            <a:ext cx="914400" cy="9144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299075" y="4323080"/>
            <a:ext cx="1227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</a:p>
        </p:txBody>
      </p:sp>
      <p:sp>
        <p:nvSpPr>
          <p:cNvPr id="38" name="矩形 37"/>
          <p:cNvSpPr/>
          <p:nvPr>
            <p:custDataLst>
              <p:tags r:id="rId20"/>
            </p:custDataLst>
          </p:nvPr>
        </p:nvSpPr>
        <p:spPr>
          <a:xfrm>
            <a:off x="6960870" y="1283335"/>
            <a:ext cx="3858260" cy="3781425"/>
          </a:xfrm>
          <a:prstGeom prst="rect">
            <a:avLst/>
          </a:prstGeom>
          <a:solidFill>
            <a:srgbClr val="C8E5B3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虚尾箭头 38"/>
          <p:cNvSpPr/>
          <p:nvPr>
            <p:custDataLst>
              <p:tags r:id="rId21"/>
            </p:custDataLst>
          </p:nvPr>
        </p:nvSpPr>
        <p:spPr>
          <a:xfrm>
            <a:off x="3796665" y="1668145"/>
            <a:ext cx="3593465" cy="477520"/>
          </a:xfrm>
          <a:prstGeom prst="stripedRightArrow">
            <a:avLst/>
          </a:prstGeom>
          <a:gradFill>
            <a:gsLst>
              <a:gs pos="70000">
                <a:srgbClr val="D0A1F2"/>
              </a:gs>
              <a:gs pos="0">
                <a:srgbClr val="F5EEF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79205" y="1346835"/>
            <a:ext cx="1870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LIME</a:t>
            </a:r>
          </a:p>
        </p:txBody>
      </p:sp>
      <p:sp>
        <p:nvSpPr>
          <p:cNvPr id="42" name="矩形 41"/>
          <p:cNvSpPr/>
          <p:nvPr>
            <p:custDataLst>
              <p:tags r:id="rId22"/>
            </p:custDataLst>
          </p:nvPr>
        </p:nvSpPr>
        <p:spPr>
          <a:xfrm>
            <a:off x="7390130" y="1536065"/>
            <a:ext cx="2541270" cy="758190"/>
          </a:xfrm>
          <a:prstGeom prst="rect">
            <a:avLst/>
          </a:prstGeom>
          <a:solidFill>
            <a:srgbClr val="99E7F1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Interpreter of the LIME algorithm model</a:t>
            </a:r>
          </a:p>
        </p:txBody>
      </p:sp>
      <p:sp>
        <p:nvSpPr>
          <p:cNvPr id="43" name="矩形 42"/>
          <p:cNvSpPr/>
          <p:nvPr>
            <p:custDataLst>
              <p:tags r:id="rId23"/>
            </p:custDataLst>
          </p:nvPr>
        </p:nvSpPr>
        <p:spPr>
          <a:xfrm>
            <a:off x="7393940" y="2860040"/>
            <a:ext cx="2541270" cy="1882140"/>
          </a:xfrm>
          <a:prstGeom prst="rect">
            <a:avLst/>
          </a:prstGeom>
          <a:solidFill>
            <a:srgbClr val="FDE5E6"/>
          </a:solidFill>
          <a:ln w="19050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Interpretable features</a:t>
            </a:r>
          </a:p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Feature 1</a:t>
            </a: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Feature 2</a:t>
            </a: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……</a:t>
            </a: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Feature n</a:t>
            </a:r>
          </a:p>
        </p:txBody>
      </p:sp>
      <p:sp>
        <p:nvSpPr>
          <p:cNvPr id="46" name="虚尾箭头 45"/>
          <p:cNvSpPr/>
          <p:nvPr>
            <p:custDataLst>
              <p:tags r:id="rId24"/>
            </p:custDataLst>
          </p:nvPr>
        </p:nvSpPr>
        <p:spPr>
          <a:xfrm rot="10800000">
            <a:off x="6461760" y="3667760"/>
            <a:ext cx="867410" cy="477520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2" idx="2"/>
            <a:endCxn id="43" idx="0"/>
          </p:cNvCxnSpPr>
          <p:nvPr>
            <p:custDataLst>
              <p:tags r:id="rId25"/>
            </p:custDataLst>
          </p:nvPr>
        </p:nvCxnSpPr>
        <p:spPr>
          <a:xfrm>
            <a:off x="8660765" y="2294255"/>
            <a:ext cx="3810" cy="5657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QyZmIzNTRjODU2YzQ1NDk3YzljNjA0N2JmOGJkMDMifQ=="/>
  <p:tag name="RESOURCE_RECORD_KEY" val="{&quot;13&quot;:[19971662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宽屏</PresentationFormat>
  <Paragraphs>123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Zeyu</cp:lastModifiedBy>
  <cp:revision>178</cp:revision>
  <dcterms:created xsi:type="dcterms:W3CDTF">2019-06-19T02:08:00Z</dcterms:created>
  <dcterms:modified xsi:type="dcterms:W3CDTF">2024-02-05T16:09:21Z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2428B689234E45E688381EC319767032_11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2024-02-05T16:09:20Z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9371d0db-cafb-4f57-85f6-6a9085c1a706</vt:lpwstr>
  </property>
  <property fmtid="{D5CDD505-2E9C-101B-9397-08002B2CF9AE}" pid="9" name="MSIP_Label_defa4170-0d19-0005-0004-bc88714345d2_ActionId">
    <vt:lpwstr>fdf7f81f-f530-49d6-b753-77f9ec5c628c</vt:lpwstr>
  </property>
  <property fmtid="{D5CDD505-2E9C-101B-9397-08002B2CF9AE}" pid="10" name="MSIP_Label_defa4170-0d19-0005-0004-bc88714345d2_ContentBits">
    <vt:lpwstr>0</vt:lpwstr>
  </property>
</Properties>
</file>