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6"/>
  </p:notesMasterIdLst>
  <p:sldIdLst>
    <p:sldId id="256" r:id="rId2"/>
    <p:sldId id="257" r:id="rId3"/>
    <p:sldId id="269" r:id="rId4"/>
    <p:sldId id="258" r:id="rId5"/>
    <p:sldId id="275" r:id="rId6"/>
    <p:sldId id="278" r:id="rId7"/>
    <p:sldId id="276" r:id="rId8"/>
    <p:sldId id="277" r:id="rId9"/>
    <p:sldId id="264" r:id="rId10"/>
    <p:sldId id="280" r:id="rId11"/>
    <p:sldId id="286" r:id="rId12"/>
    <p:sldId id="281" r:id="rId13"/>
    <p:sldId id="285" r:id="rId14"/>
    <p:sldId id="287" r:id="rId15"/>
    <p:sldId id="288" r:id="rId16"/>
    <p:sldId id="289" r:id="rId17"/>
    <p:sldId id="259" r:id="rId18"/>
    <p:sldId id="260" r:id="rId19"/>
    <p:sldId id="261" r:id="rId20"/>
    <p:sldId id="262" r:id="rId21"/>
    <p:sldId id="263" r:id="rId22"/>
    <p:sldId id="290" r:id="rId23"/>
    <p:sldId id="265" r:id="rId24"/>
    <p:sldId id="266" r:id="rId25"/>
  </p:sldIdLst>
  <p:sldSz cx="9144000" cy="5143500" type="screen16x9"/>
  <p:notesSz cx="6858000" cy="9144000"/>
  <p:embeddedFontLst>
    <p:embeddedFont>
      <p:font typeface="Lato" panose="020F0502020204030203" pitchFamily="34" charset="0"/>
      <p:regular r:id="rId27"/>
      <p:bold r:id="rId28"/>
      <p:italic r:id="rId29"/>
      <p:boldItalic r:id="rId30"/>
    </p:embeddedFont>
    <p:embeddedFont>
      <p:font typeface="Raleway" pitchFamily="2" charset="0"/>
      <p:regular r:id="rId31"/>
      <p:bold r:id="rId32"/>
      <p:italic r:id="rId33"/>
      <p:boldItalic r:id="rId34"/>
    </p:embeddedFont>
    <p:embeddedFont>
      <p:font typeface="Roboto" panose="02000000000000000000" pitchFamily="2"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5A2CD2C-17E1-4F28-91CD-CAD04091454E}">
  <a:tblStyle styleId="{D5A2CD2C-17E1-4F28-91CD-CAD04091454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178" autoAdjust="0"/>
    <p:restoredTop sz="94660"/>
  </p:normalViewPr>
  <p:slideViewPr>
    <p:cSldViewPr snapToGrid="0">
      <p:cViewPr varScale="1">
        <p:scale>
          <a:sx n="123" d="100"/>
          <a:sy n="123" d="100"/>
        </p:scale>
        <p:origin x="452" y="6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font" Target="fonts/font8.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7" name="Google Shape;187;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indent="0" algn="l">
              <a:buNone/>
            </a:pPr>
            <a:endParaRPr lang="en-US" b="0" i="0" dirty="0">
              <a:solidFill>
                <a:srgbClr val="F2F2F2"/>
              </a:solidFill>
              <a:effectLst/>
              <a:latin typeface="-apple-system"/>
            </a:endParaRPr>
          </a:p>
        </p:txBody>
      </p:sp>
    </p:spTree>
    <p:extLst>
      <p:ext uri="{BB962C8B-B14F-4D97-AF65-F5344CB8AC3E}">
        <p14:creationId xmlns:p14="http://schemas.microsoft.com/office/powerpoint/2010/main" val="10873506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7" name="Google Shape;187;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indent="0" algn="l">
              <a:buNone/>
            </a:pPr>
            <a:endParaRPr lang="en-US" b="0" i="0" dirty="0">
              <a:solidFill>
                <a:srgbClr val="F2F2F2"/>
              </a:solidFill>
              <a:effectLst/>
              <a:latin typeface="-apple-system"/>
            </a:endParaRPr>
          </a:p>
        </p:txBody>
      </p:sp>
    </p:spTree>
    <p:extLst>
      <p:ext uri="{BB962C8B-B14F-4D97-AF65-F5344CB8AC3E}">
        <p14:creationId xmlns:p14="http://schemas.microsoft.com/office/powerpoint/2010/main" val="37346318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4" name="Google Shape;84;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We want to explore more opportunities when trading with reinforcement learning agents, mostly to explore with continuous actions, meaning that we want to control how much we buy/sell for each state. To achieve this, we took at a look into a open source trading platform called FinRL, it is built based on OpenAI Gym that specializes in finance and trading. We chose this platform due to several reasons, first of all, the environment is built with continuous action space that allow the trader to trade with shares across all the stocks in the portfolio. Then, it incorporates easy integration with common rl packages such as stablebaseline that allow the trade/user to train with ease. Additionally, it provides opportunities to explore ensemble agents and trading portfolios, which makes FinRL a more realistic environment</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8" name="Google Shape;98;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Then for the training environment of rl itself, we select the training steps to be 200,000 timesteps. According to finrl documentation, the action space of the setup is a continuous space between -1 and 1, which represents the percentage of the max shares that are bought or sold in this particular day and spread across the stocks in the portfolio, which makes it a continuous space, the reward is the change in account value. And the state space is a continuous space with dimension of the number of stocks by the select indicators plus traditional market info</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2a157be9e89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5" name="Google Shape;105;g2a157be9e89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After training the agents with 12 years of experience of apple data, we backtest the agents on test set, which is historical data that were not used for training, which is from … to … with the same amount of money, and include risk indicator in our setup to simulate the trading env </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2a32c90ee7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2a32c90ee7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2a32c90ee76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8" name="Google Shape;118;g2a32c90ee76_0_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a2af0b19a9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5" name="Google Shape;125;g2a2af0b19a9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1" name="Google Shape;131;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9b75723515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9b75723515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2a157be9e89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7" name="Google Shape;137;g2a157be9e89_0_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2a157be9e89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5" name="Google Shape;145;g2a157be9e89_0_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2a32c90ee76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2a32c90ee76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29dfb30fd45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29dfb30fd45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24724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29dfb30fd45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29dfb30fd45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29dfb30fd45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29dfb30fd45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902379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29dfb30fd45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29dfb30fd45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751088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29dfb30fd45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29dfb30fd45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269748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29dfb30fd45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29dfb30fd45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085037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4" name="Google Shape;174;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47"/>
        <p:cNvGrpSpPr/>
        <p:nvPr/>
      </p:nvGrpSpPr>
      <p:grpSpPr>
        <a:xfrm>
          <a:off x="0" y="0"/>
          <a:ext cx="0" cy="0"/>
          <a:chOff x="0" y="0"/>
          <a:chExt cx="0" cy="0"/>
        </a:xfrm>
      </p:grpSpPr>
      <p:sp>
        <p:nvSpPr>
          <p:cNvPr id="48" name="Google Shape;48;p2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9" name="Google Shape;49;p27"/>
          <p:cNvGrpSpPr/>
          <p:nvPr/>
        </p:nvGrpSpPr>
        <p:grpSpPr>
          <a:xfrm>
            <a:off x="830392" y="1191256"/>
            <a:ext cx="745763" cy="45826"/>
            <a:chOff x="4580561" y="2589004"/>
            <a:chExt cx="1064464" cy="25200"/>
          </a:xfrm>
        </p:grpSpPr>
        <p:sp>
          <p:nvSpPr>
            <p:cNvPr id="50" name="Google Shape;50;p2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 name="Google Shape;51;p2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2" name="Google Shape;52;p27"/>
          <p:cNvSpPr txBox="1">
            <a:spLocks noGrp="1"/>
          </p:cNvSpPr>
          <p:nvPr>
            <p:ph type="title"/>
          </p:nvPr>
        </p:nvSpPr>
        <p:spPr>
          <a:xfrm>
            <a:off x="730000" y="1318650"/>
            <a:ext cx="3300900" cy="13815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a:endParaRPr/>
          </a:p>
        </p:txBody>
      </p:sp>
      <p:sp>
        <p:nvSpPr>
          <p:cNvPr id="53" name="Google Shape;53;p27"/>
          <p:cNvSpPr txBox="1">
            <a:spLocks noGrp="1"/>
          </p:cNvSpPr>
          <p:nvPr>
            <p:ph type="body" idx="1"/>
          </p:nvPr>
        </p:nvSpPr>
        <p:spPr>
          <a:xfrm>
            <a:off x="721225" y="2781725"/>
            <a:ext cx="3300900" cy="15975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54" name="Google Shape;54;p27"/>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7332211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4" r:id="rId6"/>
    <p:sldLayoutId id="2147483655" r:id="rId7"/>
    <p:sldLayoutId id="2147483656" r:id="rId8"/>
    <p:sldLayoutId id="2147483657" r:id="rId9"/>
    <p:sldLayoutId id="2147483658" r:id="rId10"/>
    <p:sldLayoutId id="214748366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Stock Trading with Reinforcement Learning</a:t>
            </a:r>
            <a:endParaRPr dirty="0"/>
          </a:p>
        </p:txBody>
      </p:sp>
      <p:sp>
        <p:nvSpPr>
          <p:cNvPr id="87" name="Google Shape;87;p13"/>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i="1" dirty="0"/>
              <a:t> </a:t>
            </a:r>
            <a:r>
              <a:rPr lang="en-US" i="1" dirty="0" err="1"/>
              <a:t>Zeyu</a:t>
            </a:r>
            <a:r>
              <a:rPr lang="en-US" i="1" dirty="0"/>
              <a:t> Chen, Rami Fetouh,  Manish Kumar</a:t>
            </a:r>
            <a:endParaRPr i="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F8461-2CB5-75C3-98F9-6805D6B600F1}"/>
              </a:ext>
            </a:extLst>
          </p:cNvPr>
          <p:cNvSpPr>
            <a:spLocks noGrp="1"/>
          </p:cNvSpPr>
          <p:nvPr>
            <p:ph type="title"/>
          </p:nvPr>
        </p:nvSpPr>
        <p:spPr>
          <a:xfrm>
            <a:off x="729999" y="1318650"/>
            <a:ext cx="7742489" cy="533963"/>
          </a:xfrm>
        </p:spPr>
        <p:txBody>
          <a:bodyPr>
            <a:normAutofit/>
          </a:bodyPr>
          <a:lstStyle/>
          <a:p>
            <a:r>
              <a:rPr lang="en" sz="2000" dirty="0">
                <a:latin typeface="+mj-lt"/>
                <a:ea typeface="Lato" panose="020F0502020204030203" pitchFamily="34" charset="0"/>
                <a:cs typeface="Lato" panose="020F0502020204030203" pitchFamily="34" charset="0"/>
              </a:rPr>
              <a:t>Library Overview</a:t>
            </a:r>
            <a:endParaRPr lang="en-US" sz="2000" dirty="0">
              <a:latin typeface="+mj-lt"/>
              <a:ea typeface="Lato" panose="020F0502020204030203" pitchFamily="34" charset="0"/>
              <a:cs typeface="Lato" panose="020F0502020204030203" pitchFamily="34" charset="0"/>
            </a:endParaRPr>
          </a:p>
        </p:txBody>
      </p:sp>
      <p:sp>
        <p:nvSpPr>
          <p:cNvPr id="3" name="Text Placeholder 2">
            <a:extLst>
              <a:ext uri="{FF2B5EF4-FFF2-40B4-BE49-F238E27FC236}">
                <a16:creationId xmlns:a16="http://schemas.microsoft.com/office/drawing/2014/main" id="{18DEC92D-46CB-4F19-75AF-83B57328B77C}"/>
              </a:ext>
            </a:extLst>
          </p:cNvPr>
          <p:cNvSpPr>
            <a:spLocks noGrp="1"/>
          </p:cNvSpPr>
          <p:nvPr>
            <p:ph type="body" idx="1"/>
          </p:nvPr>
        </p:nvSpPr>
        <p:spPr>
          <a:xfrm>
            <a:off x="729998" y="1914950"/>
            <a:ext cx="3842001" cy="1428325"/>
          </a:xfrm>
        </p:spPr>
        <p:txBody>
          <a:bodyPr>
            <a:normAutofit fontScale="92500" lnSpcReduction="10000"/>
          </a:bodyPr>
          <a:lstStyle/>
          <a:p>
            <a:pPr marL="0" lvl="0" indent="0" algn="ctr" rtl="0">
              <a:lnSpc>
                <a:spcPct val="115000"/>
              </a:lnSpc>
              <a:spcBef>
                <a:spcPts val="0"/>
              </a:spcBef>
              <a:spcAft>
                <a:spcPts val="0"/>
              </a:spcAft>
              <a:buSzPts val="1300"/>
              <a:buNone/>
            </a:pPr>
            <a:r>
              <a:rPr lang="en" sz="1800" b="1" u="sng" dirty="0">
                <a:solidFill>
                  <a:schemeClr val="bg2"/>
                </a:solidFill>
                <a:latin typeface="+mj-lt"/>
                <a:ea typeface="Lato" panose="020F0502020204030203" pitchFamily="34" charset="0"/>
                <a:cs typeface="Lato" panose="020F0502020204030203" pitchFamily="34" charset="0"/>
              </a:rPr>
              <a:t>StableBaselines3</a:t>
            </a:r>
            <a:endParaRPr lang="en-US" sz="1800" b="1" u="sng" dirty="0">
              <a:solidFill>
                <a:schemeClr val="bg2"/>
              </a:solidFill>
              <a:latin typeface="+mj-lt"/>
              <a:ea typeface="Lato" panose="020F0502020204030203" pitchFamily="34" charset="0"/>
              <a:cs typeface="Lato" panose="020F0502020204030203" pitchFamily="34" charset="0"/>
            </a:endParaRPr>
          </a:p>
          <a:p>
            <a:pPr marL="285750" lvl="0" indent="-285750" algn="l" rtl="0">
              <a:lnSpc>
                <a:spcPct val="115000"/>
              </a:lnSpc>
              <a:spcBef>
                <a:spcPts val="0"/>
              </a:spcBef>
              <a:spcAft>
                <a:spcPts val="0"/>
              </a:spcAft>
              <a:buSzPts val="1300"/>
              <a:buFont typeface="Arial" panose="020B0604020202020204" pitchFamily="34" charset="0"/>
              <a:buChar char="•"/>
            </a:pPr>
            <a:endParaRPr lang="en-US" dirty="0">
              <a:solidFill>
                <a:schemeClr val="bg2"/>
              </a:solidFill>
              <a:latin typeface="+mj-lt"/>
              <a:ea typeface="Lato" panose="020F0502020204030203" pitchFamily="34" charset="0"/>
              <a:cs typeface="Lato" panose="020F0502020204030203" pitchFamily="34" charset="0"/>
            </a:endParaRPr>
          </a:p>
          <a:p>
            <a:pPr marL="285750" lvl="0" indent="-285750" algn="l" rtl="0">
              <a:lnSpc>
                <a:spcPct val="115000"/>
              </a:lnSpc>
              <a:spcBef>
                <a:spcPts val="0"/>
              </a:spcBef>
              <a:spcAft>
                <a:spcPts val="0"/>
              </a:spcAft>
              <a:buSzPts val="1300"/>
              <a:buFont typeface="Arial" panose="020B0604020202020204" pitchFamily="34" charset="0"/>
              <a:buChar char="•"/>
            </a:pPr>
            <a:r>
              <a:rPr lang="en-US" dirty="0">
                <a:solidFill>
                  <a:schemeClr val="bg2"/>
                </a:solidFill>
                <a:latin typeface="+mj-lt"/>
                <a:ea typeface="Lato" panose="020F0502020204030203" pitchFamily="34" charset="0"/>
                <a:cs typeface="Lato" panose="020F0502020204030203" pitchFamily="34" charset="0"/>
              </a:rPr>
              <a:t>A set of RL algorithms implemented in </a:t>
            </a:r>
            <a:r>
              <a:rPr lang="en-US" dirty="0" err="1">
                <a:solidFill>
                  <a:schemeClr val="bg2"/>
                </a:solidFill>
                <a:latin typeface="+mj-lt"/>
                <a:ea typeface="Lato" panose="020F0502020204030203" pitchFamily="34" charset="0"/>
                <a:cs typeface="Lato" panose="020F0502020204030203" pitchFamily="34" charset="0"/>
              </a:rPr>
              <a:t>PyTorch</a:t>
            </a:r>
            <a:endParaRPr lang="en-US" dirty="0">
              <a:solidFill>
                <a:schemeClr val="bg2"/>
              </a:solidFill>
              <a:latin typeface="+mj-lt"/>
              <a:ea typeface="Lato" panose="020F0502020204030203" pitchFamily="34" charset="0"/>
              <a:cs typeface="Lato" panose="020F0502020204030203" pitchFamily="34" charset="0"/>
            </a:endParaRPr>
          </a:p>
          <a:p>
            <a:pPr marL="285750" indent="-285750">
              <a:buFont typeface="Arial" panose="020B0604020202020204" pitchFamily="34" charset="0"/>
              <a:buChar char="•"/>
            </a:pPr>
            <a:r>
              <a:rPr lang="en-US" b="0" i="0" dirty="0">
                <a:solidFill>
                  <a:srgbClr val="404040"/>
                </a:solidFill>
                <a:effectLst/>
                <a:latin typeface="+mj-lt"/>
                <a:ea typeface="Lato" panose="020F0502020204030203" pitchFamily="34" charset="0"/>
                <a:cs typeface="Lato" panose="020F0502020204030203" pitchFamily="34" charset="0"/>
              </a:rPr>
              <a:t>Offers a unified structure for a wide range of RL algorithms</a:t>
            </a:r>
          </a:p>
          <a:p>
            <a:pPr marL="285750" indent="-285750">
              <a:buFont typeface="Arial" panose="020B0604020202020204" pitchFamily="34" charset="0"/>
              <a:buChar char="•"/>
            </a:pPr>
            <a:r>
              <a:rPr lang="en-US" dirty="0">
                <a:solidFill>
                  <a:srgbClr val="404040"/>
                </a:solidFill>
                <a:latin typeface="+mj-lt"/>
                <a:ea typeface="Lato" panose="020F0502020204030203" pitchFamily="34" charset="0"/>
                <a:cs typeface="Lato" panose="020F0502020204030203" pitchFamily="34" charset="0"/>
              </a:rPr>
              <a:t>Predefined policies for each model</a:t>
            </a:r>
            <a:endParaRPr lang="en-US" b="0" i="0" dirty="0">
              <a:solidFill>
                <a:srgbClr val="404040"/>
              </a:solidFill>
              <a:effectLst/>
              <a:latin typeface="+mj-lt"/>
              <a:ea typeface="Lato" panose="020F0502020204030203" pitchFamily="34" charset="0"/>
              <a:cs typeface="Lato" panose="020F0502020204030203" pitchFamily="34" charset="0"/>
            </a:endParaRPr>
          </a:p>
        </p:txBody>
      </p:sp>
      <p:sp>
        <p:nvSpPr>
          <p:cNvPr id="4" name="Text Placeholder 2">
            <a:extLst>
              <a:ext uri="{FF2B5EF4-FFF2-40B4-BE49-F238E27FC236}">
                <a16:creationId xmlns:a16="http://schemas.microsoft.com/office/drawing/2014/main" id="{787085EA-A607-9C7C-C94D-A83CD52EEA53}"/>
              </a:ext>
            </a:extLst>
          </p:cNvPr>
          <p:cNvSpPr txBox="1">
            <a:spLocks/>
          </p:cNvSpPr>
          <p:nvPr/>
        </p:nvSpPr>
        <p:spPr>
          <a:xfrm>
            <a:off x="729999" y="3405612"/>
            <a:ext cx="3842000" cy="1428325"/>
          </a:xfrm>
          <a:prstGeom prst="rect">
            <a:avLst/>
          </a:prstGeom>
          <a:noFill/>
          <a:ln>
            <a:noFill/>
          </a:ln>
        </p:spPr>
        <p:txBody>
          <a:bodyPr spcFirstLastPara="1" wrap="square" lIns="91425" tIns="91425" rIns="91425" bIns="91425" anchor="t" anchorCtr="0">
            <a:normAutofit fontScale="92500" lnSpcReduction="10000"/>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marL="0" indent="0" algn="ctr">
              <a:buFont typeface="Lato"/>
              <a:buNone/>
            </a:pPr>
            <a:r>
              <a:rPr lang="en-US" sz="1800" b="1" u="sng" dirty="0">
                <a:solidFill>
                  <a:schemeClr val="bg2"/>
                </a:solidFill>
                <a:latin typeface="+mj-lt"/>
                <a:ea typeface="Lato" panose="020F0502020204030203" pitchFamily="34" charset="0"/>
                <a:cs typeface="Lato" panose="020F0502020204030203" pitchFamily="34" charset="0"/>
              </a:rPr>
              <a:t>gym-</a:t>
            </a:r>
            <a:r>
              <a:rPr lang="en-US" sz="1800" b="1" u="sng" dirty="0" err="1">
                <a:solidFill>
                  <a:schemeClr val="bg2"/>
                </a:solidFill>
                <a:latin typeface="+mj-lt"/>
                <a:ea typeface="Lato" panose="020F0502020204030203" pitchFamily="34" charset="0"/>
                <a:cs typeface="Lato" panose="020F0502020204030203" pitchFamily="34" charset="0"/>
              </a:rPr>
              <a:t>anytrading</a:t>
            </a:r>
            <a:endParaRPr lang="en-US" sz="1800" b="1" u="sng" dirty="0">
              <a:solidFill>
                <a:schemeClr val="bg2"/>
              </a:solidFill>
              <a:latin typeface="+mj-lt"/>
              <a:ea typeface="Lato" panose="020F0502020204030203" pitchFamily="34" charset="0"/>
              <a:cs typeface="Lato" panose="020F0502020204030203" pitchFamily="34" charset="0"/>
            </a:endParaRPr>
          </a:p>
          <a:p>
            <a:pPr marL="285750" indent="-285750">
              <a:buFont typeface="Arial" panose="020B0604020202020204" pitchFamily="34" charset="0"/>
              <a:buChar char="•"/>
            </a:pPr>
            <a:endParaRPr lang="en-US" dirty="0">
              <a:solidFill>
                <a:schemeClr val="bg2"/>
              </a:solidFill>
              <a:latin typeface="+mj-lt"/>
              <a:ea typeface="Lato" panose="020F0502020204030203" pitchFamily="34" charset="0"/>
              <a:cs typeface="Lato" panose="020F0502020204030203" pitchFamily="34" charset="0"/>
            </a:endParaRPr>
          </a:p>
          <a:p>
            <a:pPr marL="285750" indent="-285750">
              <a:buFont typeface="Arial" panose="020B0604020202020204" pitchFamily="34" charset="0"/>
              <a:buChar char="•"/>
            </a:pPr>
            <a:r>
              <a:rPr lang="en-US" dirty="0">
                <a:solidFill>
                  <a:schemeClr val="bg2"/>
                </a:solidFill>
                <a:latin typeface="+mj-lt"/>
                <a:ea typeface="Lato" panose="020F0502020204030203" pitchFamily="34" charset="0"/>
                <a:cs typeface="Lato" panose="020F0502020204030203" pitchFamily="34" charset="0"/>
              </a:rPr>
              <a:t>A collection of OpenAI Gym environments for RL-based trading algorithms</a:t>
            </a:r>
          </a:p>
          <a:p>
            <a:pPr marL="285750" indent="-285750">
              <a:buFont typeface="Arial" panose="020B0604020202020204" pitchFamily="34" charset="0"/>
              <a:buChar char="•"/>
            </a:pPr>
            <a:r>
              <a:rPr lang="en-US" dirty="0">
                <a:solidFill>
                  <a:schemeClr val="bg2"/>
                </a:solidFill>
                <a:latin typeface="+mj-lt"/>
                <a:ea typeface="Lato" panose="020F0502020204030203" pitchFamily="34" charset="0"/>
                <a:cs typeface="Lato" panose="020F0502020204030203" pitchFamily="34" charset="0"/>
              </a:rPr>
              <a:t>Offers two Gym environments: </a:t>
            </a:r>
            <a:r>
              <a:rPr lang="en-US" dirty="0" err="1">
                <a:solidFill>
                  <a:schemeClr val="bg2"/>
                </a:solidFill>
                <a:latin typeface="+mj-lt"/>
                <a:ea typeface="Lato" panose="020F0502020204030203" pitchFamily="34" charset="0"/>
                <a:cs typeface="Lato" panose="020F0502020204030203" pitchFamily="34" charset="0"/>
              </a:rPr>
              <a:t>ForexEnv</a:t>
            </a:r>
            <a:r>
              <a:rPr lang="en-US" dirty="0">
                <a:solidFill>
                  <a:schemeClr val="bg2"/>
                </a:solidFill>
                <a:latin typeface="+mj-lt"/>
                <a:ea typeface="Lato" panose="020F0502020204030203" pitchFamily="34" charset="0"/>
                <a:cs typeface="Lato" panose="020F0502020204030203" pitchFamily="34" charset="0"/>
              </a:rPr>
              <a:t> and </a:t>
            </a:r>
            <a:r>
              <a:rPr lang="en-US" dirty="0" err="1">
                <a:solidFill>
                  <a:schemeClr val="bg2"/>
                </a:solidFill>
                <a:latin typeface="+mj-lt"/>
                <a:ea typeface="Lato" panose="020F0502020204030203" pitchFamily="34" charset="0"/>
                <a:cs typeface="Lato" panose="020F0502020204030203" pitchFamily="34" charset="0"/>
              </a:rPr>
              <a:t>StocksEnv</a:t>
            </a:r>
            <a:endParaRPr lang="en-US" dirty="0">
              <a:solidFill>
                <a:schemeClr val="bg2"/>
              </a:solidFill>
              <a:latin typeface="+mj-lt"/>
              <a:ea typeface="Lato" panose="020F0502020204030203" pitchFamily="34" charset="0"/>
              <a:cs typeface="Lato" panose="020F0502020204030203" pitchFamily="34" charset="0"/>
            </a:endParaRPr>
          </a:p>
        </p:txBody>
      </p:sp>
      <p:pic>
        <p:nvPicPr>
          <p:cNvPr id="5" name="Picture 4" descr="A computer screen shot of text&#10;&#10;Description automatically generated">
            <a:extLst>
              <a:ext uri="{FF2B5EF4-FFF2-40B4-BE49-F238E27FC236}">
                <a16:creationId xmlns:a16="http://schemas.microsoft.com/office/drawing/2014/main" id="{8BF4AA39-53A7-1695-0723-169C50623FE3}"/>
              </a:ext>
            </a:extLst>
          </p:cNvPr>
          <p:cNvPicPr>
            <a:picLocks noChangeAspect="1"/>
          </p:cNvPicPr>
          <p:nvPr/>
        </p:nvPicPr>
        <p:blipFill>
          <a:blip r:embed="rId2"/>
          <a:stretch>
            <a:fillRect/>
          </a:stretch>
        </p:blipFill>
        <p:spPr>
          <a:xfrm>
            <a:off x="5253038" y="1914950"/>
            <a:ext cx="3219450" cy="1959265"/>
          </a:xfrm>
          <a:prstGeom prst="rect">
            <a:avLst/>
          </a:prstGeom>
        </p:spPr>
      </p:pic>
    </p:spTree>
    <p:extLst>
      <p:ext uri="{BB962C8B-B14F-4D97-AF65-F5344CB8AC3E}">
        <p14:creationId xmlns:p14="http://schemas.microsoft.com/office/powerpoint/2010/main" val="2107291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F8461-2CB5-75C3-98F9-6805D6B600F1}"/>
              </a:ext>
            </a:extLst>
          </p:cNvPr>
          <p:cNvSpPr>
            <a:spLocks noGrp="1"/>
          </p:cNvSpPr>
          <p:nvPr>
            <p:ph type="title"/>
          </p:nvPr>
        </p:nvSpPr>
        <p:spPr>
          <a:xfrm>
            <a:off x="729999" y="1318650"/>
            <a:ext cx="7742489" cy="533963"/>
          </a:xfrm>
        </p:spPr>
        <p:txBody>
          <a:bodyPr>
            <a:normAutofit/>
          </a:bodyPr>
          <a:lstStyle/>
          <a:p>
            <a:r>
              <a:rPr lang="en" sz="2000" dirty="0">
                <a:latin typeface="+mj-lt"/>
                <a:ea typeface="Lato" panose="020F0502020204030203" pitchFamily="34" charset="0"/>
                <a:cs typeface="Lato" panose="020F0502020204030203" pitchFamily="34" charset="0"/>
              </a:rPr>
              <a:t>Environment Setup</a:t>
            </a:r>
            <a:endParaRPr lang="en-US" sz="2000" dirty="0">
              <a:latin typeface="+mj-lt"/>
              <a:ea typeface="Lato" panose="020F0502020204030203" pitchFamily="34" charset="0"/>
              <a:cs typeface="Lato" panose="020F0502020204030203" pitchFamily="34" charset="0"/>
            </a:endParaRPr>
          </a:p>
        </p:txBody>
      </p:sp>
      <p:sp>
        <p:nvSpPr>
          <p:cNvPr id="3" name="Text Placeholder 2">
            <a:extLst>
              <a:ext uri="{FF2B5EF4-FFF2-40B4-BE49-F238E27FC236}">
                <a16:creationId xmlns:a16="http://schemas.microsoft.com/office/drawing/2014/main" id="{18DEC92D-46CB-4F19-75AF-83B57328B77C}"/>
              </a:ext>
            </a:extLst>
          </p:cNvPr>
          <p:cNvSpPr>
            <a:spLocks noGrp="1"/>
          </p:cNvSpPr>
          <p:nvPr>
            <p:ph type="body" idx="1"/>
          </p:nvPr>
        </p:nvSpPr>
        <p:spPr>
          <a:xfrm>
            <a:off x="729998" y="1914950"/>
            <a:ext cx="4432552" cy="2647525"/>
          </a:xfrm>
        </p:spPr>
        <p:txBody>
          <a:bodyPr>
            <a:normAutofit/>
          </a:bodyPr>
          <a:lstStyle/>
          <a:p>
            <a:pPr marL="285750" indent="-285750">
              <a:buFont typeface="Arial" panose="020B0604020202020204" pitchFamily="34" charset="0"/>
              <a:buChar char="•"/>
            </a:pPr>
            <a:r>
              <a:rPr lang="en-US" sz="1200" dirty="0">
                <a:solidFill>
                  <a:schemeClr val="bg2"/>
                </a:solidFill>
                <a:latin typeface="+mj-lt"/>
                <a:ea typeface="Lato" panose="020F0502020204030203" pitchFamily="34" charset="0"/>
                <a:cs typeface="Lato" panose="020F0502020204030203" pitchFamily="34" charset="0"/>
              </a:rPr>
              <a:t>Actions                         : Buy (1) and Sell (0)</a:t>
            </a:r>
            <a:endParaRPr lang="en-US" sz="1200" b="0" i="0" dirty="0">
              <a:solidFill>
                <a:schemeClr val="bg2"/>
              </a:solidFill>
              <a:effectLst/>
              <a:latin typeface="+mj-lt"/>
              <a:ea typeface="Lato" panose="020F0502020204030203" pitchFamily="34" charset="0"/>
              <a:cs typeface="Lato" panose="020F0502020204030203" pitchFamily="34" charset="0"/>
            </a:endParaRPr>
          </a:p>
          <a:p>
            <a:pPr marL="285750" indent="-285750">
              <a:buFont typeface="Arial" panose="020B0604020202020204" pitchFamily="34" charset="0"/>
              <a:buChar char="•"/>
            </a:pPr>
            <a:r>
              <a:rPr lang="en-US" sz="1200" b="0" i="0" dirty="0">
                <a:solidFill>
                  <a:schemeClr val="bg2"/>
                </a:solidFill>
                <a:effectLst/>
                <a:latin typeface="+mj-lt"/>
                <a:ea typeface="Lato" panose="020F0502020204030203" pitchFamily="34" charset="0"/>
                <a:cs typeface="Lato" panose="020F0502020204030203" pitchFamily="34" charset="0"/>
              </a:rPr>
              <a:t>Indicators                     : RSI, SMI (Discreet space of 10)</a:t>
            </a:r>
          </a:p>
          <a:p>
            <a:pPr marL="285750" indent="-285750">
              <a:buFont typeface="Arial" panose="020B0604020202020204" pitchFamily="34" charset="0"/>
              <a:buChar char="•"/>
            </a:pPr>
            <a:r>
              <a:rPr lang="en-US" sz="1200" dirty="0">
                <a:solidFill>
                  <a:schemeClr val="bg2"/>
                </a:solidFill>
                <a:latin typeface="+mj-lt"/>
                <a:ea typeface="Lato" panose="020F0502020204030203" pitchFamily="34" charset="0"/>
                <a:cs typeface="Lato" panose="020F0502020204030203" pitchFamily="34" charset="0"/>
              </a:rPr>
              <a:t>Trading Fee (Buy/Sell) : 0.1%</a:t>
            </a:r>
          </a:p>
          <a:p>
            <a:pPr marL="285750" indent="-285750">
              <a:buFont typeface="Arial" panose="020B0604020202020204" pitchFamily="34" charset="0"/>
              <a:buChar char="•"/>
            </a:pPr>
            <a:r>
              <a:rPr lang="en-US" sz="1200" b="0" i="0" dirty="0">
                <a:solidFill>
                  <a:schemeClr val="bg2"/>
                </a:solidFill>
                <a:effectLst/>
                <a:latin typeface="+mj-lt"/>
                <a:ea typeface="Lato" panose="020F0502020204030203" pitchFamily="34" charset="0"/>
                <a:cs typeface="Lato" panose="020F0502020204030203" pitchFamily="34" charset="0"/>
              </a:rPr>
              <a:t>Prices                           : A</a:t>
            </a:r>
            <a:r>
              <a:rPr lang="en-US" sz="1200" dirty="0">
                <a:solidFill>
                  <a:schemeClr val="bg2"/>
                </a:solidFill>
                <a:latin typeface="+mj-lt"/>
                <a:ea typeface="Lato" panose="020F0502020204030203" pitchFamily="34" charset="0"/>
                <a:cs typeface="Lato" panose="020F0502020204030203" pitchFamily="34" charset="0"/>
              </a:rPr>
              <a:t>djusted Close</a:t>
            </a:r>
          </a:p>
          <a:p>
            <a:pPr marL="285750" indent="-285750">
              <a:buFont typeface="Arial" panose="020B0604020202020204" pitchFamily="34" charset="0"/>
              <a:buChar char="•"/>
            </a:pPr>
            <a:r>
              <a:rPr lang="en-US" sz="1200" dirty="0">
                <a:solidFill>
                  <a:schemeClr val="bg2"/>
                </a:solidFill>
                <a:latin typeface="+mj-lt"/>
                <a:ea typeface="Lato" panose="020F0502020204030203" pitchFamily="34" charset="0"/>
                <a:cs typeface="Lato" panose="020F0502020204030203" pitchFamily="34" charset="0"/>
              </a:rPr>
              <a:t>Reward                         : Price difference between trades</a:t>
            </a:r>
          </a:p>
          <a:p>
            <a:pPr marL="285750" indent="-285750">
              <a:buFont typeface="Arial" panose="020B0604020202020204" pitchFamily="34" charset="0"/>
              <a:buChar char="•"/>
            </a:pPr>
            <a:r>
              <a:rPr lang="en-US" sz="1200" b="0" i="0" dirty="0">
                <a:solidFill>
                  <a:schemeClr val="bg2"/>
                </a:solidFill>
                <a:effectLst/>
                <a:latin typeface="+mj-lt"/>
                <a:ea typeface="Lato" panose="020F0502020204030203" pitchFamily="34" charset="0"/>
                <a:cs typeface="Lato" panose="020F0502020204030203" pitchFamily="34" charset="0"/>
              </a:rPr>
              <a:t>Trai</a:t>
            </a:r>
            <a:r>
              <a:rPr lang="en-US" sz="1200" dirty="0">
                <a:solidFill>
                  <a:schemeClr val="bg2"/>
                </a:solidFill>
                <a:latin typeface="+mj-lt"/>
                <a:ea typeface="Lato" panose="020F0502020204030203" pitchFamily="34" charset="0"/>
                <a:cs typeface="Lato" panose="020F0502020204030203" pitchFamily="34" charset="0"/>
              </a:rPr>
              <a:t>ning Data                : 12 years (Nov 2010 – Nov 2022)</a:t>
            </a:r>
          </a:p>
          <a:p>
            <a:pPr marL="285750" indent="-285750">
              <a:buFont typeface="Arial" panose="020B0604020202020204" pitchFamily="34" charset="0"/>
              <a:buChar char="•"/>
            </a:pPr>
            <a:r>
              <a:rPr lang="en-US" sz="1200" b="0" i="0" dirty="0">
                <a:solidFill>
                  <a:schemeClr val="bg2"/>
                </a:solidFill>
                <a:effectLst/>
                <a:latin typeface="+mj-lt"/>
                <a:ea typeface="Lato" panose="020F0502020204030203" pitchFamily="34" charset="0"/>
                <a:cs typeface="Lato" panose="020F0502020204030203" pitchFamily="34" charset="0"/>
              </a:rPr>
              <a:t>Testing Data                 : 1 year (Nov 2022 – Nov 2023)</a:t>
            </a:r>
          </a:p>
        </p:txBody>
      </p:sp>
    </p:spTree>
    <p:extLst>
      <p:ext uri="{BB962C8B-B14F-4D97-AF65-F5344CB8AC3E}">
        <p14:creationId xmlns:p14="http://schemas.microsoft.com/office/powerpoint/2010/main" val="23240152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0"/>
          <p:cNvSpPr txBox="1">
            <a:spLocks noGrp="1"/>
          </p:cNvSpPr>
          <p:nvPr>
            <p:ph type="title"/>
          </p:nvPr>
        </p:nvSpPr>
        <p:spPr>
          <a:xfrm>
            <a:off x="729450" y="1318650"/>
            <a:ext cx="4433731" cy="5352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ct val="111111"/>
              <a:buNone/>
            </a:pPr>
            <a:r>
              <a:rPr lang="en" sz="2000" dirty="0">
                <a:latin typeface="+mj-lt"/>
                <a:ea typeface="Lato" panose="020F0502020204030203" pitchFamily="34" charset="0"/>
                <a:cs typeface="Lato" panose="020F0502020204030203" pitchFamily="34" charset="0"/>
              </a:rPr>
              <a:t>A2C: </a:t>
            </a:r>
            <a:r>
              <a:rPr lang="en-US" sz="2000" dirty="0">
                <a:latin typeface="+mj-lt"/>
                <a:ea typeface="Lato" panose="020F0502020204030203" pitchFamily="34" charset="0"/>
                <a:cs typeface="Lato" panose="020F0502020204030203" pitchFamily="34" charset="0"/>
              </a:rPr>
              <a:t>Advantage Actor-Critic</a:t>
            </a:r>
            <a:endParaRPr sz="2000" dirty="0">
              <a:latin typeface="+mj-lt"/>
              <a:ea typeface="Lato" panose="020F0502020204030203" pitchFamily="34" charset="0"/>
              <a:cs typeface="Lato" panose="020F0502020204030203" pitchFamily="34" charset="0"/>
            </a:endParaRPr>
          </a:p>
        </p:txBody>
      </p:sp>
      <p:pic>
        <p:nvPicPr>
          <p:cNvPr id="1030" name="Picture 6">
            <a:extLst>
              <a:ext uri="{FF2B5EF4-FFF2-40B4-BE49-F238E27FC236}">
                <a16:creationId xmlns:a16="http://schemas.microsoft.com/office/drawing/2014/main" id="{E484285D-34D0-D37D-4FAA-38C902218C45}"/>
              </a:ext>
            </a:extLst>
          </p:cNvPr>
          <p:cNvPicPr>
            <a:picLocks noChangeAspect="1" noChangeArrowheads="1"/>
          </p:cNvPicPr>
          <p:nvPr/>
        </p:nvPicPr>
        <p:blipFill>
          <a:blip r:embed="rId3"/>
          <a:srcRect/>
          <a:stretch/>
        </p:blipFill>
        <p:spPr bwMode="auto">
          <a:xfrm>
            <a:off x="729451" y="3051746"/>
            <a:ext cx="3787748" cy="168584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C87BADF3-57D8-E8D3-06A3-0A28F47692AE}"/>
              </a:ext>
            </a:extLst>
          </p:cNvPr>
          <p:cNvPicPr>
            <a:picLocks noChangeAspect="1" noChangeArrowheads="1"/>
          </p:cNvPicPr>
          <p:nvPr/>
        </p:nvPicPr>
        <p:blipFill>
          <a:blip r:embed="rId4"/>
          <a:srcRect/>
          <a:stretch/>
        </p:blipFill>
        <p:spPr bwMode="auto">
          <a:xfrm>
            <a:off x="5163181" y="856775"/>
            <a:ext cx="3797593" cy="1673879"/>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7B04C279-506E-CDF9-531A-63410DF40566}"/>
              </a:ext>
            </a:extLst>
          </p:cNvPr>
          <p:cNvPicPr>
            <a:picLocks noChangeAspect="1" noChangeArrowheads="1"/>
          </p:cNvPicPr>
          <p:nvPr/>
        </p:nvPicPr>
        <p:blipFill>
          <a:blip r:embed="rId5"/>
          <a:srcRect/>
          <a:stretch/>
        </p:blipFill>
        <p:spPr bwMode="auto">
          <a:xfrm>
            <a:off x="5965315" y="3051746"/>
            <a:ext cx="2376550" cy="1673879"/>
          </a:xfrm>
          <a:prstGeom prst="rect">
            <a:avLst/>
          </a:prstGeom>
          <a:noFill/>
          <a:extLst>
            <a:ext uri="{909E8E84-426E-40DD-AFC4-6F175D3DCCD1}">
              <a14:hiddenFill xmlns:a14="http://schemas.microsoft.com/office/drawing/2010/main">
                <a:solidFill>
                  <a:srgbClr val="FFFFFF"/>
                </a:solidFill>
              </a14:hiddenFill>
            </a:ext>
          </a:extLst>
        </p:spPr>
      </p:pic>
      <p:sp>
        <p:nvSpPr>
          <p:cNvPr id="4" name="Google Shape;190;p10">
            <a:extLst>
              <a:ext uri="{FF2B5EF4-FFF2-40B4-BE49-F238E27FC236}">
                <a16:creationId xmlns:a16="http://schemas.microsoft.com/office/drawing/2014/main" id="{D48966C7-E5FD-E204-DC80-1720DE314AA9}"/>
              </a:ext>
            </a:extLst>
          </p:cNvPr>
          <p:cNvSpPr txBox="1">
            <a:spLocks noGrp="1"/>
          </p:cNvSpPr>
          <p:nvPr>
            <p:ph type="body" idx="1"/>
          </p:nvPr>
        </p:nvSpPr>
        <p:spPr>
          <a:xfrm>
            <a:off x="725850" y="1853850"/>
            <a:ext cx="4437331" cy="1197896"/>
          </a:xfrm>
          <a:prstGeom prst="rect">
            <a:avLst/>
          </a:prstGeom>
          <a:noFill/>
          <a:ln>
            <a:noFill/>
          </a:ln>
        </p:spPr>
        <p:txBody>
          <a:bodyPr spcFirstLastPara="1" wrap="square" lIns="91425" tIns="91425" rIns="91425" bIns="91425" anchor="t" anchorCtr="0">
            <a:normAutofit fontScale="92500" lnSpcReduction="20000"/>
          </a:bodyPr>
          <a:lstStyle/>
          <a:p>
            <a:pPr marL="285750" indent="-285750">
              <a:buFont typeface="Arial" panose="020B0604020202020204" pitchFamily="34" charset="0"/>
              <a:buChar char="•"/>
            </a:pPr>
            <a:r>
              <a:rPr lang="en-US" sz="1200" dirty="0">
                <a:solidFill>
                  <a:schemeClr val="bg2"/>
                </a:solidFill>
                <a:latin typeface="+mj-lt"/>
              </a:rPr>
              <a:t>Actor: Policy-based; decides what action to take</a:t>
            </a:r>
          </a:p>
          <a:p>
            <a:pPr marL="285750" indent="-285750">
              <a:buFont typeface="Arial" panose="020B0604020202020204" pitchFamily="34" charset="0"/>
              <a:buChar char="•"/>
            </a:pPr>
            <a:r>
              <a:rPr lang="en-US" sz="1200" dirty="0">
                <a:solidFill>
                  <a:schemeClr val="bg2"/>
                </a:solidFill>
                <a:latin typeface="+mj-lt"/>
              </a:rPr>
              <a:t>Critic: Value-based; critiques the action that the Actor selected, provides feedback on how to adjust</a:t>
            </a:r>
          </a:p>
          <a:p>
            <a:pPr marL="285750" indent="-285750">
              <a:buFont typeface="Arial" panose="020B0604020202020204" pitchFamily="34" charset="0"/>
              <a:buChar char="•"/>
            </a:pPr>
            <a:r>
              <a:rPr lang="en-US" sz="1200" dirty="0">
                <a:solidFill>
                  <a:schemeClr val="bg2"/>
                </a:solidFill>
                <a:latin typeface="+mj-lt"/>
              </a:rPr>
              <a:t>Advantage: How much better an action is compared to the average action at a given state</a:t>
            </a:r>
          </a:p>
          <a:p>
            <a:pPr marL="285750" indent="-285750">
              <a:buFont typeface="Arial" panose="020B0604020202020204" pitchFamily="34" charset="0"/>
              <a:buChar char="•"/>
            </a:pPr>
            <a:r>
              <a:rPr lang="en-US" sz="1200" dirty="0">
                <a:solidFill>
                  <a:schemeClr val="bg2"/>
                </a:solidFill>
                <a:latin typeface="+mj-lt"/>
              </a:rPr>
              <a:t>Hyperparameters - policy: </a:t>
            </a:r>
            <a:r>
              <a:rPr lang="en-US" sz="1200" dirty="0" err="1">
                <a:solidFill>
                  <a:schemeClr val="bg2"/>
                </a:solidFill>
                <a:latin typeface="+mj-lt"/>
              </a:rPr>
              <a:t>MlpPolicy</a:t>
            </a:r>
            <a:r>
              <a:rPr lang="en-US" sz="1200" dirty="0">
                <a:solidFill>
                  <a:schemeClr val="bg2"/>
                </a:solidFill>
                <a:latin typeface="+mj-lt"/>
              </a:rPr>
              <a:t>, </a:t>
            </a:r>
            <a:r>
              <a:rPr lang="el-GR" sz="1200" dirty="0">
                <a:solidFill>
                  <a:schemeClr val="bg2"/>
                </a:solidFill>
                <a:latin typeface="+mj-lt"/>
              </a:rPr>
              <a:t>α</a:t>
            </a:r>
            <a:r>
              <a:rPr lang="en-US" sz="1200" dirty="0">
                <a:solidFill>
                  <a:schemeClr val="bg2"/>
                </a:solidFill>
                <a:latin typeface="+mj-lt"/>
              </a:rPr>
              <a:t>: 5e-4, γ: 0.99</a:t>
            </a:r>
          </a:p>
        </p:txBody>
      </p:sp>
    </p:spTree>
    <p:extLst>
      <p:ext uri="{BB962C8B-B14F-4D97-AF65-F5344CB8AC3E}">
        <p14:creationId xmlns:p14="http://schemas.microsoft.com/office/powerpoint/2010/main" val="1247857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3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3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0"/>
          <p:cNvSpPr txBox="1">
            <a:spLocks noGrp="1"/>
          </p:cNvSpPr>
          <p:nvPr>
            <p:ph type="title"/>
          </p:nvPr>
        </p:nvSpPr>
        <p:spPr>
          <a:xfrm>
            <a:off x="729450" y="1318650"/>
            <a:ext cx="4452092" cy="5352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ct val="111111"/>
              <a:buNone/>
            </a:pPr>
            <a:r>
              <a:rPr lang="en" sz="2000" dirty="0">
                <a:latin typeface="+mj-lt"/>
                <a:ea typeface="Lato" panose="020F0502020204030203" pitchFamily="34" charset="0"/>
                <a:cs typeface="Lato" panose="020F0502020204030203" pitchFamily="34" charset="0"/>
              </a:rPr>
              <a:t>DQN: </a:t>
            </a:r>
            <a:r>
              <a:rPr lang="en-US" sz="2000" dirty="0">
                <a:latin typeface="+mj-lt"/>
                <a:ea typeface="Lato" panose="020F0502020204030203" pitchFamily="34" charset="0"/>
                <a:cs typeface="Lato" panose="020F0502020204030203" pitchFamily="34" charset="0"/>
              </a:rPr>
              <a:t>Deep Q-Learning</a:t>
            </a:r>
            <a:endParaRPr sz="2000" dirty="0">
              <a:latin typeface="+mj-lt"/>
              <a:ea typeface="Lato" panose="020F0502020204030203" pitchFamily="34" charset="0"/>
              <a:cs typeface="Lato" panose="020F0502020204030203" pitchFamily="34" charset="0"/>
            </a:endParaRPr>
          </a:p>
        </p:txBody>
      </p:sp>
      <p:pic>
        <p:nvPicPr>
          <p:cNvPr id="1030" name="Picture 6">
            <a:extLst>
              <a:ext uri="{FF2B5EF4-FFF2-40B4-BE49-F238E27FC236}">
                <a16:creationId xmlns:a16="http://schemas.microsoft.com/office/drawing/2014/main" id="{E484285D-34D0-D37D-4FAA-38C902218C45}"/>
              </a:ext>
            </a:extLst>
          </p:cNvPr>
          <p:cNvPicPr>
            <a:picLocks noChangeAspect="1" noChangeArrowheads="1"/>
          </p:cNvPicPr>
          <p:nvPr/>
        </p:nvPicPr>
        <p:blipFill>
          <a:blip r:embed="rId3"/>
          <a:srcRect/>
          <a:stretch/>
        </p:blipFill>
        <p:spPr bwMode="auto">
          <a:xfrm>
            <a:off x="729451" y="3050700"/>
            <a:ext cx="3787746" cy="168584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C87BADF3-57D8-E8D3-06A3-0A28F47692AE}"/>
              </a:ext>
            </a:extLst>
          </p:cNvPr>
          <p:cNvPicPr>
            <a:picLocks noChangeAspect="1" noChangeArrowheads="1"/>
          </p:cNvPicPr>
          <p:nvPr/>
        </p:nvPicPr>
        <p:blipFill>
          <a:blip r:embed="rId4"/>
          <a:srcRect/>
          <a:stretch/>
        </p:blipFill>
        <p:spPr bwMode="auto">
          <a:xfrm>
            <a:off x="5181542" y="874854"/>
            <a:ext cx="3760872" cy="1657692"/>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7B04C279-506E-CDF9-531A-63410DF40566}"/>
              </a:ext>
            </a:extLst>
          </p:cNvPr>
          <p:cNvPicPr>
            <a:picLocks noChangeAspect="1" noChangeArrowheads="1"/>
          </p:cNvPicPr>
          <p:nvPr/>
        </p:nvPicPr>
        <p:blipFill>
          <a:blip r:embed="rId5"/>
          <a:srcRect/>
          <a:stretch/>
        </p:blipFill>
        <p:spPr bwMode="auto">
          <a:xfrm>
            <a:off x="5965315" y="3051746"/>
            <a:ext cx="2376548" cy="1673878"/>
          </a:xfrm>
          <a:prstGeom prst="rect">
            <a:avLst/>
          </a:prstGeom>
          <a:noFill/>
          <a:extLst>
            <a:ext uri="{909E8E84-426E-40DD-AFC4-6F175D3DCCD1}">
              <a14:hiddenFill xmlns:a14="http://schemas.microsoft.com/office/drawing/2010/main">
                <a:solidFill>
                  <a:srgbClr val="FFFFFF"/>
                </a:solidFill>
              </a14:hiddenFill>
            </a:ext>
          </a:extLst>
        </p:spPr>
      </p:pic>
      <p:sp>
        <p:nvSpPr>
          <p:cNvPr id="2" name="Google Shape;208;p12">
            <a:extLst>
              <a:ext uri="{FF2B5EF4-FFF2-40B4-BE49-F238E27FC236}">
                <a16:creationId xmlns:a16="http://schemas.microsoft.com/office/drawing/2014/main" id="{63A11FCE-7B7D-F170-3DDA-2E161301CB4F}"/>
              </a:ext>
            </a:extLst>
          </p:cNvPr>
          <p:cNvSpPr txBox="1">
            <a:spLocks noGrp="1"/>
          </p:cNvSpPr>
          <p:nvPr>
            <p:ph type="body" idx="1"/>
          </p:nvPr>
        </p:nvSpPr>
        <p:spPr>
          <a:xfrm>
            <a:off x="729450" y="1853850"/>
            <a:ext cx="4452092" cy="1196850"/>
          </a:xfrm>
          <a:prstGeom prst="rect">
            <a:avLst/>
          </a:prstGeom>
          <a:noFill/>
          <a:ln>
            <a:noFill/>
          </a:ln>
        </p:spPr>
        <p:txBody>
          <a:bodyPr spcFirstLastPara="1" wrap="square" lIns="91425" tIns="91425" rIns="91425" bIns="91425" anchor="t" anchorCtr="0">
            <a:noAutofit/>
          </a:bodyPr>
          <a:lstStyle/>
          <a:p>
            <a:pPr marL="285750" indent="-285750">
              <a:buFont typeface="Arial" panose="020B0604020202020204" pitchFamily="34" charset="0"/>
              <a:buChar char="•"/>
            </a:pPr>
            <a:r>
              <a:rPr lang="en-US" sz="1100" dirty="0">
                <a:solidFill>
                  <a:schemeClr val="bg2"/>
                </a:solidFill>
                <a:latin typeface="+mj-lt"/>
                <a:ea typeface="Lato" panose="020F0502020204030203" pitchFamily="34" charset="0"/>
                <a:cs typeface="Lato" panose="020F0502020204030203" pitchFamily="34" charset="0"/>
              </a:rPr>
              <a:t>Combines traditional Q-learning with deep neural networks</a:t>
            </a:r>
          </a:p>
          <a:p>
            <a:pPr marL="285750" indent="-285750">
              <a:buFont typeface="Arial" panose="020B0604020202020204" pitchFamily="34" charset="0"/>
              <a:buChar char="•"/>
            </a:pPr>
            <a:r>
              <a:rPr lang="en-US" sz="1100" dirty="0">
                <a:solidFill>
                  <a:schemeClr val="bg2"/>
                </a:solidFill>
                <a:latin typeface="+mj-lt"/>
                <a:ea typeface="Lato" panose="020F0502020204030203" pitchFamily="34" charset="0"/>
                <a:cs typeface="Lato" panose="020F0502020204030203" pitchFamily="34" charset="0"/>
              </a:rPr>
              <a:t>Can learn optimal policies for high-dimensional and </a:t>
            </a:r>
            <a:r>
              <a:rPr lang="en-US" sz="1100">
                <a:solidFill>
                  <a:schemeClr val="bg2"/>
                </a:solidFill>
                <a:latin typeface="+mj-lt"/>
                <a:ea typeface="Lato" panose="020F0502020204030203" pitchFamily="34" charset="0"/>
                <a:cs typeface="Lato" panose="020F0502020204030203" pitchFamily="34" charset="0"/>
              </a:rPr>
              <a:t>complex environments</a:t>
            </a:r>
            <a:endParaRPr lang="en-US" sz="1100" dirty="0">
              <a:solidFill>
                <a:schemeClr val="bg2"/>
              </a:solidFill>
              <a:latin typeface="+mj-lt"/>
              <a:ea typeface="Lato" panose="020F0502020204030203" pitchFamily="34" charset="0"/>
              <a:cs typeface="Lato" panose="020F0502020204030203" pitchFamily="34" charset="0"/>
            </a:endParaRPr>
          </a:p>
          <a:p>
            <a:pPr marL="285750" indent="-285750">
              <a:buFont typeface="Arial" panose="020B0604020202020204" pitchFamily="34" charset="0"/>
              <a:buChar char="•"/>
            </a:pPr>
            <a:r>
              <a:rPr lang="en-US" sz="1100" dirty="0" err="1">
                <a:solidFill>
                  <a:schemeClr val="bg2"/>
                </a:solidFill>
                <a:latin typeface="+mj-lt"/>
                <a:ea typeface="Lato" panose="020F0502020204030203" pitchFamily="34" charset="0"/>
                <a:cs typeface="Lato" panose="020F0502020204030203" pitchFamily="34" charset="0"/>
              </a:rPr>
              <a:t>Hyperparams</a:t>
            </a:r>
            <a:r>
              <a:rPr lang="en-US" sz="1100" dirty="0">
                <a:solidFill>
                  <a:schemeClr val="bg2"/>
                </a:solidFill>
                <a:latin typeface="+mj-lt"/>
                <a:ea typeface="Lato" panose="020F0502020204030203" pitchFamily="34" charset="0"/>
                <a:cs typeface="Lato" panose="020F0502020204030203" pitchFamily="34" charset="0"/>
              </a:rPr>
              <a:t> - policy: </a:t>
            </a:r>
            <a:r>
              <a:rPr lang="en-US" sz="1100" dirty="0" err="1">
                <a:solidFill>
                  <a:schemeClr val="bg2"/>
                </a:solidFill>
                <a:latin typeface="+mj-lt"/>
              </a:rPr>
              <a:t>MlpPolicy</a:t>
            </a:r>
            <a:r>
              <a:rPr lang="en-US" sz="1100" dirty="0">
                <a:solidFill>
                  <a:schemeClr val="bg2"/>
                </a:solidFill>
                <a:latin typeface="+mj-lt"/>
                <a:ea typeface="Lato" panose="020F0502020204030203" pitchFamily="34" charset="0"/>
                <a:cs typeface="Lato" panose="020F0502020204030203" pitchFamily="34" charset="0"/>
              </a:rPr>
              <a:t>, α: 1e-4, </a:t>
            </a:r>
            <a:r>
              <a:rPr lang="en-US" sz="1100" dirty="0" err="1">
                <a:solidFill>
                  <a:schemeClr val="bg2"/>
                </a:solidFill>
                <a:latin typeface="+mj-lt"/>
                <a:ea typeface="Lato" panose="020F0502020204030203" pitchFamily="34" charset="0"/>
                <a:cs typeface="Lato" panose="020F0502020204030203" pitchFamily="34" charset="0"/>
              </a:rPr>
              <a:t>batch_size</a:t>
            </a:r>
            <a:r>
              <a:rPr lang="en-US" sz="1100" dirty="0">
                <a:solidFill>
                  <a:schemeClr val="bg2"/>
                </a:solidFill>
                <a:latin typeface="+mj-lt"/>
                <a:ea typeface="Lato" panose="020F0502020204030203" pitchFamily="34" charset="0"/>
                <a:cs typeface="Lato" panose="020F0502020204030203" pitchFamily="34" charset="0"/>
              </a:rPr>
              <a:t>: 32, γ: 0.99</a:t>
            </a:r>
          </a:p>
        </p:txBody>
      </p:sp>
    </p:spTree>
    <p:extLst>
      <p:ext uri="{BB962C8B-B14F-4D97-AF65-F5344CB8AC3E}">
        <p14:creationId xmlns:p14="http://schemas.microsoft.com/office/powerpoint/2010/main" val="3651028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3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3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title"/>
          </p:nvPr>
        </p:nvSpPr>
        <p:spPr>
          <a:xfrm>
            <a:off x="729450" y="2881875"/>
            <a:ext cx="7688700" cy="5352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00000"/>
              </a:lnSpc>
              <a:spcBef>
                <a:spcPts val="0"/>
              </a:spcBef>
              <a:spcAft>
                <a:spcPts val="0"/>
              </a:spcAft>
              <a:buSzPct val="111111"/>
              <a:buNone/>
            </a:pPr>
            <a:r>
              <a:rPr lang="en"/>
              <a:t>Section #3: Trading in FinRL</a:t>
            </a:r>
            <a:endParaRPr/>
          </a:p>
        </p:txBody>
      </p:sp>
      <p:cxnSp>
        <p:nvCxnSpPr>
          <p:cNvPr id="87" name="Google Shape;87;p13"/>
          <p:cNvCxnSpPr/>
          <p:nvPr/>
        </p:nvCxnSpPr>
        <p:spPr>
          <a:xfrm>
            <a:off x="53225" y="2686600"/>
            <a:ext cx="8723700" cy="0"/>
          </a:xfrm>
          <a:prstGeom prst="straightConnector1">
            <a:avLst/>
          </a:prstGeom>
          <a:noFill/>
          <a:ln w="9525" cap="flat" cmpd="sng">
            <a:solidFill>
              <a:schemeClr val="dk2"/>
            </a:solidFill>
            <a:prstDash val="solid"/>
            <a:round/>
            <a:headEnd type="none" w="sm" len="sm"/>
            <a:tailEnd type="none" w="sm" len="sm"/>
          </a:ln>
        </p:spPr>
      </p:cxnSp>
      <p:cxnSp>
        <p:nvCxnSpPr>
          <p:cNvPr id="88" name="Google Shape;88;p13"/>
          <p:cNvCxnSpPr/>
          <p:nvPr/>
        </p:nvCxnSpPr>
        <p:spPr>
          <a:xfrm>
            <a:off x="53225" y="3620600"/>
            <a:ext cx="8723700" cy="0"/>
          </a:xfrm>
          <a:prstGeom prst="straightConnector1">
            <a:avLst/>
          </a:prstGeom>
          <a:noFill/>
          <a:ln w="9525" cap="flat" cmpd="sng">
            <a:solidFill>
              <a:schemeClr val="dk2"/>
            </a:solidFill>
            <a:prstDash val="solid"/>
            <a:round/>
            <a:headEnd type="none" w="sm" len="sm"/>
            <a:tailEnd type="none" w="sm" len="sm"/>
          </a:ln>
        </p:spPr>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4"/>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FinRL: Overview</a:t>
            </a:r>
            <a:endParaRPr/>
          </a:p>
        </p:txBody>
      </p:sp>
      <p:sp>
        <p:nvSpPr>
          <p:cNvPr id="94" name="Google Shape;94;p14"/>
          <p:cNvSpPr txBox="1">
            <a:spLocks noGrp="1"/>
          </p:cNvSpPr>
          <p:nvPr>
            <p:ph type="body" idx="1"/>
          </p:nvPr>
        </p:nvSpPr>
        <p:spPr>
          <a:xfrm>
            <a:off x="729450" y="2078875"/>
            <a:ext cx="3395700" cy="28485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SzPts val="852"/>
              <a:buNone/>
            </a:pPr>
            <a:r>
              <a:rPr lang="en" b="1">
                <a:solidFill>
                  <a:srgbClr val="0F0F0F"/>
                </a:solidFill>
                <a:latin typeface="Arial"/>
                <a:ea typeface="Arial"/>
                <a:cs typeface="Arial"/>
                <a:sym typeface="Arial"/>
              </a:rPr>
              <a:t>Why FinRL</a:t>
            </a:r>
            <a:endParaRPr>
              <a:solidFill>
                <a:srgbClr val="0F0F0F"/>
              </a:solidFill>
              <a:latin typeface="Arial"/>
              <a:ea typeface="Arial"/>
              <a:cs typeface="Arial"/>
              <a:sym typeface="Arial"/>
            </a:endParaRPr>
          </a:p>
          <a:p>
            <a:pPr marL="457200" lvl="0" indent="-311150" algn="l" rtl="0">
              <a:lnSpc>
                <a:spcPct val="150000"/>
              </a:lnSpc>
              <a:spcBef>
                <a:spcPts val="0"/>
              </a:spcBef>
              <a:spcAft>
                <a:spcPts val="0"/>
              </a:spcAft>
              <a:buClr>
                <a:srgbClr val="0F0F0F"/>
              </a:buClr>
              <a:buSzPts val="1300"/>
              <a:buFont typeface="Arial"/>
              <a:buChar char="●"/>
            </a:pPr>
            <a:r>
              <a:rPr lang="en">
                <a:solidFill>
                  <a:srgbClr val="0F0F0F"/>
                </a:solidFill>
                <a:latin typeface="Arial"/>
                <a:ea typeface="Arial"/>
                <a:cs typeface="Arial"/>
                <a:sym typeface="Arial"/>
              </a:rPr>
              <a:t>Open source library that specify for finance based of OpenAI Gym</a:t>
            </a:r>
            <a:endParaRPr>
              <a:solidFill>
                <a:srgbClr val="0F0F0F"/>
              </a:solidFill>
              <a:latin typeface="Arial"/>
              <a:ea typeface="Arial"/>
              <a:cs typeface="Arial"/>
              <a:sym typeface="Arial"/>
            </a:endParaRPr>
          </a:p>
          <a:p>
            <a:pPr marL="457200" lvl="0" indent="-311150" algn="l" rtl="0">
              <a:lnSpc>
                <a:spcPct val="150000"/>
              </a:lnSpc>
              <a:spcBef>
                <a:spcPts val="0"/>
              </a:spcBef>
              <a:spcAft>
                <a:spcPts val="0"/>
              </a:spcAft>
              <a:buClr>
                <a:srgbClr val="0F0F0F"/>
              </a:buClr>
              <a:buSzPts val="1300"/>
              <a:buFont typeface="Arial"/>
              <a:buChar char="●"/>
            </a:pPr>
            <a:r>
              <a:rPr lang="en">
                <a:solidFill>
                  <a:srgbClr val="0F0F0F"/>
                </a:solidFill>
                <a:latin typeface="Arial"/>
                <a:ea typeface="Arial"/>
                <a:cs typeface="Arial"/>
                <a:sym typeface="Arial"/>
              </a:rPr>
              <a:t>Easy integration with ElegentRL and Stablebaseline</a:t>
            </a:r>
            <a:endParaRPr>
              <a:solidFill>
                <a:srgbClr val="0F0F0F"/>
              </a:solidFill>
              <a:latin typeface="Arial"/>
              <a:ea typeface="Arial"/>
              <a:cs typeface="Arial"/>
              <a:sym typeface="Arial"/>
            </a:endParaRPr>
          </a:p>
          <a:p>
            <a:pPr marL="457200" lvl="0" indent="-311150" algn="l" rtl="0">
              <a:lnSpc>
                <a:spcPct val="150000"/>
              </a:lnSpc>
              <a:spcBef>
                <a:spcPts val="0"/>
              </a:spcBef>
              <a:spcAft>
                <a:spcPts val="0"/>
              </a:spcAft>
              <a:buClr>
                <a:srgbClr val="0F0F0F"/>
              </a:buClr>
              <a:buSzPts val="1300"/>
              <a:buFont typeface="Arial"/>
              <a:buChar char="●"/>
            </a:pPr>
            <a:r>
              <a:rPr lang="en">
                <a:solidFill>
                  <a:srgbClr val="0F0F0F"/>
                </a:solidFill>
                <a:latin typeface="Arial"/>
                <a:ea typeface="Arial"/>
                <a:cs typeface="Arial"/>
                <a:sym typeface="Arial"/>
              </a:rPr>
              <a:t>Ensemble trading agents training</a:t>
            </a:r>
            <a:endParaRPr>
              <a:solidFill>
                <a:srgbClr val="0F0F0F"/>
              </a:solidFill>
              <a:latin typeface="Arial"/>
              <a:ea typeface="Arial"/>
              <a:cs typeface="Arial"/>
              <a:sym typeface="Arial"/>
            </a:endParaRPr>
          </a:p>
          <a:p>
            <a:pPr marL="457200" lvl="0" indent="-311150" algn="l" rtl="0">
              <a:lnSpc>
                <a:spcPct val="150000"/>
              </a:lnSpc>
              <a:spcBef>
                <a:spcPts val="0"/>
              </a:spcBef>
              <a:spcAft>
                <a:spcPts val="0"/>
              </a:spcAft>
              <a:buClr>
                <a:srgbClr val="0F0F0F"/>
              </a:buClr>
              <a:buSzPts val="1300"/>
              <a:buFont typeface="Arial"/>
              <a:buChar char="●"/>
            </a:pPr>
            <a:r>
              <a:rPr lang="en">
                <a:solidFill>
                  <a:srgbClr val="0F0F0F"/>
                </a:solidFill>
                <a:latin typeface="Arial"/>
                <a:ea typeface="Arial"/>
                <a:cs typeface="Arial"/>
                <a:sym typeface="Arial"/>
              </a:rPr>
              <a:t>Explorability with portfolio allocation</a:t>
            </a:r>
            <a:endParaRPr>
              <a:solidFill>
                <a:srgbClr val="0F0F0F"/>
              </a:solidFill>
              <a:latin typeface="Arial"/>
              <a:ea typeface="Arial"/>
              <a:cs typeface="Arial"/>
              <a:sym typeface="Arial"/>
            </a:endParaRPr>
          </a:p>
          <a:p>
            <a:pPr marL="457200" lvl="0" indent="-311150" algn="l" rtl="0">
              <a:lnSpc>
                <a:spcPct val="150000"/>
              </a:lnSpc>
              <a:spcBef>
                <a:spcPts val="0"/>
              </a:spcBef>
              <a:spcAft>
                <a:spcPts val="0"/>
              </a:spcAft>
              <a:buClr>
                <a:srgbClr val="0F0F0F"/>
              </a:buClr>
              <a:buSzPts val="1300"/>
              <a:buFont typeface="Arial"/>
              <a:buChar char="●"/>
            </a:pPr>
            <a:r>
              <a:rPr lang="en">
                <a:solidFill>
                  <a:srgbClr val="0F0F0F"/>
                </a:solidFill>
                <a:latin typeface="Arial"/>
                <a:ea typeface="Arial"/>
                <a:cs typeface="Arial"/>
                <a:sym typeface="Arial"/>
              </a:rPr>
              <a:t>Three layer architecture that link to real financial/crypto data</a:t>
            </a:r>
            <a:endParaRPr>
              <a:solidFill>
                <a:srgbClr val="0F0F0F"/>
              </a:solidFill>
              <a:latin typeface="Arial"/>
              <a:ea typeface="Arial"/>
              <a:cs typeface="Arial"/>
              <a:sym typeface="Arial"/>
            </a:endParaRPr>
          </a:p>
        </p:txBody>
      </p:sp>
      <p:pic>
        <p:nvPicPr>
          <p:cNvPr id="95" name="Google Shape;95;p14"/>
          <p:cNvPicPr preferRelativeResize="0"/>
          <p:nvPr/>
        </p:nvPicPr>
        <p:blipFill rotWithShape="1">
          <a:blip r:embed="rId3">
            <a:alphaModFix/>
          </a:blip>
          <a:srcRect/>
          <a:stretch/>
        </p:blipFill>
        <p:spPr>
          <a:xfrm>
            <a:off x="4125150" y="2233175"/>
            <a:ext cx="4934776" cy="2635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6"/>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Training Environment</a:t>
            </a:r>
            <a:endParaRPr/>
          </a:p>
        </p:txBody>
      </p:sp>
      <p:sp>
        <p:nvSpPr>
          <p:cNvPr id="101" name="Google Shape;101;p16"/>
          <p:cNvSpPr txBox="1"/>
          <p:nvPr/>
        </p:nvSpPr>
        <p:spPr>
          <a:xfrm>
            <a:off x="729450" y="1933800"/>
            <a:ext cx="7788300" cy="2901000"/>
          </a:xfrm>
          <a:prstGeom prst="rect">
            <a:avLst/>
          </a:prstGeom>
          <a:noFill/>
          <a:ln>
            <a:noFill/>
          </a:ln>
        </p:spPr>
        <p:txBody>
          <a:bodyPr spcFirstLastPara="1" wrap="square" lIns="91425" tIns="91425" rIns="91425" bIns="91425" anchor="t" anchorCtr="0">
            <a:noAutofit/>
          </a:bodyPr>
          <a:lstStyle/>
          <a:p>
            <a:pPr marL="457200" marR="0" lvl="0" indent="-311150" algn="l" rtl="0">
              <a:lnSpc>
                <a:spcPct val="150000"/>
              </a:lnSpc>
              <a:spcBef>
                <a:spcPts val="1500"/>
              </a:spcBef>
              <a:spcAft>
                <a:spcPts val="0"/>
              </a:spcAft>
              <a:buClr>
                <a:schemeClr val="dk2"/>
              </a:buClr>
              <a:buSzPts val="1300"/>
              <a:buFont typeface="Arial"/>
              <a:buChar char="●"/>
            </a:pPr>
            <a:r>
              <a:rPr lang="en" sz="1300" b="1" i="0" u="none" strike="noStrike" cap="none">
                <a:solidFill>
                  <a:schemeClr val="dk2"/>
                </a:solidFill>
                <a:latin typeface="Arial"/>
                <a:ea typeface="Arial"/>
                <a:cs typeface="Arial"/>
                <a:sym typeface="Arial"/>
              </a:rPr>
              <a:t>Training Duration</a:t>
            </a:r>
            <a:r>
              <a:rPr lang="en" sz="1300" b="0" i="0" u="none" strike="noStrike" cap="none">
                <a:solidFill>
                  <a:schemeClr val="dk2"/>
                </a:solidFill>
                <a:latin typeface="Arial"/>
                <a:ea typeface="Arial"/>
                <a:cs typeface="Arial"/>
                <a:sym typeface="Arial"/>
              </a:rPr>
              <a:t>: 200,000 Timesteps</a:t>
            </a:r>
            <a:endParaRPr sz="1300">
              <a:solidFill>
                <a:schemeClr val="dk2"/>
              </a:solidFill>
            </a:endParaRPr>
          </a:p>
          <a:p>
            <a:pPr marL="457200" marR="0" lvl="0" indent="-311150" algn="l" rtl="0">
              <a:lnSpc>
                <a:spcPct val="150000"/>
              </a:lnSpc>
              <a:spcBef>
                <a:spcPts val="0"/>
              </a:spcBef>
              <a:spcAft>
                <a:spcPts val="0"/>
              </a:spcAft>
              <a:buClr>
                <a:schemeClr val="dk2"/>
              </a:buClr>
              <a:buSzPts val="1300"/>
              <a:buChar char="●"/>
            </a:pPr>
            <a:r>
              <a:rPr lang="en" sz="1300" b="1">
                <a:solidFill>
                  <a:schemeClr val="dk2"/>
                </a:solidFill>
              </a:rPr>
              <a:t>Model Selection</a:t>
            </a:r>
            <a:r>
              <a:rPr lang="en" sz="1300">
                <a:solidFill>
                  <a:schemeClr val="dk2"/>
                </a:solidFill>
              </a:rPr>
              <a:t>: A2C, PPO, DDPG</a:t>
            </a:r>
            <a:endParaRPr sz="1300">
              <a:solidFill>
                <a:schemeClr val="dk2"/>
              </a:solidFill>
            </a:endParaRPr>
          </a:p>
          <a:p>
            <a:pPr marL="457200" lvl="0" indent="-311150" algn="l" rtl="0">
              <a:lnSpc>
                <a:spcPct val="150000"/>
              </a:lnSpc>
              <a:spcBef>
                <a:spcPts val="0"/>
              </a:spcBef>
              <a:spcAft>
                <a:spcPts val="0"/>
              </a:spcAft>
              <a:buClr>
                <a:schemeClr val="dk2"/>
              </a:buClr>
              <a:buSzPts val="1300"/>
              <a:buChar char="●"/>
            </a:pPr>
            <a:r>
              <a:rPr lang="en" sz="1300" b="1">
                <a:solidFill>
                  <a:schemeClr val="dk2"/>
                </a:solidFill>
              </a:rPr>
              <a:t>Reward</a:t>
            </a:r>
            <a:r>
              <a:rPr lang="en" sz="1300">
                <a:solidFill>
                  <a:schemeClr val="dk2"/>
                </a:solidFill>
              </a:rPr>
              <a:t>: Change in Account Value</a:t>
            </a:r>
            <a:endParaRPr sz="1300">
              <a:solidFill>
                <a:schemeClr val="dk2"/>
              </a:solidFill>
            </a:endParaRPr>
          </a:p>
          <a:p>
            <a:pPr marL="457200" lvl="0" indent="-311150" algn="l" rtl="0">
              <a:lnSpc>
                <a:spcPct val="150000"/>
              </a:lnSpc>
              <a:spcBef>
                <a:spcPts val="0"/>
              </a:spcBef>
              <a:spcAft>
                <a:spcPts val="0"/>
              </a:spcAft>
              <a:buClr>
                <a:schemeClr val="dk2"/>
              </a:buClr>
              <a:buSzPts val="1300"/>
              <a:buChar char="●"/>
            </a:pPr>
            <a:r>
              <a:rPr lang="en" sz="1300" b="1">
                <a:solidFill>
                  <a:schemeClr val="dk2"/>
                </a:solidFill>
                <a:latin typeface="Roboto"/>
                <a:ea typeface="Roboto"/>
                <a:cs typeface="Roboto"/>
                <a:sym typeface="Roboto"/>
              </a:rPr>
              <a:t>Max Shares per Transaction</a:t>
            </a:r>
            <a:r>
              <a:rPr lang="en" sz="1300">
                <a:solidFill>
                  <a:schemeClr val="dk2"/>
                </a:solidFill>
                <a:latin typeface="Roboto"/>
                <a:ea typeface="Roboto"/>
                <a:cs typeface="Roboto"/>
                <a:sym typeface="Roboto"/>
              </a:rPr>
              <a:t>: 100 shares</a:t>
            </a:r>
            <a:endParaRPr sz="1300">
              <a:solidFill>
                <a:schemeClr val="dk2"/>
              </a:solidFill>
              <a:latin typeface="Roboto"/>
              <a:ea typeface="Roboto"/>
              <a:cs typeface="Roboto"/>
              <a:sym typeface="Roboto"/>
            </a:endParaRPr>
          </a:p>
          <a:p>
            <a:pPr marL="457200" lvl="0" indent="-311150" algn="l" rtl="0">
              <a:lnSpc>
                <a:spcPct val="150000"/>
              </a:lnSpc>
              <a:spcBef>
                <a:spcPts val="0"/>
              </a:spcBef>
              <a:spcAft>
                <a:spcPts val="0"/>
              </a:spcAft>
              <a:buClr>
                <a:schemeClr val="dk2"/>
              </a:buClr>
              <a:buSzPts val="1300"/>
              <a:buFont typeface="Roboto"/>
              <a:buChar char="●"/>
            </a:pPr>
            <a:r>
              <a:rPr lang="en" sz="1300" b="1">
                <a:solidFill>
                  <a:schemeClr val="dk2"/>
                </a:solidFill>
                <a:latin typeface="Roboto"/>
                <a:ea typeface="Roboto"/>
                <a:cs typeface="Roboto"/>
                <a:sym typeface="Roboto"/>
              </a:rPr>
              <a:t>Training Budget</a:t>
            </a:r>
            <a:r>
              <a:rPr lang="en" sz="1300">
                <a:solidFill>
                  <a:schemeClr val="dk2"/>
                </a:solidFill>
                <a:latin typeface="Roboto"/>
                <a:ea typeface="Roboto"/>
                <a:cs typeface="Roboto"/>
                <a:sym typeface="Roboto"/>
              </a:rPr>
              <a:t>: $ 1 million</a:t>
            </a:r>
            <a:endParaRPr sz="1300">
              <a:solidFill>
                <a:schemeClr val="dk2"/>
              </a:solidFill>
              <a:latin typeface="Roboto"/>
              <a:ea typeface="Roboto"/>
              <a:cs typeface="Roboto"/>
              <a:sym typeface="Roboto"/>
            </a:endParaRPr>
          </a:p>
          <a:p>
            <a:pPr marL="457200" lvl="0" indent="-311150" algn="l" rtl="0">
              <a:lnSpc>
                <a:spcPct val="150000"/>
              </a:lnSpc>
              <a:spcBef>
                <a:spcPts val="0"/>
              </a:spcBef>
              <a:spcAft>
                <a:spcPts val="0"/>
              </a:spcAft>
              <a:buClr>
                <a:schemeClr val="dk2"/>
              </a:buClr>
              <a:buSzPts val="1300"/>
              <a:buFont typeface="Roboto"/>
              <a:buChar char="●"/>
            </a:pPr>
            <a:r>
              <a:rPr lang="en" sz="1300" b="1">
                <a:solidFill>
                  <a:schemeClr val="dk2"/>
                </a:solidFill>
                <a:latin typeface="Roboto"/>
                <a:ea typeface="Roboto"/>
                <a:cs typeface="Roboto"/>
                <a:sym typeface="Roboto"/>
              </a:rPr>
              <a:t>Transaction Fee</a:t>
            </a:r>
            <a:r>
              <a:rPr lang="en" sz="1300">
                <a:solidFill>
                  <a:schemeClr val="dk2"/>
                </a:solidFill>
                <a:latin typeface="Roboto"/>
                <a:ea typeface="Roboto"/>
                <a:cs typeface="Roboto"/>
                <a:sym typeface="Roboto"/>
              </a:rPr>
              <a:t>: $0.001 per stock</a:t>
            </a:r>
            <a:endParaRPr sz="1300">
              <a:solidFill>
                <a:schemeClr val="dk2"/>
              </a:solidFill>
              <a:latin typeface="Roboto"/>
              <a:ea typeface="Roboto"/>
              <a:cs typeface="Roboto"/>
              <a:sym typeface="Roboto"/>
            </a:endParaRPr>
          </a:p>
          <a:p>
            <a:pPr marL="457200" marR="0" lvl="0" indent="-311150" algn="l" rtl="0">
              <a:lnSpc>
                <a:spcPct val="150000"/>
              </a:lnSpc>
              <a:spcBef>
                <a:spcPts val="0"/>
              </a:spcBef>
              <a:spcAft>
                <a:spcPts val="0"/>
              </a:spcAft>
              <a:buClr>
                <a:schemeClr val="dk2"/>
              </a:buClr>
              <a:buSzPts val="1300"/>
              <a:buFont typeface="Arial"/>
              <a:buChar char="●"/>
            </a:pPr>
            <a:r>
              <a:rPr lang="en" sz="1300" b="1" i="0" u="none" strike="noStrike" cap="none">
                <a:solidFill>
                  <a:schemeClr val="dk2"/>
                </a:solidFill>
                <a:latin typeface="Arial"/>
                <a:ea typeface="Arial"/>
                <a:cs typeface="Arial"/>
                <a:sym typeface="Arial"/>
              </a:rPr>
              <a:t>Action Space</a:t>
            </a:r>
            <a:r>
              <a:rPr lang="en" sz="1300" b="0" i="0" u="none" strike="noStrike" cap="none">
                <a:solidFill>
                  <a:schemeClr val="dk2"/>
                </a:solidFill>
                <a:latin typeface="Arial"/>
                <a:ea typeface="Arial"/>
                <a:cs typeface="Arial"/>
                <a:sym typeface="Arial"/>
              </a:rPr>
              <a:t>: Continuous between -1 and 1, represent the proportion of max shares</a:t>
            </a:r>
            <a:endParaRPr sz="1300" b="0" i="0" u="none" strike="noStrike" cap="none">
              <a:solidFill>
                <a:schemeClr val="dk2"/>
              </a:solidFill>
              <a:latin typeface="Arial"/>
              <a:ea typeface="Arial"/>
              <a:cs typeface="Arial"/>
              <a:sym typeface="Arial"/>
            </a:endParaRPr>
          </a:p>
          <a:p>
            <a:pPr marL="457200" marR="0" lvl="0" indent="-311150" algn="l" rtl="0">
              <a:lnSpc>
                <a:spcPct val="150000"/>
              </a:lnSpc>
              <a:spcBef>
                <a:spcPts val="0"/>
              </a:spcBef>
              <a:spcAft>
                <a:spcPts val="0"/>
              </a:spcAft>
              <a:buClr>
                <a:schemeClr val="dk2"/>
              </a:buClr>
              <a:buSzPts val="1300"/>
              <a:buChar char="●"/>
            </a:pPr>
            <a:r>
              <a:rPr lang="en" sz="1300" b="1" i="0" u="none" strike="noStrike" cap="none">
                <a:solidFill>
                  <a:schemeClr val="dk2"/>
                </a:solidFill>
                <a:latin typeface="Arial"/>
                <a:ea typeface="Arial"/>
                <a:cs typeface="Arial"/>
                <a:sym typeface="Arial"/>
              </a:rPr>
              <a:t>State Space</a:t>
            </a:r>
            <a:r>
              <a:rPr lang="en" sz="1300" b="0" i="0" u="none" strike="noStrike" cap="none">
                <a:solidFill>
                  <a:schemeClr val="dk2"/>
                </a:solidFill>
                <a:latin typeface="Arial"/>
                <a:ea typeface="Arial"/>
                <a:cs typeface="Arial"/>
                <a:sym typeface="Arial"/>
              </a:rPr>
              <a:t>: Continuous </a:t>
            </a:r>
            <a:r>
              <a:rPr lang="en" sz="1300">
                <a:solidFill>
                  <a:schemeClr val="dk2"/>
                </a:solidFill>
              </a:rPr>
              <a:t>Space of </a:t>
            </a:r>
            <a:r>
              <a:rPr lang="en" sz="1300" b="0" i="0" u="none" strike="noStrike" cap="none">
                <a:solidFill>
                  <a:schemeClr val="dk2"/>
                </a:solidFill>
                <a:latin typeface="Arial"/>
                <a:ea typeface="Arial"/>
                <a:cs typeface="Arial"/>
                <a:sym typeface="Arial"/>
              </a:rPr>
              <a:t>Market information with added technical indicators</a:t>
            </a:r>
            <a:endParaRPr sz="1300" b="0" i="0" u="none" strike="noStrike" cap="none">
              <a:solidFill>
                <a:srgbClr val="374151"/>
              </a:solidFill>
              <a:latin typeface="Arial"/>
              <a:ea typeface="Arial"/>
              <a:cs typeface="Arial"/>
              <a:sym typeface="Arial"/>
            </a:endParaRPr>
          </a:p>
        </p:txBody>
      </p:sp>
      <p:pic>
        <p:nvPicPr>
          <p:cNvPr id="102" name="Google Shape;102;p16"/>
          <p:cNvPicPr preferRelativeResize="0"/>
          <p:nvPr/>
        </p:nvPicPr>
        <p:blipFill>
          <a:blip r:embed="rId3">
            <a:alphaModFix/>
          </a:blip>
          <a:stretch>
            <a:fillRect/>
          </a:stretch>
        </p:blipFill>
        <p:spPr>
          <a:xfrm>
            <a:off x="4807025" y="1933800"/>
            <a:ext cx="3710725" cy="16776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g2a157be9e89_0_10"/>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Backtest</a:t>
            </a:r>
            <a:endParaRPr/>
          </a:p>
        </p:txBody>
      </p:sp>
      <p:pic>
        <p:nvPicPr>
          <p:cNvPr id="108" name="Google Shape;108;g2a157be9e89_0_10"/>
          <p:cNvPicPr preferRelativeResize="0"/>
          <p:nvPr/>
        </p:nvPicPr>
        <p:blipFill>
          <a:blip r:embed="rId3">
            <a:alphaModFix/>
          </a:blip>
          <a:stretch>
            <a:fillRect/>
          </a:stretch>
        </p:blipFill>
        <p:spPr>
          <a:xfrm>
            <a:off x="1124475" y="1797350"/>
            <a:ext cx="6895048" cy="328589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g2a32c90ee76_0_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Results and Key Takeaways</a:t>
            </a:r>
            <a:endParaRPr/>
          </a:p>
        </p:txBody>
      </p:sp>
      <p:sp>
        <p:nvSpPr>
          <p:cNvPr id="114" name="Google Shape;114;g2a32c90ee76_0_6"/>
          <p:cNvSpPr txBox="1">
            <a:spLocks noGrp="1"/>
          </p:cNvSpPr>
          <p:nvPr>
            <p:ph type="body" idx="1"/>
          </p:nvPr>
        </p:nvSpPr>
        <p:spPr>
          <a:xfrm>
            <a:off x="618000" y="2037750"/>
            <a:ext cx="3517500" cy="2807400"/>
          </a:xfrm>
          <a:prstGeom prst="rect">
            <a:avLst/>
          </a:prstGeom>
        </p:spPr>
        <p:txBody>
          <a:bodyPr spcFirstLastPara="1" wrap="square" lIns="91425" tIns="91425" rIns="91425" bIns="91425" anchor="t" anchorCtr="0">
            <a:normAutofit fontScale="85000" lnSpcReduction="10000"/>
          </a:bodyPr>
          <a:lstStyle/>
          <a:p>
            <a:pPr marL="457200" lvl="0" indent="-304958" algn="l" rtl="0">
              <a:lnSpc>
                <a:spcPct val="200000"/>
              </a:lnSpc>
              <a:spcBef>
                <a:spcPts val="0"/>
              </a:spcBef>
              <a:spcAft>
                <a:spcPts val="0"/>
              </a:spcAft>
              <a:buClr>
                <a:schemeClr val="dk2"/>
              </a:buClr>
              <a:buSzPct val="100000"/>
              <a:buFont typeface="Arial"/>
              <a:buChar char="●"/>
            </a:pPr>
            <a:r>
              <a:rPr lang="en">
                <a:solidFill>
                  <a:schemeClr val="dk2"/>
                </a:solidFill>
                <a:latin typeface="Arial"/>
                <a:ea typeface="Arial"/>
                <a:cs typeface="Arial"/>
                <a:sym typeface="Arial"/>
              </a:rPr>
              <a:t>Reinforcement Learning Algorithms exhibit a keen ability to discern and capture trends of test data.</a:t>
            </a:r>
            <a:endParaRPr>
              <a:solidFill>
                <a:schemeClr val="dk2"/>
              </a:solidFill>
              <a:latin typeface="Arial"/>
              <a:ea typeface="Arial"/>
              <a:cs typeface="Arial"/>
              <a:sym typeface="Arial"/>
            </a:endParaRPr>
          </a:p>
          <a:p>
            <a:pPr marL="457200" lvl="0" indent="-304958" algn="l" rtl="0">
              <a:lnSpc>
                <a:spcPct val="200000"/>
              </a:lnSpc>
              <a:spcBef>
                <a:spcPts val="0"/>
              </a:spcBef>
              <a:spcAft>
                <a:spcPts val="0"/>
              </a:spcAft>
              <a:buClr>
                <a:schemeClr val="dk2"/>
              </a:buClr>
              <a:buSzPct val="100000"/>
              <a:buFont typeface="Arial"/>
              <a:buChar char="●"/>
            </a:pPr>
            <a:r>
              <a:rPr lang="en">
                <a:solidFill>
                  <a:schemeClr val="dk2"/>
                </a:solidFill>
                <a:latin typeface="Arial"/>
                <a:ea typeface="Arial"/>
                <a:cs typeface="Arial"/>
                <a:sym typeface="Arial"/>
              </a:rPr>
              <a:t>These algorithms excel in making accurate trading decisions.</a:t>
            </a:r>
            <a:endParaRPr>
              <a:solidFill>
                <a:schemeClr val="dk2"/>
              </a:solidFill>
              <a:latin typeface="Arial"/>
              <a:ea typeface="Arial"/>
              <a:cs typeface="Arial"/>
              <a:sym typeface="Arial"/>
            </a:endParaRPr>
          </a:p>
          <a:p>
            <a:pPr marL="457200" lvl="0" indent="-304958" algn="l" rtl="0">
              <a:lnSpc>
                <a:spcPct val="200000"/>
              </a:lnSpc>
              <a:spcBef>
                <a:spcPts val="0"/>
              </a:spcBef>
              <a:spcAft>
                <a:spcPts val="0"/>
              </a:spcAft>
              <a:buClr>
                <a:schemeClr val="dk2"/>
              </a:buClr>
              <a:buSzPct val="100000"/>
              <a:buFont typeface="Arial"/>
              <a:buChar char="●"/>
            </a:pPr>
            <a:r>
              <a:rPr lang="en">
                <a:solidFill>
                  <a:schemeClr val="dk2"/>
                </a:solidFill>
                <a:latin typeface="Arial"/>
                <a:ea typeface="Arial"/>
                <a:cs typeface="Arial"/>
                <a:sym typeface="Arial"/>
              </a:rPr>
              <a:t>Reinforcement Learning in single-stock trading encounters challenges, particularly in its sensitivity to the stock's volatility.</a:t>
            </a:r>
            <a:endParaRPr>
              <a:solidFill>
                <a:schemeClr val="dk2"/>
              </a:solidFill>
              <a:latin typeface="Arial"/>
              <a:ea typeface="Arial"/>
              <a:cs typeface="Arial"/>
              <a:sym typeface="Arial"/>
            </a:endParaRPr>
          </a:p>
        </p:txBody>
      </p:sp>
      <p:graphicFrame>
        <p:nvGraphicFramePr>
          <p:cNvPr id="115" name="Google Shape;115;g2a32c90ee76_0_6"/>
          <p:cNvGraphicFramePr/>
          <p:nvPr/>
        </p:nvGraphicFramePr>
        <p:xfrm>
          <a:off x="4263875" y="2530563"/>
          <a:ext cx="3000000" cy="3000000"/>
        </p:xfrm>
        <a:graphic>
          <a:graphicData uri="http://schemas.openxmlformats.org/drawingml/2006/table">
            <a:tbl>
              <a:tblPr>
                <a:noFill/>
              </a:tblPr>
              <a:tblGrid>
                <a:gridCol w="2398625">
                  <a:extLst>
                    <a:ext uri="{9D8B030D-6E8A-4147-A177-3AD203B41FA5}">
                      <a16:colId xmlns:a16="http://schemas.microsoft.com/office/drawing/2014/main" val="20000"/>
                    </a:ext>
                  </a:extLst>
                </a:gridCol>
                <a:gridCol w="2398625">
                  <a:extLst>
                    <a:ext uri="{9D8B030D-6E8A-4147-A177-3AD203B41FA5}">
                      <a16:colId xmlns:a16="http://schemas.microsoft.com/office/drawing/2014/main" val="20001"/>
                    </a:ext>
                  </a:extLst>
                </a:gridCol>
              </a:tblGrid>
              <a:tr h="308575">
                <a:tc>
                  <a:txBody>
                    <a:bodyPr/>
                    <a:lstStyle/>
                    <a:p>
                      <a:pPr marL="0" lvl="0" indent="0" algn="ctr" rtl="0">
                        <a:spcBef>
                          <a:spcPts val="0"/>
                        </a:spcBef>
                        <a:spcAft>
                          <a:spcPts val="0"/>
                        </a:spcAft>
                        <a:buNone/>
                      </a:pPr>
                      <a:endParaRPr sz="1100"/>
                    </a:p>
                  </a:txBody>
                  <a:tcPr marL="91425" marR="91425" marT="91425" marB="91425"/>
                </a:tc>
                <a:tc>
                  <a:txBody>
                    <a:bodyPr/>
                    <a:lstStyle/>
                    <a:p>
                      <a:pPr marL="0" lvl="0" indent="0" algn="ctr" rtl="0">
                        <a:spcBef>
                          <a:spcPts val="0"/>
                        </a:spcBef>
                        <a:spcAft>
                          <a:spcPts val="0"/>
                        </a:spcAft>
                        <a:buNone/>
                      </a:pPr>
                      <a:r>
                        <a:rPr lang="en" sz="1100" b="1"/>
                        <a:t>Annual Return</a:t>
                      </a:r>
                      <a:endParaRPr sz="1100" b="1"/>
                    </a:p>
                  </a:txBody>
                  <a:tcPr marL="91425" marR="91425" marT="91425" marB="91425"/>
                </a:tc>
                <a:extLst>
                  <a:ext uri="{0D108BD9-81ED-4DB2-BD59-A6C34878D82A}">
                    <a16:rowId xmlns:a16="http://schemas.microsoft.com/office/drawing/2014/main" val="10000"/>
                  </a:ext>
                </a:extLst>
              </a:tr>
              <a:tr h="367825">
                <a:tc>
                  <a:txBody>
                    <a:bodyPr/>
                    <a:lstStyle/>
                    <a:p>
                      <a:pPr marL="0" lvl="0" indent="0" algn="ctr" rtl="0">
                        <a:spcBef>
                          <a:spcPts val="0"/>
                        </a:spcBef>
                        <a:spcAft>
                          <a:spcPts val="0"/>
                        </a:spcAft>
                        <a:buNone/>
                      </a:pPr>
                      <a:r>
                        <a:rPr lang="en" sz="1100" b="1"/>
                        <a:t>Hold Apple Stock</a:t>
                      </a:r>
                      <a:endParaRPr sz="1100" b="1"/>
                    </a:p>
                  </a:txBody>
                  <a:tcPr marL="91425" marR="91425" marT="91425" marB="91425"/>
                </a:tc>
                <a:tc>
                  <a:txBody>
                    <a:bodyPr/>
                    <a:lstStyle/>
                    <a:p>
                      <a:pPr marL="0" lvl="0" indent="0" algn="ctr" rtl="0">
                        <a:spcBef>
                          <a:spcPts val="0"/>
                        </a:spcBef>
                        <a:spcAft>
                          <a:spcPts val="0"/>
                        </a:spcAft>
                        <a:buNone/>
                      </a:pPr>
                      <a:r>
                        <a:rPr lang="en" sz="1100"/>
                        <a:t>~25.0%</a:t>
                      </a:r>
                      <a:endParaRPr sz="1100"/>
                    </a:p>
                  </a:txBody>
                  <a:tcPr marL="91425" marR="91425" marT="91425" marB="91425"/>
                </a:tc>
                <a:extLst>
                  <a:ext uri="{0D108BD9-81ED-4DB2-BD59-A6C34878D82A}">
                    <a16:rowId xmlns:a16="http://schemas.microsoft.com/office/drawing/2014/main" val="10001"/>
                  </a:ext>
                </a:extLst>
              </a:tr>
              <a:tr h="367825">
                <a:tc>
                  <a:txBody>
                    <a:bodyPr/>
                    <a:lstStyle/>
                    <a:p>
                      <a:pPr marL="0" lvl="0" indent="0" algn="ctr" rtl="0">
                        <a:spcBef>
                          <a:spcPts val="0"/>
                        </a:spcBef>
                        <a:spcAft>
                          <a:spcPts val="0"/>
                        </a:spcAft>
                        <a:buNone/>
                      </a:pPr>
                      <a:r>
                        <a:rPr lang="en" sz="1100" b="1"/>
                        <a:t>PPO Trading</a:t>
                      </a:r>
                      <a:endParaRPr sz="1100" b="1"/>
                    </a:p>
                  </a:txBody>
                  <a:tcPr marL="91425" marR="91425" marT="91425" marB="91425"/>
                </a:tc>
                <a:tc>
                  <a:txBody>
                    <a:bodyPr/>
                    <a:lstStyle/>
                    <a:p>
                      <a:pPr marL="0" lvl="0" indent="0" algn="ctr" rtl="0">
                        <a:spcBef>
                          <a:spcPts val="0"/>
                        </a:spcBef>
                        <a:spcAft>
                          <a:spcPts val="0"/>
                        </a:spcAft>
                        <a:buNone/>
                      </a:pPr>
                      <a:r>
                        <a:rPr lang="en" sz="1100"/>
                        <a:t>25.3%</a:t>
                      </a:r>
                      <a:endParaRPr sz="1100"/>
                    </a:p>
                  </a:txBody>
                  <a:tcPr marL="91425" marR="91425" marT="91425" marB="91425"/>
                </a:tc>
                <a:extLst>
                  <a:ext uri="{0D108BD9-81ED-4DB2-BD59-A6C34878D82A}">
                    <a16:rowId xmlns:a16="http://schemas.microsoft.com/office/drawing/2014/main" val="10002"/>
                  </a:ext>
                </a:extLst>
              </a:tr>
              <a:tr h="367825">
                <a:tc>
                  <a:txBody>
                    <a:bodyPr/>
                    <a:lstStyle/>
                    <a:p>
                      <a:pPr marL="0" lvl="0" indent="0" algn="ctr" rtl="0">
                        <a:spcBef>
                          <a:spcPts val="0"/>
                        </a:spcBef>
                        <a:spcAft>
                          <a:spcPts val="0"/>
                        </a:spcAft>
                        <a:buNone/>
                      </a:pPr>
                      <a:r>
                        <a:rPr lang="en" sz="1100" b="1"/>
                        <a:t>A2C Trading</a:t>
                      </a:r>
                      <a:endParaRPr sz="1100" b="1"/>
                    </a:p>
                  </a:txBody>
                  <a:tcPr marL="91425" marR="91425" marT="91425" marB="91425"/>
                </a:tc>
                <a:tc>
                  <a:txBody>
                    <a:bodyPr/>
                    <a:lstStyle/>
                    <a:p>
                      <a:pPr marL="0" lvl="0" indent="0" algn="ctr" rtl="0">
                        <a:spcBef>
                          <a:spcPts val="0"/>
                        </a:spcBef>
                        <a:spcAft>
                          <a:spcPts val="0"/>
                        </a:spcAft>
                        <a:buNone/>
                      </a:pPr>
                      <a:r>
                        <a:rPr lang="en" sz="1100"/>
                        <a:t>29.8%</a:t>
                      </a:r>
                      <a:endParaRPr sz="1100"/>
                    </a:p>
                  </a:txBody>
                  <a:tcPr marL="91425" marR="91425" marT="91425" marB="91425"/>
                </a:tc>
                <a:extLst>
                  <a:ext uri="{0D108BD9-81ED-4DB2-BD59-A6C34878D82A}">
                    <a16:rowId xmlns:a16="http://schemas.microsoft.com/office/drawing/2014/main" val="10003"/>
                  </a:ext>
                </a:extLst>
              </a:tr>
              <a:tr h="367825">
                <a:tc>
                  <a:txBody>
                    <a:bodyPr/>
                    <a:lstStyle/>
                    <a:p>
                      <a:pPr marL="0" lvl="0" indent="0" algn="ctr" rtl="0">
                        <a:spcBef>
                          <a:spcPts val="0"/>
                        </a:spcBef>
                        <a:spcAft>
                          <a:spcPts val="0"/>
                        </a:spcAft>
                        <a:buNone/>
                      </a:pPr>
                      <a:r>
                        <a:rPr lang="en" sz="1100" b="1"/>
                        <a:t>DDPG Trading </a:t>
                      </a:r>
                      <a:endParaRPr sz="1100" b="1"/>
                    </a:p>
                  </a:txBody>
                  <a:tcPr marL="91425" marR="91425" marT="91425" marB="91425"/>
                </a:tc>
                <a:tc>
                  <a:txBody>
                    <a:bodyPr/>
                    <a:lstStyle/>
                    <a:p>
                      <a:pPr marL="0" lvl="0" indent="0" algn="ctr" rtl="0">
                        <a:spcBef>
                          <a:spcPts val="0"/>
                        </a:spcBef>
                        <a:spcAft>
                          <a:spcPts val="0"/>
                        </a:spcAft>
                        <a:buNone/>
                      </a:pPr>
                      <a:r>
                        <a:rPr lang="en" sz="1100"/>
                        <a:t>29.3%</a:t>
                      </a:r>
                      <a:endParaRPr sz="1100"/>
                    </a:p>
                  </a:txBody>
                  <a:tcPr marL="91425" marR="91425" marT="91425" marB="91425"/>
                </a:tc>
                <a:extLst>
                  <a:ext uri="{0D108BD9-81ED-4DB2-BD59-A6C34878D82A}">
                    <a16:rowId xmlns:a16="http://schemas.microsoft.com/office/drawing/2014/main" val="10004"/>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g2a32c90ee76_0_16"/>
          <p:cNvSpPr txBox="1">
            <a:spLocks noGrp="1"/>
          </p:cNvSpPr>
          <p:nvPr>
            <p:ph type="title"/>
          </p:nvPr>
        </p:nvSpPr>
        <p:spPr>
          <a:xfrm>
            <a:off x="729450" y="2881875"/>
            <a:ext cx="7688700" cy="5352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00000"/>
              </a:lnSpc>
              <a:spcBef>
                <a:spcPts val="0"/>
              </a:spcBef>
              <a:spcAft>
                <a:spcPts val="0"/>
              </a:spcAft>
              <a:buSzPct val="111111"/>
              <a:buNone/>
            </a:pPr>
            <a:r>
              <a:rPr lang="en"/>
              <a:t>Section #4: Conclusions and Future Opportunities</a:t>
            </a:r>
            <a:endParaRPr/>
          </a:p>
        </p:txBody>
      </p:sp>
      <p:cxnSp>
        <p:nvCxnSpPr>
          <p:cNvPr id="121" name="Google Shape;121;g2a32c90ee76_0_16"/>
          <p:cNvCxnSpPr/>
          <p:nvPr/>
        </p:nvCxnSpPr>
        <p:spPr>
          <a:xfrm>
            <a:off x="53225" y="2686600"/>
            <a:ext cx="8723700" cy="0"/>
          </a:xfrm>
          <a:prstGeom prst="straightConnector1">
            <a:avLst/>
          </a:prstGeom>
          <a:noFill/>
          <a:ln w="9525" cap="flat" cmpd="sng">
            <a:solidFill>
              <a:schemeClr val="dk2"/>
            </a:solidFill>
            <a:prstDash val="solid"/>
            <a:round/>
            <a:headEnd type="none" w="sm" len="sm"/>
            <a:tailEnd type="none" w="sm" len="sm"/>
          </a:ln>
        </p:spPr>
      </p:cxnSp>
      <p:cxnSp>
        <p:nvCxnSpPr>
          <p:cNvPr id="122" name="Google Shape;122;g2a32c90ee76_0_16"/>
          <p:cNvCxnSpPr/>
          <p:nvPr/>
        </p:nvCxnSpPr>
        <p:spPr>
          <a:xfrm>
            <a:off x="53225" y="3620600"/>
            <a:ext cx="8723700" cy="0"/>
          </a:xfrm>
          <a:prstGeom prst="straightConnector1">
            <a:avLst/>
          </a:prstGeom>
          <a:noFill/>
          <a:ln w="9525" cap="flat" cmpd="sng">
            <a:solidFill>
              <a:schemeClr val="dk2"/>
            </a:solidFill>
            <a:prstDash val="solid"/>
            <a:round/>
            <a:headEnd type="none" w="sm" len="sm"/>
            <a:tailEnd type="none" w="sm" len="sm"/>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729450" y="11925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Executive Summary</a:t>
            </a:r>
            <a:endParaRPr dirty="0"/>
          </a:p>
        </p:txBody>
      </p:sp>
      <p:sp>
        <p:nvSpPr>
          <p:cNvPr id="93" name="Google Shape;93;p14"/>
          <p:cNvSpPr txBox="1">
            <a:spLocks noGrp="1"/>
          </p:cNvSpPr>
          <p:nvPr>
            <p:ph type="body" idx="1"/>
          </p:nvPr>
        </p:nvSpPr>
        <p:spPr>
          <a:xfrm>
            <a:off x="729449" y="1674767"/>
            <a:ext cx="8075883" cy="1435801"/>
          </a:xfrm>
          <a:prstGeom prst="rect">
            <a:avLst/>
          </a:prstGeom>
        </p:spPr>
        <p:txBody>
          <a:bodyPr spcFirstLastPara="1" wrap="square" lIns="91425" tIns="91425" rIns="91425" bIns="91425" anchor="t" anchorCtr="0">
            <a:noAutofit/>
          </a:bodyPr>
          <a:lstStyle/>
          <a:p>
            <a:pPr marL="285750" indent="-285750">
              <a:lnSpc>
                <a:spcPct val="105000"/>
              </a:lnSpc>
              <a:buSzPts val="1018"/>
            </a:pPr>
            <a:r>
              <a:rPr lang="en" b="1" i="1" dirty="0">
                <a:solidFill>
                  <a:schemeClr val="bg2"/>
                </a:solidFill>
                <a:latin typeface="Roboto"/>
                <a:ea typeface="Roboto"/>
                <a:cs typeface="Roboto"/>
                <a:sym typeface="Roboto"/>
              </a:rPr>
              <a:t>Utilization of reinforcment learning for stock trading</a:t>
            </a:r>
          </a:p>
          <a:p>
            <a:pPr marL="285750" indent="-285750">
              <a:lnSpc>
                <a:spcPct val="105000"/>
              </a:lnSpc>
              <a:buSzPts val="1018"/>
            </a:pPr>
            <a:endParaRPr lang="en" b="1" i="1" dirty="0">
              <a:solidFill>
                <a:schemeClr val="bg2"/>
              </a:solidFill>
              <a:latin typeface="Roboto"/>
              <a:ea typeface="Roboto"/>
              <a:cs typeface="Roboto"/>
              <a:sym typeface="Roboto"/>
            </a:endParaRPr>
          </a:p>
          <a:p>
            <a:pPr marL="285750" indent="-285750">
              <a:lnSpc>
                <a:spcPct val="105000"/>
              </a:lnSpc>
              <a:buSzPts val="1018"/>
            </a:pPr>
            <a:r>
              <a:rPr lang="en" b="1" i="1" dirty="0">
                <a:solidFill>
                  <a:schemeClr val="bg2"/>
                </a:solidFill>
                <a:latin typeface="Roboto"/>
                <a:ea typeface="Roboto"/>
                <a:cs typeface="Roboto"/>
                <a:sym typeface="Roboto"/>
              </a:rPr>
              <a:t>Examination using AAPL over ~12 years of training data and ~1 year of testing data</a:t>
            </a:r>
          </a:p>
          <a:p>
            <a:pPr marL="285750" indent="-285750">
              <a:lnSpc>
                <a:spcPct val="105000"/>
              </a:lnSpc>
              <a:buSzPts val="1018"/>
            </a:pPr>
            <a:endParaRPr lang="en" b="1" i="1" dirty="0">
              <a:solidFill>
                <a:schemeClr val="bg2"/>
              </a:solidFill>
              <a:latin typeface="Roboto"/>
              <a:ea typeface="Roboto"/>
              <a:cs typeface="Roboto"/>
              <a:sym typeface="Roboto"/>
            </a:endParaRPr>
          </a:p>
          <a:p>
            <a:pPr marL="285750" indent="-285750">
              <a:lnSpc>
                <a:spcPct val="105000"/>
              </a:lnSpc>
              <a:buSzPts val="1018"/>
            </a:pPr>
            <a:r>
              <a:rPr lang="en" b="1" i="1" dirty="0">
                <a:solidFill>
                  <a:schemeClr val="bg2"/>
                </a:solidFill>
                <a:latin typeface="Roboto"/>
                <a:ea typeface="Roboto"/>
                <a:cs typeface="Roboto"/>
                <a:sym typeface="Roboto"/>
              </a:rPr>
              <a:t>Agenda: </a:t>
            </a:r>
          </a:p>
          <a:p>
            <a:pPr marL="742950" lvl="1" indent="-285750">
              <a:lnSpc>
                <a:spcPct val="105000"/>
              </a:lnSpc>
              <a:buSzPts val="1018"/>
            </a:pPr>
            <a:r>
              <a:rPr lang="en" sz="1300" b="1" i="1" dirty="0">
                <a:solidFill>
                  <a:schemeClr val="bg2"/>
                </a:solidFill>
                <a:latin typeface="Roboto"/>
                <a:ea typeface="Roboto"/>
                <a:cs typeface="Roboto"/>
                <a:sym typeface="Roboto"/>
              </a:rPr>
              <a:t>Discussion of trading environments: states, transitions, rewards and steps</a:t>
            </a:r>
          </a:p>
          <a:p>
            <a:pPr marL="742950" lvl="1" indent="-285750">
              <a:lnSpc>
                <a:spcPct val="105000"/>
              </a:lnSpc>
              <a:buSzPts val="1018"/>
            </a:pPr>
            <a:r>
              <a:rPr lang="en" sz="1300" b="1" i="1" dirty="0">
                <a:solidFill>
                  <a:schemeClr val="bg2"/>
                </a:solidFill>
                <a:latin typeface="Roboto"/>
                <a:ea typeface="Roboto"/>
                <a:cs typeface="Roboto"/>
                <a:sym typeface="Roboto"/>
              </a:rPr>
              <a:t>Application across various approaches varying in algorithmic complexity</a:t>
            </a:r>
          </a:p>
          <a:p>
            <a:pPr marL="742950" lvl="1" indent="-285750">
              <a:lnSpc>
                <a:spcPct val="105000"/>
              </a:lnSpc>
              <a:buSzPts val="1018"/>
            </a:pPr>
            <a:r>
              <a:rPr lang="en" sz="1300" b="1" i="1" dirty="0">
                <a:solidFill>
                  <a:schemeClr val="bg2"/>
                </a:solidFill>
                <a:latin typeface="Roboto"/>
                <a:ea typeface="Roboto"/>
                <a:cs typeface="Roboto"/>
                <a:sym typeface="Roboto"/>
              </a:rPr>
              <a:t>Performance comparison, additional application and conclusion</a:t>
            </a:r>
          </a:p>
        </p:txBody>
      </p:sp>
      <p:graphicFrame>
        <p:nvGraphicFramePr>
          <p:cNvPr id="94" name="Google Shape;94;p14"/>
          <p:cNvGraphicFramePr/>
          <p:nvPr>
            <p:extLst>
              <p:ext uri="{D42A27DB-BD31-4B8C-83A1-F6EECF244321}">
                <p14:modId xmlns:p14="http://schemas.microsoft.com/office/powerpoint/2010/main" val="3967855195"/>
              </p:ext>
            </p:extLst>
          </p:nvPr>
        </p:nvGraphicFramePr>
        <p:xfrm>
          <a:off x="561718" y="3468733"/>
          <a:ext cx="7852833" cy="1584840"/>
        </p:xfrm>
        <a:graphic>
          <a:graphicData uri="http://schemas.openxmlformats.org/drawingml/2006/table">
            <a:tbl>
              <a:tblPr>
                <a:noFill/>
                <a:tableStyleId>{D5A2CD2C-17E1-4F28-91CD-CAD04091454E}</a:tableStyleId>
              </a:tblPr>
              <a:tblGrid>
                <a:gridCol w="1178182">
                  <a:extLst>
                    <a:ext uri="{9D8B030D-6E8A-4147-A177-3AD203B41FA5}">
                      <a16:colId xmlns:a16="http://schemas.microsoft.com/office/drawing/2014/main" val="311964497"/>
                    </a:ext>
                  </a:extLst>
                </a:gridCol>
                <a:gridCol w="3670300">
                  <a:extLst>
                    <a:ext uri="{9D8B030D-6E8A-4147-A177-3AD203B41FA5}">
                      <a16:colId xmlns:a16="http://schemas.microsoft.com/office/drawing/2014/main" val="20000"/>
                    </a:ext>
                  </a:extLst>
                </a:gridCol>
                <a:gridCol w="3004351">
                  <a:extLst>
                    <a:ext uri="{9D8B030D-6E8A-4147-A177-3AD203B41FA5}">
                      <a16:colId xmlns:a16="http://schemas.microsoft.com/office/drawing/2014/main" val="20001"/>
                    </a:ext>
                  </a:extLst>
                </a:gridCol>
              </a:tblGrid>
              <a:tr h="381000">
                <a:tc>
                  <a:txBody>
                    <a:bodyPr/>
                    <a:lstStyle/>
                    <a:p>
                      <a:pPr marL="0" lvl="0" indent="0" algn="ctr" rtl="0">
                        <a:spcBef>
                          <a:spcPts val="0"/>
                        </a:spcBef>
                        <a:spcAft>
                          <a:spcPts val="0"/>
                        </a:spcAft>
                        <a:buNone/>
                      </a:pPr>
                      <a:r>
                        <a:rPr lang="en-US" b="1" u="sng" dirty="0"/>
                        <a:t>Experiment</a:t>
                      </a:r>
                      <a:endParaRPr b="1" u="sng" dirty="0"/>
                    </a:p>
                  </a:txBody>
                  <a:tcPr marL="91425" marR="91425" marT="91425" marB="91425">
                    <a:lnB w="9525" cap="flat" cmpd="sng" algn="ctr">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u="sng" dirty="0"/>
                        <a:t>Libraries Utilized</a:t>
                      </a:r>
                      <a:endParaRPr b="1" u="sng" dirty="0"/>
                    </a:p>
                  </a:txBody>
                  <a:tcPr marL="91425" marR="91425" marT="91425" marB="91425">
                    <a:lnB w="9525" cap="flat" cmpd="sng" algn="ctr">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u="sng"/>
                        <a:t>Algorithms</a:t>
                      </a:r>
                      <a:endParaRPr b="1" u="sng"/>
                    </a:p>
                  </a:txBody>
                  <a:tcPr marL="91425" marR="91425" marT="91425" marB="91425">
                    <a:lnB w="9525" cap="flat" cmpd="sng" algn="ctr">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lvl="0" indent="0" algn="r" rtl="0">
                        <a:spcBef>
                          <a:spcPts val="0"/>
                        </a:spcBef>
                        <a:spcAft>
                          <a:spcPts val="0"/>
                        </a:spcAft>
                        <a:buNone/>
                      </a:pPr>
                      <a:r>
                        <a:rPr lang="en-US" dirty="0"/>
                        <a:t>#1</a:t>
                      </a:r>
                      <a:endParaRPr dirty="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lgn="ctr">
                      <a:solidFill>
                        <a:srgbClr val="9E9E9E"/>
                      </a:solidFill>
                      <a:prstDash val="solid"/>
                      <a:round/>
                      <a:headEnd type="none" w="sm" len="sm"/>
                      <a:tailEnd type="none" w="sm" len="sm"/>
                    </a:lnT>
                    <a:lnB w="9525" cap="flat" cmpd="sng" algn="ctr">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dirty="0"/>
                        <a:t>Custom built (leveraged anytrading) + ta</a:t>
                      </a:r>
                      <a:endParaRPr dirty="0"/>
                    </a:p>
                  </a:txBody>
                  <a:tcPr marL="91425" marR="91425" marT="91425" marB="91425">
                    <a:lnL w="9525" cap="flat" cmpd="sng" algn="ctr">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dirty="0"/>
                        <a:t>Q-Learning</a:t>
                      </a:r>
                      <a:endParaRPr dirty="0">
                        <a:solidFill>
                          <a:srgbClr val="FF0000"/>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r" rtl="0">
                        <a:spcBef>
                          <a:spcPts val="0"/>
                        </a:spcBef>
                        <a:spcAft>
                          <a:spcPts val="0"/>
                        </a:spcAft>
                        <a:buNone/>
                      </a:pPr>
                      <a:r>
                        <a:rPr lang="en-US" dirty="0"/>
                        <a:t>#2</a:t>
                      </a:r>
                      <a:endParaRPr dirty="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lgn="ctr">
                      <a:solidFill>
                        <a:srgbClr val="9E9E9E"/>
                      </a:solidFill>
                      <a:prstDash val="solid"/>
                      <a:round/>
                      <a:headEnd type="none" w="sm" len="sm"/>
                      <a:tailEnd type="none" w="sm" len="sm"/>
                    </a:lnT>
                    <a:lnB w="9525" cap="flat" cmpd="sng" algn="ctr">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US" dirty="0"/>
                        <a:t>gym-</a:t>
                      </a:r>
                      <a:r>
                        <a:rPr lang="en-US" dirty="0" err="1"/>
                        <a:t>anytrading</a:t>
                      </a:r>
                      <a:r>
                        <a:rPr lang="en-US" dirty="0"/>
                        <a:t> + StableBaselines3</a:t>
                      </a:r>
                      <a:endParaRPr dirty="0"/>
                    </a:p>
                  </a:txBody>
                  <a:tcPr marL="91425" marR="91425" marT="91425" marB="91425">
                    <a:lnL w="9525" cap="flat" cmpd="sng" algn="ctr">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lgn="ctr">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dirty="0"/>
                        <a:t>A2C , DQN</a:t>
                      </a:r>
                      <a:endParaRPr dirty="0">
                        <a:solidFill>
                          <a:srgbClr val="FF0000"/>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lgn="ctr">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r" rtl="0">
                        <a:spcBef>
                          <a:spcPts val="0"/>
                        </a:spcBef>
                        <a:spcAft>
                          <a:spcPts val="0"/>
                        </a:spcAft>
                        <a:buNone/>
                      </a:pPr>
                      <a:r>
                        <a:rPr lang="en-US" dirty="0"/>
                        <a:t>#3</a:t>
                      </a:r>
                      <a:endParaRPr dirty="0"/>
                    </a:p>
                  </a:txBody>
                  <a:tcPr marL="91425" marR="91425" marT="91425" marB="91425">
                    <a:lnT w="9525" cap="flat" cmpd="sng" algn="ctr">
                      <a:solidFill>
                        <a:srgbClr val="9E9E9E"/>
                      </a:solidFill>
                      <a:prstDash val="solid"/>
                      <a:round/>
                      <a:headEnd type="none" w="sm" len="sm"/>
                      <a:tailEnd type="none" w="sm" len="sm"/>
                    </a:lnT>
                  </a:tcPr>
                </a:tc>
                <a:tc>
                  <a:txBody>
                    <a:bodyPr/>
                    <a:lstStyle/>
                    <a:p>
                      <a:pPr marL="0" lvl="0" indent="0" algn="l" rtl="0">
                        <a:spcBef>
                          <a:spcPts val="0"/>
                        </a:spcBef>
                        <a:spcAft>
                          <a:spcPts val="0"/>
                        </a:spcAft>
                        <a:buNone/>
                      </a:pPr>
                      <a:r>
                        <a:rPr lang="en-US" dirty="0" err="1"/>
                        <a:t>FinRL</a:t>
                      </a:r>
                      <a:endParaRPr dirty="0"/>
                    </a:p>
                  </a:txBody>
                  <a:tcPr marL="91425" marR="91425" marT="91425" marB="91425">
                    <a:lnT w="9525" cap="flat" cmpd="sng" algn="ctr">
                      <a:solidFill>
                        <a:srgbClr val="9E9E9E"/>
                      </a:solidFill>
                      <a:prstDash val="solid"/>
                      <a:round/>
                      <a:headEnd type="none" w="sm" len="sm"/>
                      <a:tailEnd type="none" w="sm" len="sm"/>
                    </a:lnT>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solidFill>
                            <a:schemeClr val="bg2"/>
                          </a:solidFill>
                        </a:rPr>
                        <a:t>A2C, DDPG, PPO</a:t>
                      </a:r>
                      <a:endParaRPr dirty="0">
                        <a:solidFill>
                          <a:schemeClr val="bg2"/>
                        </a:solidFill>
                      </a:endParaRPr>
                    </a:p>
                  </a:txBody>
                  <a:tcPr marL="91425" marR="91425" marT="91425" marB="91425">
                    <a:lnT w="9525" cap="flat" cmpd="sng" algn="ctr">
                      <a:solidFill>
                        <a:srgbClr val="9E9E9E"/>
                      </a:solidFill>
                      <a:prstDash val="solid"/>
                      <a:round/>
                      <a:headEnd type="none" w="sm" len="sm"/>
                      <a:tailEnd type="none" w="sm" len="sm"/>
                    </a:lnT>
                  </a:tcPr>
                </a:tc>
                <a:extLst>
                  <a:ext uri="{0D108BD9-81ED-4DB2-BD59-A6C34878D82A}">
                    <a16:rowId xmlns:a16="http://schemas.microsoft.com/office/drawing/2014/main" val="10003"/>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g2a2af0b19a9_0_0"/>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Comparison between Trading strategies (AAPL)</a:t>
            </a:r>
            <a:endParaRPr/>
          </a:p>
        </p:txBody>
      </p:sp>
      <p:graphicFrame>
        <p:nvGraphicFramePr>
          <p:cNvPr id="128" name="Google Shape;128;g2a2af0b19a9_0_0"/>
          <p:cNvGraphicFramePr/>
          <p:nvPr/>
        </p:nvGraphicFramePr>
        <p:xfrm>
          <a:off x="952500" y="2174350"/>
          <a:ext cx="3000000" cy="3000000"/>
        </p:xfrm>
        <a:graphic>
          <a:graphicData uri="http://schemas.openxmlformats.org/drawingml/2006/table">
            <a:tbl>
              <a:tblPr>
                <a:noFill/>
              </a:tblPr>
              <a:tblGrid>
                <a:gridCol w="3619500">
                  <a:extLst>
                    <a:ext uri="{9D8B030D-6E8A-4147-A177-3AD203B41FA5}">
                      <a16:colId xmlns:a16="http://schemas.microsoft.com/office/drawing/2014/main" val="20000"/>
                    </a:ext>
                  </a:extLst>
                </a:gridCol>
                <a:gridCol w="3619500">
                  <a:extLst>
                    <a:ext uri="{9D8B030D-6E8A-4147-A177-3AD203B41FA5}">
                      <a16:colId xmlns:a16="http://schemas.microsoft.com/office/drawing/2014/main" val="20001"/>
                    </a:ext>
                  </a:extLst>
                </a:gridCol>
              </a:tblGrid>
              <a:tr h="381000">
                <a:tc>
                  <a:txBody>
                    <a:bodyPr/>
                    <a:lstStyle/>
                    <a:p>
                      <a:pPr marL="0" marR="0" lvl="0" indent="0" algn="ctr" rtl="0">
                        <a:lnSpc>
                          <a:spcPct val="100000"/>
                        </a:lnSpc>
                        <a:spcBef>
                          <a:spcPts val="0"/>
                        </a:spcBef>
                        <a:spcAft>
                          <a:spcPts val="0"/>
                        </a:spcAft>
                        <a:buClr>
                          <a:srgbClr val="000000"/>
                        </a:buClr>
                        <a:buSzPts val="1300"/>
                        <a:buFont typeface="Arial"/>
                        <a:buNone/>
                      </a:pPr>
                      <a:r>
                        <a:rPr lang="en" sz="1100" b="1"/>
                        <a:t>Trading </a:t>
                      </a:r>
                      <a:r>
                        <a:rPr lang="en" sz="1100" b="1" u="none" strike="noStrike" cap="none"/>
                        <a:t>Strategies</a:t>
                      </a:r>
                      <a:endParaRPr sz="1100" b="1" u="none" strike="noStrike" cap="none"/>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300"/>
                        <a:buFont typeface="Arial"/>
                        <a:buNone/>
                      </a:pPr>
                      <a:r>
                        <a:rPr lang="en" sz="1100" b="1" u="none" strike="noStrike" cap="none"/>
                        <a:t>Annual Return (%)</a:t>
                      </a:r>
                      <a:endParaRPr sz="1100" b="1" u="none" strike="noStrike" cap="none"/>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marR="0" lvl="0" indent="0" algn="ctr" rtl="0">
                        <a:lnSpc>
                          <a:spcPct val="100000"/>
                        </a:lnSpc>
                        <a:spcBef>
                          <a:spcPts val="0"/>
                        </a:spcBef>
                        <a:spcAft>
                          <a:spcPts val="0"/>
                        </a:spcAft>
                        <a:buClr>
                          <a:srgbClr val="000000"/>
                        </a:buClr>
                        <a:buSzPts val="1300"/>
                        <a:buFont typeface="Arial"/>
                        <a:buNone/>
                      </a:pPr>
                      <a:r>
                        <a:rPr lang="en" sz="1100"/>
                        <a:t>Q-Learning in Custom Environment</a:t>
                      </a:r>
                      <a:endParaRPr sz="1100" u="none" strike="noStrike" cap="none"/>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300"/>
                        <a:buFont typeface="Arial"/>
                        <a:buNone/>
                      </a:pPr>
                      <a:r>
                        <a:rPr lang="en" sz="1100"/>
                        <a:t>23.9%</a:t>
                      </a:r>
                      <a:endParaRPr sz="1100" u="none" strike="noStrike" cap="none"/>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Clr>
                          <a:srgbClr val="000000"/>
                        </a:buClr>
                        <a:buSzPts val="1300"/>
                        <a:buFont typeface="Arial"/>
                        <a:buNone/>
                      </a:pPr>
                      <a:r>
                        <a:rPr lang="en" sz="1100"/>
                        <a:t>DQN in Gym-Anytrading</a:t>
                      </a:r>
                      <a:endParaRPr sz="11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Clr>
                          <a:srgbClr val="000000"/>
                        </a:buClr>
                        <a:buSzPts val="1300"/>
                        <a:buFont typeface="Arial"/>
                        <a:buNone/>
                      </a:pPr>
                      <a:r>
                        <a:rPr lang="en" sz="1100"/>
                        <a:t>31.2%</a:t>
                      </a:r>
                      <a:endParaRPr sz="1100" u="none" strike="noStrike" cap="none"/>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marR="0" lvl="0" indent="0" algn="ctr" rtl="0">
                        <a:lnSpc>
                          <a:spcPct val="100000"/>
                        </a:lnSpc>
                        <a:spcBef>
                          <a:spcPts val="0"/>
                        </a:spcBef>
                        <a:spcAft>
                          <a:spcPts val="0"/>
                        </a:spcAft>
                        <a:buClr>
                          <a:srgbClr val="000000"/>
                        </a:buClr>
                        <a:buSzPts val="1300"/>
                        <a:buFont typeface="Arial"/>
                        <a:buNone/>
                      </a:pPr>
                      <a:r>
                        <a:rPr lang="en" sz="1100" u="none" strike="noStrike" cap="none"/>
                        <a:t>A2C in Gym-Anytrading</a:t>
                      </a:r>
                      <a:endParaRPr sz="1100" u="none" strike="noStrike" cap="none"/>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300"/>
                        <a:buFont typeface="Arial"/>
                        <a:buNone/>
                      </a:pPr>
                      <a:r>
                        <a:rPr lang="en" sz="1100"/>
                        <a:t>26.4</a:t>
                      </a:r>
                      <a:r>
                        <a:rPr lang="en" sz="1100" u="none" strike="noStrike" cap="none"/>
                        <a:t>%</a:t>
                      </a:r>
                      <a:endParaRPr sz="1100" u="none" strike="noStrike" cap="none"/>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381000">
                <a:tc>
                  <a:txBody>
                    <a:bodyPr/>
                    <a:lstStyle/>
                    <a:p>
                      <a:pPr marL="0" marR="0" lvl="0" indent="0" algn="ctr" rtl="0">
                        <a:lnSpc>
                          <a:spcPct val="100000"/>
                        </a:lnSpc>
                        <a:spcBef>
                          <a:spcPts val="0"/>
                        </a:spcBef>
                        <a:spcAft>
                          <a:spcPts val="0"/>
                        </a:spcAft>
                        <a:buClr>
                          <a:srgbClr val="000000"/>
                        </a:buClr>
                        <a:buSzPts val="1300"/>
                        <a:buFont typeface="Arial"/>
                        <a:buNone/>
                      </a:pPr>
                      <a:r>
                        <a:rPr lang="en" sz="1100" u="none" strike="noStrike" cap="none"/>
                        <a:t>PPO in FinRL</a:t>
                      </a:r>
                      <a:endParaRPr sz="1100" u="none" strike="noStrike" cap="none"/>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300"/>
                        <a:buFont typeface="Arial"/>
                        <a:buNone/>
                      </a:pPr>
                      <a:r>
                        <a:rPr lang="en" sz="1100" u="none" strike="noStrike" cap="none"/>
                        <a:t>25.3%</a:t>
                      </a:r>
                      <a:endParaRPr sz="1100" u="none" strike="noStrike" cap="none"/>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4"/>
                  </a:ext>
                </a:extLst>
              </a:tr>
              <a:tr h="381000">
                <a:tc>
                  <a:txBody>
                    <a:bodyPr/>
                    <a:lstStyle/>
                    <a:p>
                      <a:pPr marL="0" marR="0" lvl="0" indent="0" algn="ctr" rtl="0">
                        <a:lnSpc>
                          <a:spcPct val="100000"/>
                        </a:lnSpc>
                        <a:spcBef>
                          <a:spcPts val="0"/>
                        </a:spcBef>
                        <a:spcAft>
                          <a:spcPts val="0"/>
                        </a:spcAft>
                        <a:buClr>
                          <a:srgbClr val="000000"/>
                        </a:buClr>
                        <a:buSzPts val="1300"/>
                        <a:buFont typeface="Arial"/>
                        <a:buNone/>
                      </a:pPr>
                      <a:r>
                        <a:rPr lang="en" sz="1100" u="none" strike="noStrike" cap="none"/>
                        <a:t>A2C in FinRL</a:t>
                      </a:r>
                      <a:endParaRPr sz="1100" u="none" strike="noStrike" cap="none"/>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300"/>
                        <a:buFont typeface="Arial"/>
                        <a:buNone/>
                      </a:pPr>
                      <a:r>
                        <a:rPr lang="en" sz="1100" u="none" strike="noStrike" cap="none"/>
                        <a:t>2</a:t>
                      </a:r>
                      <a:r>
                        <a:rPr lang="en" sz="1100"/>
                        <a:t>8</a:t>
                      </a:r>
                      <a:r>
                        <a:rPr lang="en" sz="1100" u="none" strike="noStrike" cap="none"/>
                        <a:t>.</a:t>
                      </a:r>
                      <a:r>
                        <a:rPr lang="en" sz="1100"/>
                        <a:t>8</a:t>
                      </a:r>
                      <a:r>
                        <a:rPr lang="en" sz="1100" u="none" strike="noStrike" cap="none"/>
                        <a:t>%</a:t>
                      </a:r>
                      <a:endParaRPr sz="1100" u="none" strike="noStrike" cap="none"/>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5"/>
                  </a:ext>
                </a:extLst>
              </a:tr>
              <a:tr h="381000">
                <a:tc>
                  <a:txBody>
                    <a:bodyPr/>
                    <a:lstStyle/>
                    <a:p>
                      <a:pPr marL="0" marR="0" lvl="0" indent="0" algn="ctr" rtl="0">
                        <a:lnSpc>
                          <a:spcPct val="100000"/>
                        </a:lnSpc>
                        <a:spcBef>
                          <a:spcPts val="0"/>
                        </a:spcBef>
                        <a:spcAft>
                          <a:spcPts val="0"/>
                        </a:spcAft>
                        <a:buClr>
                          <a:srgbClr val="000000"/>
                        </a:buClr>
                        <a:buSzPts val="1300"/>
                        <a:buFont typeface="Arial"/>
                        <a:buNone/>
                      </a:pPr>
                      <a:r>
                        <a:rPr lang="en" sz="1100" u="none" strike="noStrike" cap="none"/>
                        <a:t>DDPG in FinRL</a:t>
                      </a:r>
                      <a:endParaRPr sz="1100" u="none" strike="noStrike" cap="none"/>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300"/>
                        <a:buFont typeface="Arial"/>
                        <a:buNone/>
                      </a:pPr>
                      <a:r>
                        <a:rPr lang="en" sz="1100" u="none" strike="noStrike" cap="none"/>
                        <a:t>2</a:t>
                      </a:r>
                      <a:r>
                        <a:rPr lang="en" sz="1100"/>
                        <a:t>8</a:t>
                      </a:r>
                      <a:r>
                        <a:rPr lang="en" sz="1100" u="none" strike="noStrike" cap="none"/>
                        <a:t>.</a:t>
                      </a:r>
                      <a:r>
                        <a:rPr lang="en" sz="1100"/>
                        <a:t>3</a:t>
                      </a:r>
                      <a:r>
                        <a:rPr lang="en" sz="1100" u="none" strike="noStrike" cap="none"/>
                        <a:t>%</a:t>
                      </a:r>
                      <a:endParaRPr sz="1100" u="none" strike="noStrike" cap="none"/>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0"/>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Conclusions</a:t>
            </a:r>
            <a:endParaRPr/>
          </a:p>
        </p:txBody>
      </p:sp>
      <p:sp>
        <p:nvSpPr>
          <p:cNvPr id="134" name="Google Shape;134;p20"/>
          <p:cNvSpPr txBox="1">
            <a:spLocks noGrp="1"/>
          </p:cNvSpPr>
          <p:nvPr>
            <p:ph type="body" idx="1"/>
          </p:nvPr>
        </p:nvSpPr>
        <p:spPr>
          <a:xfrm>
            <a:off x="729450" y="2078875"/>
            <a:ext cx="7688700" cy="2261100"/>
          </a:xfrm>
          <a:prstGeom prst="rect">
            <a:avLst/>
          </a:prstGeom>
          <a:noFill/>
          <a:ln>
            <a:noFill/>
          </a:ln>
        </p:spPr>
        <p:txBody>
          <a:bodyPr spcFirstLastPara="1" wrap="square" lIns="91425" tIns="91425" rIns="91425" bIns="91425" anchor="t" anchorCtr="0">
            <a:noAutofit/>
          </a:bodyPr>
          <a:lstStyle/>
          <a:p>
            <a:pPr marL="457200" lvl="0" indent="-317500" algn="l" rtl="0">
              <a:lnSpc>
                <a:spcPct val="150000"/>
              </a:lnSpc>
              <a:spcBef>
                <a:spcPts val="1200"/>
              </a:spcBef>
              <a:spcAft>
                <a:spcPts val="0"/>
              </a:spcAft>
              <a:buClr>
                <a:srgbClr val="0F0F0F"/>
              </a:buClr>
              <a:buSzPts val="1400"/>
              <a:buFont typeface="Arial"/>
              <a:buChar char="●"/>
            </a:pPr>
            <a:r>
              <a:rPr lang="en" sz="1400">
                <a:solidFill>
                  <a:srgbClr val="0F0F0F"/>
                </a:solidFill>
                <a:latin typeface="Arial"/>
                <a:ea typeface="Arial"/>
                <a:cs typeface="Arial"/>
                <a:sym typeface="Arial"/>
              </a:rPr>
              <a:t>Reinforcement Learning models have the potential to capture non-linear patterns and adapt to changing market conditions.</a:t>
            </a:r>
            <a:endParaRPr sz="1400">
              <a:solidFill>
                <a:srgbClr val="0F0F0F"/>
              </a:solidFill>
              <a:latin typeface="Arial"/>
              <a:ea typeface="Arial"/>
              <a:cs typeface="Arial"/>
              <a:sym typeface="Arial"/>
            </a:endParaRPr>
          </a:p>
          <a:p>
            <a:pPr marL="457200" lvl="0" indent="-317500" algn="l" rtl="0">
              <a:lnSpc>
                <a:spcPct val="150000"/>
              </a:lnSpc>
              <a:spcBef>
                <a:spcPts val="0"/>
              </a:spcBef>
              <a:spcAft>
                <a:spcPts val="0"/>
              </a:spcAft>
              <a:buClr>
                <a:srgbClr val="0F0F0F"/>
              </a:buClr>
              <a:buSzPts val="1400"/>
              <a:buFont typeface="Arial"/>
              <a:buChar char="●"/>
            </a:pPr>
            <a:r>
              <a:rPr lang="en" sz="1400">
                <a:solidFill>
                  <a:srgbClr val="0F0F0F"/>
                </a:solidFill>
                <a:latin typeface="Arial"/>
                <a:ea typeface="Arial"/>
                <a:cs typeface="Arial"/>
                <a:sym typeface="Arial"/>
              </a:rPr>
              <a:t>Preprocessing financial data and selecting relevant features are critical for performance.</a:t>
            </a:r>
            <a:endParaRPr sz="1400">
              <a:solidFill>
                <a:srgbClr val="0F0F0F"/>
              </a:solidFill>
              <a:latin typeface="Arial"/>
              <a:ea typeface="Arial"/>
              <a:cs typeface="Arial"/>
              <a:sym typeface="Arial"/>
            </a:endParaRPr>
          </a:p>
          <a:p>
            <a:pPr marL="457200" lvl="0" indent="-317500" algn="l" rtl="0">
              <a:lnSpc>
                <a:spcPct val="150000"/>
              </a:lnSpc>
              <a:spcBef>
                <a:spcPts val="0"/>
              </a:spcBef>
              <a:spcAft>
                <a:spcPts val="0"/>
              </a:spcAft>
              <a:buClr>
                <a:srgbClr val="0F0F0F"/>
              </a:buClr>
              <a:buSzPts val="1400"/>
              <a:buFont typeface="Arial"/>
              <a:buChar char="●"/>
            </a:pPr>
            <a:r>
              <a:rPr lang="en" sz="1400">
                <a:solidFill>
                  <a:srgbClr val="0F0F0F"/>
                </a:solidFill>
                <a:latin typeface="Arial"/>
                <a:ea typeface="Arial"/>
                <a:cs typeface="Arial"/>
                <a:sym typeface="Arial"/>
              </a:rPr>
              <a:t>Trading with Reinforcement Learning poses difficulties when dealing with volatile stocks.</a:t>
            </a:r>
            <a:endParaRPr sz="1400">
              <a:solidFill>
                <a:srgbClr val="0F0F0F"/>
              </a:solidFill>
              <a:latin typeface="Arial"/>
              <a:ea typeface="Arial"/>
              <a:cs typeface="Arial"/>
              <a:sym typeface="Arial"/>
            </a:endParaRPr>
          </a:p>
          <a:p>
            <a:pPr marL="457200" lvl="0" indent="-317500" algn="l" rtl="0">
              <a:lnSpc>
                <a:spcPct val="150000"/>
              </a:lnSpc>
              <a:spcBef>
                <a:spcPts val="0"/>
              </a:spcBef>
              <a:spcAft>
                <a:spcPts val="0"/>
              </a:spcAft>
              <a:buClr>
                <a:srgbClr val="0F0F0F"/>
              </a:buClr>
              <a:buSzPts val="1400"/>
              <a:buFont typeface="Arial"/>
              <a:buChar char="●"/>
            </a:pPr>
            <a:r>
              <a:rPr lang="en" sz="1400">
                <a:solidFill>
                  <a:srgbClr val="0F0F0F"/>
                </a:solidFill>
                <a:latin typeface="Arial"/>
                <a:ea typeface="Arial"/>
                <a:cs typeface="Arial"/>
                <a:sym typeface="Arial"/>
              </a:rPr>
              <a:t>Trading with ensemble agents and investment portfolio can mitigate risk.</a:t>
            </a:r>
            <a:endParaRPr sz="1400">
              <a:solidFill>
                <a:srgbClr val="0F0F0F"/>
              </a:solidFill>
              <a:latin typeface="Arial"/>
              <a:ea typeface="Arial"/>
              <a:cs typeface="Arial"/>
              <a:sym typeface="Arial"/>
            </a:endParaRPr>
          </a:p>
          <a:p>
            <a:pPr marL="457200" lvl="0" indent="-317500" algn="l" rtl="0">
              <a:lnSpc>
                <a:spcPct val="150000"/>
              </a:lnSpc>
              <a:spcBef>
                <a:spcPts val="0"/>
              </a:spcBef>
              <a:spcAft>
                <a:spcPts val="0"/>
              </a:spcAft>
              <a:buClr>
                <a:srgbClr val="0F0F0F"/>
              </a:buClr>
              <a:buSzPts val="1400"/>
              <a:buFont typeface="Arial"/>
              <a:buChar char="●"/>
            </a:pPr>
            <a:r>
              <a:rPr lang="en" sz="1400">
                <a:solidFill>
                  <a:srgbClr val="0F0F0F"/>
                </a:solidFill>
                <a:latin typeface="Arial"/>
                <a:ea typeface="Arial"/>
                <a:cs typeface="Arial"/>
                <a:sym typeface="Arial"/>
              </a:rPr>
              <a:t>Further hyperparameter tuning can improve the agents’ learning capability and make better decisions in trading.</a:t>
            </a:r>
            <a:endParaRPr sz="1400">
              <a:solidFill>
                <a:srgbClr val="0F0F0F"/>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g2a157be9e89_0_16"/>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Future Opportunity:</a:t>
            </a:r>
            <a:endParaRPr/>
          </a:p>
          <a:p>
            <a:pPr marL="0" lvl="0" indent="0" algn="l" rtl="0">
              <a:lnSpc>
                <a:spcPct val="100000"/>
              </a:lnSpc>
              <a:spcBef>
                <a:spcPts val="0"/>
              </a:spcBef>
              <a:spcAft>
                <a:spcPts val="0"/>
              </a:spcAft>
              <a:buSzPct val="111111"/>
              <a:buNone/>
            </a:pPr>
            <a:r>
              <a:rPr lang="en"/>
              <a:t>Portfolio Trading</a:t>
            </a:r>
            <a:endParaRPr/>
          </a:p>
        </p:txBody>
      </p:sp>
      <p:sp>
        <p:nvSpPr>
          <p:cNvPr id="140" name="Google Shape;140;g2a157be9e89_0_16"/>
          <p:cNvSpPr txBox="1">
            <a:spLocks noGrp="1"/>
          </p:cNvSpPr>
          <p:nvPr>
            <p:ph type="body" idx="1"/>
          </p:nvPr>
        </p:nvSpPr>
        <p:spPr>
          <a:xfrm>
            <a:off x="729450" y="2571750"/>
            <a:ext cx="2935500" cy="2112300"/>
          </a:xfrm>
          <a:prstGeom prst="rect">
            <a:avLst/>
          </a:prstGeom>
          <a:noFill/>
          <a:ln>
            <a:noFill/>
          </a:ln>
        </p:spPr>
        <p:txBody>
          <a:bodyPr spcFirstLastPara="1" wrap="square" lIns="91425" tIns="91425" rIns="91425" bIns="91425" anchor="t" anchorCtr="0">
            <a:normAutofit/>
          </a:bodyPr>
          <a:lstStyle/>
          <a:p>
            <a:pPr marL="457200" lvl="0" indent="-317500" algn="l" rtl="0">
              <a:lnSpc>
                <a:spcPct val="150000"/>
              </a:lnSpc>
              <a:spcBef>
                <a:spcPts val="0"/>
              </a:spcBef>
              <a:spcAft>
                <a:spcPts val="0"/>
              </a:spcAft>
              <a:buClr>
                <a:schemeClr val="dk2"/>
              </a:buClr>
              <a:buSzPts val="1400"/>
              <a:buFont typeface="Arial"/>
              <a:buChar char="●"/>
            </a:pPr>
            <a:r>
              <a:rPr lang="en">
                <a:solidFill>
                  <a:schemeClr val="dk2"/>
                </a:solidFill>
                <a:latin typeface="Arial"/>
                <a:ea typeface="Arial"/>
                <a:cs typeface="Arial"/>
                <a:sym typeface="Arial"/>
              </a:rPr>
              <a:t>DJI 30 Companies</a:t>
            </a:r>
            <a:endParaRPr>
              <a:solidFill>
                <a:schemeClr val="dk2"/>
              </a:solidFill>
              <a:latin typeface="Arial"/>
              <a:ea typeface="Arial"/>
              <a:cs typeface="Arial"/>
              <a:sym typeface="Arial"/>
            </a:endParaRPr>
          </a:p>
          <a:p>
            <a:pPr marL="457200" lvl="0" indent="-311150" algn="l" rtl="0">
              <a:lnSpc>
                <a:spcPct val="150000"/>
              </a:lnSpc>
              <a:spcBef>
                <a:spcPts val="0"/>
              </a:spcBef>
              <a:spcAft>
                <a:spcPts val="0"/>
              </a:spcAft>
              <a:buClr>
                <a:schemeClr val="dk2"/>
              </a:buClr>
              <a:buSzPts val="1300"/>
              <a:buFont typeface="Arial"/>
              <a:buChar char="●"/>
            </a:pPr>
            <a:r>
              <a:rPr lang="en">
                <a:solidFill>
                  <a:schemeClr val="dk2"/>
                </a:solidFill>
                <a:latin typeface="Arial"/>
                <a:ea typeface="Arial"/>
                <a:cs typeface="Arial"/>
                <a:sym typeface="Arial"/>
              </a:rPr>
              <a:t>Various Industry</a:t>
            </a:r>
            <a:endParaRPr>
              <a:solidFill>
                <a:schemeClr val="dk2"/>
              </a:solidFill>
              <a:latin typeface="Arial"/>
              <a:ea typeface="Arial"/>
              <a:cs typeface="Arial"/>
              <a:sym typeface="Arial"/>
            </a:endParaRPr>
          </a:p>
          <a:p>
            <a:pPr marL="457200" lvl="0" indent="-311150" algn="l" rtl="0">
              <a:lnSpc>
                <a:spcPct val="150000"/>
              </a:lnSpc>
              <a:spcBef>
                <a:spcPts val="0"/>
              </a:spcBef>
              <a:spcAft>
                <a:spcPts val="0"/>
              </a:spcAft>
              <a:buClr>
                <a:schemeClr val="dk2"/>
              </a:buClr>
              <a:buSzPts val="1300"/>
              <a:buFont typeface="Lato"/>
              <a:buChar char="●"/>
            </a:pPr>
            <a:r>
              <a:rPr lang="en">
                <a:solidFill>
                  <a:schemeClr val="dk2"/>
                </a:solidFill>
                <a:latin typeface="Arial"/>
                <a:ea typeface="Arial"/>
                <a:cs typeface="Arial"/>
                <a:sym typeface="Arial"/>
              </a:rPr>
              <a:t>Trained with </a:t>
            </a:r>
            <a:r>
              <a:rPr lang="en" b="1">
                <a:solidFill>
                  <a:schemeClr val="dk2"/>
                </a:solidFill>
                <a:latin typeface="Arial"/>
                <a:ea typeface="Arial"/>
                <a:cs typeface="Arial"/>
                <a:sym typeface="Arial"/>
              </a:rPr>
              <a:t>A2C, DDPG, PPO</a:t>
            </a:r>
            <a:endParaRPr b="1">
              <a:solidFill>
                <a:schemeClr val="dk2"/>
              </a:solidFill>
              <a:latin typeface="Arial"/>
              <a:ea typeface="Arial"/>
              <a:cs typeface="Arial"/>
              <a:sym typeface="Arial"/>
            </a:endParaRPr>
          </a:p>
          <a:p>
            <a:pPr marL="457200" lvl="0" indent="-311150" algn="l" rtl="0">
              <a:lnSpc>
                <a:spcPct val="150000"/>
              </a:lnSpc>
              <a:spcBef>
                <a:spcPts val="0"/>
              </a:spcBef>
              <a:spcAft>
                <a:spcPts val="0"/>
              </a:spcAft>
              <a:buClr>
                <a:schemeClr val="dk2"/>
              </a:buClr>
              <a:buSzPts val="1300"/>
              <a:buFont typeface="Lato"/>
              <a:buChar char="●"/>
            </a:pPr>
            <a:r>
              <a:rPr lang="en">
                <a:solidFill>
                  <a:schemeClr val="dk2"/>
                </a:solidFill>
                <a:latin typeface="Arial"/>
                <a:ea typeface="Arial"/>
                <a:cs typeface="Arial"/>
                <a:sym typeface="Arial"/>
              </a:rPr>
              <a:t>Compare with traditional trading method </a:t>
            </a:r>
            <a:r>
              <a:rPr lang="en" b="1">
                <a:solidFill>
                  <a:schemeClr val="dk2"/>
                </a:solidFill>
                <a:latin typeface="Arial"/>
                <a:ea typeface="Arial"/>
                <a:cs typeface="Arial"/>
                <a:sym typeface="Arial"/>
              </a:rPr>
              <a:t>Mean Variance Optimization</a:t>
            </a:r>
            <a:endParaRPr b="1">
              <a:solidFill>
                <a:schemeClr val="dk2"/>
              </a:solidFill>
              <a:latin typeface="Arial"/>
              <a:ea typeface="Arial"/>
              <a:cs typeface="Arial"/>
              <a:sym typeface="Arial"/>
            </a:endParaRPr>
          </a:p>
        </p:txBody>
      </p:sp>
      <p:pic>
        <p:nvPicPr>
          <p:cNvPr id="141" name="Google Shape;141;g2a157be9e89_0_16"/>
          <p:cNvPicPr preferRelativeResize="0"/>
          <p:nvPr/>
        </p:nvPicPr>
        <p:blipFill rotWithShape="1">
          <a:blip r:embed="rId3">
            <a:alphaModFix/>
          </a:blip>
          <a:srcRect/>
          <a:stretch/>
        </p:blipFill>
        <p:spPr>
          <a:xfrm>
            <a:off x="3664888" y="977100"/>
            <a:ext cx="4983024" cy="2112275"/>
          </a:xfrm>
          <a:prstGeom prst="rect">
            <a:avLst/>
          </a:prstGeom>
          <a:noFill/>
          <a:ln>
            <a:noFill/>
          </a:ln>
        </p:spPr>
      </p:pic>
      <p:graphicFrame>
        <p:nvGraphicFramePr>
          <p:cNvPr id="142" name="Google Shape;142;g2a157be9e89_0_16"/>
          <p:cNvGraphicFramePr/>
          <p:nvPr/>
        </p:nvGraphicFramePr>
        <p:xfrm>
          <a:off x="4111700" y="3201050"/>
          <a:ext cx="3000000" cy="3000000"/>
        </p:xfrm>
        <a:graphic>
          <a:graphicData uri="http://schemas.openxmlformats.org/drawingml/2006/table">
            <a:tbl>
              <a:tblPr>
                <a:noFill/>
              </a:tblPr>
              <a:tblGrid>
                <a:gridCol w="2044700">
                  <a:extLst>
                    <a:ext uri="{9D8B030D-6E8A-4147-A177-3AD203B41FA5}">
                      <a16:colId xmlns:a16="http://schemas.microsoft.com/office/drawing/2014/main" val="20000"/>
                    </a:ext>
                  </a:extLst>
                </a:gridCol>
                <a:gridCol w="2044700">
                  <a:extLst>
                    <a:ext uri="{9D8B030D-6E8A-4147-A177-3AD203B41FA5}">
                      <a16:colId xmlns:a16="http://schemas.microsoft.com/office/drawing/2014/main" val="20001"/>
                    </a:ext>
                  </a:extLst>
                </a:gridCol>
              </a:tblGrid>
              <a:tr h="291525">
                <a:tc>
                  <a:txBody>
                    <a:bodyPr/>
                    <a:lstStyle/>
                    <a:p>
                      <a:pPr marL="0" marR="0" lvl="0" indent="0" algn="ctr" rtl="0">
                        <a:lnSpc>
                          <a:spcPct val="100000"/>
                        </a:lnSpc>
                        <a:spcBef>
                          <a:spcPts val="0"/>
                        </a:spcBef>
                        <a:spcAft>
                          <a:spcPts val="0"/>
                        </a:spcAft>
                        <a:buClr>
                          <a:srgbClr val="000000"/>
                        </a:buClr>
                        <a:buSzPts val="1000"/>
                        <a:buFont typeface="Arial"/>
                        <a:buNone/>
                      </a:pPr>
                      <a:r>
                        <a:rPr lang="en" sz="1000" b="1" u="none" strike="noStrike" cap="none"/>
                        <a:t>Trading Strategies</a:t>
                      </a:r>
                      <a:endParaRPr sz="1000" b="1"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000"/>
                        <a:buFont typeface="Arial"/>
                        <a:buNone/>
                      </a:pPr>
                      <a:r>
                        <a:rPr lang="en" sz="1000" b="1" u="none" strike="noStrike" cap="none"/>
                        <a:t>Annual Return</a:t>
                      </a:r>
                      <a:endParaRPr sz="1000" b="1" u="none" strike="noStrike" cap="none"/>
                    </a:p>
                  </a:txBody>
                  <a:tcPr marL="91425" marR="91425" marT="91425" marB="91425"/>
                </a:tc>
                <a:extLst>
                  <a:ext uri="{0D108BD9-81ED-4DB2-BD59-A6C34878D82A}">
                    <a16:rowId xmlns:a16="http://schemas.microsoft.com/office/drawing/2014/main" val="10000"/>
                  </a:ext>
                </a:extLst>
              </a:tr>
              <a:tr h="291525">
                <a:tc>
                  <a:txBody>
                    <a:bodyPr/>
                    <a:lstStyle/>
                    <a:p>
                      <a:pPr marL="0" marR="0" lvl="0" indent="0" algn="ctr" rtl="0">
                        <a:lnSpc>
                          <a:spcPct val="100000"/>
                        </a:lnSpc>
                        <a:spcBef>
                          <a:spcPts val="0"/>
                        </a:spcBef>
                        <a:spcAft>
                          <a:spcPts val="0"/>
                        </a:spcAft>
                        <a:buClr>
                          <a:srgbClr val="000000"/>
                        </a:buClr>
                        <a:buSzPts val="1000"/>
                        <a:buFont typeface="Arial"/>
                        <a:buNone/>
                      </a:pPr>
                      <a:r>
                        <a:rPr lang="en" sz="1000" u="none" strike="noStrike" cap="none"/>
                        <a:t>A2C</a:t>
                      </a:r>
                      <a:endParaRPr sz="1000"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000"/>
                        <a:buFont typeface="Arial"/>
                        <a:buNone/>
                      </a:pPr>
                      <a:r>
                        <a:rPr lang="en" sz="1000" u="none" strike="noStrike" cap="none"/>
                        <a:t>7.</a:t>
                      </a:r>
                      <a:r>
                        <a:rPr lang="en" sz="1000"/>
                        <a:t>7</a:t>
                      </a:r>
                      <a:r>
                        <a:rPr lang="en" sz="1000" u="none" strike="noStrike" cap="none"/>
                        <a:t>%</a:t>
                      </a:r>
                      <a:endParaRPr sz="1000" u="none" strike="noStrike" cap="none"/>
                    </a:p>
                  </a:txBody>
                  <a:tcPr marL="91425" marR="91425" marT="91425" marB="91425"/>
                </a:tc>
                <a:extLst>
                  <a:ext uri="{0D108BD9-81ED-4DB2-BD59-A6C34878D82A}">
                    <a16:rowId xmlns:a16="http://schemas.microsoft.com/office/drawing/2014/main" val="10001"/>
                  </a:ext>
                </a:extLst>
              </a:tr>
              <a:tr h="291525">
                <a:tc>
                  <a:txBody>
                    <a:bodyPr/>
                    <a:lstStyle/>
                    <a:p>
                      <a:pPr marL="0" marR="0" lvl="0" indent="0" algn="ctr" rtl="0">
                        <a:lnSpc>
                          <a:spcPct val="100000"/>
                        </a:lnSpc>
                        <a:spcBef>
                          <a:spcPts val="0"/>
                        </a:spcBef>
                        <a:spcAft>
                          <a:spcPts val="0"/>
                        </a:spcAft>
                        <a:buClr>
                          <a:srgbClr val="000000"/>
                        </a:buClr>
                        <a:buSzPts val="1000"/>
                        <a:buFont typeface="Arial"/>
                        <a:buNone/>
                      </a:pPr>
                      <a:r>
                        <a:rPr lang="en" sz="1000" u="none" strike="noStrike" cap="none"/>
                        <a:t>DDPG</a:t>
                      </a:r>
                      <a:endParaRPr sz="1000"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000"/>
                        <a:buFont typeface="Arial"/>
                        <a:buNone/>
                      </a:pPr>
                      <a:r>
                        <a:rPr lang="en" sz="1000" u="none" strike="noStrike" cap="none"/>
                        <a:t>7.8%</a:t>
                      </a:r>
                      <a:endParaRPr sz="1000" u="none" strike="noStrike" cap="none"/>
                    </a:p>
                  </a:txBody>
                  <a:tcPr marL="91425" marR="91425" marT="91425" marB="91425"/>
                </a:tc>
                <a:extLst>
                  <a:ext uri="{0D108BD9-81ED-4DB2-BD59-A6C34878D82A}">
                    <a16:rowId xmlns:a16="http://schemas.microsoft.com/office/drawing/2014/main" val="10002"/>
                  </a:ext>
                </a:extLst>
              </a:tr>
              <a:tr h="291525">
                <a:tc>
                  <a:txBody>
                    <a:bodyPr/>
                    <a:lstStyle/>
                    <a:p>
                      <a:pPr marL="0" marR="0" lvl="0" indent="0" algn="ctr" rtl="0">
                        <a:lnSpc>
                          <a:spcPct val="100000"/>
                        </a:lnSpc>
                        <a:spcBef>
                          <a:spcPts val="0"/>
                        </a:spcBef>
                        <a:spcAft>
                          <a:spcPts val="0"/>
                        </a:spcAft>
                        <a:buClr>
                          <a:srgbClr val="000000"/>
                        </a:buClr>
                        <a:buSzPts val="1000"/>
                        <a:buFont typeface="Arial"/>
                        <a:buNone/>
                      </a:pPr>
                      <a:r>
                        <a:rPr lang="en" sz="1000" u="none" strike="noStrike" cap="none"/>
                        <a:t>PPO</a:t>
                      </a:r>
                      <a:endParaRPr sz="1000"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000"/>
                        <a:buFont typeface="Arial"/>
                        <a:buNone/>
                      </a:pPr>
                      <a:r>
                        <a:rPr lang="en" sz="1000" u="none" strike="noStrike" cap="none"/>
                        <a:t>16.9%</a:t>
                      </a:r>
                      <a:endParaRPr sz="1000" u="none" strike="noStrike" cap="none"/>
                    </a:p>
                  </a:txBody>
                  <a:tcPr marL="91425" marR="91425" marT="91425" marB="91425"/>
                </a:tc>
                <a:extLst>
                  <a:ext uri="{0D108BD9-81ED-4DB2-BD59-A6C34878D82A}">
                    <a16:rowId xmlns:a16="http://schemas.microsoft.com/office/drawing/2014/main" val="10003"/>
                  </a:ext>
                </a:extLst>
              </a:tr>
              <a:tr h="291525">
                <a:tc>
                  <a:txBody>
                    <a:bodyPr/>
                    <a:lstStyle/>
                    <a:p>
                      <a:pPr marL="0" marR="0" lvl="0" indent="0" algn="ctr" rtl="0">
                        <a:lnSpc>
                          <a:spcPct val="100000"/>
                        </a:lnSpc>
                        <a:spcBef>
                          <a:spcPts val="0"/>
                        </a:spcBef>
                        <a:spcAft>
                          <a:spcPts val="0"/>
                        </a:spcAft>
                        <a:buClr>
                          <a:srgbClr val="000000"/>
                        </a:buClr>
                        <a:buSzPts val="1000"/>
                        <a:buFont typeface="Arial"/>
                        <a:buNone/>
                      </a:pPr>
                      <a:r>
                        <a:rPr lang="en" sz="1000" u="none" strike="noStrike" cap="none"/>
                        <a:t>MVO</a:t>
                      </a:r>
                      <a:endParaRPr sz="1000"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000"/>
                        <a:buFont typeface="Arial"/>
                        <a:buNone/>
                      </a:pPr>
                      <a:r>
                        <a:rPr lang="en" sz="1000" u="none" strike="noStrike" cap="none"/>
                        <a:t>12.</a:t>
                      </a:r>
                      <a:r>
                        <a:rPr lang="en" sz="1000"/>
                        <a:t>5</a:t>
                      </a:r>
                      <a:r>
                        <a:rPr lang="en" sz="1000" u="none" strike="noStrike" cap="none"/>
                        <a:t>%</a:t>
                      </a:r>
                      <a:endParaRPr sz="1000" u="none" strike="noStrike" cap="none"/>
                    </a:p>
                  </a:txBody>
                  <a:tcPr marL="91425" marR="91425" marT="91425" marB="91425"/>
                </a:tc>
                <a:extLst>
                  <a:ext uri="{0D108BD9-81ED-4DB2-BD59-A6C34878D82A}">
                    <a16:rowId xmlns:a16="http://schemas.microsoft.com/office/drawing/2014/main" val="10004"/>
                  </a:ext>
                </a:extLst>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g2a157be9e89_0_22"/>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Future Opportunity: Ensemble Agents </a:t>
            </a:r>
            <a:endParaRPr/>
          </a:p>
        </p:txBody>
      </p:sp>
      <p:sp>
        <p:nvSpPr>
          <p:cNvPr id="148" name="Google Shape;148;g2a157be9e89_0_22"/>
          <p:cNvSpPr txBox="1">
            <a:spLocks noGrp="1"/>
          </p:cNvSpPr>
          <p:nvPr>
            <p:ph type="body" idx="1"/>
          </p:nvPr>
        </p:nvSpPr>
        <p:spPr>
          <a:xfrm>
            <a:off x="729450" y="2194425"/>
            <a:ext cx="2691900" cy="2236500"/>
          </a:xfrm>
          <a:prstGeom prst="rect">
            <a:avLst/>
          </a:prstGeom>
          <a:noFill/>
          <a:ln>
            <a:noFill/>
          </a:ln>
        </p:spPr>
        <p:txBody>
          <a:bodyPr spcFirstLastPara="1" wrap="square" lIns="91425" tIns="91425" rIns="91425" bIns="91425" anchor="t" anchorCtr="0">
            <a:normAutofit/>
          </a:bodyPr>
          <a:lstStyle/>
          <a:p>
            <a:pPr marL="457200" lvl="0" indent="-317500" algn="l" rtl="0">
              <a:lnSpc>
                <a:spcPct val="150000"/>
              </a:lnSpc>
              <a:spcBef>
                <a:spcPts val="0"/>
              </a:spcBef>
              <a:spcAft>
                <a:spcPts val="0"/>
              </a:spcAft>
              <a:buSzPts val="1400"/>
              <a:buFont typeface="Arial"/>
              <a:buChar char="●"/>
            </a:pPr>
            <a:r>
              <a:rPr lang="en">
                <a:solidFill>
                  <a:srgbClr val="212121"/>
                </a:solidFill>
                <a:highlight>
                  <a:srgbClr val="FFFFFF"/>
                </a:highlight>
                <a:latin typeface="Arial"/>
                <a:ea typeface="Arial"/>
                <a:cs typeface="Arial"/>
                <a:sym typeface="Arial"/>
              </a:rPr>
              <a:t>Training and validating 3 agents (</a:t>
            </a:r>
            <a:r>
              <a:rPr lang="en" b="1">
                <a:solidFill>
                  <a:srgbClr val="212121"/>
                </a:solidFill>
                <a:highlight>
                  <a:srgbClr val="FFFFFF"/>
                </a:highlight>
                <a:latin typeface="Arial"/>
                <a:ea typeface="Arial"/>
                <a:cs typeface="Arial"/>
                <a:sym typeface="Arial"/>
              </a:rPr>
              <a:t>A2C, PPO, DDPG</a:t>
            </a:r>
            <a:r>
              <a:rPr lang="en">
                <a:solidFill>
                  <a:srgbClr val="212121"/>
                </a:solidFill>
                <a:highlight>
                  <a:srgbClr val="FFFFFF"/>
                </a:highlight>
                <a:latin typeface="Arial"/>
                <a:ea typeface="Arial"/>
                <a:cs typeface="Arial"/>
                <a:sym typeface="Arial"/>
              </a:rPr>
              <a:t>)</a:t>
            </a:r>
            <a:endParaRPr>
              <a:solidFill>
                <a:srgbClr val="212121"/>
              </a:solidFill>
              <a:highlight>
                <a:srgbClr val="FFFFFF"/>
              </a:highlight>
              <a:latin typeface="Arial"/>
              <a:ea typeface="Arial"/>
              <a:cs typeface="Arial"/>
              <a:sym typeface="Arial"/>
            </a:endParaRPr>
          </a:p>
          <a:p>
            <a:pPr marL="457200" lvl="0" indent="-317500" algn="l" rtl="0">
              <a:lnSpc>
                <a:spcPct val="150000"/>
              </a:lnSpc>
              <a:spcBef>
                <a:spcPts val="0"/>
              </a:spcBef>
              <a:spcAft>
                <a:spcPts val="0"/>
              </a:spcAft>
              <a:buSzPts val="1400"/>
              <a:buFont typeface="Arial"/>
              <a:buChar char="●"/>
            </a:pPr>
            <a:r>
              <a:rPr lang="en">
                <a:solidFill>
                  <a:srgbClr val="212121"/>
                </a:solidFill>
                <a:highlight>
                  <a:srgbClr val="FFFFFF"/>
                </a:highlight>
                <a:latin typeface="Arial"/>
                <a:ea typeface="Arial"/>
                <a:cs typeface="Arial"/>
                <a:sym typeface="Arial"/>
              </a:rPr>
              <a:t>Rolling-window Ensemble Method</a:t>
            </a:r>
            <a:endParaRPr>
              <a:solidFill>
                <a:srgbClr val="212121"/>
              </a:solidFill>
              <a:highlight>
                <a:srgbClr val="FFFFFF"/>
              </a:highlight>
              <a:latin typeface="Arial"/>
              <a:ea typeface="Arial"/>
              <a:cs typeface="Arial"/>
              <a:sym typeface="Arial"/>
            </a:endParaRPr>
          </a:p>
          <a:p>
            <a:pPr marL="457200" lvl="0" indent="-311150" algn="l" rtl="0">
              <a:lnSpc>
                <a:spcPct val="150000"/>
              </a:lnSpc>
              <a:spcBef>
                <a:spcPts val="0"/>
              </a:spcBef>
              <a:spcAft>
                <a:spcPts val="0"/>
              </a:spcAft>
              <a:buClr>
                <a:srgbClr val="212121"/>
              </a:buClr>
              <a:buSzPts val="1300"/>
              <a:buFont typeface="Arial"/>
              <a:buChar char="●"/>
            </a:pPr>
            <a:r>
              <a:rPr lang="en">
                <a:solidFill>
                  <a:srgbClr val="212121"/>
                </a:solidFill>
                <a:highlight>
                  <a:srgbClr val="FFFFFF"/>
                </a:highlight>
                <a:latin typeface="Arial"/>
                <a:ea typeface="Arial"/>
                <a:cs typeface="Arial"/>
                <a:sym typeface="Arial"/>
              </a:rPr>
              <a:t>Turbulence Threshold Tuning</a:t>
            </a:r>
            <a:endParaRPr>
              <a:solidFill>
                <a:srgbClr val="212121"/>
              </a:solidFill>
              <a:highlight>
                <a:srgbClr val="FFFFFF"/>
              </a:highlight>
              <a:latin typeface="Arial"/>
              <a:ea typeface="Arial"/>
              <a:cs typeface="Arial"/>
              <a:sym typeface="Arial"/>
            </a:endParaRPr>
          </a:p>
        </p:txBody>
      </p:sp>
      <p:pic>
        <p:nvPicPr>
          <p:cNvPr id="149" name="Google Shape;149;g2a157be9e89_0_22"/>
          <p:cNvPicPr preferRelativeResize="0"/>
          <p:nvPr/>
        </p:nvPicPr>
        <p:blipFill rotWithShape="1">
          <a:blip r:embed="rId3">
            <a:alphaModFix/>
          </a:blip>
          <a:srcRect/>
          <a:stretch/>
        </p:blipFill>
        <p:spPr>
          <a:xfrm>
            <a:off x="3479475" y="1853850"/>
            <a:ext cx="5501250" cy="2069100"/>
          </a:xfrm>
          <a:prstGeom prst="rect">
            <a:avLst/>
          </a:prstGeom>
          <a:noFill/>
          <a:ln>
            <a:noFill/>
          </a:ln>
        </p:spPr>
      </p:pic>
      <p:graphicFrame>
        <p:nvGraphicFramePr>
          <p:cNvPr id="150" name="Google Shape;150;g2a157be9e89_0_22"/>
          <p:cNvGraphicFramePr/>
          <p:nvPr/>
        </p:nvGraphicFramePr>
        <p:xfrm>
          <a:off x="3839050" y="4015250"/>
          <a:ext cx="3000000" cy="3000000"/>
        </p:xfrm>
        <a:graphic>
          <a:graphicData uri="http://schemas.openxmlformats.org/drawingml/2006/table">
            <a:tbl>
              <a:tblPr>
                <a:noFill/>
              </a:tblPr>
              <a:tblGrid>
                <a:gridCol w="1594025">
                  <a:extLst>
                    <a:ext uri="{9D8B030D-6E8A-4147-A177-3AD203B41FA5}">
                      <a16:colId xmlns:a16="http://schemas.microsoft.com/office/drawing/2014/main" val="20000"/>
                    </a:ext>
                  </a:extLst>
                </a:gridCol>
                <a:gridCol w="1594025">
                  <a:extLst>
                    <a:ext uri="{9D8B030D-6E8A-4147-A177-3AD203B41FA5}">
                      <a16:colId xmlns:a16="http://schemas.microsoft.com/office/drawing/2014/main" val="20001"/>
                    </a:ext>
                  </a:extLst>
                </a:gridCol>
                <a:gridCol w="1594025">
                  <a:extLst>
                    <a:ext uri="{9D8B030D-6E8A-4147-A177-3AD203B41FA5}">
                      <a16:colId xmlns:a16="http://schemas.microsoft.com/office/drawing/2014/main" val="20002"/>
                    </a:ext>
                  </a:extLst>
                </a:gridCol>
              </a:tblGrid>
              <a:tr h="311975">
                <a:tc>
                  <a:txBody>
                    <a:bodyPr/>
                    <a:lstStyle/>
                    <a:p>
                      <a:pPr marL="0" marR="0" lvl="0" indent="0" algn="ctr" rtl="0">
                        <a:lnSpc>
                          <a:spcPct val="100000"/>
                        </a:lnSpc>
                        <a:spcBef>
                          <a:spcPts val="0"/>
                        </a:spcBef>
                        <a:spcAft>
                          <a:spcPts val="0"/>
                        </a:spcAft>
                        <a:buClr>
                          <a:srgbClr val="000000"/>
                        </a:buClr>
                        <a:buSzPts val="1100"/>
                        <a:buFont typeface="Arial"/>
                        <a:buNone/>
                      </a:pPr>
                      <a:endParaRPr sz="1100"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100"/>
                        <a:buFont typeface="Arial"/>
                        <a:buNone/>
                      </a:pPr>
                      <a:r>
                        <a:rPr lang="en" sz="1100" b="1" u="none" strike="noStrike" cap="none"/>
                        <a:t>Annual Return</a:t>
                      </a:r>
                      <a:endParaRPr sz="1100" b="1"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100"/>
                        <a:buFont typeface="Arial"/>
                        <a:buNone/>
                      </a:pPr>
                      <a:r>
                        <a:rPr lang="en" sz="1100" b="1" u="none" strike="noStrike" cap="none"/>
                        <a:t>Sharpe Ratio</a:t>
                      </a:r>
                      <a:endParaRPr sz="1100" b="1" u="none" strike="noStrike" cap="none"/>
                    </a:p>
                  </a:txBody>
                  <a:tcPr marL="91425" marR="91425" marT="91425" marB="91425"/>
                </a:tc>
                <a:extLst>
                  <a:ext uri="{0D108BD9-81ED-4DB2-BD59-A6C34878D82A}">
                    <a16:rowId xmlns:a16="http://schemas.microsoft.com/office/drawing/2014/main" val="10000"/>
                  </a:ext>
                </a:extLst>
              </a:tr>
              <a:tr h="311975">
                <a:tc>
                  <a:txBody>
                    <a:bodyPr/>
                    <a:lstStyle/>
                    <a:p>
                      <a:pPr marL="0" marR="0" lvl="0" indent="0" algn="ctr" rtl="0">
                        <a:lnSpc>
                          <a:spcPct val="100000"/>
                        </a:lnSpc>
                        <a:spcBef>
                          <a:spcPts val="0"/>
                        </a:spcBef>
                        <a:spcAft>
                          <a:spcPts val="0"/>
                        </a:spcAft>
                        <a:buClr>
                          <a:srgbClr val="000000"/>
                        </a:buClr>
                        <a:buSzPts val="1100"/>
                        <a:buFont typeface="Arial"/>
                        <a:buNone/>
                      </a:pPr>
                      <a:r>
                        <a:rPr lang="en" sz="1100" u="none" strike="noStrike" cap="none"/>
                        <a:t>Ensemble</a:t>
                      </a:r>
                      <a:endParaRPr sz="1100"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100"/>
                        <a:buFont typeface="Arial"/>
                        <a:buNone/>
                      </a:pPr>
                      <a:r>
                        <a:rPr lang="en" sz="1100" u="none" strike="noStrike" cap="none"/>
                        <a:t>17.</a:t>
                      </a:r>
                      <a:r>
                        <a:rPr lang="en" sz="1100"/>
                        <a:t>3</a:t>
                      </a:r>
                      <a:r>
                        <a:rPr lang="en" sz="1100" u="none" strike="noStrike" cap="none"/>
                        <a:t>%</a:t>
                      </a:r>
                      <a:endParaRPr sz="1100"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100"/>
                        <a:buFont typeface="Arial"/>
                        <a:buNone/>
                      </a:pPr>
                      <a:r>
                        <a:rPr lang="en" sz="1100" u="none" strike="noStrike" cap="none"/>
                        <a:t>1.309</a:t>
                      </a:r>
                      <a:endParaRPr sz="1100" u="none" strike="noStrike" cap="none"/>
                    </a:p>
                  </a:txBody>
                  <a:tcPr marL="91425" marR="91425" marT="91425" marB="91425"/>
                </a:tc>
                <a:extLst>
                  <a:ext uri="{0D108BD9-81ED-4DB2-BD59-A6C34878D82A}">
                    <a16:rowId xmlns:a16="http://schemas.microsoft.com/office/drawing/2014/main" val="10001"/>
                  </a:ext>
                </a:extLst>
              </a:tr>
              <a:tr h="311975">
                <a:tc>
                  <a:txBody>
                    <a:bodyPr/>
                    <a:lstStyle/>
                    <a:p>
                      <a:pPr marL="0" marR="0" lvl="0" indent="0" algn="ctr" rtl="0">
                        <a:lnSpc>
                          <a:spcPct val="100000"/>
                        </a:lnSpc>
                        <a:spcBef>
                          <a:spcPts val="0"/>
                        </a:spcBef>
                        <a:spcAft>
                          <a:spcPts val="0"/>
                        </a:spcAft>
                        <a:buClr>
                          <a:srgbClr val="000000"/>
                        </a:buClr>
                        <a:buSzPts val="1100"/>
                        <a:buFont typeface="Arial"/>
                        <a:buNone/>
                      </a:pPr>
                      <a:r>
                        <a:rPr lang="en" sz="1100" u="none" strike="noStrike" cap="none"/>
                        <a:t>Dow Jones</a:t>
                      </a:r>
                      <a:endParaRPr sz="1100"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100"/>
                        <a:buFont typeface="Arial"/>
                        <a:buNone/>
                      </a:pPr>
                      <a:r>
                        <a:rPr lang="en" sz="1100" u="none" strike="noStrike" cap="none"/>
                        <a:t>7.</a:t>
                      </a:r>
                      <a:r>
                        <a:rPr lang="en" sz="1100"/>
                        <a:t>4</a:t>
                      </a:r>
                      <a:r>
                        <a:rPr lang="en" sz="1100" u="none" strike="noStrike" cap="none"/>
                        <a:t>%</a:t>
                      </a:r>
                      <a:endParaRPr sz="1100"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100"/>
                        <a:buFont typeface="Arial"/>
                        <a:buNone/>
                      </a:pPr>
                      <a:r>
                        <a:rPr lang="en" sz="1100" u="none" strike="noStrike" cap="none"/>
                        <a:t>0.660</a:t>
                      </a:r>
                      <a:endParaRPr sz="1100" u="none" strike="noStrike" cap="none"/>
                    </a:p>
                  </a:txBody>
                  <a:tcPr marL="91425" marR="91425" marT="91425" marB="91425"/>
                </a:tc>
                <a:extLst>
                  <a:ext uri="{0D108BD9-81ED-4DB2-BD59-A6C34878D82A}">
                    <a16:rowId xmlns:a16="http://schemas.microsoft.com/office/drawing/2014/main" val="10002"/>
                  </a:ext>
                </a:extLst>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g2a32c90ee76_0_2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Future Opportunity: Hyperparameter Tuning</a:t>
            </a:r>
            <a:endParaRPr/>
          </a:p>
        </p:txBody>
      </p:sp>
      <p:sp>
        <p:nvSpPr>
          <p:cNvPr id="156" name="Google Shape;156;g2a32c90ee76_0_24"/>
          <p:cNvSpPr txBox="1">
            <a:spLocks noGrp="1"/>
          </p:cNvSpPr>
          <p:nvPr>
            <p:ph type="body" idx="1"/>
          </p:nvPr>
        </p:nvSpPr>
        <p:spPr>
          <a:xfrm>
            <a:off x="729450" y="2078875"/>
            <a:ext cx="3405900" cy="2807400"/>
          </a:xfrm>
          <a:prstGeom prst="rect">
            <a:avLst/>
          </a:prstGeom>
        </p:spPr>
        <p:txBody>
          <a:bodyPr spcFirstLastPara="1" wrap="square" lIns="91425" tIns="91425" rIns="91425" bIns="91425" anchor="t" anchorCtr="0">
            <a:normAutofit fontScale="92500" lnSpcReduction="10000"/>
          </a:bodyPr>
          <a:lstStyle/>
          <a:p>
            <a:pPr marL="0" lvl="0" indent="0" algn="l" rtl="0">
              <a:lnSpc>
                <a:spcPct val="115000"/>
              </a:lnSpc>
              <a:spcBef>
                <a:spcPts val="0"/>
              </a:spcBef>
              <a:spcAft>
                <a:spcPts val="0"/>
              </a:spcAft>
              <a:buNone/>
            </a:pPr>
            <a:r>
              <a:rPr lang="en" b="1">
                <a:solidFill>
                  <a:schemeClr val="dk2"/>
                </a:solidFill>
                <a:latin typeface="Arial"/>
                <a:ea typeface="Arial"/>
                <a:cs typeface="Arial"/>
                <a:sym typeface="Arial"/>
              </a:rPr>
              <a:t>Q-Learning (DQN)</a:t>
            </a:r>
            <a:endParaRPr b="1">
              <a:solidFill>
                <a:schemeClr val="dk2"/>
              </a:solidFill>
              <a:latin typeface="Arial"/>
              <a:ea typeface="Arial"/>
              <a:cs typeface="Arial"/>
              <a:sym typeface="Arial"/>
            </a:endParaRPr>
          </a:p>
          <a:p>
            <a:pPr marL="457200" lvl="0" indent="-304958" algn="l" rtl="0">
              <a:lnSpc>
                <a:spcPct val="115000"/>
              </a:lnSpc>
              <a:spcBef>
                <a:spcPts val="0"/>
              </a:spcBef>
              <a:spcAft>
                <a:spcPts val="0"/>
              </a:spcAft>
              <a:buClr>
                <a:schemeClr val="dk2"/>
              </a:buClr>
              <a:buSzPct val="100000"/>
              <a:buFont typeface="Arial"/>
              <a:buChar char="●"/>
            </a:pPr>
            <a:r>
              <a:rPr lang="en">
                <a:solidFill>
                  <a:schemeClr val="dk2"/>
                </a:solidFill>
                <a:latin typeface="Arial"/>
                <a:ea typeface="Arial"/>
                <a:cs typeface="Arial"/>
                <a:sym typeface="Arial"/>
              </a:rPr>
              <a:t>Learning Rate: Adjusts the step size</a:t>
            </a:r>
            <a:endParaRPr>
              <a:solidFill>
                <a:schemeClr val="dk2"/>
              </a:solidFill>
              <a:latin typeface="Arial"/>
              <a:ea typeface="Arial"/>
              <a:cs typeface="Arial"/>
              <a:sym typeface="Arial"/>
            </a:endParaRPr>
          </a:p>
          <a:p>
            <a:pPr marL="457200" lvl="0" indent="-304958" algn="l" rtl="0">
              <a:lnSpc>
                <a:spcPct val="115000"/>
              </a:lnSpc>
              <a:spcBef>
                <a:spcPts val="0"/>
              </a:spcBef>
              <a:spcAft>
                <a:spcPts val="0"/>
              </a:spcAft>
              <a:buClr>
                <a:schemeClr val="dk2"/>
              </a:buClr>
              <a:buSzPct val="100000"/>
              <a:buFont typeface="Arial"/>
              <a:buChar char="●"/>
            </a:pPr>
            <a:r>
              <a:rPr lang="en">
                <a:solidFill>
                  <a:schemeClr val="dk2"/>
                </a:solidFill>
                <a:latin typeface="Arial"/>
                <a:ea typeface="Arial"/>
                <a:cs typeface="Arial"/>
                <a:sym typeface="Arial"/>
              </a:rPr>
              <a:t>Discount Factor: Balances the importance of immediate and future rewards.</a:t>
            </a:r>
            <a:endParaRPr>
              <a:solidFill>
                <a:schemeClr val="dk2"/>
              </a:solidFill>
              <a:latin typeface="Arial"/>
              <a:ea typeface="Arial"/>
              <a:cs typeface="Arial"/>
              <a:sym typeface="Arial"/>
            </a:endParaRPr>
          </a:p>
          <a:p>
            <a:pPr marL="457200" lvl="0" indent="-304958" algn="l" rtl="0">
              <a:lnSpc>
                <a:spcPct val="115000"/>
              </a:lnSpc>
              <a:spcBef>
                <a:spcPts val="0"/>
              </a:spcBef>
              <a:spcAft>
                <a:spcPts val="0"/>
              </a:spcAft>
              <a:buClr>
                <a:schemeClr val="dk2"/>
              </a:buClr>
              <a:buSzPct val="100000"/>
              <a:buFont typeface="Arial"/>
              <a:buChar char="●"/>
            </a:pPr>
            <a:r>
              <a:rPr lang="en">
                <a:solidFill>
                  <a:schemeClr val="dk2"/>
                </a:solidFill>
                <a:latin typeface="Arial"/>
                <a:ea typeface="Arial"/>
                <a:cs typeface="Arial"/>
                <a:sym typeface="Arial"/>
              </a:rPr>
              <a:t>Exploration Rate</a:t>
            </a:r>
            <a:endParaRPr>
              <a:solidFill>
                <a:schemeClr val="dk2"/>
              </a:solidFill>
              <a:latin typeface="Arial"/>
              <a:ea typeface="Arial"/>
              <a:cs typeface="Arial"/>
              <a:sym typeface="Arial"/>
            </a:endParaRPr>
          </a:p>
          <a:p>
            <a:pPr marL="457200" lvl="0" indent="-304958" algn="l" rtl="0">
              <a:lnSpc>
                <a:spcPct val="115000"/>
              </a:lnSpc>
              <a:spcBef>
                <a:spcPts val="0"/>
              </a:spcBef>
              <a:spcAft>
                <a:spcPts val="0"/>
              </a:spcAft>
              <a:buClr>
                <a:schemeClr val="dk2"/>
              </a:buClr>
              <a:buSzPct val="100000"/>
              <a:buFont typeface="Arial"/>
              <a:buChar char="●"/>
            </a:pPr>
            <a:r>
              <a:rPr lang="en">
                <a:solidFill>
                  <a:schemeClr val="dk2"/>
                </a:solidFill>
                <a:latin typeface="Arial"/>
                <a:ea typeface="Arial"/>
                <a:cs typeface="Arial"/>
                <a:sym typeface="Arial"/>
              </a:rPr>
              <a:t>Batch Size and Memory Size</a:t>
            </a:r>
            <a:endParaRPr>
              <a:solidFill>
                <a:schemeClr val="dk2"/>
              </a:solidFill>
              <a:latin typeface="Arial"/>
              <a:ea typeface="Arial"/>
              <a:cs typeface="Arial"/>
              <a:sym typeface="Arial"/>
            </a:endParaRPr>
          </a:p>
          <a:p>
            <a:pPr marL="457200" lvl="0" indent="-304958" algn="l" rtl="0">
              <a:lnSpc>
                <a:spcPct val="115000"/>
              </a:lnSpc>
              <a:spcBef>
                <a:spcPts val="0"/>
              </a:spcBef>
              <a:spcAft>
                <a:spcPts val="0"/>
              </a:spcAft>
              <a:buClr>
                <a:schemeClr val="dk2"/>
              </a:buClr>
              <a:buSzPct val="100000"/>
              <a:buFont typeface="Arial"/>
              <a:buChar char="●"/>
            </a:pPr>
            <a:r>
              <a:rPr lang="en">
                <a:solidFill>
                  <a:schemeClr val="dk2"/>
                </a:solidFill>
                <a:latin typeface="Arial"/>
                <a:ea typeface="Arial"/>
                <a:cs typeface="Arial"/>
                <a:sym typeface="Arial"/>
              </a:rPr>
              <a:t>Online-offline models update frequency</a:t>
            </a:r>
            <a:endParaRPr>
              <a:solidFill>
                <a:schemeClr val="dk2"/>
              </a:solidFill>
              <a:latin typeface="Arial"/>
              <a:ea typeface="Arial"/>
              <a:cs typeface="Arial"/>
              <a:sym typeface="Arial"/>
            </a:endParaRPr>
          </a:p>
          <a:p>
            <a:pPr marL="0" lvl="0" indent="0" algn="l" rtl="0">
              <a:lnSpc>
                <a:spcPct val="115000"/>
              </a:lnSpc>
              <a:spcBef>
                <a:spcPts val="0"/>
              </a:spcBef>
              <a:spcAft>
                <a:spcPts val="0"/>
              </a:spcAft>
              <a:buNone/>
            </a:pPr>
            <a:endParaRPr>
              <a:solidFill>
                <a:schemeClr val="dk2"/>
              </a:solidFill>
              <a:latin typeface="Arial"/>
              <a:ea typeface="Arial"/>
              <a:cs typeface="Arial"/>
              <a:sym typeface="Arial"/>
            </a:endParaRPr>
          </a:p>
          <a:p>
            <a:pPr marL="0" lvl="0" indent="0" algn="l" rtl="0">
              <a:lnSpc>
                <a:spcPct val="115000"/>
              </a:lnSpc>
              <a:spcBef>
                <a:spcPts val="0"/>
              </a:spcBef>
              <a:spcAft>
                <a:spcPts val="0"/>
              </a:spcAft>
              <a:buNone/>
            </a:pPr>
            <a:r>
              <a:rPr lang="en" b="1">
                <a:solidFill>
                  <a:schemeClr val="dk2"/>
                </a:solidFill>
                <a:latin typeface="Arial"/>
                <a:ea typeface="Arial"/>
                <a:cs typeface="Arial"/>
                <a:sym typeface="Arial"/>
              </a:rPr>
              <a:t>Deep Deterministic Policy Gradient (DDPG)</a:t>
            </a:r>
            <a:endParaRPr b="1">
              <a:solidFill>
                <a:schemeClr val="dk2"/>
              </a:solidFill>
              <a:latin typeface="Arial"/>
              <a:ea typeface="Arial"/>
              <a:cs typeface="Arial"/>
              <a:sym typeface="Arial"/>
            </a:endParaRPr>
          </a:p>
          <a:p>
            <a:pPr marL="457200" lvl="0" indent="-304958" algn="l" rtl="0">
              <a:lnSpc>
                <a:spcPct val="115000"/>
              </a:lnSpc>
              <a:spcBef>
                <a:spcPts val="0"/>
              </a:spcBef>
              <a:spcAft>
                <a:spcPts val="0"/>
              </a:spcAft>
              <a:buClr>
                <a:schemeClr val="dk2"/>
              </a:buClr>
              <a:buSzPct val="100000"/>
              <a:buFont typeface="Arial"/>
              <a:buChar char="●"/>
            </a:pPr>
            <a:r>
              <a:rPr lang="en">
                <a:solidFill>
                  <a:schemeClr val="dk2"/>
                </a:solidFill>
                <a:latin typeface="Arial"/>
                <a:ea typeface="Arial"/>
                <a:cs typeface="Arial"/>
                <a:sym typeface="Arial"/>
              </a:rPr>
              <a:t>Actor/Critic Network Learning Rate</a:t>
            </a:r>
            <a:endParaRPr>
              <a:solidFill>
                <a:schemeClr val="dk2"/>
              </a:solidFill>
              <a:latin typeface="Arial"/>
              <a:ea typeface="Arial"/>
              <a:cs typeface="Arial"/>
              <a:sym typeface="Arial"/>
            </a:endParaRPr>
          </a:p>
          <a:p>
            <a:pPr marL="457200" lvl="0" indent="-304958" algn="l" rtl="0">
              <a:lnSpc>
                <a:spcPct val="115000"/>
              </a:lnSpc>
              <a:spcBef>
                <a:spcPts val="0"/>
              </a:spcBef>
              <a:spcAft>
                <a:spcPts val="0"/>
              </a:spcAft>
              <a:buClr>
                <a:schemeClr val="dk2"/>
              </a:buClr>
              <a:buSzPct val="100000"/>
              <a:buFont typeface="Arial"/>
              <a:buChar char="●"/>
            </a:pPr>
            <a:r>
              <a:rPr lang="en">
                <a:solidFill>
                  <a:schemeClr val="dk2"/>
                </a:solidFill>
                <a:latin typeface="Arial"/>
                <a:ea typeface="Arial"/>
                <a:cs typeface="Arial"/>
                <a:sym typeface="Arial"/>
              </a:rPr>
              <a:t>Discount Factor</a:t>
            </a:r>
            <a:endParaRPr>
              <a:solidFill>
                <a:schemeClr val="dk2"/>
              </a:solidFill>
              <a:latin typeface="Arial"/>
              <a:ea typeface="Arial"/>
              <a:cs typeface="Arial"/>
              <a:sym typeface="Arial"/>
            </a:endParaRPr>
          </a:p>
          <a:p>
            <a:pPr marL="457200" lvl="0" indent="-304958" algn="l" rtl="0">
              <a:lnSpc>
                <a:spcPct val="115000"/>
              </a:lnSpc>
              <a:spcBef>
                <a:spcPts val="0"/>
              </a:spcBef>
              <a:spcAft>
                <a:spcPts val="0"/>
              </a:spcAft>
              <a:buClr>
                <a:schemeClr val="dk2"/>
              </a:buClr>
              <a:buSzPct val="100000"/>
              <a:buFont typeface="Arial"/>
              <a:buChar char="●"/>
            </a:pPr>
            <a:r>
              <a:rPr lang="en">
                <a:solidFill>
                  <a:schemeClr val="dk2"/>
                </a:solidFill>
                <a:latin typeface="Arial"/>
                <a:ea typeface="Arial"/>
                <a:cs typeface="Arial"/>
                <a:sym typeface="Arial"/>
              </a:rPr>
              <a:t>Batch Size and Memory Size</a:t>
            </a:r>
            <a:endParaRPr>
              <a:solidFill>
                <a:schemeClr val="dk2"/>
              </a:solidFill>
              <a:latin typeface="Arial"/>
              <a:ea typeface="Arial"/>
              <a:cs typeface="Arial"/>
              <a:sym typeface="Arial"/>
            </a:endParaRPr>
          </a:p>
        </p:txBody>
      </p:sp>
      <p:sp>
        <p:nvSpPr>
          <p:cNvPr id="157" name="Google Shape;157;g2a32c90ee76_0_24"/>
          <p:cNvSpPr txBox="1"/>
          <p:nvPr/>
        </p:nvSpPr>
        <p:spPr>
          <a:xfrm>
            <a:off x="4706300" y="2078425"/>
            <a:ext cx="3765000" cy="2808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b="1">
                <a:solidFill>
                  <a:schemeClr val="dk2"/>
                </a:solidFill>
              </a:rPr>
              <a:t>Actor-Critic</a:t>
            </a:r>
            <a:endParaRPr sz="1200" b="1">
              <a:solidFill>
                <a:schemeClr val="dk2"/>
              </a:solidFill>
            </a:endParaRPr>
          </a:p>
          <a:p>
            <a:pPr marL="457200" lvl="0" indent="-304800" algn="l" rtl="0">
              <a:lnSpc>
                <a:spcPct val="115000"/>
              </a:lnSpc>
              <a:spcBef>
                <a:spcPts val="0"/>
              </a:spcBef>
              <a:spcAft>
                <a:spcPts val="0"/>
              </a:spcAft>
              <a:buClr>
                <a:schemeClr val="dk2"/>
              </a:buClr>
              <a:buSzPts val="1200"/>
              <a:buChar char="●"/>
            </a:pPr>
            <a:r>
              <a:rPr lang="en" sz="1200">
                <a:solidFill>
                  <a:schemeClr val="dk2"/>
                </a:solidFill>
              </a:rPr>
              <a:t>Actor Learning Rate</a:t>
            </a:r>
            <a:endParaRPr sz="1200">
              <a:solidFill>
                <a:schemeClr val="dk2"/>
              </a:solidFill>
            </a:endParaRPr>
          </a:p>
          <a:p>
            <a:pPr marL="457200" lvl="0" indent="-304800" algn="l" rtl="0">
              <a:lnSpc>
                <a:spcPct val="115000"/>
              </a:lnSpc>
              <a:spcBef>
                <a:spcPts val="0"/>
              </a:spcBef>
              <a:spcAft>
                <a:spcPts val="0"/>
              </a:spcAft>
              <a:buClr>
                <a:schemeClr val="dk2"/>
              </a:buClr>
              <a:buSzPts val="1200"/>
              <a:buChar char="●"/>
            </a:pPr>
            <a:r>
              <a:rPr lang="en" sz="1200">
                <a:solidFill>
                  <a:schemeClr val="dk2"/>
                </a:solidFill>
              </a:rPr>
              <a:t>Critic Learning Rate</a:t>
            </a:r>
            <a:endParaRPr sz="1200">
              <a:solidFill>
                <a:schemeClr val="dk2"/>
              </a:solidFill>
            </a:endParaRPr>
          </a:p>
          <a:p>
            <a:pPr marL="0" lvl="0" indent="0" algn="l" rtl="0">
              <a:lnSpc>
                <a:spcPct val="115000"/>
              </a:lnSpc>
              <a:spcBef>
                <a:spcPts val="0"/>
              </a:spcBef>
              <a:spcAft>
                <a:spcPts val="0"/>
              </a:spcAft>
              <a:buNone/>
            </a:pPr>
            <a:endParaRPr sz="1200">
              <a:solidFill>
                <a:schemeClr val="dk2"/>
              </a:solidFill>
            </a:endParaRPr>
          </a:p>
          <a:p>
            <a:pPr marL="0" lvl="0" indent="0" algn="l" rtl="0">
              <a:lnSpc>
                <a:spcPct val="115000"/>
              </a:lnSpc>
              <a:spcBef>
                <a:spcPts val="0"/>
              </a:spcBef>
              <a:spcAft>
                <a:spcPts val="0"/>
              </a:spcAft>
              <a:buNone/>
            </a:pPr>
            <a:r>
              <a:rPr lang="en" sz="1200" b="1">
                <a:solidFill>
                  <a:schemeClr val="dk2"/>
                </a:solidFill>
              </a:rPr>
              <a:t>Proximal Policy Optimization (PPO)</a:t>
            </a:r>
            <a:endParaRPr sz="1200" b="1">
              <a:solidFill>
                <a:schemeClr val="dk2"/>
              </a:solidFill>
            </a:endParaRPr>
          </a:p>
          <a:p>
            <a:pPr marL="457200" lvl="0" indent="-304800" algn="l" rtl="0">
              <a:lnSpc>
                <a:spcPct val="115000"/>
              </a:lnSpc>
              <a:spcBef>
                <a:spcPts val="0"/>
              </a:spcBef>
              <a:spcAft>
                <a:spcPts val="0"/>
              </a:spcAft>
              <a:buClr>
                <a:schemeClr val="dk2"/>
              </a:buClr>
              <a:buSzPts val="1200"/>
              <a:buChar char="●"/>
            </a:pPr>
            <a:r>
              <a:rPr lang="en" sz="1200">
                <a:solidFill>
                  <a:schemeClr val="dk2"/>
                </a:solidFill>
              </a:rPr>
              <a:t>Learning Rate</a:t>
            </a:r>
            <a:endParaRPr sz="1200">
              <a:solidFill>
                <a:schemeClr val="dk2"/>
              </a:solidFill>
            </a:endParaRPr>
          </a:p>
          <a:p>
            <a:pPr marL="457200" lvl="0" indent="-304800" algn="l" rtl="0">
              <a:lnSpc>
                <a:spcPct val="115000"/>
              </a:lnSpc>
              <a:spcBef>
                <a:spcPts val="0"/>
              </a:spcBef>
              <a:spcAft>
                <a:spcPts val="0"/>
              </a:spcAft>
              <a:buClr>
                <a:schemeClr val="dk2"/>
              </a:buClr>
              <a:buSzPts val="1200"/>
              <a:buChar char="●"/>
            </a:pPr>
            <a:r>
              <a:rPr lang="en" sz="1200">
                <a:solidFill>
                  <a:schemeClr val="dk2"/>
                </a:solidFill>
              </a:rPr>
              <a:t>Clip Parameter: Constrains the ratio of new and old policy probabilities.</a:t>
            </a:r>
            <a:endParaRPr sz="1200">
              <a:solidFill>
                <a:schemeClr val="dk2"/>
              </a:solidFill>
            </a:endParaRPr>
          </a:p>
          <a:p>
            <a:pPr marL="457200" lvl="0" indent="-304800" algn="l" rtl="0">
              <a:lnSpc>
                <a:spcPct val="115000"/>
              </a:lnSpc>
              <a:spcBef>
                <a:spcPts val="0"/>
              </a:spcBef>
              <a:spcAft>
                <a:spcPts val="0"/>
              </a:spcAft>
              <a:buClr>
                <a:schemeClr val="dk2"/>
              </a:buClr>
              <a:buSzPts val="1200"/>
              <a:buChar char="●"/>
            </a:pPr>
            <a:r>
              <a:rPr lang="en" sz="1200">
                <a:solidFill>
                  <a:schemeClr val="dk2"/>
                </a:solidFill>
              </a:rPr>
              <a:t>Value Function Coefficient</a:t>
            </a:r>
            <a:endParaRPr sz="1200">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6"/>
          <p:cNvSpPr txBox="1">
            <a:spLocks noGrp="1"/>
          </p:cNvSpPr>
          <p:nvPr>
            <p:ph type="title"/>
          </p:nvPr>
        </p:nvSpPr>
        <p:spPr>
          <a:xfrm>
            <a:off x="228600" y="2881875"/>
            <a:ext cx="8189550" cy="5352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dirty="0"/>
              <a:t>Section #1: Custom Trading Environment + Q-Learning</a:t>
            </a:r>
            <a:endParaRPr dirty="0"/>
          </a:p>
        </p:txBody>
      </p:sp>
      <p:cxnSp>
        <p:nvCxnSpPr>
          <p:cNvPr id="187" name="Google Shape;187;p26"/>
          <p:cNvCxnSpPr/>
          <p:nvPr/>
        </p:nvCxnSpPr>
        <p:spPr>
          <a:xfrm>
            <a:off x="53225" y="2686600"/>
            <a:ext cx="8723700" cy="0"/>
          </a:xfrm>
          <a:prstGeom prst="straightConnector1">
            <a:avLst/>
          </a:prstGeom>
          <a:noFill/>
          <a:ln w="9525" cap="flat" cmpd="sng">
            <a:solidFill>
              <a:schemeClr val="dk2"/>
            </a:solidFill>
            <a:prstDash val="solid"/>
            <a:round/>
            <a:headEnd type="none" w="med" len="med"/>
            <a:tailEnd type="none" w="med" len="med"/>
          </a:ln>
        </p:spPr>
      </p:cxnSp>
      <p:cxnSp>
        <p:nvCxnSpPr>
          <p:cNvPr id="188" name="Google Shape;188;p26"/>
          <p:cNvCxnSpPr/>
          <p:nvPr/>
        </p:nvCxnSpPr>
        <p:spPr>
          <a:xfrm>
            <a:off x="53225" y="3620600"/>
            <a:ext cx="8723700" cy="0"/>
          </a:xfrm>
          <a:prstGeom prst="straightConnector1">
            <a:avLst/>
          </a:prstGeom>
          <a:noFill/>
          <a:ln w="9525" cap="flat" cmpd="sng">
            <a:solidFill>
              <a:schemeClr val="dk2"/>
            </a:solidFill>
            <a:prstDash val="solid"/>
            <a:round/>
            <a:headEnd type="none" w="med" len="med"/>
            <a:tailEnd type="none" w="med" len="med"/>
          </a:ln>
        </p:spPr>
      </p:cxnSp>
    </p:spTree>
    <p:extLst>
      <p:ext uri="{BB962C8B-B14F-4D97-AF65-F5344CB8AC3E}">
        <p14:creationId xmlns:p14="http://schemas.microsoft.com/office/powerpoint/2010/main" val="35930973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5" name="TextBox 4">
            <a:extLst>
              <a:ext uri="{FF2B5EF4-FFF2-40B4-BE49-F238E27FC236}">
                <a16:creationId xmlns:a16="http://schemas.microsoft.com/office/drawing/2014/main" id="{3D070B6A-AC3C-C038-E74F-CA0A9C0D9469}"/>
              </a:ext>
            </a:extLst>
          </p:cNvPr>
          <p:cNvSpPr txBox="1"/>
          <p:nvPr/>
        </p:nvSpPr>
        <p:spPr>
          <a:xfrm>
            <a:off x="451370" y="2937008"/>
            <a:ext cx="4967652" cy="1997150"/>
          </a:xfrm>
          <a:prstGeom prst="rect">
            <a:avLst/>
          </a:prstGeom>
          <a:noFill/>
        </p:spPr>
        <p:txBody>
          <a:bodyPr wrap="square">
            <a:spAutoFit/>
          </a:bodyPr>
          <a:lstStyle/>
          <a:p>
            <a:pPr marL="914400" lvl="1" indent="-304800" algn="l" rtl="0">
              <a:lnSpc>
                <a:spcPct val="150000"/>
              </a:lnSpc>
              <a:spcBef>
                <a:spcPts val="0"/>
              </a:spcBef>
              <a:spcAft>
                <a:spcPts val="0"/>
              </a:spcAft>
              <a:buClr>
                <a:schemeClr val="dk2"/>
              </a:buClr>
              <a:buSzPts val="1200"/>
              <a:buFont typeface="Roboto"/>
              <a:buChar char="○"/>
            </a:pPr>
            <a:r>
              <a:rPr lang="en-US" sz="1200" b="1" dirty="0">
                <a:solidFill>
                  <a:srgbClr val="374151"/>
                </a:solidFill>
              </a:rPr>
              <a:t>Stochastic Oscillator</a:t>
            </a:r>
          </a:p>
          <a:p>
            <a:pPr marL="914400" lvl="1" indent="-304800" algn="l" rtl="0">
              <a:lnSpc>
                <a:spcPct val="150000"/>
              </a:lnSpc>
              <a:spcBef>
                <a:spcPts val="0"/>
              </a:spcBef>
              <a:spcAft>
                <a:spcPts val="0"/>
              </a:spcAft>
              <a:buClr>
                <a:schemeClr val="dk2"/>
              </a:buClr>
              <a:buSzPts val="1200"/>
              <a:buFont typeface="Roboto"/>
              <a:buChar char="○"/>
            </a:pPr>
            <a:r>
              <a:rPr lang="en-US" sz="1200" b="1" dirty="0">
                <a:solidFill>
                  <a:srgbClr val="374151"/>
                </a:solidFill>
              </a:rPr>
              <a:t>Relative Strength Index (RSI)</a:t>
            </a:r>
          </a:p>
          <a:p>
            <a:pPr marL="914400" lvl="1" indent="-304800" algn="l" rtl="0">
              <a:lnSpc>
                <a:spcPct val="150000"/>
              </a:lnSpc>
              <a:spcBef>
                <a:spcPts val="0"/>
              </a:spcBef>
              <a:spcAft>
                <a:spcPts val="0"/>
              </a:spcAft>
              <a:buClr>
                <a:schemeClr val="dk2"/>
              </a:buClr>
              <a:buSzPts val="1200"/>
              <a:buFont typeface="Roboto"/>
              <a:buChar char="○"/>
            </a:pPr>
            <a:r>
              <a:rPr lang="en-US" sz="1200" b="1" dirty="0">
                <a:solidFill>
                  <a:srgbClr val="374151"/>
                </a:solidFill>
              </a:rPr>
              <a:t>MACD (Moving Average Convergence Divergence)</a:t>
            </a:r>
          </a:p>
          <a:p>
            <a:pPr marL="914400" lvl="1" indent="-304800" algn="l" rtl="0">
              <a:lnSpc>
                <a:spcPct val="150000"/>
              </a:lnSpc>
              <a:spcBef>
                <a:spcPts val="0"/>
              </a:spcBef>
              <a:spcAft>
                <a:spcPts val="0"/>
              </a:spcAft>
              <a:buClr>
                <a:schemeClr val="dk2"/>
              </a:buClr>
              <a:buSzPts val="1200"/>
              <a:buFont typeface="Roboto"/>
              <a:buChar char="○"/>
            </a:pPr>
            <a:r>
              <a:rPr lang="en-US" sz="1200" b="1" dirty="0">
                <a:solidFill>
                  <a:srgbClr val="374151"/>
                </a:solidFill>
              </a:rPr>
              <a:t>Bollinger Bands</a:t>
            </a:r>
          </a:p>
          <a:p>
            <a:pPr marL="914400" lvl="1" indent="-304800">
              <a:lnSpc>
                <a:spcPct val="150000"/>
              </a:lnSpc>
              <a:buClr>
                <a:schemeClr val="dk2"/>
              </a:buClr>
              <a:buSzPts val="1200"/>
              <a:buFont typeface="Roboto"/>
              <a:buChar char="○"/>
            </a:pPr>
            <a:r>
              <a:rPr lang="en-US" sz="1200" b="1" dirty="0">
                <a:solidFill>
                  <a:srgbClr val="374151"/>
                </a:solidFill>
              </a:rPr>
              <a:t>Commodity Channel Index (CCI)</a:t>
            </a:r>
          </a:p>
          <a:p>
            <a:pPr marL="914400" lvl="1" indent="-304800" algn="l" rtl="0">
              <a:lnSpc>
                <a:spcPct val="150000"/>
              </a:lnSpc>
              <a:spcBef>
                <a:spcPts val="0"/>
              </a:spcBef>
              <a:spcAft>
                <a:spcPts val="0"/>
              </a:spcAft>
              <a:buClr>
                <a:schemeClr val="dk2"/>
              </a:buClr>
              <a:buSzPts val="1200"/>
              <a:buFont typeface="Roboto"/>
              <a:buChar char="○"/>
            </a:pPr>
            <a:r>
              <a:rPr lang="en-US" sz="1200" b="1" dirty="0">
                <a:solidFill>
                  <a:srgbClr val="374151"/>
                </a:solidFill>
              </a:rPr>
              <a:t>Directional Movement Index (DX)</a:t>
            </a:r>
          </a:p>
          <a:p>
            <a:pPr marL="914400" lvl="1" indent="-304800" algn="l" rtl="0">
              <a:lnSpc>
                <a:spcPct val="150000"/>
              </a:lnSpc>
              <a:spcBef>
                <a:spcPts val="0"/>
              </a:spcBef>
              <a:spcAft>
                <a:spcPts val="0"/>
              </a:spcAft>
              <a:buClr>
                <a:schemeClr val="dk2"/>
              </a:buClr>
              <a:buSzPts val="1200"/>
              <a:buFont typeface="Roboto"/>
              <a:buChar char="○"/>
            </a:pPr>
            <a:r>
              <a:rPr lang="en-US" sz="1200" b="1" dirty="0">
                <a:solidFill>
                  <a:srgbClr val="374151"/>
                </a:solidFill>
              </a:rPr>
              <a:t>Simple Moving Averages (SMA)</a:t>
            </a:r>
          </a:p>
        </p:txBody>
      </p:sp>
      <p:sp>
        <p:nvSpPr>
          <p:cNvPr id="100" name="Google Shape;100;p1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Data Processing and Technical Indicators</a:t>
            </a:r>
            <a:endParaRPr dirty="0"/>
          </a:p>
        </p:txBody>
      </p:sp>
      <p:sp>
        <p:nvSpPr>
          <p:cNvPr id="2" name="TextBox 1">
            <a:extLst>
              <a:ext uri="{FF2B5EF4-FFF2-40B4-BE49-F238E27FC236}">
                <a16:creationId xmlns:a16="http://schemas.microsoft.com/office/drawing/2014/main" id="{4AA7612A-C10F-87CE-63BF-E0968C3F2D01}"/>
              </a:ext>
            </a:extLst>
          </p:cNvPr>
          <p:cNvSpPr txBox="1"/>
          <p:nvPr/>
        </p:nvSpPr>
        <p:spPr>
          <a:xfrm>
            <a:off x="635267" y="1808120"/>
            <a:ext cx="7931217" cy="738664"/>
          </a:xfrm>
          <a:prstGeom prst="rect">
            <a:avLst/>
          </a:prstGeom>
          <a:noFill/>
        </p:spPr>
        <p:txBody>
          <a:bodyPr wrap="square" rtlCol="0">
            <a:spAutoFit/>
          </a:bodyPr>
          <a:lstStyle/>
          <a:p>
            <a:r>
              <a:rPr lang="en-US" dirty="0"/>
              <a:t>Data preparation</a:t>
            </a:r>
          </a:p>
          <a:p>
            <a:pPr marL="285750" indent="-285750">
              <a:buFont typeface="Arial" panose="020B0604020202020204" pitchFamily="34" charset="0"/>
              <a:buChar char="•"/>
            </a:pPr>
            <a:r>
              <a:rPr lang="en-US" dirty="0"/>
              <a:t>Formatting: Convert dates to pandas datetime format</a:t>
            </a:r>
          </a:p>
          <a:p>
            <a:pPr marL="285750" indent="-285750">
              <a:buFont typeface="Arial" panose="020B0604020202020204" pitchFamily="34" charset="0"/>
              <a:buChar char="•"/>
            </a:pPr>
            <a:r>
              <a:rPr lang="en-US" dirty="0"/>
              <a:t>Technical indicators as state variables</a:t>
            </a:r>
          </a:p>
        </p:txBody>
      </p:sp>
      <p:sp>
        <p:nvSpPr>
          <p:cNvPr id="10" name="Rectangle: Rounded Corners 9">
            <a:extLst>
              <a:ext uri="{FF2B5EF4-FFF2-40B4-BE49-F238E27FC236}">
                <a16:creationId xmlns:a16="http://schemas.microsoft.com/office/drawing/2014/main" id="{6B2BBFDE-F701-09FD-6402-F7D228238EE2}"/>
              </a:ext>
            </a:extLst>
          </p:cNvPr>
          <p:cNvSpPr/>
          <p:nvPr/>
        </p:nvSpPr>
        <p:spPr>
          <a:xfrm>
            <a:off x="798897" y="2596717"/>
            <a:ext cx="8190120" cy="21899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Technical Indicators Overview</a:t>
            </a:r>
          </a:p>
        </p:txBody>
      </p:sp>
      <p:sp>
        <p:nvSpPr>
          <p:cNvPr id="11" name="Rectangle 10">
            <a:extLst>
              <a:ext uri="{FF2B5EF4-FFF2-40B4-BE49-F238E27FC236}">
                <a16:creationId xmlns:a16="http://schemas.microsoft.com/office/drawing/2014/main" id="{7E2A3D30-10C0-6A15-1100-047D459BFDDC}"/>
              </a:ext>
            </a:extLst>
          </p:cNvPr>
          <p:cNvSpPr/>
          <p:nvPr/>
        </p:nvSpPr>
        <p:spPr>
          <a:xfrm>
            <a:off x="1036855" y="2946255"/>
            <a:ext cx="4135164" cy="609758"/>
          </a:xfrm>
          <a:prstGeom prst="rect">
            <a:avLst/>
          </a:prstGeom>
          <a:no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0296E07B-5728-1B7E-3042-1A6390B1AFF7}"/>
              </a:ext>
            </a:extLst>
          </p:cNvPr>
          <p:cNvSpPr/>
          <p:nvPr/>
        </p:nvSpPr>
        <p:spPr>
          <a:xfrm rot="5400000">
            <a:off x="5262203" y="3126802"/>
            <a:ext cx="532634" cy="218996"/>
          </a:xfrm>
          <a:prstGeom prst="triangle">
            <a:avLst/>
          </a:prstGeom>
          <a:solidFill>
            <a:schemeClr val="bg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40F8B341-1B8C-4E24-49B6-DABF3E7A4FC2}"/>
              </a:ext>
            </a:extLst>
          </p:cNvPr>
          <p:cNvSpPr txBox="1"/>
          <p:nvPr/>
        </p:nvSpPr>
        <p:spPr>
          <a:xfrm>
            <a:off x="5709375" y="2946255"/>
            <a:ext cx="3331303" cy="738664"/>
          </a:xfrm>
          <a:prstGeom prst="rect">
            <a:avLst/>
          </a:prstGeom>
          <a:noFill/>
        </p:spPr>
        <p:txBody>
          <a:bodyPr wrap="square" rtlCol="0">
            <a:spAutoFit/>
          </a:bodyPr>
          <a:lstStyle/>
          <a:p>
            <a:r>
              <a:rPr lang="en-US" b="1" i="1" dirty="0">
                <a:solidFill>
                  <a:schemeClr val="bg2"/>
                </a:solidFill>
              </a:rPr>
              <a:t>Ten</a:t>
            </a:r>
            <a:r>
              <a:rPr lang="en-US" b="1" i="1" dirty="0">
                <a:solidFill>
                  <a:srgbClr val="FF0000"/>
                </a:solidFill>
              </a:rPr>
              <a:t> </a:t>
            </a:r>
            <a:r>
              <a:rPr lang="en-US" b="1" i="1" dirty="0"/>
              <a:t>buckets to convert from continuous to discrete space variables for experiments #1 and #2</a:t>
            </a:r>
          </a:p>
        </p:txBody>
      </p:sp>
      <p:sp>
        <p:nvSpPr>
          <p:cNvPr id="14" name="TextBox 13">
            <a:extLst>
              <a:ext uri="{FF2B5EF4-FFF2-40B4-BE49-F238E27FC236}">
                <a16:creationId xmlns:a16="http://schemas.microsoft.com/office/drawing/2014/main" id="{ECE25CE9-BA65-5152-B808-6868E8EA286F}"/>
              </a:ext>
            </a:extLst>
          </p:cNvPr>
          <p:cNvSpPr txBox="1"/>
          <p:nvPr/>
        </p:nvSpPr>
        <p:spPr>
          <a:xfrm>
            <a:off x="5709375" y="4088503"/>
            <a:ext cx="3434625" cy="307777"/>
          </a:xfrm>
          <a:prstGeom prst="rect">
            <a:avLst/>
          </a:prstGeom>
          <a:noFill/>
        </p:spPr>
        <p:txBody>
          <a:bodyPr wrap="square" rtlCol="0">
            <a:spAutoFit/>
          </a:bodyPr>
          <a:lstStyle/>
          <a:p>
            <a:r>
              <a:rPr lang="en-US" b="1" i="1" dirty="0">
                <a:solidFill>
                  <a:schemeClr val="bg2"/>
                </a:solidFill>
              </a:rPr>
              <a:t>Continuous state-space for </a:t>
            </a:r>
            <a:r>
              <a:rPr lang="en-US" b="1" i="1" dirty="0" err="1">
                <a:solidFill>
                  <a:schemeClr val="bg2"/>
                </a:solidFill>
              </a:rPr>
              <a:t>FinRL</a:t>
            </a:r>
            <a:endParaRPr lang="en-US" b="1" i="1" dirty="0"/>
          </a:p>
        </p:txBody>
      </p:sp>
      <p:sp>
        <p:nvSpPr>
          <p:cNvPr id="15" name="Isosceles Triangle 14">
            <a:extLst>
              <a:ext uri="{FF2B5EF4-FFF2-40B4-BE49-F238E27FC236}">
                <a16:creationId xmlns:a16="http://schemas.microsoft.com/office/drawing/2014/main" id="{9E84C1D7-A29D-B8AB-67E9-7A217D5A607E}"/>
              </a:ext>
            </a:extLst>
          </p:cNvPr>
          <p:cNvSpPr/>
          <p:nvPr/>
        </p:nvSpPr>
        <p:spPr>
          <a:xfrm rot="5400000">
            <a:off x="4828310" y="4209363"/>
            <a:ext cx="1405180" cy="218996"/>
          </a:xfrm>
          <a:prstGeom prst="triangle">
            <a:avLst/>
          </a:prstGeom>
          <a:solidFill>
            <a:schemeClr val="bg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States Overview</a:t>
            </a:r>
            <a:endParaRPr dirty="0"/>
          </a:p>
        </p:txBody>
      </p:sp>
      <p:sp>
        <p:nvSpPr>
          <p:cNvPr id="15" name="TextBox 14">
            <a:extLst>
              <a:ext uri="{FF2B5EF4-FFF2-40B4-BE49-F238E27FC236}">
                <a16:creationId xmlns:a16="http://schemas.microsoft.com/office/drawing/2014/main" id="{C8BE2B48-170D-EAF2-E0EF-9CB91C3C8368}"/>
              </a:ext>
            </a:extLst>
          </p:cNvPr>
          <p:cNvSpPr txBox="1"/>
          <p:nvPr/>
        </p:nvSpPr>
        <p:spPr>
          <a:xfrm>
            <a:off x="635267" y="1808120"/>
            <a:ext cx="7931217" cy="738664"/>
          </a:xfrm>
          <a:prstGeom prst="rect">
            <a:avLst/>
          </a:prstGeom>
          <a:noFill/>
        </p:spPr>
        <p:txBody>
          <a:bodyPr wrap="square" rtlCol="0">
            <a:spAutoFit/>
          </a:bodyPr>
          <a:lstStyle/>
          <a:p>
            <a:pPr marL="285750" indent="-285750">
              <a:buFont typeface="Arial" panose="020B0604020202020204" pitchFamily="34" charset="0"/>
              <a:buChar char="•"/>
            </a:pPr>
            <a:r>
              <a:rPr lang="en-US" dirty="0"/>
              <a:t>Sequential time series data with algorithm driven based on index location</a:t>
            </a:r>
          </a:p>
          <a:p>
            <a:pPr marL="285750" indent="-285750">
              <a:buFont typeface="Arial" panose="020B0604020202020204" pitchFamily="34" charset="0"/>
              <a:buChar char="•"/>
            </a:pPr>
            <a:r>
              <a:rPr lang="en-US" dirty="0"/>
              <a:t>States based on combinations of variables / indicators</a:t>
            </a:r>
          </a:p>
          <a:p>
            <a:pPr marL="285750" indent="-285750">
              <a:buFont typeface="Arial" panose="020B0604020202020204" pitchFamily="34" charset="0"/>
              <a:buChar char="•"/>
            </a:pPr>
            <a:r>
              <a:rPr lang="en-US" dirty="0"/>
              <a:t>Performance based on day shifted percentage changes</a:t>
            </a:r>
          </a:p>
        </p:txBody>
      </p:sp>
      <p:sp>
        <p:nvSpPr>
          <p:cNvPr id="17" name="Arrow: Up 16">
            <a:extLst>
              <a:ext uri="{FF2B5EF4-FFF2-40B4-BE49-F238E27FC236}">
                <a16:creationId xmlns:a16="http://schemas.microsoft.com/office/drawing/2014/main" id="{5AEB06BC-A977-526A-5157-048B4B931A35}"/>
              </a:ext>
            </a:extLst>
          </p:cNvPr>
          <p:cNvSpPr/>
          <p:nvPr/>
        </p:nvSpPr>
        <p:spPr>
          <a:xfrm>
            <a:off x="1145040" y="3409295"/>
            <a:ext cx="296333" cy="550334"/>
          </a:xfrm>
          <a:prstGeom prst="upArrow">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rrow: Up 17">
            <a:extLst>
              <a:ext uri="{FF2B5EF4-FFF2-40B4-BE49-F238E27FC236}">
                <a16:creationId xmlns:a16="http://schemas.microsoft.com/office/drawing/2014/main" id="{0DD08474-5F38-4109-FB02-4376401CFD8D}"/>
              </a:ext>
            </a:extLst>
          </p:cNvPr>
          <p:cNvSpPr/>
          <p:nvPr/>
        </p:nvSpPr>
        <p:spPr>
          <a:xfrm>
            <a:off x="3379609" y="3409295"/>
            <a:ext cx="296333" cy="550334"/>
          </a:xfrm>
          <a:prstGeom prst="upArrow">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row: Up 19">
            <a:extLst>
              <a:ext uri="{FF2B5EF4-FFF2-40B4-BE49-F238E27FC236}">
                <a16:creationId xmlns:a16="http://schemas.microsoft.com/office/drawing/2014/main" id="{F25E85EE-22B3-3755-13D1-73A2BAF74F44}"/>
              </a:ext>
            </a:extLst>
          </p:cNvPr>
          <p:cNvSpPr/>
          <p:nvPr/>
        </p:nvSpPr>
        <p:spPr>
          <a:xfrm rot="2494914">
            <a:off x="4304504" y="3438292"/>
            <a:ext cx="296333" cy="550334"/>
          </a:xfrm>
          <a:prstGeom prst="upArrow">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Arrow: Up 20">
            <a:extLst>
              <a:ext uri="{FF2B5EF4-FFF2-40B4-BE49-F238E27FC236}">
                <a16:creationId xmlns:a16="http://schemas.microsoft.com/office/drawing/2014/main" id="{E58D14F9-1080-E41A-5C6F-0DFA08132049}"/>
              </a:ext>
            </a:extLst>
          </p:cNvPr>
          <p:cNvSpPr/>
          <p:nvPr/>
        </p:nvSpPr>
        <p:spPr>
          <a:xfrm rot="1302030">
            <a:off x="5670133" y="3444580"/>
            <a:ext cx="296333" cy="550334"/>
          </a:xfrm>
          <a:prstGeom prst="upArrow">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Arrow: Up 23">
            <a:extLst>
              <a:ext uri="{FF2B5EF4-FFF2-40B4-BE49-F238E27FC236}">
                <a16:creationId xmlns:a16="http://schemas.microsoft.com/office/drawing/2014/main" id="{C08ACED9-8272-52B9-368A-DDA1488DFEDB}"/>
              </a:ext>
            </a:extLst>
          </p:cNvPr>
          <p:cNvSpPr/>
          <p:nvPr/>
        </p:nvSpPr>
        <p:spPr>
          <a:xfrm>
            <a:off x="6682717" y="3409295"/>
            <a:ext cx="296333" cy="550334"/>
          </a:xfrm>
          <a:prstGeom prst="upArrow">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row: Up 24">
            <a:extLst>
              <a:ext uri="{FF2B5EF4-FFF2-40B4-BE49-F238E27FC236}">
                <a16:creationId xmlns:a16="http://schemas.microsoft.com/office/drawing/2014/main" id="{A838AA7A-AA2E-526C-39DA-146FBA0971F8}"/>
              </a:ext>
            </a:extLst>
          </p:cNvPr>
          <p:cNvSpPr/>
          <p:nvPr/>
        </p:nvSpPr>
        <p:spPr>
          <a:xfrm>
            <a:off x="7850793" y="3409295"/>
            <a:ext cx="296333" cy="550334"/>
          </a:xfrm>
          <a:prstGeom prst="upArrow">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a:extLst>
              <a:ext uri="{FF2B5EF4-FFF2-40B4-BE49-F238E27FC236}">
                <a16:creationId xmlns:a16="http://schemas.microsoft.com/office/drawing/2014/main" id="{DE614AD3-5508-8584-B3E6-8AA9B097262C}"/>
              </a:ext>
            </a:extLst>
          </p:cNvPr>
          <p:cNvSpPr txBox="1"/>
          <p:nvPr/>
        </p:nvSpPr>
        <p:spPr>
          <a:xfrm>
            <a:off x="889538" y="4022494"/>
            <a:ext cx="845154" cy="246221"/>
          </a:xfrm>
          <a:prstGeom prst="rect">
            <a:avLst/>
          </a:prstGeom>
          <a:noFill/>
        </p:spPr>
        <p:txBody>
          <a:bodyPr wrap="square" rtlCol="0">
            <a:spAutoFit/>
          </a:bodyPr>
          <a:lstStyle/>
          <a:p>
            <a:pPr algn="ctr"/>
            <a:r>
              <a:rPr lang="en-US" sz="1000" i="1" dirty="0"/>
              <a:t>Daily data</a:t>
            </a:r>
          </a:p>
        </p:txBody>
      </p:sp>
      <p:sp>
        <p:nvSpPr>
          <p:cNvPr id="28" name="TextBox 27">
            <a:extLst>
              <a:ext uri="{FF2B5EF4-FFF2-40B4-BE49-F238E27FC236}">
                <a16:creationId xmlns:a16="http://schemas.microsoft.com/office/drawing/2014/main" id="{3ED8018F-EAA2-0C2C-E45F-2A4E1C18AACA}"/>
              </a:ext>
            </a:extLst>
          </p:cNvPr>
          <p:cNvSpPr txBox="1"/>
          <p:nvPr/>
        </p:nvSpPr>
        <p:spPr>
          <a:xfrm>
            <a:off x="3105198" y="4022494"/>
            <a:ext cx="845154" cy="400110"/>
          </a:xfrm>
          <a:prstGeom prst="rect">
            <a:avLst/>
          </a:prstGeom>
          <a:noFill/>
        </p:spPr>
        <p:txBody>
          <a:bodyPr wrap="square" rtlCol="0">
            <a:spAutoFit/>
          </a:bodyPr>
          <a:lstStyle/>
          <a:p>
            <a:pPr algn="ctr"/>
            <a:r>
              <a:rPr lang="en-US" sz="1000" i="1" dirty="0"/>
              <a:t>Adjusted stock price</a:t>
            </a:r>
          </a:p>
        </p:txBody>
      </p:sp>
      <p:sp>
        <p:nvSpPr>
          <p:cNvPr id="30" name="TextBox 29">
            <a:extLst>
              <a:ext uri="{FF2B5EF4-FFF2-40B4-BE49-F238E27FC236}">
                <a16:creationId xmlns:a16="http://schemas.microsoft.com/office/drawing/2014/main" id="{5D053A8B-24B1-FB4B-2101-13FBA35E5C4B}"/>
              </a:ext>
            </a:extLst>
          </p:cNvPr>
          <p:cNvSpPr txBox="1"/>
          <p:nvPr/>
        </p:nvSpPr>
        <p:spPr>
          <a:xfrm>
            <a:off x="4753237" y="4022494"/>
            <a:ext cx="1641776" cy="553998"/>
          </a:xfrm>
          <a:prstGeom prst="rect">
            <a:avLst/>
          </a:prstGeom>
          <a:noFill/>
        </p:spPr>
        <p:txBody>
          <a:bodyPr wrap="square" rtlCol="0">
            <a:spAutoFit/>
          </a:bodyPr>
          <a:lstStyle/>
          <a:p>
            <a:pPr algn="ctr"/>
            <a:r>
              <a:rPr lang="en-US" sz="1000" i="1" dirty="0"/>
              <a:t>Bucketed technical indicators as state variables</a:t>
            </a:r>
          </a:p>
        </p:txBody>
      </p:sp>
      <p:sp>
        <p:nvSpPr>
          <p:cNvPr id="31" name="TextBox 30">
            <a:extLst>
              <a:ext uri="{FF2B5EF4-FFF2-40B4-BE49-F238E27FC236}">
                <a16:creationId xmlns:a16="http://schemas.microsoft.com/office/drawing/2014/main" id="{0CC2BAFD-38D3-C6D0-821E-438B155FB431}"/>
              </a:ext>
            </a:extLst>
          </p:cNvPr>
          <p:cNvSpPr txBox="1"/>
          <p:nvPr/>
        </p:nvSpPr>
        <p:spPr>
          <a:xfrm>
            <a:off x="3908083" y="4022494"/>
            <a:ext cx="845154" cy="400110"/>
          </a:xfrm>
          <a:prstGeom prst="rect">
            <a:avLst/>
          </a:prstGeom>
          <a:noFill/>
        </p:spPr>
        <p:txBody>
          <a:bodyPr wrap="square" rtlCol="0">
            <a:spAutoFit/>
          </a:bodyPr>
          <a:lstStyle/>
          <a:p>
            <a:pPr algn="ctr"/>
            <a:r>
              <a:rPr lang="en-US" sz="1000" i="1" dirty="0"/>
              <a:t>Technical indicators</a:t>
            </a:r>
          </a:p>
        </p:txBody>
      </p:sp>
      <p:sp>
        <p:nvSpPr>
          <p:cNvPr id="32" name="TextBox 31">
            <a:extLst>
              <a:ext uri="{FF2B5EF4-FFF2-40B4-BE49-F238E27FC236}">
                <a16:creationId xmlns:a16="http://schemas.microsoft.com/office/drawing/2014/main" id="{3BEEE6C5-D760-21C4-9F1A-B782FD3FE54F}"/>
              </a:ext>
            </a:extLst>
          </p:cNvPr>
          <p:cNvSpPr txBox="1"/>
          <p:nvPr/>
        </p:nvSpPr>
        <p:spPr>
          <a:xfrm>
            <a:off x="6057710" y="4022494"/>
            <a:ext cx="1253100" cy="707886"/>
          </a:xfrm>
          <a:prstGeom prst="rect">
            <a:avLst/>
          </a:prstGeom>
          <a:noFill/>
        </p:spPr>
        <p:txBody>
          <a:bodyPr wrap="square" rtlCol="0">
            <a:spAutoFit/>
          </a:bodyPr>
          <a:lstStyle/>
          <a:p>
            <a:pPr algn="ctr"/>
            <a:r>
              <a:rPr lang="en-US" sz="1000" i="1" dirty="0"/>
              <a:t>Sequential time series where next date is the next state</a:t>
            </a:r>
          </a:p>
        </p:txBody>
      </p:sp>
      <p:sp>
        <p:nvSpPr>
          <p:cNvPr id="33" name="TextBox 32">
            <a:extLst>
              <a:ext uri="{FF2B5EF4-FFF2-40B4-BE49-F238E27FC236}">
                <a16:creationId xmlns:a16="http://schemas.microsoft.com/office/drawing/2014/main" id="{5B427072-E442-CDA9-045D-A6340B188B32}"/>
              </a:ext>
            </a:extLst>
          </p:cNvPr>
          <p:cNvSpPr txBox="1"/>
          <p:nvPr/>
        </p:nvSpPr>
        <p:spPr>
          <a:xfrm>
            <a:off x="7220665" y="4022494"/>
            <a:ext cx="1763560" cy="861774"/>
          </a:xfrm>
          <a:prstGeom prst="rect">
            <a:avLst/>
          </a:prstGeom>
          <a:noFill/>
        </p:spPr>
        <p:txBody>
          <a:bodyPr wrap="square" rtlCol="0">
            <a:spAutoFit/>
          </a:bodyPr>
          <a:lstStyle/>
          <a:p>
            <a:pPr algn="ctr"/>
            <a:r>
              <a:rPr lang="en-US" sz="1000" i="1" dirty="0"/>
              <a:t>Long-only / “in” or “out” of the market…buy reward is one day shifted percentage change in stock price. Sell reward is zero</a:t>
            </a:r>
          </a:p>
        </p:txBody>
      </p:sp>
      <p:sp>
        <p:nvSpPr>
          <p:cNvPr id="34" name="Right Brace 33">
            <a:extLst>
              <a:ext uri="{FF2B5EF4-FFF2-40B4-BE49-F238E27FC236}">
                <a16:creationId xmlns:a16="http://schemas.microsoft.com/office/drawing/2014/main" id="{49314A24-F06F-A0DA-A104-CF9B146041B5}"/>
              </a:ext>
            </a:extLst>
          </p:cNvPr>
          <p:cNvSpPr/>
          <p:nvPr/>
        </p:nvSpPr>
        <p:spPr>
          <a:xfrm rot="5400000">
            <a:off x="5877539" y="3097591"/>
            <a:ext cx="114875" cy="531394"/>
          </a:xfrm>
          <a:prstGeom prst="rightBrace">
            <a:avLst>
              <a:gd name="adj1" fmla="val 47414"/>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 name="Right Brace 34">
            <a:extLst>
              <a:ext uri="{FF2B5EF4-FFF2-40B4-BE49-F238E27FC236}">
                <a16:creationId xmlns:a16="http://schemas.microsoft.com/office/drawing/2014/main" id="{94B09FA5-85AD-3B5C-575A-D53EECFF101E}"/>
              </a:ext>
            </a:extLst>
          </p:cNvPr>
          <p:cNvSpPr/>
          <p:nvPr/>
        </p:nvSpPr>
        <p:spPr>
          <a:xfrm rot="5400000">
            <a:off x="6774261" y="2915706"/>
            <a:ext cx="113247" cy="901445"/>
          </a:xfrm>
          <a:prstGeom prst="rightBrace">
            <a:avLst>
              <a:gd name="adj1" fmla="val 47414"/>
              <a:gd name="adj2" fmla="val 49806"/>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6" name="Right Brace 35">
            <a:extLst>
              <a:ext uri="{FF2B5EF4-FFF2-40B4-BE49-F238E27FC236}">
                <a16:creationId xmlns:a16="http://schemas.microsoft.com/office/drawing/2014/main" id="{1ACA64C0-7E2A-0354-2FD2-F6196BDC0E18}"/>
              </a:ext>
            </a:extLst>
          </p:cNvPr>
          <p:cNvSpPr/>
          <p:nvPr/>
        </p:nvSpPr>
        <p:spPr>
          <a:xfrm rot="5400000">
            <a:off x="7919302" y="2738715"/>
            <a:ext cx="110920" cy="1253100"/>
          </a:xfrm>
          <a:prstGeom prst="rightBrace">
            <a:avLst>
              <a:gd name="adj1" fmla="val 47414"/>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7" name="Right Brace 36">
            <a:extLst>
              <a:ext uri="{FF2B5EF4-FFF2-40B4-BE49-F238E27FC236}">
                <a16:creationId xmlns:a16="http://schemas.microsoft.com/office/drawing/2014/main" id="{2873C143-79D8-C47D-456C-19DC6064B9C8}"/>
              </a:ext>
            </a:extLst>
          </p:cNvPr>
          <p:cNvSpPr/>
          <p:nvPr/>
        </p:nvSpPr>
        <p:spPr>
          <a:xfrm rot="5400000">
            <a:off x="4672515" y="2862213"/>
            <a:ext cx="113246" cy="1000521"/>
          </a:xfrm>
          <a:prstGeom prst="rightBrace">
            <a:avLst>
              <a:gd name="adj1" fmla="val 47414"/>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9" name="Picture 8">
            <a:extLst>
              <a:ext uri="{FF2B5EF4-FFF2-40B4-BE49-F238E27FC236}">
                <a16:creationId xmlns:a16="http://schemas.microsoft.com/office/drawing/2014/main" id="{8AC43A0A-5858-19F1-B1A9-E1D7B26D7F65}"/>
              </a:ext>
            </a:extLst>
          </p:cNvPr>
          <p:cNvPicPr>
            <a:picLocks noChangeAspect="1"/>
          </p:cNvPicPr>
          <p:nvPr/>
        </p:nvPicPr>
        <p:blipFill>
          <a:blip r:embed="rId3"/>
          <a:stretch>
            <a:fillRect/>
          </a:stretch>
        </p:blipFill>
        <p:spPr>
          <a:xfrm>
            <a:off x="577516" y="2525227"/>
            <a:ext cx="7931217" cy="726801"/>
          </a:xfrm>
          <a:prstGeom prst="rect">
            <a:avLst/>
          </a:prstGeom>
        </p:spPr>
      </p:pic>
    </p:spTree>
    <p:extLst>
      <p:ext uri="{BB962C8B-B14F-4D97-AF65-F5344CB8AC3E}">
        <p14:creationId xmlns:p14="http://schemas.microsoft.com/office/powerpoint/2010/main" val="28509209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Simplified Trading Environment Overview (1 of 2)</a:t>
            </a:r>
            <a:endParaRPr dirty="0"/>
          </a:p>
        </p:txBody>
      </p:sp>
      <p:sp>
        <p:nvSpPr>
          <p:cNvPr id="8" name="Rectangle: Rounded Corners 7">
            <a:extLst>
              <a:ext uri="{FF2B5EF4-FFF2-40B4-BE49-F238E27FC236}">
                <a16:creationId xmlns:a16="http://schemas.microsoft.com/office/drawing/2014/main" id="{A5B4AFB1-F5B8-DEDB-4152-BB5A55B9D5F3}"/>
              </a:ext>
            </a:extLst>
          </p:cNvPr>
          <p:cNvSpPr/>
          <p:nvPr/>
        </p:nvSpPr>
        <p:spPr>
          <a:xfrm>
            <a:off x="132586" y="1985027"/>
            <a:ext cx="8094754" cy="25017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dirty="0"/>
              <a:t>General Setup</a:t>
            </a:r>
          </a:p>
        </p:txBody>
      </p:sp>
      <p:pic>
        <p:nvPicPr>
          <p:cNvPr id="21" name="Picture 20">
            <a:extLst>
              <a:ext uri="{FF2B5EF4-FFF2-40B4-BE49-F238E27FC236}">
                <a16:creationId xmlns:a16="http://schemas.microsoft.com/office/drawing/2014/main" id="{E992D56B-84D8-D704-EB00-9E97A4D38550}"/>
              </a:ext>
            </a:extLst>
          </p:cNvPr>
          <p:cNvPicPr>
            <a:picLocks noChangeAspect="1"/>
          </p:cNvPicPr>
          <p:nvPr/>
        </p:nvPicPr>
        <p:blipFill rotWithShape="1">
          <a:blip r:embed="rId3"/>
          <a:srcRect r="5716" b="51446"/>
          <a:stretch/>
        </p:blipFill>
        <p:spPr>
          <a:xfrm>
            <a:off x="114075" y="2286211"/>
            <a:ext cx="3937764" cy="2225787"/>
          </a:xfrm>
          <a:prstGeom prst="rect">
            <a:avLst/>
          </a:prstGeom>
        </p:spPr>
      </p:pic>
      <p:sp>
        <p:nvSpPr>
          <p:cNvPr id="3" name="TextBox 2">
            <a:extLst>
              <a:ext uri="{FF2B5EF4-FFF2-40B4-BE49-F238E27FC236}">
                <a16:creationId xmlns:a16="http://schemas.microsoft.com/office/drawing/2014/main" id="{FBF09435-8032-20FF-E3B8-BFDF9BCB2675}"/>
              </a:ext>
            </a:extLst>
          </p:cNvPr>
          <p:cNvSpPr txBox="1"/>
          <p:nvPr/>
        </p:nvSpPr>
        <p:spPr>
          <a:xfrm>
            <a:off x="80888" y="4511998"/>
            <a:ext cx="1498043" cy="400110"/>
          </a:xfrm>
          <a:prstGeom prst="rect">
            <a:avLst/>
          </a:prstGeom>
          <a:noFill/>
        </p:spPr>
        <p:txBody>
          <a:bodyPr wrap="square" rtlCol="0">
            <a:spAutoFit/>
          </a:bodyPr>
          <a:lstStyle/>
          <a:p>
            <a:r>
              <a:rPr lang="en-US" sz="1000" i="1" dirty="0"/>
              <a:t>0: Buy and 1: Sell action space</a:t>
            </a:r>
          </a:p>
        </p:txBody>
      </p:sp>
      <p:sp>
        <p:nvSpPr>
          <p:cNvPr id="13" name="TextBox 12">
            <a:extLst>
              <a:ext uri="{FF2B5EF4-FFF2-40B4-BE49-F238E27FC236}">
                <a16:creationId xmlns:a16="http://schemas.microsoft.com/office/drawing/2014/main" id="{845A6467-0BB5-2294-6DA7-790E51FE78AF}"/>
              </a:ext>
            </a:extLst>
          </p:cNvPr>
          <p:cNvSpPr txBox="1"/>
          <p:nvPr/>
        </p:nvSpPr>
        <p:spPr>
          <a:xfrm>
            <a:off x="1630581" y="4555192"/>
            <a:ext cx="1670946" cy="246221"/>
          </a:xfrm>
          <a:prstGeom prst="rect">
            <a:avLst/>
          </a:prstGeom>
          <a:noFill/>
        </p:spPr>
        <p:txBody>
          <a:bodyPr wrap="square" rtlCol="0">
            <a:spAutoFit/>
          </a:bodyPr>
          <a:lstStyle/>
          <a:p>
            <a:r>
              <a:rPr lang="en-US" sz="1000" i="1" dirty="0"/>
              <a:t>Ten buckets for states</a:t>
            </a:r>
          </a:p>
        </p:txBody>
      </p:sp>
      <p:sp>
        <p:nvSpPr>
          <p:cNvPr id="14" name="TextBox 13">
            <a:extLst>
              <a:ext uri="{FF2B5EF4-FFF2-40B4-BE49-F238E27FC236}">
                <a16:creationId xmlns:a16="http://schemas.microsoft.com/office/drawing/2014/main" id="{021B1DCF-E109-B2F8-0484-3F90B8D6ED19}"/>
              </a:ext>
            </a:extLst>
          </p:cNvPr>
          <p:cNvSpPr txBox="1"/>
          <p:nvPr/>
        </p:nvSpPr>
        <p:spPr>
          <a:xfrm>
            <a:off x="4216400" y="4555192"/>
            <a:ext cx="1143000" cy="400110"/>
          </a:xfrm>
          <a:prstGeom prst="rect">
            <a:avLst/>
          </a:prstGeom>
          <a:noFill/>
        </p:spPr>
        <p:txBody>
          <a:bodyPr wrap="square" rtlCol="0">
            <a:spAutoFit/>
          </a:bodyPr>
          <a:lstStyle/>
          <a:p>
            <a:r>
              <a:rPr lang="en-US" sz="1000" i="1" dirty="0"/>
              <a:t>Start at first index location</a:t>
            </a:r>
          </a:p>
        </p:txBody>
      </p:sp>
      <p:sp>
        <p:nvSpPr>
          <p:cNvPr id="17" name="Rectangle 16">
            <a:extLst>
              <a:ext uri="{FF2B5EF4-FFF2-40B4-BE49-F238E27FC236}">
                <a16:creationId xmlns:a16="http://schemas.microsoft.com/office/drawing/2014/main" id="{272B04B1-224F-BEA6-5D28-496DFE343901}"/>
              </a:ext>
            </a:extLst>
          </p:cNvPr>
          <p:cNvSpPr/>
          <p:nvPr/>
        </p:nvSpPr>
        <p:spPr>
          <a:xfrm>
            <a:off x="967890" y="2939533"/>
            <a:ext cx="3058549" cy="336193"/>
          </a:xfrm>
          <a:prstGeom prst="rect">
            <a:avLst/>
          </a:prstGeom>
          <a:noFill/>
          <a:ln w="12700">
            <a:solidFill>
              <a:schemeClr val="bg1">
                <a:lumMod val="9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a:extLst>
              <a:ext uri="{FF2B5EF4-FFF2-40B4-BE49-F238E27FC236}">
                <a16:creationId xmlns:a16="http://schemas.microsoft.com/office/drawing/2014/main" id="{4731E6FB-EF32-15E2-DC90-5A3A30E48361}"/>
              </a:ext>
            </a:extLst>
          </p:cNvPr>
          <p:cNvCxnSpPr>
            <a:cxnSpLocks/>
          </p:cNvCxnSpPr>
          <p:nvPr/>
        </p:nvCxnSpPr>
        <p:spPr>
          <a:xfrm flipV="1">
            <a:off x="654050" y="3326220"/>
            <a:ext cx="389837" cy="1124890"/>
          </a:xfrm>
          <a:prstGeom prst="straightConnector1">
            <a:avLst/>
          </a:prstGeom>
          <a:ln>
            <a:solidFill>
              <a:schemeClr val="bg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3F52D4D9-E27F-BD06-3C39-7A1E2345BE3F}"/>
              </a:ext>
            </a:extLst>
          </p:cNvPr>
          <p:cNvSpPr/>
          <p:nvPr/>
        </p:nvSpPr>
        <p:spPr>
          <a:xfrm>
            <a:off x="2019300" y="3864607"/>
            <a:ext cx="654050" cy="336193"/>
          </a:xfrm>
          <a:prstGeom prst="rect">
            <a:avLst/>
          </a:prstGeom>
          <a:noFill/>
          <a:ln w="12700">
            <a:solidFill>
              <a:schemeClr val="bg1">
                <a:lumMod val="9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Arrow Connector 22">
            <a:extLst>
              <a:ext uri="{FF2B5EF4-FFF2-40B4-BE49-F238E27FC236}">
                <a16:creationId xmlns:a16="http://schemas.microsoft.com/office/drawing/2014/main" id="{EF179028-DF49-D365-9D46-60C4505178B3}"/>
              </a:ext>
            </a:extLst>
          </p:cNvPr>
          <p:cNvCxnSpPr>
            <a:cxnSpLocks/>
          </p:cNvCxnSpPr>
          <p:nvPr/>
        </p:nvCxnSpPr>
        <p:spPr>
          <a:xfrm flipH="1" flipV="1">
            <a:off x="2346325" y="4243994"/>
            <a:ext cx="44850" cy="268004"/>
          </a:xfrm>
          <a:prstGeom prst="straightConnector1">
            <a:avLst/>
          </a:prstGeom>
          <a:ln>
            <a:solidFill>
              <a:schemeClr val="bg1">
                <a:lumMod val="9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26" name="Picture 25">
            <a:extLst>
              <a:ext uri="{FF2B5EF4-FFF2-40B4-BE49-F238E27FC236}">
                <a16:creationId xmlns:a16="http://schemas.microsoft.com/office/drawing/2014/main" id="{53040BF6-BFDE-BFAC-75A5-657E325EA0DA}"/>
              </a:ext>
            </a:extLst>
          </p:cNvPr>
          <p:cNvPicPr>
            <a:picLocks noChangeAspect="1"/>
          </p:cNvPicPr>
          <p:nvPr/>
        </p:nvPicPr>
        <p:blipFill rotWithShape="1">
          <a:blip r:embed="rId4"/>
          <a:srcRect t="46255"/>
          <a:stretch/>
        </p:blipFill>
        <p:spPr>
          <a:xfrm>
            <a:off x="4370306" y="2286210"/>
            <a:ext cx="3780404" cy="2225787"/>
          </a:xfrm>
          <a:prstGeom prst="rect">
            <a:avLst/>
          </a:prstGeom>
        </p:spPr>
      </p:pic>
      <p:cxnSp>
        <p:nvCxnSpPr>
          <p:cNvPr id="27" name="Straight Arrow Connector 26">
            <a:extLst>
              <a:ext uri="{FF2B5EF4-FFF2-40B4-BE49-F238E27FC236}">
                <a16:creationId xmlns:a16="http://schemas.microsoft.com/office/drawing/2014/main" id="{B5343A6D-DB98-D999-CBB0-DB55CED36AAE}"/>
              </a:ext>
            </a:extLst>
          </p:cNvPr>
          <p:cNvCxnSpPr>
            <a:cxnSpLocks/>
          </p:cNvCxnSpPr>
          <p:nvPr/>
        </p:nvCxnSpPr>
        <p:spPr>
          <a:xfrm flipV="1">
            <a:off x="4517320" y="3060700"/>
            <a:ext cx="226130" cy="1390410"/>
          </a:xfrm>
          <a:prstGeom prst="straightConnector1">
            <a:avLst/>
          </a:prstGeom>
          <a:ln>
            <a:solidFill>
              <a:schemeClr val="bg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4C78AE40-18CE-AB71-DA5B-F6292DB97927}"/>
              </a:ext>
            </a:extLst>
          </p:cNvPr>
          <p:cNvSpPr/>
          <p:nvPr/>
        </p:nvSpPr>
        <p:spPr>
          <a:xfrm>
            <a:off x="4769221" y="2889250"/>
            <a:ext cx="1129929" cy="156345"/>
          </a:xfrm>
          <a:prstGeom prst="rect">
            <a:avLst/>
          </a:prstGeom>
          <a:noFill/>
          <a:ln w="12700">
            <a:solidFill>
              <a:schemeClr val="bg1">
                <a:lumMod val="9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F73DDD40-E6E7-54A0-3BAD-D342BD9CE233}"/>
              </a:ext>
            </a:extLst>
          </p:cNvPr>
          <p:cNvSpPr/>
          <p:nvPr/>
        </p:nvSpPr>
        <p:spPr>
          <a:xfrm>
            <a:off x="4794435" y="3060552"/>
            <a:ext cx="2908115" cy="156345"/>
          </a:xfrm>
          <a:prstGeom prst="rect">
            <a:avLst/>
          </a:prstGeom>
          <a:noFill/>
          <a:ln w="12700">
            <a:solidFill>
              <a:schemeClr val="bg1">
                <a:lumMod val="9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Arrow Connector 32">
            <a:extLst>
              <a:ext uri="{FF2B5EF4-FFF2-40B4-BE49-F238E27FC236}">
                <a16:creationId xmlns:a16="http://schemas.microsoft.com/office/drawing/2014/main" id="{3E86496D-37A7-DECB-C99D-6EE6188CE9E7}"/>
              </a:ext>
            </a:extLst>
          </p:cNvPr>
          <p:cNvCxnSpPr>
            <a:cxnSpLocks/>
          </p:cNvCxnSpPr>
          <p:nvPr/>
        </p:nvCxnSpPr>
        <p:spPr>
          <a:xfrm flipV="1">
            <a:off x="6878250" y="3216897"/>
            <a:ext cx="226130" cy="1390410"/>
          </a:xfrm>
          <a:prstGeom prst="straightConnector1">
            <a:avLst/>
          </a:prstGeom>
          <a:ln>
            <a:solidFill>
              <a:schemeClr val="bg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4DD4B7DE-D6AD-E24E-8143-215BD6B7FB37}"/>
              </a:ext>
            </a:extLst>
          </p:cNvPr>
          <p:cNvSpPr txBox="1"/>
          <p:nvPr/>
        </p:nvSpPr>
        <p:spPr>
          <a:xfrm>
            <a:off x="6482080" y="4563007"/>
            <a:ext cx="1143000" cy="400110"/>
          </a:xfrm>
          <a:prstGeom prst="rect">
            <a:avLst/>
          </a:prstGeom>
          <a:noFill/>
        </p:spPr>
        <p:txBody>
          <a:bodyPr wrap="square" rtlCol="0">
            <a:spAutoFit/>
          </a:bodyPr>
          <a:lstStyle/>
          <a:p>
            <a:r>
              <a:rPr lang="en-US" sz="1000" i="1" dirty="0"/>
              <a:t>State driven by index location</a:t>
            </a:r>
          </a:p>
        </p:txBody>
      </p:sp>
    </p:spTree>
    <p:extLst>
      <p:ext uri="{BB962C8B-B14F-4D97-AF65-F5344CB8AC3E}">
        <p14:creationId xmlns:p14="http://schemas.microsoft.com/office/powerpoint/2010/main" val="14890854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Simplified Trading Environment Overview (2 of 2)</a:t>
            </a:r>
            <a:endParaRPr dirty="0"/>
          </a:p>
        </p:txBody>
      </p:sp>
      <p:sp>
        <p:nvSpPr>
          <p:cNvPr id="3" name="Rectangle: Rounded Corners 2">
            <a:extLst>
              <a:ext uri="{FF2B5EF4-FFF2-40B4-BE49-F238E27FC236}">
                <a16:creationId xmlns:a16="http://schemas.microsoft.com/office/drawing/2014/main" id="{6BB12109-9E48-150B-FF2E-CB1E0232FC7A}"/>
              </a:ext>
            </a:extLst>
          </p:cNvPr>
          <p:cNvSpPr/>
          <p:nvPr/>
        </p:nvSpPr>
        <p:spPr>
          <a:xfrm>
            <a:off x="783558" y="1911027"/>
            <a:ext cx="7782925" cy="21899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dirty="0"/>
              <a:t>Steps</a:t>
            </a:r>
          </a:p>
        </p:txBody>
      </p:sp>
      <p:pic>
        <p:nvPicPr>
          <p:cNvPr id="5" name="Picture 4">
            <a:extLst>
              <a:ext uri="{FF2B5EF4-FFF2-40B4-BE49-F238E27FC236}">
                <a16:creationId xmlns:a16="http://schemas.microsoft.com/office/drawing/2014/main" id="{51A2B028-B311-F790-47D5-3960B3DAFA95}"/>
              </a:ext>
            </a:extLst>
          </p:cNvPr>
          <p:cNvPicPr>
            <a:picLocks noChangeAspect="1"/>
          </p:cNvPicPr>
          <p:nvPr/>
        </p:nvPicPr>
        <p:blipFill rotWithShape="1">
          <a:blip r:embed="rId3"/>
          <a:srcRect b="50000"/>
          <a:stretch/>
        </p:blipFill>
        <p:spPr>
          <a:xfrm>
            <a:off x="849473" y="2179796"/>
            <a:ext cx="3347794" cy="2254802"/>
          </a:xfrm>
          <a:prstGeom prst="rect">
            <a:avLst/>
          </a:prstGeom>
        </p:spPr>
      </p:pic>
      <p:sp>
        <p:nvSpPr>
          <p:cNvPr id="14" name="TextBox 13">
            <a:extLst>
              <a:ext uri="{FF2B5EF4-FFF2-40B4-BE49-F238E27FC236}">
                <a16:creationId xmlns:a16="http://schemas.microsoft.com/office/drawing/2014/main" id="{3604CA96-8EF4-4D0F-8607-EA46D0CCB027}"/>
              </a:ext>
            </a:extLst>
          </p:cNvPr>
          <p:cNvSpPr txBox="1"/>
          <p:nvPr/>
        </p:nvSpPr>
        <p:spPr>
          <a:xfrm>
            <a:off x="5449" y="4435165"/>
            <a:ext cx="1508599" cy="553998"/>
          </a:xfrm>
          <a:prstGeom prst="rect">
            <a:avLst/>
          </a:prstGeom>
          <a:noFill/>
        </p:spPr>
        <p:txBody>
          <a:bodyPr wrap="square" rtlCol="0">
            <a:spAutoFit/>
          </a:bodyPr>
          <a:lstStyle/>
          <a:p>
            <a:r>
              <a:rPr lang="en-US" sz="1000" i="1" dirty="0"/>
              <a:t>Long-only model with reward driven by buy / sell ‘signal’</a:t>
            </a:r>
          </a:p>
        </p:txBody>
      </p:sp>
      <p:sp>
        <p:nvSpPr>
          <p:cNvPr id="18" name="TextBox 17">
            <a:extLst>
              <a:ext uri="{FF2B5EF4-FFF2-40B4-BE49-F238E27FC236}">
                <a16:creationId xmlns:a16="http://schemas.microsoft.com/office/drawing/2014/main" id="{36F3EB3F-9614-09AB-C148-6A6384E93964}"/>
              </a:ext>
            </a:extLst>
          </p:cNvPr>
          <p:cNvSpPr txBox="1"/>
          <p:nvPr/>
        </p:nvSpPr>
        <p:spPr>
          <a:xfrm>
            <a:off x="1547665" y="4511939"/>
            <a:ext cx="2870200" cy="246221"/>
          </a:xfrm>
          <a:prstGeom prst="rect">
            <a:avLst/>
          </a:prstGeom>
          <a:noFill/>
        </p:spPr>
        <p:txBody>
          <a:bodyPr wrap="square" rtlCol="0">
            <a:spAutoFit/>
          </a:bodyPr>
          <a:lstStyle/>
          <a:p>
            <a:r>
              <a:rPr lang="en-US" sz="1000" i="1" dirty="0"/>
              <a:t>Stop at last index location</a:t>
            </a:r>
          </a:p>
        </p:txBody>
      </p:sp>
      <p:sp>
        <p:nvSpPr>
          <p:cNvPr id="23" name="TextBox 22">
            <a:extLst>
              <a:ext uri="{FF2B5EF4-FFF2-40B4-BE49-F238E27FC236}">
                <a16:creationId xmlns:a16="http://schemas.microsoft.com/office/drawing/2014/main" id="{5ABC2F08-1066-28C1-E79D-030D946FFBF4}"/>
              </a:ext>
            </a:extLst>
          </p:cNvPr>
          <p:cNvSpPr txBox="1"/>
          <p:nvPr/>
        </p:nvSpPr>
        <p:spPr>
          <a:xfrm>
            <a:off x="4748105" y="4382360"/>
            <a:ext cx="2151942" cy="400110"/>
          </a:xfrm>
          <a:prstGeom prst="rect">
            <a:avLst/>
          </a:prstGeom>
          <a:noFill/>
        </p:spPr>
        <p:txBody>
          <a:bodyPr wrap="square" rtlCol="0">
            <a:spAutoFit/>
          </a:bodyPr>
          <a:lstStyle/>
          <a:p>
            <a:r>
              <a:rPr lang="en-US" sz="1000" i="1" dirty="0"/>
              <a:t>Move down the index and select the next state</a:t>
            </a:r>
          </a:p>
        </p:txBody>
      </p:sp>
      <p:sp>
        <p:nvSpPr>
          <p:cNvPr id="26" name="Rectangle 25">
            <a:extLst>
              <a:ext uri="{FF2B5EF4-FFF2-40B4-BE49-F238E27FC236}">
                <a16:creationId xmlns:a16="http://schemas.microsoft.com/office/drawing/2014/main" id="{5A319B59-413E-6300-3F04-E887888B3016}"/>
              </a:ext>
            </a:extLst>
          </p:cNvPr>
          <p:cNvSpPr/>
          <p:nvPr/>
        </p:nvSpPr>
        <p:spPr>
          <a:xfrm>
            <a:off x="994095" y="2860089"/>
            <a:ext cx="3058549" cy="523915"/>
          </a:xfrm>
          <a:prstGeom prst="rect">
            <a:avLst/>
          </a:prstGeom>
          <a:noFill/>
          <a:ln w="12700">
            <a:solidFill>
              <a:schemeClr val="bg1">
                <a:lumMod val="9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Arrow Connector 26">
            <a:extLst>
              <a:ext uri="{FF2B5EF4-FFF2-40B4-BE49-F238E27FC236}">
                <a16:creationId xmlns:a16="http://schemas.microsoft.com/office/drawing/2014/main" id="{60C12F63-FD9C-AF56-E95D-503DFB228E10}"/>
              </a:ext>
            </a:extLst>
          </p:cNvPr>
          <p:cNvCxnSpPr>
            <a:cxnSpLocks/>
          </p:cNvCxnSpPr>
          <p:nvPr/>
        </p:nvCxnSpPr>
        <p:spPr>
          <a:xfrm flipV="1">
            <a:off x="920187" y="3440803"/>
            <a:ext cx="114942" cy="946002"/>
          </a:xfrm>
          <a:prstGeom prst="straightConnector1">
            <a:avLst/>
          </a:prstGeom>
          <a:ln>
            <a:solidFill>
              <a:schemeClr val="bg1">
                <a:lumMod val="9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39C1F3AD-4E0F-2975-D196-4DD740248791}"/>
              </a:ext>
            </a:extLst>
          </p:cNvPr>
          <p:cNvCxnSpPr>
            <a:cxnSpLocks/>
          </p:cNvCxnSpPr>
          <p:nvPr/>
        </p:nvCxnSpPr>
        <p:spPr>
          <a:xfrm flipV="1">
            <a:off x="2131965" y="3565937"/>
            <a:ext cx="114942" cy="946002"/>
          </a:xfrm>
          <a:prstGeom prst="straightConnector1">
            <a:avLst/>
          </a:prstGeom>
          <a:ln>
            <a:solidFill>
              <a:schemeClr val="bg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747704D9-E5C3-49AE-5C8F-11D43FFF282B}"/>
              </a:ext>
            </a:extLst>
          </p:cNvPr>
          <p:cNvSpPr/>
          <p:nvPr/>
        </p:nvSpPr>
        <p:spPr>
          <a:xfrm>
            <a:off x="1080550" y="3435941"/>
            <a:ext cx="2287068" cy="125809"/>
          </a:xfrm>
          <a:prstGeom prst="rect">
            <a:avLst/>
          </a:prstGeom>
          <a:noFill/>
          <a:ln w="12700">
            <a:solidFill>
              <a:schemeClr val="bg1">
                <a:lumMod val="9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340E2AB1-AEEA-9CB9-9EEE-E607F4B48F35}"/>
              </a:ext>
            </a:extLst>
          </p:cNvPr>
          <p:cNvSpPr/>
          <p:nvPr/>
        </p:nvSpPr>
        <p:spPr>
          <a:xfrm>
            <a:off x="4892726" y="3845561"/>
            <a:ext cx="3058549" cy="274320"/>
          </a:xfrm>
          <a:prstGeom prst="rect">
            <a:avLst/>
          </a:prstGeom>
          <a:noFill/>
          <a:ln w="12700">
            <a:solidFill>
              <a:schemeClr val="bg1">
                <a:lumMod val="9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DB9C4D5E-934D-619E-AC1A-57652714A175}"/>
              </a:ext>
            </a:extLst>
          </p:cNvPr>
          <p:cNvSpPr/>
          <p:nvPr/>
        </p:nvSpPr>
        <p:spPr>
          <a:xfrm>
            <a:off x="4885266" y="3493766"/>
            <a:ext cx="3058549" cy="274320"/>
          </a:xfrm>
          <a:prstGeom prst="rect">
            <a:avLst/>
          </a:prstGeom>
          <a:noFill/>
          <a:ln w="12700">
            <a:solidFill>
              <a:schemeClr val="bg1">
                <a:lumMod val="9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a:extLst>
              <a:ext uri="{FF2B5EF4-FFF2-40B4-BE49-F238E27FC236}">
                <a16:creationId xmlns:a16="http://schemas.microsoft.com/office/drawing/2014/main" id="{4936730F-FC88-0DF2-45AD-ED8EEA0825FC}"/>
              </a:ext>
            </a:extLst>
          </p:cNvPr>
          <p:cNvPicPr>
            <a:picLocks noChangeAspect="1"/>
          </p:cNvPicPr>
          <p:nvPr/>
        </p:nvPicPr>
        <p:blipFill rotWithShape="1">
          <a:blip r:embed="rId4"/>
          <a:srcRect t="52472"/>
          <a:stretch/>
        </p:blipFill>
        <p:spPr>
          <a:xfrm>
            <a:off x="4748105" y="2143324"/>
            <a:ext cx="3423768" cy="2225735"/>
          </a:xfrm>
          <a:prstGeom prst="rect">
            <a:avLst/>
          </a:prstGeom>
        </p:spPr>
      </p:pic>
      <p:cxnSp>
        <p:nvCxnSpPr>
          <p:cNvPr id="36" name="Straight Arrow Connector 35">
            <a:extLst>
              <a:ext uri="{FF2B5EF4-FFF2-40B4-BE49-F238E27FC236}">
                <a16:creationId xmlns:a16="http://schemas.microsoft.com/office/drawing/2014/main" id="{C8D5D40C-CB53-58DB-796B-842A04987C67}"/>
              </a:ext>
            </a:extLst>
          </p:cNvPr>
          <p:cNvCxnSpPr>
            <a:cxnSpLocks/>
          </p:cNvCxnSpPr>
          <p:nvPr/>
        </p:nvCxnSpPr>
        <p:spPr>
          <a:xfrm flipV="1">
            <a:off x="4946735" y="4038938"/>
            <a:ext cx="94556" cy="330121"/>
          </a:xfrm>
          <a:prstGeom prst="straightConnector1">
            <a:avLst/>
          </a:prstGeom>
          <a:ln>
            <a:solidFill>
              <a:schemeClr val="bg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9E7140FB-0FF3-300D-0753-F71C8152F3E6}"/>
              </a:ext>
            </a:extLst>
          </p:cNvPr>
          <p:cNvSpPr/>
          <p:nvPr/>
        </p:nvSpPr>
        <p:spPr>
          <a:xfrm>
            <a:off x="4880623" y="3686771"/>
            <a:ext cx="3058549" cy="317579"/>
          </a:xfrm>
          <a:prstGeom prst="rect">
            <a:avLst/>
          </a:prstGeom>
          <a:noFill/>
          <a:ln w="12700">
            <a:solidFill>
              <a:schemeClr val="bg1">
                <a:lumMod val="9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BA346666-C66B-AE60-D373-0D92B624F5DB}"/>
              </a:ext>
            </a:extLst>
          </p:cNvPr>
          <p:cNvSpPr/>
          <p:nvPr/>
        </p:nvSpPr>
        <p:spPr>
          <a:xfrm>
            <a:off x="4967009" y="4246033"/>
            <a:ext cx="3128887" cy="110111"/>
          </a:xfrm>
          <a:prstGeom prst="rect">
            <a:avLst/>
          </a:prstGeom>
          <a:noFill/>
          <a:ln w="12700">
            <a:solidFill>
              <a:schemeClr val="bg1">
                <a:lumMod val="9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3E3EAA4D-EF0B-78EE-F061-4FBB48F9EC52}"/>
              </a:ext>
            </a:extLst>
          </p:cNvPr>
          <p:cNvSpPr txBox="1"/>
          <p:nvPr/>
        </p:nvSpPr>
        <p:spPr>
          <a:xfrm>
            <a:off x="6800950" y="4466896"/>
            <a:ext cx="1785411" cy="400110"/>
          </a:xfrm>
          <a:prstGeom prst="rect">
            <a:avLst/>
          </a:prstGeom>
          <a:noFill/>
        </p:spPr>
        <p:txBody>
          <a:bodyPr wrap="square" rtlCol="0">
            <a:spAutoFit/>
          </a:bodyPr>
          <a:lstStyle/>
          <a:p>
            <a:r>
              <a:rPr lang="en-US" sz="1000" i="1" dirty="0"/>
              <a:t>Return data for reinforcement learning</a:t>
            </a:r>
          </a:p>
        </p:txBody>
      </p:sp>
      <p:cxnSp>
        <p:nvCxnSpPr>
          <p:cNvPr id="42" name="Straight Arrow Connector 41">
            <a:extLst>
              <a:ext uri="{FF2B5EF4-FFF2-40B4-BE49-F238E27FC236}">
                <a16:creationId xmlns:a16="http://schemas.microsoft.com/office/drawing/2014/main" id="{E2B68D23-B46B-9FF7-D6EA-D822954B6A98}"/>
              </a:ext>
            </a:extLst>
          </p:cNvPr>
          <p:cNvCxnSpPr>
            <a:cxnSpLocks/>
          </p:cNvCxnSpPr>
          <p:nvPr/>
        </p:nvCxnSpPr>
        <p:spPr>
          <a:xfrm flipH="1" flipV="1">
            <a:off x="7277565" y="4356144"/>
            <a:ext cx="79968" cy="155795"/>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3467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Q-Learning: Performance calculation and results</a:t>
            </a:r>
            <a:endParaRPr dirty="0"/>
          </a:p>
        </p:txBody>
      </p:sp>
      <p:sp>
        <p:nvSpPr>
          <p:cNvPr id="15" name="TextBox 14">
            <a:extLst>
              <a:ext uri="{FF2B5EF4-FFF2-40B4-BE49-F238E27FC236}">
                <a16:creationId xmlns:a16="http://schemas.microsoft.com/office/drawing/2014/main" id="{C8BE2B48-170D-EAF2-E0EF-9CB91C3C8368}"/>
              </a:ext>
            </a:extLst>
          </p:cNvPr>
          <p:cNvSpPr txBox="1"/>
          <p:nvPr/>
        </p:nvSpPr>
        <p:spPr>
          <a:xfrm>
            <a:off x="320546" y="1808120"/>
            <a:ext cx="8823454" cy="492443"/>
          </a:xfrm>
          <a:prstGeom prst="rect">
            <a:avLst/>
          </a:prstGeom>
          <a:noFill/>
        </p:spPr>
        <p:txBody>
          <a:bodyPr wrap="square" rtlCol="0">
            <a:spAutoFit/>
          </a:bodyPr>
          <a:lstStyle/>
          <a:p>
            <a:pPr marL="285750" indent="-285750">
              <a:buFont typeface="Arial" panose="020B0604020202020204" pitchFamily="34" charset="0"/>
              <a:buChar char="•"/>
            </a:pPr>
            <a:r>
              <a:rPr lang="en-US" sz="1300" dirty="0"/>
              <a:t>Application of the optimal policy from Q-learning – no holdout dataset</a:t>
            </a:r>
          </a:p>
          <a:p>
            <a:pPr marL="285750" indent="-285750">
              <a:buFont typeface="Arial" panose="020B0604020202020204" pitchFamily="34" charset="0"/>
              <a:buChar char="•"/>
            </a:pPr>
            <a:r>
              <a:rPr lang="en-US" sz="1300" b="1" dirty="0"/>
              <a:t>Episodes &amp; </a:t>
            </a:r>
            <a:r>
              <a:rPr lang="en-US" sz="1300" b="1" dirty="0" err="1"/>
              <a:t>steps_per</a:t>
            </a:r>
            <a:r>
              <a:rPr lang="en-US" sz="1300" b="1" dirty="0"/>
              <a:t>:</a:t>
            </a:r>
            <a:r>
              <a:rPr lang="en-US" sz="1300" dirty="0"/>
              <a:t> 10 &amp; 2,000 / </a:t>
            </a:r>
            <a:r>
              <a:rPr lang="en-US" sz="1300" b="1" dirty="0"/>
              <a:t>epsilon (non-greedy)</a:t>
            </a:r>
            <a:r>
              <a:rPr lang="en-US" sz="1300" dirty="0"/>
              <a:t>: 0.10 / </a:t>
            </a:r>
            <a:r>
              <a:rPr lang="en-US" sz="1300" b="1" dirty="0"/>
              <a:t>alpha (learning rate)</a:t>
            </a:r>
            <a:r>
              <a:rPr lang="en-US" sz="1300" dirty="0"/>
              <a:t>: 0.35 / </a:t>
            </a:r>
            <a:r>
              <a:rPr lang="en-US" sz="1300" b="1" dirty="0"/>
              <a:t>gamma:</a:t>
            </a:r>
            <a:r>
              <a:rPr lang="en-US" sz="1300" dirty="0"/>
              <a:t> 0.99</a:t>
            </a:r>
          </a:p>
        </p:txBody>
      </p:sp>
      <p:sp>
        <p:nvSpPr>
          <p:cNvPr id="8" name="Rectangle: Rounded Corners 7">
            <a:extLst>
              <a:ext uri="{FF2B5EF4-FFF2-40B4-BE49-F238E27FC236}">
                <a16:creationId xmlns:a16="http://schemas.microsoft.com/office/drawing/2014/main" id="{F36A2E72-D4D2-2AE8-80E4-07C68506EF5D}"/>
              </a:ext>
            </a:extLst>
          </p:cNvPr>
          <p:cNvSpPr/>
          <p:nvPr/>
        </p:nvSpPr>
        <p:spPr>
          <a:xfrm>
            <a:off x="320546" y="2414770"/>
            <a:ext cx="4182866" cy="21899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dirty="0"/>
              <a:t>Value calculation formula accounts for in / out status</a:t>
            </a:r>
          </a:p>
        </p:txBody>
      </p:sp>
      <p:sp>
        <p:nvSpPr>
          <p:cNvPr id="11" name="Rectangle: Rounded Corners 10">
            <a:extLst>
              <a:ext uri="{FF2B5EF4-FFF2-40B4-BE49-F238E27FC236}">
                <a16:creationId xmlns:a16="http://schemas.microsoft.com/office/drawing/2014/main" id="{004EBB3F-CE67-C699-7585-E1006DA6E4DD}"/>
              </a:ext>
            </a:extLst>
          </p:cNvPr>
          <p:cNvSpPr/>
          <p:nvPr/>
        </p:nvSpPr>
        <p:spPr>
          <a:xfrm>
            <a:off x="4752846" y="2414770"/>
            <a:ext cx="4182866" cy="21899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dirty="0"/>
              <a:t>Performance</a:t>
            </a:r>
          </a:p>
        </p:txBody>
      </p:sp>
      <p:sp>
        <p:nvSpPr>
          <p:cNvPr id="4" name="TextBox 3">
            <a:extLst>
              <a:ext uri="{FF2B5EF4-FFF2-40B4-BE49-F238E27FC236}">
                <a16:creationId xmlns:a16="http://schemas.microsoft.com/office/drawing/2014/main" id="{70F8FFC3-3B3A-BAA7-DCAE-0D414C07837E}"/>
              </a:ext>
            </a:extLst>
          </p:cNvPr>
          <p:cNvSpPr txBox="1"/>
          <p:nvPr/>
        </p:nvSpPr>
        <p:spPr>
          <a:xfrm>
            <a:off x="5005656" y="4957587"/>
            <a:ext cx="3035664" cy="200055"/>
          </a:xfrm>
          <a:prstGeom prst="rect">
            <a:avLst/>
          </a:prstGeom>
          <a:noFill/>
        </p:spPr>
        <p:txBody>
          <a:bodyPr wrap="square" rtlCol="0">
            <a:spAutoFit/>
          </a:bodyPr>
          <a:lstStyle/>
          <a:p>
            <a:r>
              <a:rPr lang="en-US" sz="700" i="1" dirty="0"/>
              <a:t>Note: fee estimate of 0.0001 applied to rewards at sale</a:t>
            </a:r>
          </a:p>
        </p:txBody>
      </p:sp>
      <p:pic>
        <p:nvPicPr>
          <p:cNvPr id="10" name="Picture 9">
            <a:extLst>
              <a:ext uri="{FF2B5EF4-FFF2-40B4-BE49-F238E27FC236}">
                <a16:creationId xmlns:a16="http://schemas.microsoft.com/office/drawing/2014/main" id="{F0BFE4BF-4E08-B4E5-61C9-880B60D8ECD3}"/>
              </a:ext>
            </a:extLst>
          </p:cNvPr>
          <p:cNvPicPr>
            <a:picLocks noChangeAspect="1"/>
          </p:cNvPicPr>
          <p:nvPr/>
        </p:nvPicPr>
        <p:blipFill>
          <a:blip r:embed="rId3"/>
          <a:stretch>
            <a:fillRect/>
          </a:stretch>
        </p:blipFill>
        <p:spPr>
          <a:xfrm>
            <a:off x="335266" y="2686916"/>
            <a:ext cx="4138344" cy="1978859"/>
          </a:xfrm>
          <a:prstGeom prst="rect">
            <a:avLst/>
          </a:prstGeom>
        </p:spPr>
      </p:pic>
      <p:cxnSp>
        <p:nvCxnSpPr>
          <p:cNvPr id="12" name="Straight Arrow Connector 11">
            <a:extLst>
              <a:ext uri="{FF2B5EF4-FFF2-40B4-BE49-F238E27FC236}">
                <a16:creationId xmlns:a16="http://schemas.microsoft.com/office/drawing/2014/main" id="{41522781-1C23-311E-6882-653C8E05D6D5}"/>
              </a:ext>
            </a:extLst>
          </p:cNvPr>
          <p:cNvCxnSpPr>
            <a:cxnSpLocks/>
          </p:cNvCxnSpPr>
          <p:nvPr/>
        </p:nvCxnSpPr>
        <p:spPr>
          <a:xfrm>
            <a:off x="4120740" y="3434610"/>
            <a:ext cx="112593" cy="163723"/>
          </a:xfrm>
          <a:prstGeom prst="straightConnector1">
            <a:avLst/>
          </a:prstGeom>
          <a:ln>
            <a:solidFill>
              <a:schemeClr val="bg1">
                <a:lumMod val="9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FC074701-A3F6-1223-B229-B6CF4CA2D64A}"/>
              </a:ext>
            </a:extLst>
          </p:cNvPr>
          <p:cNvCxnSpPr>
            <a:cxnSpLocks/>
          </p:cNvCxnSpPr>
          <p:nvPr/>
        </p:nvCxnSpPr>
        <p:spPr>
          <a:xfrm>
            <a:off x="4102660" y="3917210"/>
            <a:ext cx="112593" cy="163723"/>
          </a:xfrm>
          <a:prstGeom prst="straightConnector1">
            <a:avLst/>
          </a:prstGeom>
          <a:ln>
            <a:solidFill>
              <a:schemeClr val="bg1">
                <a:lumMod val="9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E0F26C3E-601A-7CC5-7C7C-6872468351FA}"/>
              </a:ext>
            </a:extLst>
          </p:cNvPr>
          <p:cNvCxnSpPr>
            <a:cxnSpLocks/>
          </p:cNvCxnSpPr>
          <p:nvPr/>
        </p:nvCxnSpPr>
        <p:spPr>
          <a:xfrm>
            <a:off x="4120740" y="4236087"/>
            <a:ext cx="112593" cy="163723"/>
          </a:xfrm>
          <a:prstGeom prst="straightConnector1">
            <a:avLst/>
          </a:prstGeom>
          <a:ln>
            <a:solidFill>
              <a:schemeClr val="bg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31CAD23B-CCFC-7151-6A34-1E5DADA0DEE0}"/>
              </a:ext>
            </a:extLst>
          </p:cNvPr>
          <p:cNvSpPr txBox="1"/>
          <p:nvPr/>
        </p:nvSpPr>
        <p:spPr>
          <a:xfrm>
            <a:off x="2104720" y="4649482"/>
            <a:ext cx="2299447" cy="400110"/>
          </a:xfrm>
          <a:prstGeom prst="rect">
            <a:avLst/>
          </a:prstGeom>
          <a:noFill/>
        </p:spPr>
        <p:txBody>
          <a:bodyPr wrap="square" rtlCol="0">
            <a:spAutoFit/>
          </a:bodyPr>
          <a:lstStyle/>
          <a:p>
            <a:r>
              <a:rPr lang="en-US" sz="1000" i="1" dirty="0"/>
              <a:t>“</a:t>
            </a:r>
            <a:r>
              <a:rPr lang="en-US" sz="1000" i="1" dirty="0" err="1"/>
              <a:t>in_out</a:t>
            </a:r>
            <a:r>
              <a:rPr lang="en-US" sz="1000" i="1" dirty="0"/>
              <a:t>” status based on action taken at the end of the prior state</a:t>
            </a:r>
          </a:p>
        </p:txBody>
      </p:sp>
      <p:sp>
        <p:nvSpPr>
          <p:cNvPr id="21" name="Rectangle 20">
            <a:extLst>
              <a:ext uri="{FF2B5EF4-FFF2-40B4-BE49-F238E27FC236}">
                <a16:creationId xmlns:a16="http://schemas.microsoft.com/office/drawing/2014/main" id="{7F08B5FB-44D8-7766-AF48-5AB4A8D297BA}"/>
              </a:ext>
            </a:extLst>
          </p:cNvPr>
          <p:cNvSpPr/>
          <p:nvPr/>
        </p:nvSpPr>
        <p:spPr>
          <a:xfrm>
            <a:off x="3428374" y="2714721"/>
            <a:ext cx="1008196" cy="1917399"/>
          </a:xfrm>
          <a:prstGeom prst="rect">
            <a:avLst/>
          </a:prstGeom>
          <a:noFill/>
          <a:ln w="12700">
            <a:solidFill>
              <a:schemeClr val="bg1">
                <a:lumMod val="9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a:extLst>
              <a:ext uri="{FF2B5EF4-FFF2-40B4-BE49-F238E27FC236}">
                <a16:creationId xmlns:a16="http://schemas.microsoft.com/office/drawing/2014/main" id="{F95096E0-0D76-8F73-4729-86AA983737AD}"/>
              </a:ext>
            </a:extLst>
          </p:cNvPr>
          <p:cNvPicPr>
            <a:picLocks noChangeAspect="1"/>
          </p:cNvPicPr>
          <p:nvPr/>
        </p:nvPicPr>
        <p:blipFill rotWithShape="1">
          <a:blip r:embed="rId4"/>
          <a:srcRect t="6598" b="6259"/>
          <a:stretch/>
        </p:blipFill>
        <p:spPr>
          <a:xfrm>
            <a:off x="5005656" y="2659165"/>
            <a:ext cx="3336212" cy="2298421"/>
          </a:xfrm>
          <a:prstGeom prst="rect">
            <a:avLst/>
          </a:prstGeom>
        </p:spPr>
      </p:pic>
    </p:spTree>
    <p:extLst>
      <p:ext uri="{BB962C8B-B14F-4D97-AF65-F5344CB8AC3E}">
        <p14:creationId xmlns:p14="http://schemas.microsoft.com/office/powerpoint/2010/main" val="32252364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8"/>
          <p:cNvSpPr txBox="1">
            <a:spLocks noGrp="1"/>
          </p:cNvSpPr>
          <p:nvPr>
            <p:ph type="title"/>
          </p:nvPr>
        </p:nvSpPr>
        <p:spPr>
          <a:xfrm>
            <a:off x="729450" y="2881875"/>
            <a:ext cx="7688700" cy="5352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00000"/>
              </a:lnSpc>
              <a:spcBef>
                <a:spcPts val="0"/>
              </a:spcBef>
              <a:spcAft>
                <a:spcPts val="0"/>
              </a:spcAft>
              <a:buSzPct val="111111"/>
              <a:buNone/>
            </a:pPr>
            <a:r>
              <a:rPr lang="en" dirty="0">
                <a:latin typeface="+mj-lt"/>
                <a:ea typeface="Lato" panose="020F0502020204030203" pitchFamily="34" charset="0"/>
                <a:cs typeface="Lato" panose="020F0502020204030203" pitchFamily="34" charset="0"/>
              </a:rPr>
              <a:t>Section #2: gym-anytrading + StableBaselines3</a:t>
            </a:r>
            <a:endParaRPr dirty="0">
              <a:latin typeface="+mj-lt"/>
              <a:ea typeface="Lato" panose="020F0502020204030203" pitchFamily="34" charset="0"/>
              <a:cs typeface="Lato" panose="020F0502020204030203" pitchFamily="34" charset="0"/>
            </a:endParaRPr>
          </a:p>
        </p:txBody>
      </p:sp>
      <p:cxnSp>
        <p:nvCxnSpPr>
          <p:cNvPr id="177" name="Google Shape;177;p8"/>
          <p:cNvCxnSpPr/>
          <p:nvPr/>
        </p:nvCxnSpPr>
        <p:spPr>
          <a:xfrm>
            <a:off x="53225" y="2686600"/>
            <a:ext cx="8723700" cy="0"/>
          </a:xfrm>
          <a:prstGeom prst="straightConnector1">
            <a:avLst/>
          </a:prstGeom>
          <a:noFill/>
          <a:ln w="9525" cap="flat" cmpd="sng">
            <a:solidFill>
              <a:schemeClr val="dk2"/>
            </a:solidFill>
            <a:prstDash val="solid"/>
            <a:round/>
            <a:headEnd type="none" w="sm" len="sm"/>
            <a:tailEnd type="none" w="sm" len="sm"/>
          </a:ln>
        </p:spPr>
      </p:cxnSp>
      <p:cxnSp>
        <p:nvCxnSpPr>
          <p:cNvPr id="178" name="Google Shape;178;p8"/>
          <p:cNvCxnSpPr/>
          <p:nvPr/>
        </p:nvCxnSpPr>
        <p:spPr>
          <a:xfrm>
            <a:off x="53225" y="3620600"/>
            <a:ext cx="8723700" cy="0"/>
          </a:xfrm>
          <a:prstGeom prst="straightConnector1">
            <a:avLst/>
          </a:prstGeom>
          <a:noFill/>
          <a:ln w="9525" cap="flat" cmpd="sng">
            <a:solidFill>
              <a:schemeClr val="dk2"/>
            </a:solidFill>
            <a:prstDash val="solid"/>
            <a:round/>
            <a:headEnd type="none" w="sm" len="sm"/>
            <a:tailEnd type="none" w="sm" len="sm"/>
          </a:ln>
        </p:spPr>
      </p:cxn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457</TotalTime>
  <Words>1428</Words>
  <Application>Microsoft Office PowerPoint</Application>
  <PresentationFormat>On-screen Show (16:9)</PresentationFormat>
  <Paragraphs>199</Paragraphs>
  <Slides>24</Slides>
  <Notes>22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Raleway</vt:lpstr>
      <vt:lpstr>Roboto</vt:lpstr>
      <vt:lpstr>-apple-system</vt:lpstr>
      <vt:lpstr>Lato</vt:lpstr>
      <vt:lpstr>Arial</vt:lpstr>
      <vt:lpstr>Streamline</vt:lpstr>
      <vt:lpstr>Stock Trading with Reinforcement Learning</vt:lpstr>
      <vt:lpstr>Executive Summary</vt:lpstr>
      <vt:lpstr>Section #1: Custom Trading Environment + Q-Learning</vt:lpstr>
      <vt:lpstr>Data Processing and Technical Indicators</vt:lpstr>
      <vt:lpstr>States Overview</vt:lpstr>
      <vt:lpstr>Simplified Trading Environment Overview (1 of 2)</vt:lpstr>
      <vt:lpstr>Simplified Trading Environment Overview (2 of 2)</vt:lpstr>
      <vt:lpstr>Q-Learning: Performance calculation and results</vt:lpstr>
      <vt:lpstr>Section #2: gym-anytrading + StableBaselines3</vt:lpstr>
      <vt:lpstr>Library Overview</vt:lpstr>
      <vt:lpstr>Environment Setup</vt:lpstr>
      <vt:lpstr>A2C: Advantage Actor-Critic</vt:lpstr>
      <vt:lpstr>DQN: Deep Q-Learning</vt:lpstr>
      <vt:lpstr>Section #3: Trading in FinRL</vt:lpstr>
      <vt:lpstr>FinRL: Overview</vt:lpstr>
      <vt:lpstr>Training Environment</vt:lpstr>
      <vt:lpstr>Backtest</vt:lpstr>
      <vt:lpstr>Results and Key Takeaways</vt:lpstr>
      <vt:lpstr>Section #4: Conclusions and Future Opportunities</vt:lpstr>
      <vt:lpstr>Comparison between Trading strategies (AAPL)</vt:lpstr>
      <vt:lpstr>Conclusions</vt:lpstr>
      <vt:lpstr>Future Opportunity: Portfolio Trading</vt:lpstr>
      <vt:lpstr>Future Opportunity: Ensemble Agents </vt:lpstr>
      <vt:lpstr>Future Opportunity: Hyperparameter Tuning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Trading with Reinforcement Learning</dc:title>
  <dc:creator>Rami Fetouh</dc:creator>
  <cp:lastModifiedBy>Rami Fetouh</cp:lastModifiedBy>
  <cp:revision>113</cp:revision>
  <dcterms:modified xsi:type="dcterms:W3CDTF">2023-12-07T02:58:20Z</dcterms:modified>
</cp:coreProperties>
</file>