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310" r:id="rId3"/>
    <p:sldId id="313" r:id="rId4"/>
    <p:sldId id="308" r:id="rId5"/>
    <p:sldId id="322" r:id="rId6"/>
    <p:sldId id="309" r:id="rId7"/>
    <p:sldId id="311" r:id="rId8"/>
    <p:sldId id="314" r:id="rId9"/>
    <p:sldId id="315" r:id="rId10"/>
    <p:sldId id="317" r:id="rId11"/>
    <p:sldId id="316" r:id="rId12"/>
    <p:sldId id="331" r:id="rId13"/>
    <p:sldId id="318" r:id="rId14"/>
    <p:sldId id="327" r:id="rId15"/>
    <p:sldId id="319" r:id="rId16"/>
    <p:sldId id="323" r:id="rId17"/>
    <p:sldId id="324" r:id="rId18"/>
    <p:sldId id="325" r:id="rId19"/>
    <p:sldId id="320" r:id="rId20"/>
    <p:sldId id="326" r:id="rId21"/>
    <p:sldId id="328" r:id="rId22"/>
    <p:sldId id="329" r:id="rId23"/>
    <p:sldId id="330" r:id="rId24"/>
    <p:sldId id="32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73" autoAdjust="0"/>
  </p:normalViewPr>
  <p:slideViewPr>
    <p:cSldViewPr>
      <p:cViewPr>
        <p:scale>
          <a:sx n="70" d="100"/>
          <a:sy n="70" d="100"/>
        </p:scale>
        <p:origin x="-22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AC0E5-5C7F-48D3-A18B-10F7646A9BB5}" type="datetimeFigureOut">
              <a:rPr lang="da-DK" smtClean="0"/>
              <a:pPr/>
              <a:t>10-11-2017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9936D-61DE-4C55-BC07-D12FA7A80D90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04473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936D-61DE-4C55-BC07-D12FA7A80D90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74126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936D-61DE-4C55-BC07-D12FA7A80D90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10-11-2017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61935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10-11-2017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76178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10-11-2017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37735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10-11-2017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80270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10-11-2017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55293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10-11-2017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8349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10-11-2017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85857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10-11-2017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86071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10-11-2017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61635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10-11-2017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33833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10-11-2017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2549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C5F5-1752-47EB-928A-A27FC89E9BE5}" type="datetimeFigureOut">
              <a:rPr lang="da-DK" smtClean="0"/>
              <a:pPr/>
              <a:t>10-11-2017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42411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 smtClean="0">
                <a:solidFill>
                  <a:schemeClr val="bg1"/>
                </a:solidFill>
              </a:rPr>
              <a:t>Exercise 7: Organization of semantic memory</a:t>
            </a:r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>
                <a:solidFill>
                  <a:schemeClr val="bg1"/>
                </a:solidFill>
              </a:rPr>
              <a:t>Cognition &amp; Communication, Instructor: Adam Finnemann</a:t>
            </a:r>
            <a:endParaRPr lang="en-GB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08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Neural </a:t>
            </a:r>
            <a:r>
              <a:rPr lang="da-DK" dirty="0" err="1" smtClean="0">
                <a:solidFill>
                  <a:schemeClr val="bg1"/>
                </a:solidFill>
              </a:rPr>
              <a:t>semantic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map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fontScale="62500" lnSpcReduction="20000"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Conceptual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knowledge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seems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distributed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across</a:t>
            </a:r>
            <a:r>
              <a:rPr lang="da-DK" dirty="0" smtClean="0">
                <a:solidFill>
                  <a:schemeClr val="bg1"/>
                </a:solidFill>
              </a:rPr>
              <a:t> the </a:t>
            </a:r>
            <a:r>
              <a:rPr lang="da-DK" dirty="0" err="1" smtClean="0">
                <a:solidFill>
                  <a:schemeClr val="bg1"/>
                </a:solidFill>
              </a:rPr>
              <a:t>brain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Function/meaning</a:t>
            </a:r>
            <a:r>
              <a:rPr lang="da-DK" dirty="0" smtClean="0">
                <a:solidFill>
                  <a:schemeClr val="bg1"/>
                </a:solidFill>
              </a:rPr>
              <a:t> overlap in </a:t>
            </a:r>
            <a:r>
              <a:rPr lang="da-DK" dirty="0" err="1" smtClean="0">
                <a:solidFill>
                  <a:schemeClr val="bg1"/>
                </a:solidFill>
              </a:rPr>
              <a:t>brain</a:t>
            </a:r>
            <a:r>
              <a:rPr lang="da-DK" dirty="0" smtClean="0">
                <a:solidFill>
                  <a:schemeClr val="bg1"/>
                </a:solidFill>
              </a:rPr>
              <a:t>: </a:t>
            </a:r>
            <a:r>
              <a:rPr lang="da-DK" dirty="0" err="1" smtClean="0">
                <a:solidFill>
                  <a:schemeClr val="bg1"/>
                </a:solidFill>
              </a:rPr>
              <a:t>Behavior</a:t>
            </a:r>
            <a:r>
              <a:rPr lang="da-DK" dirty="0" smtClean="0">
                <a:solidFill>
                  <a:schemeClr val="bg1"/>
                </a:solidFill>
              </a:rPr>
              <a:t>  </a:t>
            </a:r>
            <a:r>
              <a:rPr lang="da-DK" dirty="0" err="1" smtClean="0">
                <a:solidFill>
                  <a:schemeClr val="bg1"/>
                </a:solidFill>
              </a:rPr>
              <a:t>related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words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activate</a:t>
            </a:r>
            <a:r>
              <a:rPr lang="da-DK" dirty="0" smtClean="0">
                <a:solidFill>
                  <a:schemeClr val="bg1"/>
                </a:solidFill>
              </a:rPr>
              <a:t> motor </a:t>
            </a:r>
            <a:r>
              <a:rPr lang="da-DK" dirty="0" err="1" smtClean="0">
                <a:solidFill>
                  <a:schemeClr val="bg1"/>
                </a:solidFill>
              </a:rPr>
              <a:t>areas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smtClean="0">
                <a:solidFill>
                  <a:schemeClr val="bg1"/>
                </a:solidFill>
              </a:rPr>
              <a:t>(</a:t>
            </a:r>
            <a:r>
              <a:rPr lang="da-DK" dirty="0" err="1" smtClean="0">
                <a:solidFill>
                  <a:schemeClr val="bg1"/>
                </a:solidFill>
              </a:rPr>
              <a:t>Hauk</a:t>
            </a:r>
            <a:r>
              <a:rPr lang="da-DK" dirty="0" smtClean="0">
                <a:solidFill>
                  <a:schemeClr val="bg1"/>
                </a:solidFill>
              </a:rPr>
              <a:t>, 2004)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A </a:t>
            </a:r>
            <a:r>
              <a:rPr lang="da-DK" dirty="0" err="1" smtClean="0">
                <a:solidFill>
                  <a:schemeClr val="bg1"/>
                </a:solidFill>
              </a:rPr>
              <a:t>complete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semantic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map</a:t>
            </a:r>
            <a:r>
              <a:rPr lang="da-DK" dirty="0" smtClean="0">
                <a:solidFill>
                  <a:schemeClr val="bg1"/>
                </a:solidFill>
              </a:rPr>
              <a:t> of the </a:t>
            </a:r>
            <a:r>
              <a:rPr lang="da-DK" dirty="0" err="1" smtClean="0">
                <a:solidFill>
                  <a:schemeClr val="bg1"/>
                </a:solidFill>
              </a:rPr>
              <a:t>brain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was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published</a:t>
            </a:r>
            <a:r>
              <a:rPr lang="da-DK" dirty="0" smtClean="0">
                <a:solidFill>
                  <a:schemeClr val="bg1"/>
                </a:solidFill>
              </a:rPr>
              <a:t> in Nature 2016 (</a:t>
            </a:r>
            <a:r>
              <a:rPr lang="da-DK" dirty="0" err="1" smtClean="0">
                <a:solidFill>
                  <a:schemeClr val="bg1"/>
                </a:solidFill>
              </a:rPr>
              <a:t>Huth</a:t>
            </a:r>
            <a:r>
              <a:rPr lang="da-DK" dirty="0" smtClean="0">
                <a:solidFill>
                  <a:schemeClr val="bg1"/>
                </a:solidFill>
              </a:rPr>
              <a:t>, 2016).</a:t>
            </a: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  <p:pic>
        <p:nvPicPr>
          <p:cNvPr id="11266" name="Picture 2" descr="Image result for gallant lab semantic 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789040"/>
            <a:ext cx="4224469" cy="2376264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611560" y="3933056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Mikkel’s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home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turf</a:t>
            </a:r>
            <a:r>
              <a:rPr lang="da-DK" dirty="0" smtClean="0">
                <a:solidFill>
                  <a:schemeClr val="bg1"/>
                </a:solidFill>
              </a:rPr>
              <a:t>, Ask </a:t>
            </a:r>
            <a:r>
              <a:rPr lang="da-DK" dirty="0" err="1" smtClean="0">
                <a:solidFill>
                  <a:schemeClr val="bg1"/>
                </a:solidFill>
              </a:rPr>
              <a:t>him</a:t>
            </a:r>
            <a:r>
              <a:rPr lang="da-DK" dirty="0" smtClean="0">
                <a:solidFill>
                  <a:schemeClr val="bg1"/>
                </a:solidFill>
              </a:rPr>
              <a:t> for </a:t>
            </a:r>
            <a:r>
              <a:rPr lang="da-DK" dirty="0" err="1" smtClean="0">
                <a:solidFill>
                  <a:schemeClr val="bg1"/>
                </a:solidFill>
              </a:rPr>
              <a:t>criticism</a:t>
            </a:r>
            <a:r>
              <a:rPr lang="da-DK" dirty="0" smtClean="0">
                <a:solidFill>
                  <a:schemeClr val="bg1"/>
                </a:solidFill>
              </a:rPr>
              <a:t> of the </a:t>
            </a:r>
            <a:r>
              <a:rPr lang="da-DK" dirty="0" err="1" smtClean="0">
                <a:solidFill>
                  <a:schemeClr val="bg1"/>
                </a:solidFill>
              </a:rPr>
              <a:t>result/method/theory</a:t>
            </a:r>
            <a:r>
              <a:rPr lang="da-DK" dirty="0" smtClean="0">
                <a:solidFill>
                  <a:schemeClr val="bg1"/>
                </a:solidFill>
              </a:rPr>
              <a:t>.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a-DK" dirty="0" smtClean="0">
                <a:solidFill>
                  <a:schemeClr val="bg1"/>
                </a:solidFill>
              </a:rPr>
              <a:t> Mikkel </a:t>
            </a:r>
            <a:r>
              <a:rPr lang="da-DK" dirty="0" err="1" smtClean="0">
                <a:solidFill>
                  <a:schemeClr val="bg1"/>
                </a:solidFill>
              </a:rPr>
              <a:t>got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nothing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on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their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visualization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though</a:t>
            </a:r>
            <a:r>
              <a:rPr lang="da-DK" dirty="0" smtClean="0">
                <a:solidFill>
                  <a:schemeClr val="bg1"/>
                </a:solidFill>
              </a:rPr>
              <a:t>: http://gallantlab.org/huth2016/</a:t>
            </a:r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Today’s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exercise</a:t>
            </a:r>
            <a:r>
              <a:rPr lang="da-DK" dirty="0" smtClean="0">
                <a:solidFill>
                  <a:schemeClr val="bg1"/>
                </a:solidFill>
              </a:rPr>
              <a:t>:</a:t>
            </a:r>
            <a:br>
              <a:rPr lang="da-DK" dirty="0" smtClean="0">
                <a:solidFill>
                  <a:schemeClr val="bg1"/>
                </a:solidFill>
              </a:rPr>
            </a:br>
            <a:r>
              <a:rPr lang="da-DK" dirty="0" err="1" smtClean="0">
                <a:solidFill>
                  <a:schemeClr val="bg1"/>
                </a:solidFill>
              </a:rPr>
              <a:t>Free</a:t>
            </a:r>
            <a:r>
              <a:rPr lang="da-DK" dirty="0" smtClean="0">
                <a:solidFill>
                  <a:schemeClr val="bg1"/>
                </a:solidFill>
              </a:rPr>
              <a:t> association </a:t>
            </a:r>
            <a:r>
              <a:rPr lang="da-DK" dirty="0" err="1" smtClean="0">
                <a:solidFill>
                  <a:schemeClr val="bg1"/>
                </a:solidFill>
              </a:rPr>
              <a:t>task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Download from bb: ‘semantics.py’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 in pairs: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 comes up with new words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 writes in </a:t>
            </a:r>
            <a:r>
              <a:rPr lang="en-US" dirty="0" err="1" smtClean="0">
                <a:solidFill>
                  <a:schemeClr val="bg1"/>
                </a:solidFill>
              </a:rPr>
              <a:t>psychopy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Choose a topic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Animals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Only in English; pay attention to correct &gt;spelling&lt;!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>
              <a:solidFill>
                <a:schemeClr val="bg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 distance?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03" t="45459" r="50000" b="6938"/>
          <a:stretch/>
        </p:blipFill>
        <p:spPr bwMode="auto">
          <a:xfrm>
            <a:off x="914400" y="1828800"/>
            <a:ext cx="6823994" cy="41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/>
          <p:nvPr/>
        </p:nvSpPr>
        <p:spPr>
          <a:xfrm>
            <a:off x="1066800" y="2438400"/>
            <a:ext cx="6781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bg2"/>
              </a:solidFill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28600" y="762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>
                <a:solidFill>
                  <a:schemeClr val="bg2"/>
                </a:solidFill>
              </a:rPr>
              <a:t>Function</a:t>
            </a:r>
            <a:r>
              <a:rPr lang="da-DK" dirty="0" smtClean="0">
                <a:solidFill>
                  <a:schemeClr val="bg2"/>
                </a:solidFill>
              </a:rPr>
              <a:t> </a:t>
            </a:r>
            <a:r>
              <a:rPr lang="da-DK" dirty="0" err="1" smtClean="0">
                <a:solidFill>
                  <a:schemeClr val="bg2"/>
                </a:solidFill>
              </a:rPr>
              <a:t>that</a:t>
            </a:r>
            <a:endParaRPr lang="da-DK" dirty="0" smtClean="0">
              <a:solidFill>
                <a:schemeClr val="bg2"/>
              </a:solidFill>
            </a:endParaRPr>
          </a:p>
          <a:p>
            <a:endParaRPr lang="da-DK" dirty="0">
              <a:solidFill>
                <a:schemeClr val="bg2"/>
              </a:solidFill>
            </a:endParaRPr>
          </a:p>
        </p:txBody>
      </p:sp>
      <p:cxnSp>
        <p:nvCxnSpPr>
          <p:cNvPr id="8" name="Straight Connector 6"/>
          <p:cNvCxnSpPr/>
          <p:nvPr/>
        </p:nvCxnSpPr>
        <p:spPr>
          <a:xfrm>
            <a:off x="533400" y="1085165"/>
            <a:ext cx="533400" cy="135323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/>
          <p:cNvSpPr txBox="1"/>
          <p:nvPr/>
        </p:nvSpPr>
        <p:spPr>
          <a:xfrm>
            <a:off x="800100" y="1143000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 smtClean="0">
                <a:solidFill>
                  <a:schemeClr val="bg2"/>
                </a:solidFill>
              </a:rPr>
              <a:t>Takes</a:t>
            </a:r>
            <a:r>
              <a:rPr lang="da-DK" sz="1400" dirty="0" smtClean="0">
                <a:solidFill>
                  <a:schemeClr val="bg2"/>
                </a:solidFill>
              </a:rPr>
              <a:t> 2 </a:t>
            </a:r>
            <a:r>
              <a:rPr lang="da-DK" sz="1400" dirty="0" err="1" smtClean="0">
                <a:solidFill>
                  <a:schemeClr val="bg2"/>
                </a:solidFill>
              </a:rPr>
              <a:t>words</a:t>
            </a:r>
            <a:r>
              <a:rPr lang="da-DK" sz="1400" dirty="0" smtClean="0">
                <a:solidFill>
                  <a:schemeClr val="bg2"/>
                </a:solidFill>
              </a:rPr>
              <a:t> as inputs</a:t>
            </a:r>
            <a:endParaRPr lang="da-DK" sz="1400" dirty="0">
              <a:solidFill>
                <a:schemeClr val="bg2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1600200" y="2505154"/>
            <a:ext cx="4572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bg2"/>
              </a:solidFill>
            </a:endParaRPr>
          </a:p>
        </p:txBody>
      </p:sp>
      <p:cxnSp>
        <p:nvCxnSpPr>
          <p:cNvPr id="11" name="Straight Connector 13"/>
          <p:cNvCxnSpPr>
            <a:stCxn id="9" idx="2"/>
            <a:endCxn id="10" idx="0"/>
          </p:cNvCxnSpPr>
          <p:nvPr/>
        </p:nvCxnSpPr>
        <p:spPr>
          <a:xfrm>
            <a:off x="1771650" y="1450777"/>
            <a:ext cx="57150" cy="105437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/>
          <p:cNvSpPr/>
          <p:nvPr/>
        </p:nvSpPr>
        <p:spPr>
          <a:xfrm>
            <a:off x="1066800" y="2209800"/>
            <a:ext cx="4038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bg2"/>
              </a:solidFill>
            </a:endParaRPr>
          </a:p>
        </p:txBody>
      </p:sp>
      <p:cxnSp>
        <p:nvCxnSpPr>
          <p:cNvPr id="13" name="Straight Connector 18"/>
          <p:cNvCxnSpPr/>
          <p:nvPr/>
        </p:nvCxnSpPr>
        <p:spPr>
          <a:xfrm flipV="1">
            <a:off x="2514600" y="1676400"/>
            <a:ext cx="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9"/>
          <p:cNvSpPr txBox="1"/>
          <p:nvPr/>
        </p:nvSpPr>
        <p:spPr>
          <a:xfrm>
            <a:off x="2133600" y="140833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>
                <a:solidFill>
                  <a:schemeClr val="bg2"/>
                </a:solidFill>
              </a:rPr>
              <a:t>Plugs </a:t>
            </a:r>
            <a:r>
              <a:rPr lang="da-DK" sz="1400" dirty="0" err="1" smtClean="0">
                <a:solidFill>
                  <a:schemeClr val="bg2"/>
                </a:solidFill>
              </a:rPr>
              <a:t>them</a:t>
            </a:r>
            <a:r>
              <a:rPr lang="da-DK" sz="1400" dirty="0" smtClean="0">
                <a:solidFill>
                  <a:schemeClr val="bg2"/>
                </a:solidFill>
              </a:rPr>
              <a:t> </a:t>
            </a:r>
            <a:r>
              <a:rPr lang="da-DK" sz="1400" dirty="0" err="1" smtClean="0">
                <a:solidFill>
                  <a:schemeClr val="bg2"/>
                </a:solidFill>
              </a:rPr>
              <a:t>into</a:t>
            </a:r>
            <a:r>
              <a:rPr lang="da-DK" sz="1400" dirty="0" smtClean="0">
                <a:solidFill>
                  <a:schemeClr val="bg2"/>
                </a:solidFill>
              </a:rPr>
              <a:t> </a:t>
            </a:r>
            <a:r>
              <a:rPr lang="da-DK" sz="1400" dirty="0" err="1" smtClean="0">
                <a:solidFill>
                  <a:schemeClr val="bg2"/>
                </a:solidFill>
              </a:rPr>
              <a:t>this</a:t>
            </a:r>
            <a:r>
              <a:rPr lang="da-DK" sz="1400" dirty="0" smtClean="0">
                <a:solidFill>
                  <a:schemeClr val="bg2"/>
                </a:solidFill>
              </a:rPr>
              <a:t> webpage</a:t>
            </a:r>
            <a:endParaRPr lang="da-DK" sz="1400" dirty="0">
              <a:solidFill>
                <a:schemeClr val="bg2"/>
              </a:solidFill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2590800" y="2743200"/>
            <a:ext cx="4953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bg2"/>
              </a:solidFill>
            </a:endParaRPr>
          </a:p>
        </p:txBody>
      </p:sp>
      <p:cxnSp>
        <p:nvCxnSpPr>
          <p:cNvPr id="16" name="Straight Arrow Connector 24"/>
          <p:cNvCxnSpPr>
            <a:endCxn id="15" idx="0"/>
          </p:cNvCxnSpPr>
          <p:nvPr/>
        </p:nvCxnSpPr>
        <p:spPr>
          <a:xfrm flipH="1">
            <a:off x="2838450" y="2362200"/>
            <a:ext cx="5715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5"/>
          <p:cNvSpPr/>
          <p:nvPr/>
        </p:nvSpPr>
        <p:spPr>
          <a:xfrm>
            <a:off x="2413840" y="2895600"/>
            <a:ext cx="15240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bg2"/>
              </a:solidFill>
            </a:endParaRPr>
          </a:p>
        </p:txBody>
      </p:sp>
      <p:cxnSp>
        <p:nvCxnSpPr>
          <p:cNvPr id="18" name="Straight Connector 27"/>
          <p:cNvCxnSpPr/>
          <p:nvPr/>
        </p:nvCxnSpPr>
        <p:spPr>
          <a:xfrm flipV="1">
            <a:off x="3733800" y="1828800"/>
            <a:ext cx="838200" cy="10668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8"/>
          <p:cNvSpPr txBox="1"/>
          <p:nvPr/>
        </p:nvSpPr>
        <p:spPr>
          <a:xfrm>
            <a:off x="4457700" y="1600200"/>
            <a:ext cx="422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>
                <a:solidFill>
                  <a:schemeClr val="bg2"/>
                </a:solidFill>
              </a:rPr>
              <a:t>And </a:t>
            </a:r>
            <a:r>
              <a:rPr lang="da-DK" sz="1400" dirty="0" err="1" smtClean="0">
                <a:solidFill>
                  <a:schemeClr val="bg2"/>
                </a:solidFill>
              </a:rPr>
              <a:t>returns</a:t>
            </a:r>
            <a:r>
              <a:rPr lang="da-DK" sz="1400" dirty="0" smtClean="0">
                <a:solidFill>
                  <a:schemeClr val="bg2"/>
                </a:solidFill>
              </a:rPr>
              <a:t> the </a:t>
            </a:r>
            <a:r>
              <a:rPr lang="da-DK" sz="1400" dirty="0" err="1" smtClean="0">
                <a:solidFill>
                  <a:schemeClr val="bg2"/>
                </a:solidFill>
              </a:rPr>
              <a:t>result</a:t>
            </a:r>
            <a:r>
              <a:rPr lang="da-DK" sz="1400" dirty="0" smtClean="0">
                <a:solidFill>
                  <a:schemeClr val="bg2"/>
                </a:solidFill>
              </a:rPr>
              <a:t> of the </a:t>
            </a:r>
            <a:r>
              <a:rPr lang="da-DK" sz="1400" dirty="0" err="1" smtClean="0">
                <a:solidFill>
                  <a:schemeClr val="bg2"/>
                </a:solidFill>
              </a:rPr>
              <a:t>query</a:t>
            </a:r>
            <a:endParaRPr lang="da-DK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2" grpId="0" animBg="1"/>
      <p:bldP spid="14" grpId="0"/>
      <p:bldP spid="15" grpId="0" animBg="1"/>
      <p:bldP spid="17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 cstate="print"/>
          <a:srcRect t="-2375" b="-1856"/>
          <a:stretch/>
        </p:blipFill>
        <p:spPr>
          <a:xfrm rot="9795478">
            <a:off x="3518762" y="1170844"/>
            <a:ext cx="5991707" cy="45679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How</a:t>
            </a:r>
            <a:r>
              <a:rPr lang="da-DK" dirty="0" smtClean="0">
                <a:solidFill>
                  <a:schemeClr val="bg1"/>
                </a:solidFill>
              </a:rPr>
              <a:t> do </a:t>
            </a:r>
            <a:r>
              <a:rPr lang="da-DK" dirty="0" err="1" smtClean="0">
                <a:solidFill>
                  <a:schemeClr val="bg1"/>
                </a:solidFill>
              </a:rPr>
              <a:t>we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search</a:t>
            </a:r>
            <a:r>
              <a:rPr lang="da-DK" dirty="0" smtClean="0">
                <a:solidFill>
                  <a:schemeClr val="bg1"/>
                </a:solidFill>
              </a:rPr>
              <a:t> for </a:t>
            </a:r>
            <a:r>
              <a:rPr lang="da-DK" dirty="0" err="1" smtClean="0">
                <a:solidFill>
                  <a:schemeClr val="bg1"/>
                </a:solidFill>
              </a:rPr>
              <a:t>words</a:t>
            </a:r>
            <a:r>
              <a:rPr lang="da-DK" dirty="0" smtClean="0">
                <a:solidFill>
                  <a:schemeClr val="bg1"/>
                </a:solidFill>
              </a:rPr>
              <a:t>?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Theory</a:t>
            </a:r>
            <a:r>
              <a:rPr lang="da-DK" dirty="0" smtClean="0">
                <a:solidFill>
                  <a:schemeClr val="bg1"/>
                </a:solidFill>
              </a:rPr>
              <a:t>: </a:t>
            </a:r>
            <a:r>
              <a:rPr lang="da-DK" dirty="0" err="1" smtClean="0">
                <a:solidFill>
                  <a:schemeClr val="bg1"/>
                </a:solidFill>
              </a:rPr>
              <a:t>Like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forage</a:t>
            </a:r>
            <a:r>
              <a:rPr lang="da-DK" dirty="0" smtClean="0">
                <a:solidFill>
                  <a:schemeClr val="bg1"/>
                </a:solidFill>
              </a:rPr>
              <a:t> for </a:t>
            </a:r>
            <a:r>
              <a:rPr lang="da-DK" dirty="0" err="1" smtClean="0">
                <a:solidFill>
                  <a:schemeClr val="bg1"/>
                </a:solidFill>
              </a:rPr>
              <a:t>food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Levy flight: a particular complex pattern e.g. in the way animals search for food (Reynolds and Rhodes 2009)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da-D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Hypotheses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H1: </a:t>
            </a:r>
            <a:r>
              <a:rPr lang="da-DK" dirty="0" err="1" smtClean="0">
                <a:solidFill>
                  <a:schemeClr val="bg1"/>
                </a:solidFill>
              </a:rPr>
              <a:t>We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expect</a:t>
            </a:r>
            <a:r>
              <a:rPr lang="da-DK" dirty="0" smtClean="0">
                <a:solidFill>
                  <a:schemeClr val="bg1"/>
                </a:solidFill>
              </a:rPr>
              <a:t> a </a:t>
            </a:r>
            <a:r>
              <a:rPr lang="da-DK" dirty="0" err="1" smtClean="0">
                <a:solidFill>
                  <a:schemeClr val="bg1"/>
                </a:solidFill>
              </a:rPr>
              <a:t>high</a:t>
            </a:r>
            <a:r>
              <a:rPr lang="da-DK" dirty="0" smtClean="0">
                <a:solidFill>
                  <a:schemeClr val="bg1"/>
                </a:solidFill>
              </a:rPr>
              <a:t> proportion of small ”</a:t>
            </a:r>
            <a:r>
              <a:rPr lang="da-DK" dirty="0" err="1" smtClean="0">
                <a:solidFill>
                  <a:schemeClr val="bg1"/>
                </a:solidFill>
              </a:rPr>
              <a:t>jumps</a:t>
            </a:r>
            <a:r>
              <a:rPr lang="da-DK" dirty="0" smtClean="0">
                <a:solidFill>
                  <a:schemeClr val="bg1"/>
                </a:solidFill>
              </a:rPr>
              <a:t>” in </a:t>
            </a:r>
            <a:r>
              <a:rPr lang="da-DK" dirty="0" err="1" smtClean="0">
                <a:solidFill>
                  <a:schemeClr val="bg1"/>
                </a:solidFill>
              </a:rPr>
              <a:t>semantic</a:t>
            </a:r>
            <a:r>
              <a:rPr lang="da-DK" dirty="0" smtClean="0">
                <a:solidFill>
                  <a:schemeClr val="bg1"/>
                </a:solidFill>
              </a:rPr>
              <a:t> distance and </a:t>
            </a:r>
            <a:r>
              <a:rPr lang="da-DK" dirty="0" err="1" smtClean="0">
                <a:solidFill>
                  <a:schemeClr val="bg1"/>
                </a:solidFill>
              </a:rPr>
              <a:t>fewer</a:t>
            </a:r>
            <a:r>
              <a:rPr lang="da-DK" dirty="0" smtClean="0">
                <a:solidFill>
                  <a:schemeClr val="bg1"/>
                </a:solidFill>
              </a:rPr>
              <a:t> large </a:t>
            </a:r>
            <a:r>
              <a:rPr lang="da-DK" dirty="0" err="1" smtClean="0">
                <a:solidFill>
                  <a:schemeClr val="bg1"/>
                </a:solidFill>
              </a:rPr>
              <a:t>jumps</a:t>
            </a:r>
            <a:r>
              <a:rPr lang="da-DK" dirty="0" smtClean="0">
                <a:solidFill>
                  <a:schemeClr val="bg1"/>
                </a:solidFill>
              </a:rPr>
              <a:t>.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H2: </a:t>
            </a:r>
            <a:r>
              <a:rPr lang="da-DK" dirty="0" err="1" smtClean="0">
                <a:solidFill>
                  <a:schemeClr val="bg1"/>
                </a:solidFill>
              </a:rPr>
              <a:t>We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expect</a:t>
            </a:r>
            <a:r>
              <a:rPr lang="da-DK" dirty="0" smtClean="0">
                <a:solidFill>
                  <a:schemeClr val="bg1"/>
                </a:solidFill>
              </a:rPr>
              <a:t> a positive </a:t>
            </a:r>
            <a:r>
              <a:rPr lang="da-DK" dirty="0" err="1" smtClean="0">
                <a:solidFill>
                  <a:schemeClr val="bg1"/>
                </a:solidFill>
              </a:rPr>
              <a:t>correlation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between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length</a:t>
            </a:r>
            <a:r>
              <a:rPr lang="da-DK" dirty="0" smtClean="0">
                <a:solidFill>
                  <a:schemeClr val="bg1"/>
                </a:solidFill>
              </a:rPr>
              <a:t> of </a:t>
            </a:r>
            <a:r>
              <a:rPr lang="da-DK" dirty="0" err="1" smtClean="0">
                <a:solidFill>
                  <a:schemeClr val="bg1"/>
                </a:solidFill>
              </a:rPr>
              <a:t>semantic</a:t>
            </a:r>
            <a:r>
              <a:rPr lang="da-DK" dirty="0" smtClean="0">
                <a:solidFill>
                  <a:schemeClr val="bg1"/>
                </a:solidFill>
              </a:rPr>
              <a:t> distance and </a:t>
            </a:r>
            <a:r>
              <a:rPr lang="da-DK" dirty="0" err="1" smtClean="0">
                <a:solidFill>
                  <a:schemeClr val="bg1"/>
                </a:solidFill>
              </a:rPr>
              <a:t>search</a:t>
            </a:r>
            <a:r>
              <a:rPr lang="da-DK" dirty="0" smtClean="0">
                <a:solidFill>
                  <a:schemeClr val="bg1"/>
                </a:solidFill>
              </a:rPr>
              <a:t>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Results</a:t>
            </a:r>
            <a:r>
              <a:rPr lang="da-DK" dirty="0" smtClean="0">
                <a:solidFill>
                  <a:schemeClr val="bg1"/>
                </a:solidFill>
              </a:rPr>
              <a:t>: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Most </a:t>
            </a:r>
            <a:r>
              <a:rPr lang="da-DK" dirty="0" err="1" smtClean="0">
                <a:solidFill>
                  <a:schemeClr val="bg1"/>
                </a:solidFill>
              </a:rPr>
              <a:t>frequently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used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food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words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420888"/>
            <a:ext cx="5839569" cy="360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Results</a:t>
            </a:r>
            <a:r>
              <a:rPr lang="da-DK" dirty="0" smtClean="0">
                <a:solidFill>
                  <a:schemeClr val="bg1"/>
                </a:solidFill>
              </a:rPr>
              <a:t>: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Most </a:t>
            </a:r>
            <a:r>
              <a:rPr lang="da-DK" dirty="0" err="1" smtClean="0">
                <a:solidFill>
                  <a:schemeClr val="bg1"/>
                </a:solidFill>
              </a:rPr>
              <a:t>frequently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used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animal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words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6422967" cy="39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Result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060052" cy="497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Results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006365" cy="432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Discussion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23528" y="1628800"/>
            <a:ext cx="4392488" cy="4525963"/>
          </a:xfrm>
        </p:spPr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Can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confirm</a:t>
            </a:r>
            <a:r>
              <a:rPr lang="da-DK" dirty="0" smtClean="0">
                <a:solidFill>
                  <a:schemeClr val="bg1"/>
                </a:solidFill>
              </a:rPr>
              <a:t> H1?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Is </a:t>
            </a:r>
            <a:r>
              <a:rPr lang="da-DK" dirty="0" err="1" smtClean="0">
                <a:solidFill>
                  <a:schemeClr val="bg1"/>
                </a:solidFill>
              </a:rPr>
              <a:t>semantic</a:t>
            </a:r>
            <a:r>
              <a:rPr lang="da-DK" dirty="0" smtClean="0">
                <a:solidFill>
                  <a:schemeClr val="bg1"/>
                </a:solidFill>
              </a:rPr>
              <a:t> distances </a:t>
            </a:r>
            <a:r>
              <a:rPr lang="da-DK" dirty="0" err="1" smtClean="0">
                <a:solidFill>
                  <a:schemeClr val="bg1"/>
                </a:solidFill>
              </a:rPr>
              <a:t>between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words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long-tailed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distributed</a:t>
            </a:r>
            <a:r>
              <a:rPr lang="da-DK" dirty="0" smtClean="0">
                <a:solidFill>
                  <a:schemeClr val="bg1"/>
                </a:solidFill>
              </a:rPr>
              <a:t> (</a:t>
            </a:r>
            <a:r>
              <a:rPr lang="da-DK" dirty="0" err="1" smtClean="0">
                <a:solidFill>
                  <a:schemeClr val="bg1"/>
                </a:solidFill>
              </a:rPr>
              <a:t>power-law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distributed</a:t>
            </a:r>
            <a:r>
              <a:rPr lang="da-DK" dirty="0" smtClean="0">
                <a:solidFill>
                  <a:schemeClr val="bg1"/>
                </a:solidFill>
              </a:rPr>
              <a:t>):</a:t>
            </a:r>
          </a:p>
          <a:p>
            <a:pPr>
              <a:buNone/>
            </a:pP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7170" name="Picture 2" descr="Image result for levy f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204864"/>
            <a:ext cx="4200525" cy="306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Today’s</a:t>
            </a:r>
            <a:r>
              <a:rPr lang="da-DK" dirty="0" smtClean="0">
                <a:solidFill>
                  <a:schemeClr val="bg1"/>
                </a:solidFill>
              </a:rPr>
              <a:t> Program: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Evaluation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?? </a:t>
            </a:r>
            <a:r>
              <a:rPr lang="da-DK" dirty="0" err="1" smtClean="0">
                <a:solidFill>
                  <a:schemeClr val="bg1"/>
                </a:solidFill>
              </a:rPr>
              <a:t>Structure</a:t>
            </a:r>
            <a:r>
              <a:rPr lang="da-DK" dirty="0" smtClean="0">
                <a:solidFill>
                  <a:schemeClr val="bg1"/>
                </a:solidFill>
              </a:rPr>
              <a:t> of </a:t>
            </a:r>
            <a:r>
              <a:rPr lang="da-DK" dirty="0" err="1" smtClean="0">
                <a:solidFill>
                  <a:schemeClr val="bg1"/>
                </a:solidFill>
              </a:rPr>
              <a:t>semantic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knowledge</a:t>
            </a:r>
            <a:r>
              <a:rPr lang="da-DK" dirty="0" smtClean="0">
                <a:solidFill>
                  <a:schemeClr val="bg1"/>
                </a:solidFill>
              </a:rPr>
              <a:t> ??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Semantic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memory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experiment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Analysis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Discussion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Semantic</a:t>
            </a:r>
            <a:r>
              <a:rPr lang="da-DK" dirty="0" smtClean="0">
                <a:solidFill>
                  <a:schemeClr val="bg1"/>
                </a:solidFill>
              </a:rPr>
              <a:t> distance and </a:t>
            </a:r>
            <a:r>
              <a:rPr lang="da-DK" dirty="0" err="1" smtClean="0">
                <a:solidFill>
                  <a:schemeClr val="bg1"/>
                </a:solidFill>
              </a:rPr>
              <a:t>search</a:t>
            </a:r>
            <a:r>
              <a:rPr lang="da-DK" dirty="0" smtClean="0">
                <a:solidFill>
                  <a:schemeClr val="bg1"/>
                </a:solidFill>
              </a:rPr>
              <a:t> time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356404" cy="453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Discussion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Can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confirm</a:t>
            </a:r>
            <a:r>
              <a:rPr lang="da-DK" dirty="0" smtClean="0">
                <a:solidFill>
                  <a:schemeClr val="bg1"/>
                </a:solidFill>
              </a:rPr>
              <a:t> H2?</a:t>
            </a:r>
          </a:p>
          <a:p>
            <a:pPr marL="342900" lvl="1" indent="-342900">
              <a:buNone/>
            </a:pPr>
            <a:r>
              <a:rPr lang="da-DK" dirty="0" smtClean="0">
                <a:solidFill>
                  <a:schemeClr val="bg1"/>
                </a:solidFill>
              </a:rPr>
              <a:t>	Is </a:t>
            </a:r>
            <a:r>
              <a:rPr lang="da-DK" dirty="0" err="1" smtClean="0">
                <a:solidFill>
                  <a:schemeClr val="bg1"/>
                </a:solidFill>
              </a:rPr>
              <a:t>there</a:t>
            </a:r>
            <a:r>
              <a:rPr lang="da-DK" dirty="0" smtClean="0">
                <a:solidFill>
                  <a:schemeClr val="bg1"/>
                </a:solidFill>
              </a:rPr>
              <a:t> a </a:t>
            </a:r>
            <a:r>
              <a:rPr lang="da-DK" dirty="0" err="1" smtClean="0">
                <a:solidFill>
                  <a:schemeClr val="bg1"/>
                </a:solidFill>
              </a:rPr>
              <a:t>a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positvie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correlation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between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semantic</a:t>
            </a:r>
            <a:r>
              <a:rPr lang="da-DK" dirty="0" smtClean="0">
                <a:solidFill>
                  <a:schemeClr val="bg1"/>
                </a:solidFill>
              </a:rPr>
              <a:t> distance </a:t>
            </a:r>
            <a:r>
              <a:rPr lang="da-DK" dirty="0" err="1" smtClean="0">
                <a:solidFill>
                  <a:schemeClr val="bg1"/>
                </a:solidFill>
              </a:rPr>
              <a:t>between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words</a:t>
            </a:r>
            <a:r>
              <a:rPr lang="da-DK" dirty="0" smtClean="0">
                <a:solidFill>
                  <a:schemeClr val="bg1"/>
                </a:solidFill>
              </a:rPr>
              <a:t> and </a:t>
            </a:r>
            <a:r>
              <a:rPr lang="da-DK" dirty="0" err="1" smtClean="0">
                <a:solidFill>
                  <a:schemeClr val="bg1"/>
                </a:solidFill>
              </a:rPr>
              <a:t>search</a:t>
            </a:r>
            <a:r>
              <a:rPr lang="da-DK" dirty="0" smtClean="0">
                <a:solidFill>
                  <a:schemeClr val="bg1"/>
                </a:solidFill>
              </a:rPr>
              <a:t> time?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Do </a:t>
            </a:r>
            <a:r>
              <a:rPr lang="da-DK" dirty="0" err="1" smtClean="0">
                <a:solidFill>
                  <a:schemeClr val="bg1"/>
                </a:solidFill>
              </a:rPr>
              <a:t>we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employ</a:t>
            </a:r>
            <a:r>
              <a:rPr lang="da-DK" dirty="0" smtClean="0">
                <a:solidFill>
                  <a:schemeClr val="bg1"/>
                </a:solidFill>
              </a:rPr>
              <a:t> the same </a:t>
            </a:r>
            <a:r>
              <a:rPr lang="da-DK" dirty="0" err="1" smtClean="0">
                <a:solidFill>
                  <a:schemeClr val="bg1"/>
                </a:solidFill>
              </a:rPr>
              <a:t>cognitive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strategy</a:t>
            </a:r>
            <a:r>
              <a:rPr lang="da-DK" dirty="0" smtClean="0">
                <a:solidFill>
                  <a:schemeClr val="bg1"/>
                </a:solidFill>
              </a:rPr>
              <a:t> in </a:t>
            </a:r>
            <a:r>
              <a:rPr lang="da-DK" dirty="0" err="1" smtClean="0">
                <a:solidFill>
                  <a:schemeClr val="bg1"/>
                </a:solidFill>
              </a:rPr>
              <a:t>semantic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search</a:t>
            </a:r>
            <a:r>
              <a:rPr lang="da-DK" dirty="0" smtClean="0">
                <a:solidFill>
                  <a:schemeClr val="bg1"/>
                </a:solidFill>
              </a:rPr>
              <a:t> as </a:t>
            </a:r>
            <a:r>
              <a:rPr lang="da-DK" dirty="0" err="1" smtClean="0">
                <a:solidFill>
                  <a:schemeClr val="bg1"/>
                </a:solidFill>
              </a:rPr>
              <a:t>foragers</a:t>
            </a:r>
            <a:r>
              <a:rPr lang="da-DK" dirty="0" smtClean="0">
                <a:solidFill>
                  <a:schemeClr val="bg1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Stephen </a:t>
            </a:r>
            <a:r>
              <a:rPr kumimoji="0" lang="da-DK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Jay</a:t>
            </a:r>
            <a:r>
              <a:rPr kumimoji="0" lang="da-D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a-DK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Gould’s</a:t>
            </a:r>
            <a:r>
              <a:rPr kumimoji="0" lang="da-D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a-DK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da-DK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a-D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 </a:t>
            </a:r>
            <a:r>
              <a:rPr kumimoji="0" lang="da-D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shock</a:t>
            </a:r>
            <a:r>
              <a:rPr kumimoji="0" lang="da-D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da-D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despair</a:t>
            </a:r>
            <a:endParaRPr kumimoji="0" lang="da-D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a-D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a-D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Looked</a:t>
            </a:r>
            <a:r>
              <a:rPr kumimoji="0" lang="da-D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distributions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a-D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a-D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Judged</a:t>
            </a:r>
            <a:r>
              <a:rPr kumimoji="0" lang="da-D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</a:t>
            </a:r>
            <a:r>
              <a:rPr kumimoji="0" lang="da-D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</a:t>
            </a:r>
            <a:r>
              <a:rPr kumimoji="0" lang="da-D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had a</a:t>
            </a:r>
            <a:r>
              <a:rPr kumimoji="0" lang="da-DK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</a:t>
            </a:r>
            <a:r>
              <a:rPr kumimoji="0" lang="da-DK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chance of </a:t>
            </a:r>
            <a:r>
              <a:rPr kumimoji="0" lang="da-DK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living</a:t>
            </a:r>
            <a:r>
              <a:rPr kumimoji="0" lang="da-DK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kumimoji="0" lang="da-DK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</a:t>
            </a:r>
            <a:r>
              <a:rPr kumimoji="0" lang="da-DK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more </a:t>
            </a:r>
            <a:r>
              <a:rPr kumimoji="0" lang="da-DK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</a:t>
            </a:r>
            <a:r>
              <a:rPr kumimoji="0" lang="da-DK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8 </a:t>
            </a:r>
            <a:r>
              <a:rPr kumimoji="0" lang="da-DK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month</a:t>
            </a:r>
            <a:endParaRPr kumimoji="0" lang="da-D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a-D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a-D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</a:t>
            </a:r>
            <a:r>
              <a:rPr kumimoji="0" lang="da-D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did </a:t>
            </a:r>
            <a:r>
              <a:rPr kumimoji="0" lang="da-D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</a:t>
            </a:r>
            <a:r>
              <a:rPr kumimoji="0" lang="da-D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</a:t>
            </a:r>
            <a:r>
              <a:rPr kumimoji="0" lang="da-D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da-D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judgement</a:t>
            </a:r>
            <a:r>
              <a:rPr kumimoji="0" lang="da-D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a-DK" sz="3200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a-D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Image result for stephan jay goul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68760"/>
            <a:ext cx="2799463" cy="29994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images-na.ssl-images-amazon.com/images/I/51W3TK1-2ML._SX327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36" y="3356992"/>
            <a:ext cx="1994296" cy="3024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4149080"/>
            <a:ext cx="3322712" cy="1977083"/>
          </a:xfrm>
        </p:spPr>
        <p:txBody>
          <a:bodyPr/>
          <a:lstStyle/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Importance</a:t>
            </a:r>
            <a:r>
              <a:rPr kumimoji="0" lang="da-D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da-DK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distrbutions</a:t>
            </a:r>
            <a:r>
              <a:rPr kumimoji="0" lang="da-D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</a:t>
            </a:r>
            <a:r>
              <a:rPr kumimoji="0" lang="da-DK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judgements</a:t>
            </a:r>
            <a:r>
              <a:rPr lang="da-DK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!:</a:t>
            </a:r>
            <a:endParaRPr kumimoji="0" lang="da-DK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AutoShape 2" descr="Image result for bayes distrib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6" name="Picture 4" descr="Image result for bayes distributi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3145"/>
          <a:stretch/>
        </p:blipFill>
        <p:spPr bwMode="auto">
          <a:xfrm>
            <a:off x="3995936" y="4005064"/>
            <a:ext cx="4933950" cy="24322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ayes distribution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425" t="7136" b="11828"/>
          <a:stretch/>
        </p:blipFill>
        <p:spPr bwMode="auto">
          <a:xfrm>
            <a:off x="203449" y="1425842"/>
            <a:ext cx="4330903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boks 7"/>
          <p:cNvSpPr txBox="1"/>
          <p:nvPr/>
        </p:nvSpPr>
        <p:spPr>
          <a:xfrm>
            <a:off x="179512" y="5517232"/>
            <a:ext cx="3644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 err="1" smtClean="0">
                <a:solidFill>
                  <a:schemeClr val="bg1"/>
                </a:solidFill>
              </a:rPr>
              <a:t>Thanks</a:t>
            </a:r>
            <a:r>
              <a:rPr lang="da-DK" i="1" dirty="0" smtClean="0">
                <a:solidFill>
                  <a:schemeClr val="bg1"/>
                </a:solidFill>
              </a:rPr>
              <a:t> to </a:t>
            </a:r>
            <a:r>
              <a:rPr lang="da-DK" i="1" dirty="0" err="1" smtClean="0">
                <a:solidFill>
                  <a:schemeClr val="bg1"/>
                </a:solidFill>
              </a:rPr>
              <a:t>Josh</a:t>
            </a:r>
            <a:r>
              <a:rPr lang="da-DK" i="1" dirty="0" smtClean="0">
                <a:solidFill>
                  <a:schemeClr val="bg1"/>
                </a:solidFill>
              </a:rPr>
              <a:t> for slides </a:t>
            </a:r>
            <a:r>
              <a:rPr lang="da-DK" i="1" dirty="0" err="1" smtClean="0">
                <a:solidFill>
                  <a:schemeClr val="bg1"/>
                </a:solidFill>
              </a:rPr>
              <a:t>explaning</a:t>
            </a:r>
            <a:r>
              <a:rPr lang="da-DK" i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da-DK" i="1" dirty="0" err="1" smtClean="0">
                <a:solidFill>
                  <a:schemeClr val="bg1"/>
                </a:solidFill>
              </a:rPr>
              <a:t>Important</a:t>
            </a:r>
            <a:r>
              <a:rPr lang="da-DK" i="1" dirty="0" smtClean="0">
                <a:solidFill>
                  <a:schemeClr val="bg1"/>
                </a:solidFill>
              </a:rPr>
              <a:t> point in an </a:t>
            </a:r>
            <a:r>
              <a:rPr lang="da-DK" i="1" dirty="0" err="1" smtClean="0">
                <a:solidFill>
                  <a:schemeClr val="bg1"/>
                </a:solidFill>
              </a:rPr>
              <a:t>awesome</a:t>
            </a:r>
            <a:r>
              <a:rPr lang="da-DK" i="1" dirty="0" smtClean="0">
                <a:solidFill>
                  <a:schemeClr val="bg1"/>
                </a:solidFill>
              </a:rPr>
              <a:t> </a:t>
            </a:r>
            <a:r>
              <a:rPr lang="da-DK" i="1" dirty="0" err="1" smtClean="0">
                <a:solidFill>
                  <a:schemeClr val="bg1"/>
                </a:solidFill>
              </a:rPr>
              <a:t>way</a:t>
            </a:r>
            <a:r>
              <a:rPr lang="da-DK" i="1" dirty="0" smtClean="0">
                <a:solidFill>
                  <a:schemeClr val="bg1"/>
                </a:solidFill>
              </a:rPr>
              <a:t>!</a:t>
            </a:r>
            <a:endParaRPr lang="da-DK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Preparing</a:t>
            </a:r>
            <a:r>
              <a:rPr lang="da-DK" dirty="0" smtClean="0">
                <a:solidFill>
                  <a:schemeClr val="bg1"/>
                </a:solidFill>
              </a:rPr>
              <a:t> for </a:t>
            </a:r>
            <a:r>
              <a:rPr lang="da-DK" dirty="0" err="1" smtClean="0">
                <a:solidFill>
                  <a:schemeClr val="bg1"/>
                </a:solidFill>
              </a:rPr>
              <a:t>next</a:t>
            </a:r>
            <a:r>
              <a:rPr lang="da-DK" dirty="0" smtClean="0">
                <a:solidFill>
                  <a:schemeClr val="bg1"/>
                </a:solidFill>
              </a:rPr>
              <a:t> time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We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will</a:t>
            </a:r>
            <a:r>
              <a:rPr lang="da-DK" dirty="0" smtClean="0">
                <a:solidFill>
                  <a:schemeClr val="bg1"/>
                </a:solidFill>
              </a:rPr>
              <a:t> talk </a:t>
            </a:r>
            <a:r>
              <a:rPr lang="da-DK" dirty="0" err="1" smtClean="0">
                <a:solidFill>
                  <a:schemeClr val="bg1"/>
                </a:solidFill>
              </a:rPr>
              <a:t>about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probabilistic</a:t>
            </a:r>
            <a:r>
              <a:rPr lang="da-DK" dirty="0" smtClean="0">
                <a:solidFill>
                  <a:schemeClr val="bg1"/>
                </a:solidFill>
              </a:rPr>
              <a:t> models.</a:t>
            </a:r>
            <a:endParaRPr lang="da-DK" dirty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Be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comfortable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with</a:t>
            </a:r>
            <a:r>
              <a:rPr lang="da-DK" dirty="0" smtClean="0">
                <a:solidFill>
                  <a:schemeClr val="bg1"/>
                </a:solidFill>
              </a:rPr>
              <a:t> the </a:t>
            </a:r>
            <a:r>
              <a:rPr lang="da-DK" dirty="0" err="1" smtClean="0">
                <a:solidFill>
                  <a:schemeClr val="bg1"/>
                </a:solidFill>
              </a:rPr>
              <a:t>word</a:t>
            </a:r>
            <a:r>
              <a:rPr lang="da-DK" dirty="0" smtClean="0">
                <a:solidFill>
                  <a:schemeClr val="bg1"/>
                </a:solidFill>
              </a:rPr>
              <a:t> ”</a:t>
            </a:r>
            <a:r>
              <a:rPr lang="da-DK" dirty="0" err="1" smtClean="0">
                <a:solidFill>
                  <a:schemeClr val="bg1"/>
                </a:solidFill>
              </a:rPr>
              <a:t>distrbution</a:t>
            </a:r>
            <a:r>
              <a:rPr lang="da-DK" dirty="0" smtClean="0">
                <a:solidFill>
                  <a:schemeClr val="bg1"/>
                </a:solidFill>
              </a:rPr>
              <a:t>” i.e. </a:t>
            </a:r>
            <a:r>
              <a:rPr lang="da-DK" dirty="0" err="1" smtClean="0">
                <a:solidFill>
                  <a:schemeClr val="bg1"/>
                </a:solidFill>
              </a:rPr>
              <a:t>be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able</a:t>
            </a:r>
            <a:r>
              <a:rPr lang="da-DK" dirty="0" smtClean="0">
                <a:solidFill>
                  <a:schemeClr val="bg1"/>
                </a:solidFill>
              </a:rPr>
              <a:t> to understand the difference </a:t>
            </a:r>
            <a:r>
              <a:rPr lang="da-DK" dirty="0" err="1" smtClean="0">
                <a:solidFill>
                  <a:schemeClr val="bg1"/>
                </a:solidFill>
              </a:rPr>
              <a:t>between</a:t>
            </a:r>
            <a:r>
              <a:rPr lang="da-DK" dirty="0" smtClean="0">
                <a:solidFill>
                  <a:schemeClr val="bg1"/>
                </a:solidFill>
              </a:rPr>
              <a:t> a </a:t>
            </a:r>
            <a:r>
              <a:rPr lang="da-DK" dirty="0" err="1" smtClean="0">
                <a:solidFill>
                  <a:schemeClr val="bg1"/>
                </a:solidFill>
              </a:rPr>
              <a:t>power-law</a:t>
            </a:r>
            <a:r>
              <a:rPr lang="da-DK" dirty="0" smtClean="0">
                <a:solidFill>
                  <a:schemeClr val="bg1"/>
                </a:solidFill>
              </a:rPr>
              <a:t> and normal distribution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Think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about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what</a:t>
            </a:r>
            <a:r>
              <a:rPr lang="da-DK" dirty="0" smtClean="0">
                <a:solidFill>
                  <a:schemeClr val="bg1"/>
                </a:solidFill>
              </a:rPr>
              <a:t> it </a:t>
            </a:r>
            <a:r>
              <a:rPr lang="da-DK" dirty="0" err="1" smtClean="0">
                <a:solidFill>
                  <a:schemeClr val="bg1"/>
                </a:solidFill>
              </a:rPr>
              <a:t>means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that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something</a:t>
            </a:r>
            <a:r>
              <a:rPr lang="da-DK" dirty="0" smtClean="0">
                <a:solidFill>
                  <a:schemeClr val="bg1"/>
                </a:solidFill>
              </a:rPr>
              <a:t> has a </a:t>
            </a:r>
            <a:r>
              <a:rPr lang="da-DK" dirty="0" err="1" smtClean="0">
                <a:solidFill>
                  <a:schemeClr val="bg1"/>
                </a:solidFill>
              </a:rPr>
              <a:t>high</a:t>
            </a:r>
            <a:r>
              <a:rPr lang="da-DK" dirty="0" smtClean="0">
                <a:solidFill>
                  <a:schemeClr val="bg1"/>
                </a:solidFill>
              </a:rPr>
              <a:t> vs. </a:t>
            </a:r>
            <a:r>
              <a:rPr lang="da-DK" dirty="0" err="1" smtClean="0">
                <a:solidFill>
                  <a:schemeClr val="bg1"/>
                </a:solidFill>
              </a:rPr>
              <a:t>low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probability</a:t>
            </a:r>
            <a:r>
              <a:rPr lang="da-DK" dirty="0" smtClean="0">
                <a:solidFill>
                  <a:schemeClr val="bg1"/>
                </a:solidFill>
              </a:rPr>
              <a:t> (I do </a:t>
            </a:r>
            <a:r>
              <a:rPr lang="da-DK" dirty="0" err="1" smtClean="0">
                <a:solidFill>
                  <a:schemeClr val="bg1"/>
                </a:solidFill>
              </a:rPr>
              <a:t>this</a:t>
            </a:r>
            <a:r>
              <a:rPr lang="da-DK" dirty="0" smtClean="0">
                <a:solidFill>
                  <a:schemeClr val="bg1"/>
                </a:solidFill>
              </a:rPr>
              <a:t> by </a:t>
            </a:r>
            <a:r>
              <a:rPr lang="da-DK" dirty="0" err="1" smtClean="0">
                <a:solidFill>
                  <a:schemeClr val="bg1"/>
                </a:solidFill>
              </a:rPr>
              <a:t>thinking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about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drawing</a:t>
            </a:r>
            <a:r>
              <a:rPr lang="da-DK" dirty="0" smtClean="0">
                <a:solidFill>
                  <a:schemeClr val="bg1"/>
                </a:solidFill>
              </a:rPr>
              <a:t> from </a:t>
            </a:r>
            <a:r>
              <a:rPr lang="da-DK" dirty="0" err="1" smtClean="0">
                <a:solidFill>
                  <a:schemeClr val="bg1"/>
                </a:solidFill>
              </a:rPr>
              <a:t>urns</a:t>
            </a:r>
            <a:r>
              <a:rPr lang="da-DK" dirty="0" smtClean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Evaluation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What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are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your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thoughts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on</a:t>
            </a:r>
            <a:r>
              <a:rPr lang="da-DK" dirty="0" smtClean="0">
                <a:solidFill>
                  <a:schemeClr val="bg1"/>
                </a:solidFill>
              </a:rPr>
              <a:t> the </a:t>
            </a:r>
            <a:r>
              <a:rPr lang="da-DK" i="1" dirty="0" smtClean="0">
                <a:solidFill>
                  <a:schemeClr val="bg1"/>
                </a:solidFill>
              </a:rPr>
              <a:t>seminars?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Style</a:t>
            </a:r>
            <a:r>
              <a:rPr lang="da-DK" dirty="0" smtClean="0">
                <a:solidFill>
                  <a:schemeClr val="bg1"/>
                </a:solidFill>
              </a:rPr>
              <a:t> of </a:t>
            </a:r>
            <a:r>
              <a:rPr lang="da-DK" dirty="0" err="1" smtClean="0">
                <a:solidFill>
                  <a:schemeClr val="bg1"/>
                </a:solidFill>
              </a:rPr>
              <a:t>programming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smtClean="0">
                <a:solidFill>
                  <a:schemeClr val="bg1"/>
                </a:solidFill>
              </a:rPr>
              <a:t>parts:</a:t>
            </a:r>
            <a:endParaRPr lang="da-DK" dirty="0" smtClean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da-DK" dirty="0" err="1" smtClean="0">
                <a:solidFill>
                  <a:schemeClr val="bg1"/>
                </a:solidFill>
              </a:rPr>
              <a:t>Everything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individual</a:t>
            </a:r>
            <a:r>
              <a:rPr lang="da-DK" dirty="0" smtClean="0">
                <a:solidFill>
                  <a:schemeClr val="bg1"/>
                </a:solidFill>
              </a:rPr>
              <a:t> ?</a:t>
            </a:r>
          </a:p>
          <a:p>
            <a:pPr lvl="1">
              <a:buFontTx/>
              <a:buChar char="-"/>
            </a:pPr>
            <a:r>
              <a:rPr lang="da-DK" dirty="0" smtClean="0">
                <a:solidFill>
                  <a:schemeClr val="bg1"/>
                </a:solidFill>
              </a:rPr>
              <a:t>10 min </a:t>
            </a:r>
            <a:r>
              <a:rPr lang="da-DK" dirty="0" err="1" smtClean="0">
                <a:solidFill>
                  <a:schemeClr val="bg1"/>
                </a:solidFill>
              </a:rPr>
              <a:t>individual</a:t>
            </a:r>
            <a:r>
              <a:rPr lang="da-DK" dirty="0" smtClean="0">
                <a:solidFill>
                  <a:schemeClr val="bg1"/>
                </a:solidFill>
              </a:rPr>
              <a:t>, 10 min </a:t>
            </a:r>
            <a:r>
              <a:rPr lang="da-DK" dirty="0" err="1" smtClean="0">
                <a:solidFill>
                  <a:schemeClr val="bg1"/>
                </a:solidFill>
              </a:rPr>
              <a:t>together</a:t>
            </a:r>
            <a:r>
              <a:rPr lang="da-DK" dirty="0" smtClean="0">
                <a:solidFill>
                  <a:schemeClr val="bg1"/>
                </a:solidFill>
              </a:rPr>
              <a:t> ?</a:t>
            </a:r>
          </a:p>
          <a:p>
            <a:pPr lvl="1">
              <a:buFontTx/>
              <a:buChar char="-"/>
            </a:pPr>
            <a:r>
              <a:rPr lang="da-DK" dirty="0" err="1" smtClean="0">
                <a:solidFill>
                  <a:schemeClr val="bg1"/>
                </a:solidFill>
              </a:rPr>
              <a:t>Everything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together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smtClean="0">
                <a:solidFill>
                  <a:schemeClr val="bg1"/>
                </a:solidFill>
              </a:rPr>
              <a:t>?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endParaRPr lang="da-DK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da-DK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da-D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Catching</a:t>
            </a:r>
            <a:r>
              <a:rPr lang="da-DK" dirty="0" smtClean="0">
                <a:solidFill>
                  <a:schemeClr val="bg1"/>
                </a:solidFill>
              </a:rPr>
              <a:t> up </a:t>
            </a:r>
            <a:r>
              <a:rPr lang="da-DK" dirty="0" err="1" smtClean="0">
                <a:solidFill>
                  <a:schemeClr val="bg1"/>
                </a:solidFill>
              </a:rPr>
              <a:t>on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our</a:t>
            </a:r>
            <a:r>
              <a:rPr lang="da-DK" dirty="0" smtClean="0">
                <a:solidFill>
                  <a:schemeClr val="bg1"/>
                </a:solidFill>
              </a:rPr>
              <a:t> narrative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Remember</a:t>
            </a:r>
            <a:r>
              <a:rPr lang="da-DK" dirty="0" smtClean="0">
                <a:solidFill>
                  <a:schemeClr val="bg1"/>
                </a:solidFill>
              </a:rPr>
              <a:t> the story </a:t>
            </a:r>
            <a:r>
              <a:rPr lang="da-DK" dirty="0" err="1" smtClean="0">
                <a:solidFill>
                  <a:schemeClr val="bg1"/>
                </a:solidFill>
              </a:rPr>
              <a:t>about</a:t>
            </a:r>
            <a:r>
              <a:rPr lang="da-DK" dirty="0" smtClean="0">
                <a:solidFill>
                  <a:schemeClr val="bg1"/>
                </a:solidFill>
              </a:rPr>
              <a:t> the </a:t>
            </a:r>
            <a:r>
              <a:rPr lang="da-DK" dirty="0" err="1" smtClean="0">
                <a:solidFill>
                  <a:schemeClr val="bg1"/>
                </a:solidFill>
              </a:rPr>
              <a:t>little</a:t>
            </a:r>
            <a:r>
              <a:rPr lang="da-DK" dirty="0" smtClean="0">
                <a:solidFill>
                  <a:schemeClr val="bg1"/>
                </a:solidFill>
              </a:rPr>
              <a:t> and </a:t>
            </a:r>
            <a:r>
              <a:rPr lang="da-DK" dirty="0" err="1" smtClean="0">
                <a:solidFill>
                  <a:schemeClr val="bg1"/>
                </a:solidFill>
              </a:rPr>
              <a:t>big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fish</a:t>
            </a:r>
            <a:r>
              <a:rPr lang="da-DK" dirty="0" smtClean="0">
                <a:solidFill>
                  <a:schemeClr val="bg1"/>
                </a:solidFill>
              </a:rPr>
              <a:t>.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Today’s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idea</a:t>
            </a:r>
            <a:r>
              <a:rPr lang="da-DK" dirty="0" smtClean="0">
                <a:solidFill>
                  <a:schemeClr val="bg1"/>
                </a:solidFill>
              </a:rPr>
              <a:t>: It </a:t>
            </a:r>
            <a:r>
              <a:rPr lang="da-DK" dirty="0" err="1" smtClean="0">
                <a:solidFill>
                  <a:schemeClr val="bg1"/>
                </a:solidFill>
              </a:rPr>
              <a:t>makes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sense</a:t>
            </a:r>
            <a:r>
              <a:rPr lang="da-DK" dirty="0" smtClean="0">
                <a:solidFill>
                  <a:schemeClr val="bg1"/>
                </a:solidFill>
              </a:rPr>
              <a:t> to talk </a:t>
            </a:r>
            <a:r>
              <a:rPr lang="da-DK" dirty="0" err="1" smtClean="0">
                <a:solidFill>
                  <a:schemeClr val="bg1"/>
                </a:solidFill>
              </a:rPr>
              <a:t>about</a:t>
            </a:r>
            <a:r>
              <a:rPr lang="da-DK" dirty="0" smtClean="0">
                <a:solidFill>
                  <a:schemeClr val="bg1"/>
                </a:solidFill>
              </a:rPr>
              <a:t> a </a:t>
            </a:r>
            <a:r>
              <a:rPr lang="da-DK" dirty="0" err="1" smtClean="0">
                <a:solidFill>
                  <a:schemeClr val="bg1"/>
                </a:solidFill>
              </a:rPr>
              <a:t>structure</a:t>
            </a:r>
            <a:r>
              <a:rPr lang="da-DK" dirty="0" smtClean="0">
                <a:solidFill>
                  <a:schemeClr val="bg1"/>
                </a:solidFill>
              </a:rPr>
              <a:t> of </a:t>
            </a:r>
            <a:r>
              <a:rPr lang="da-DK" dirty="0" err="1" smtClean="0">
                <a:solidFill>
                  <a:schemeClr val="bg1"/>
                </a:solidFill>
              </a:rPr>
              <a:t>knowledge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about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language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Training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our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methods</a:t>
            </a:r>
            <a:r>
              <a:rPr lang="da-DK" dirty="0" smtClean="0">
                <a:solidFill>
                  <a:schemeClr val="bg1"/>
                </a:solidFill>
              </a:rPr>
              <a:t> for </a:t>
            </a:r>
            <a:r>
              <a:rPr lang="da-DK" dirty="0" err="1" smtClean="0">
                <a:solidFill>
                  <a:schemeClr val="bg1"/>
                </a:solidFill>
              </a:rPr>
              <a:t>doing</a:t>
            </a:r>
            <a:r>
              <a:rPr lang="da-DK" dirty="0" smtClean="0">
                <a:solidFill>
                  <a:schemeClr val="bg1"/>
                </a:solidFill>
              </a:rPr>
              <a:t> so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429000"/>
            <a:ext cx="3888432" cy="311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kyformet billedforklaring 8"/>
          <p:cNvSpPr/>
          <p:nvPr/>
        </p:nvSpPr>
        <p:spPr>
          <a:xfrm>
            <a:off x="3563888" y="908720"/>
            <a:ext cx="5256584" cy="3384376"/>
          </a:xfrm>
          <a:prstGeom prst="cloudCallout">
            <a:avLst>
              <a:gd name="adj1" fmla="val -58029"/>
              <a:gd name="adj2" fmla="val 50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l="6480" r="4961"/>
          <a:stretch>
            <a:fillRect/>
          </a:stretch>
        </p:blipFill>
        <p:spPr bwMode="auto">
          <a:xfrm>
            <a:off x="4932040" y="1700808"/>
            <a:ext cx="2232248" cy="157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kyformet billedforklaring 9"/>
          <p:cNvSpPr/>
          <p:nvPr/>
        </p:nvSpPr>
        <p:spPr>
          <a:xfrm>
            <a:off x="2195736" y="908720"/>
            <a:ext cx="2448272" cy="1512168"/>
          </a:xfrm>
          <a:prstGeom prst="cloudCallout">
            <a:avLst>
              <a:gd name="adj1" fmla="val 67680"/>
              <a:gd name="adj2" fmla="val 32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dirty="0" err="1" smtClean="0">
                <a:solidFill>
                  <a:schemeClr val="tx1"/>
                </a:solidFill>
              </a:rPr>
              <a:t>What</a:t>
            </a:r>
            <a:r>
              <a:rPr lang="da-DK" i="1" dirty="0" smtClean="0">
                <a:solidFill>
                  <a:schemeClr val="tx1"/>
                </a:solidFill>
              </a:rPr>
              <a:t> the </a:t>
            </a:r>
            <a:r>
              <a:rPr lang="da-DK" i="1" dirty="0" err="1" smtClean="0">
                <a:solidFill>
                  <a:schemeClr val="tx1"/>
                </a:solidFill>
              </a:rPr>
              <a:t>hell</a:t>
            </a:r>
            <a:r>
              <a:rPr lang="da-DK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a-DK" i="1" dirty="0" smtClean="0">
                <a:solidFill>
                  <a:schemeClr val="tx1"/>
                </a:solidFill>
              </a:rPr>
              <a:t>Is </a:t>
            </a:r>
            <a:r>
              <a:rPr lang="da-DK" i="1" dirty="0" err="1" smtClean="0">
                <a:solidFill>
                  <a:schemeClr val="tx1"/>
                </a:solidFill>
              </a:rPr>
              <a:t>water</a:t>
            </a:r>
            <a:r>
              <a:rPr lang="da-DK" i="1" dirty="0" smtClean="0">
                <a:solidFill>
                  <a:schemeClr val="tx1"/>
                </a:solidFill>
              </a:rPr>
              <a:t>?</a:t>
            </a:r>
            <a:endParaRPr lang="da-DK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Methods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covered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Observational studies using annotation tools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Math-teacher exercise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Ape/Child </a:t>
            </a:r>
            <a:r>
              <a:rPr lang="en-US" dirty="0" err="1" smtClean="0">
                <a:solidFill>
                  <a:schemeClr val="bg1"/>
                </a:solidFill>
              </a:rPr>
              <a:t>child</a:t>
            </a:r>
            <a:r>
              <a:rPr lang="en-US" dirty="0" smtClean="0">
                <a:solidFill>
                  <a:schemeClr val="bg1"/>
                </a:solidFill>
              </a:rPr>
              <a:t>-parent interaction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Database analysis: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Child MLU from Childes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Experimental studies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Tangram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Russian Blue experiment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Computer based analysis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Today: Mixing database </a:t>
            </a:r>
            <a:r>
              <a:rPr lang="en-US" dirty="0" err="1" smtClean="0">
                <a:solidFill>
                  <a:schemeClr val="bg1"/>
                </a:solidFill>
              </a:rPr>
              <a:t>quieries</a:t>
            </a:r>
            <a:r>
              <a:rPr lang="en-US" dirty="0" smtClean="0">
                <a:solidFill>
                  <a:schemeClr val="bg1"/>
                </a:solidFill>
              </a:rPr>
              <a:t> and experiment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come: computer based text analysis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2"/>
                </a:solidFill>
              </a:rPr>
              <a:t>What</a:t>
            </a:r>
            <a:r>
              <a:rPr lang="da-DK" dirty="0" smtClean="0">
                <a:solidFill>
                  <a:schemeClr val="bg2"/>
                </a:solidFill>
              </a:rPr>
              <a:t> is a </a:t>
            </a:r>
            <a:r>
              <a:rPr lang="da-DK" dirty="0" err="1" smtClean="0">
                <a:solidFill>
                  <a:schemeClr val="bg2"/>
                </a:solidFill>
              </a:rPr>
              <a:t>theory</a:t>
            </a:r>
            <a:r>
              <a:rPr lang="da-DK" dirty="0" smtClean="0">
                <a:solidFill>
                  <a:schemeClr val="bg2"/>
                </a:solidFill>
              </a:rPr>
              <a:t> of </a:t>
            </a:r>
            <a:r>
              <a:rPr lang="da-DK" dirty="0" err="1" smtClean="0">
                <a:solidFill>
                  <a:schemeClr val="bg2"/>
                </a:solidFill>
              </a:rPr>
              <a:t>meaning</a:t>
            </a:r>
            <a:r>
              <a:rPr lang="da-DK" dirty="0" smtClean="0">
                <a:solidFill>
                  <a:schemeClr val="bg2"/>
                </a:solidFill>
              </a:rPr>
              <a:t>?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55576" y="1340768"/>
            <a:ext cx="7787208" cy="485313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Early cog </a:t>
            </a:r>
            <a:r>
              <a:rPr lang="en-US" dirty="0" err="1" smtClean="0">
                <a:solidFill>
                  <a:schemeClr val="bg1"/>
                </a:solidFill>
              </a:rPr>
              <a:t>sci</a:t>
            </a:r>
            <a:r>
              <a:rPr lang="en-US" dirty="0" smtClean="0">
                <a:solidFill>
                  <a:schemeClr val="bg1"/>
                </a:solidFill>
              </a:rPr>
              <a:t> – builds on a philosophical logistic view on </a:t>
            </a:r>
            <a:r>
              <a:rPr lang="en-US" dirty="0" smtClean="0">
                <a:solidFill>
                  <a:schemeClr val="bg1"/>
                </a:solidFill>
              </a:rPr>
              <a:t>language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- Logic describes the </a:t>
            </a:r>
            <a:r>
              <a:rPr lang="en-US" dirty="0" smtClean="0">
                <a:solidFill>
                  <a:schemeClr val="bg1"/>
                </a:solidFill>
              </a:rPr>
              <a:t>structure of sentences.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- A theory of meaning describes the </a:t>
            </a:r>
            <a:r>
              <a:rPr lang="en-US" i="1" dirty="0" smtClean="0">
                <a:solidFill>
                  <a:schemeClr val="bg1"/>
                </a:solidFill>
              </a:rPr>
              <a:t>content</a:t>
            </a:r>
            <a:r>
              <a:rPr lang="en-US" dirty="0" smtClean="0">
                <a:solidFill>
                  <a:schemeClr val="bg1"/>
                </a:solidFill>
              </a:rPr>
              <a:t> of our sentences.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Example: Sentences contain propositions that refer to objects/properties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Knowing the concept “game” is to know the </a:t>
            </a:r>
            <a:r>
              <a:rPr lang="en-US" i="1" dirty="0" smtClean="0">
                <a:solidFill>
                  <a:schemeClr val="bg1"/>
                </a:solidFill>
              </a:rPr>
              <a:t>definition</a:t>
            </a:r>
            <a:r>
              <a:rPr lang="en-US" dirty="0" smtClean="0">
                <a:solidFill>
                  <a:schemeClr val="bg1"/>
                </a:solidFill>
              </a:rPr>
              <a:t> of “game”.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- chess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- football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- ring-a-ring-a-</a:t>
            </a:r>
            <a:r>
              <a:rPr lang="en-US" dirty="0" err="1" smtClean="0">
                <a:solidFill>
                  <a:schemeClr val="bg1"/>
                </a:solidFill>
              </a:rPr>
              <a:t>rosie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So the word is vague and we don’t understand it?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Other possibility: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i="1" dirty="0" smtClean="0">
                <a:solidFill>
                  <a:schemeClr val="bg1"/>
                </a:solidFill>
              </a:rPr>
              <a:t>where there is sense there must be perfect order. So there must be perfect order even in the vaguest sentence.”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(Wittgenstein, PU §98)</a:t>
            </a:r>
            <a:endParaRPr lang="da-D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67809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Wittgenstein’s challenge: You can have structure and vagueness.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Prototype theory allows for structure + vagueness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da-DK" dirty="0"/>
          </a:p>
        </p:txBody>
      </p:sp>
      <p:pic>
        <p:nvPicPr>
          <p:cNvPr id="15362" name="Picture 2" descr="Image result for prototype theo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05064"/>
            <a:ext cx="5760640" cy="2204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Prototype </a:t>
            </a:r>
            <a:r>
              <a:rPr lang="da-DK" dirty="0" err="1" smtClean="0">
                <a:solidFill>
                  <a:schemeClr val="bg1"/>
                </a:solidFill>
              </a:rPr>
              <a:t>theory</a:t>
            </a:r>
            <a:r>
              <a:rPr lang="da-DK" dirty="0" smtClean="0">
                <a:solidFill>
                  <a:schemeClr val="bg1"/>
                </a:solidFill>
              </a:rPr>
              <a:t>: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Knowing</a:t>
            </a:r>
            <a:r>
              <a:rPr lang="da-DK" dirty="0" smtClean="0">
                <a:solidFill>
                  <a:schemeClr val="bg1"/>
                </a:solidFill>
              </a:rPr>
              <a:t> the </a:t>
            </a:r>
            <a:r>
              <a:rPr lang="da-DK" dirty="0" err="1" smtClean="0">
                <a:solidFill>
                  <a:schemeClr val="bg1"/>
                </a:solidFill>
              </a:rPr>
              <a:t>concept</a:t>
            </a:r>
            <a:r>
              <a:rPr lang="da-DK" dirty="0" smtClean="0">
                <a:solidFill>
                  <a:schemeClr val="bg1"/>
                </a:solidFill>
              </a:rPr>
              <a:t> ”game” is </a:t>
            </a:r>
            <a:r>
              <a:rPr lang="da-DK" dirty="0" err="1" smtClean="0">
                <a:solidFill>
                  <a:schemeClr val="bg1"/>
                </a:solidFill>
              </a:rPr>
              <a:t>knowing</a:t>
            </a:r>
            <a:r>
              <a:rPr lang="da-DK" dirty="0" smtClean="0">
                <a:solidFill>
                  <a:schemeClr val="bg1"/>
                </a:solidFill>
              </a:rPr>
              <a:t> the </a:t>
            </a:r>
            <a:r>
              <a:rPr lang="da-DK" i="1" dirty="0" smtClean="0">
                <a:solidFill>
                  <a:schemeClr val="bg1"/>
                </a:solidFill>
              </a:rPr>
              <a:t>prototype</a:t>
            </a:r>
            <a:r>
              <a:rPr lang="da-DK" dirty="0" smtClean="0">
                <a:solidFill>
                  <a:schemeClr val="bg1"/>
                </a:solidFill>
              </a:rPr>
              <a:t> of a ”game”.</a:t>
            </a:r>
          </a:p>
          <a:p>
            <a:pPr>
              <a:buNone/>
            </a:pP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We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can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predict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lingustic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behavior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well</a:t>
            </a:r>
            <a:r>
              <a:rPr lang="da-DK" dirty="0" smtClean="0">
                <a:solidFill>
                  <a:schemeClr val="bg1"/>
                </a:solidFill>
              </a:rPr>
              <a:t> by </a:t>
            </a:r>
            <a:r>
              <a:rPr lang="da-DK" dirty="0" err="1" smtClean="0">
                <a:solidFill>
                  <a:schemeClr val="bg1"/>
                </a:solidFill>
              </a:rPr>
              <a:t>talking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about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i="1" dirty="0" smtClean="0">
                <a:solidFill>
                  <a:schemeClr val="bg1"/>
                </a:solidFill>
              </a:rPr>
              <a:t>distances </a:t>
            </a:r>
            <a:r>
              <a:rPr lang="da-DK" dirty="0" err="1" smtClean="0">
                <a:solidFill>
                  <a:schemeClr val="bg1"/>
                </a:solidFill>
              </a:rPr>
              <a:t>between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concepts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Implies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there</a:t>
            </a:r>
            <a:r>
              <a:rPr lang="da-DK" dirty="0" smtClean="0">
                <a:solidFill>
                  <a:schemeClr val="bg1"/>
                </a:solidFill>
              </a:rPr>
              <a:t> is a  </a:t>
            </a:r>
            <a:r>
              <a:rPr lang="da-DK" i="1" dirty="0" err="1" smtClean="0">
                <a:solidFill>
                  <a:schemeClr val="bg1"/>
                </a:solidFill>
              </a:rPr>
              <a:t>structure</a:t>
            </a:r>
            <a:r>
              <a:rPr lang="da-DK" dirty="0" smtClean="0">
                <a:solidFill>
                  <a:schemeClr val="bg1"/>
                </a:solidFill>
              </a:rPr>
              <a:t> to </a:t>
            </a:r>
            <a:r>
              <a:rPr lang="da-DK" dirty="0" err="1" smtClean="0">
                <a:solidFill>
                  <a:schemeClr val="bg1"/>
                </a:solidFill>
              </a:rPr>
              <a:t>our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semantic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knowledge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Which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concept</a:t>
            </a:r>
            <a:r>
              <a:rPr lang="da-DK" dirty="0" smtClean="0">
                <a:solidFill>
                  <a:schemeClr val="bg1"/>
                </a:solidFill>
              </a:rPr>
              <a:t> is </a:t>
            </a:r>
            <a:r>
              <a:rPr lang="da-DK" dirty="0" err="1" smtClean="0">
                <a:solidFill>
                  <a:schemeClr val="bg1"/>
                </a:solidFill>
              </a:rPr>
              <a:t>closest</a:t>
            </a:r>
            <a:r>
              <a:rPr lang="da-DK" dirty="0" smtClean="0">
                <a:solidFill>
                  <a:schemeClr val="bg1"/>
                </a:solidFill>
              </a:rPr>
              <a:t> to ”game”?</a:t>
            </a:r>
          </a:p>
          <a:p>
            <a:pPr lvl="1"/>
            <a:r>
              <a:rPr lang="da-DK" dirty="0" err="1" smtClean="0">
                <a:solidFill>
                  <a:schemeClr val="bg1"/>
                </a:solidFill>
              </a:rPr>
              <a:t>Chess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dirty="0" err="1" smtClean="0">
                <a:solidFill>
                  <a:schemeClr val="bg1"/>
                </a:solidFill>
              </a:rPr>
              <a:t>Football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dirty="0" err="1" smtClean="0">
                <a:solidFill>
                  <a:schemeClr val="bg1"/>
                </a:solidFill>
              </a:rPr>
              <a:t>Ring-a-ring-a-rosie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da-D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Semantic</a:t>
            </a:r>
            <a:r>
              <a:rPr lang="da-DK" dirty="0" smtClean="0">
                <a:solidFill>
                  <a:schemeClr val="bg1"/>
                </a:solidFill>
              </a:rPr>
              <a:t> distances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-1357" r="46578" b="-1618"/>
          <a:stretch/>
        </p:blipFill>
        <p:spPr>
          <a:xfrm>
            <a:off x="5004048" y="1556792"/>
            <a:ext cx="3557186" cy="4525963"/>
          </a:xfrm>
          <a:prstGeom prst="snip2SameRect">
            <a:avLst/>
          </a:prstGeom>
        </p:spPr>
      </p:pic>
      <p:sp>
        <p:nvSpPr>
          <p:cNvPr id="6" name="Tekstboks 5"/>
          <p:cNvSpPr txBox="1"/>
          <p:nvPr/>
        </p:nvSpPr>
        <p:spPr>
          <a:xfrm>
            <a:off x="539552" y="1844824"/>
            <a:ext cx="4248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 smtClean="0">
                <a:solidFill>
                  <a:schemeClr val="bg1"/>
                </a:solidFill>
              </a:rPr>
              <a:t>We</a:t>
            </a:r>
            <a:r>
              <a:rPr lang="da-DK" sz="2400" dirty="0" smtClean="0">
                <a:solidFill>
                  <a:schemeClr val="bg1"/>
                </a:solidFill>
              </a:rPr>
              <a:t> </a:t>
            </a:r>
            <a:r>
              <a:rPr lang="da-DK" sz="2400" dirty="0" err="1" smtClean="0">
                <a:solidFill>
                  <a:schemeClr val="bg1"/>
                </a:solidFill>
              </a:rPr>
              <a:t>can</a:t>
            </a:r>
            <a:r>
              <a:rPr lang="da-DK" sz="2400" dirty="0" smtClean="0">
                <a:solidFill>
                  <a:schemeClr val="bg1"/>
                </a:solidFill>
              </a:rPr>
              <a:t> </a:t>
            </a:r>
            <a:r>
              <a:rPr lang="da-DK" sz="2400" dirty="0" err="1" smtClean="0">
                <a:solidFill>
                  <a:schemeClr val="bg1"/>
                </a:solidFill>
              </a:rPr>
              <a:t>represent</a:t>
            </a:r>
            <a:r>
              <a:rPr lang="da-DK" sz="2400" dirty="0" smtClean="0">
                <a:solidFill>
                  <a:schemeClr val="bg1"/>
                </a:solidFill>
              </a:rPr>
              <a:t> </a:t>
            </a:r>
            <a:r>
              <a:rPr lang="da-DK" sz="2400" dirty="0" err="1" smtClean="0">
                <a:solidFill>
                  <a:schemeClr val="bg1"/>
                </a:solidFill>
              </a:rPr>
              <a:t>semantic</a:t>
            </a:r>
            <a:r>
              <a:rPr lang="da-DK" sz="2400" dirty="0" smtClean="0">
                <a:solidFill>
                  <a:schemeClr val="bg1"/>
                </a:solidFill>
              </a:rPr>
              <a:t> distances </a:t>
            </a:r>
            <a:r>
              <a:rPr lang="da-DK" sz="2400" dirty="0" err="1" smtClean="0">
                <a:solidFill>
                  <a:schemeClr val="bg1"/>
                </a:solidFill>
              </a:rPr>
              <a:t>between</a:t>
            </a:r>
            <a:r>
              <a:rPr lang="da-DK" sz="2400" dirty="0" smtClean="0">
                <a:solidFill>
                  <a:schemeClr val="bg1"/>
                </a:solidFill>
              </a:rPr>
              <a:t> multiple </a:t>
            </a:r>
            <a:r>
              <a:rPr lang="da-DK" sz="2400" dirty="0" err="1" smtClean="0">
                <a:solidFill>
                  <a:schemeClr val="bg1"/>
                </a:solidFill>
              </a:rPr>
              <a:t>words</a:t>
            </a:r>
            <a:r>
              <a:rPr lang="da-DK" sz="2400" dirty="0" smtClean="0">
                <a:solidFill>
                  <a:schemeClr val="bg1"/>
                </a:solidFill>
              </a:rPr>
              <a:t> to form a </a:t>
            </a:r>
            <a:r>
              <a:rPr lang="da-DK" sz="2400" dirty="0" err="1" smtClean="0">
                <a:solidFill>
                  <a:schemeClr val="bg1"/>
                </a:solidFill>
              </a:rPr>
              <a:t>semantic</a:t>
            </a:r>
            <a:r>
              <a:rPr lang="da-DK" sz="2400" dirty="0" smtClean="0">
                <a:solidFill>
                  <a:schemeClr val="bg1"/>
                </a:solidFill>
              </a:rPr>
              <a:t> </a:t>
            </a:r>
            <a:r>
              <a:rPr lang="da-DK" sz="2400" dirty="0" err="1" smtClean="0">
                <a:solidFill>
                  <a:schemeClr val="bg1"/>
                </a:solidFill>
              </a:rPr>
              <a:t>network</a:t>
            </a:r>
            <a:r>
              <a:rPr lang="da-DK" sz="2400" dirty="0" smtClean="0">
                <a:solidFill>
                  <a:schemeClr val="bg1"/>
                </a:solidFill>
              </a:rPr>
              <a:t>.</a:t>
            </a:r>
          </a:p>
          <a:p>
            <a:endParaRPr lang="da-DK" sz="2400" dirty="0" smtClean="0">
              <a:solidFill>
                <a:schemeClr val="bg1"/>
              </a:solidFill>
            </a:endParaRPr>
          </a:p>
          <a:p>
            <a:r>
              <a:rPr lang="da-DK" sz="2400" dirty="0" err="1" smtClean="0">
                <a:solidFill>
                  <a:schemeClr val="bg1"/>
                </a:solidFill>
              </a:rPr>
              <a:t>What</a:t>
            </a:r>
            <a:r>
              <a:rPr lang="da-DK" sz="2400" dirty="0" smtClean="0">
                <a:solidFill>
                  <a:schemeClr val="bg1"/>
                </a:solidFill>
              </a:rPr>
              <a:t> </a:t>
            </a:r>
            <a:r>
              <a:rPr lang="da-DK" sz="2400" dirty="0" err="1" smtClean="0">
                <a:solidFill>
                  <a:schemeClr val="bg1"/>
                </a:solidFill>
              </a:rPr>
              <a:t>predictions</a:t>
            </a:r>
            <a:r>
              <a:rPr lang="da-DK" sz="2400" dirty="0" smtClean="0">
                <a:solidFill>
                  <a:schemeClr val="bg1"/>
                </a:solidFill>
              </a:rPr>
              <a:t> </a:t>
            </a:r>
            <a:r>
              <a:rPr lang="da-DK" sz="2400" dirty="0" err="1" smtClean="0">
                <a:solidFill>
                  <a:schemeClr val="bg1"/>
                </a:solidFill>
              </a:rPr>
              <a:t>about</a:t>
            </a:r>
            <a:r>
              <a:rPr lang="da-DK" sz="2400" dirty="0" smtClean="0">
                <a:solidFill>
                  <a:schemeClr val="bg1"/>
                </a:solidFill>
              </a:rPr>
              <a:t> association </a:t>
            </a:r>
            <a:r>
              <a:rPr lang="da-DK" sz="2400" dirty="0" err="1" smtClean="0">
                <a:solidFill>
                  <a:schemeClr val="bg1"/>
                </a:solidFill>
              </a:rPr>
              <a:t>can</a:t>
            </a:r>
            <a:r>
              <a:rPr lang="da-DK" sz="2400" dirty="0" smtClean="0">
                <a:solidFill>
                  <a:schemeClr val="bg1"/>
                </a:solidFill>
              </a:rPr>
              <a:t> </a:t>
            </a:r>
            <a:r>
              <a:rPr lang="da-DK" sz="2400" dirty="0" err="1" smtClean="0">
                <a:solidFill>
                  <a:schemeClr val="bg1"/>
                </a:solidFill>
              </a:rPr>
              <a:t>we</a:t>
            </a:r>
            <a:r>
              <a:rPr lang="da-DK" sz="2400" dirty="0" smtClean="0">
                <a:solidFill>
                  <a:schemeClr val="bg1"/>
                </a:solidFill>
              </a:rPr>
              <a:t> </a:t>
            </a:r>
            <a:r>
              <a:rPr lang="da-DK" sz="2400" dirty="0" err="1" smtClean="0">
                <a:solidFill>
                  <a:schemeClr val="bg1"/>
                </a:solidFill>
              </a:rPr>
              <a:t>infer</a:t>
            </a:r>
            <a:r>
              <a:rPr lang="da-DK" sz="2400" dirty="0" smtClean="0">
                <a:solidFill>
                  <a:schemeClr val="bg1"/>
                </a:solidFill>
              </a:rPr>
              <a:t> from </a:t>
            </a:r>
            <a:r>
              <a:rPr lang="da-DK" sz="2400" dirty="0" err="1" smtClean="0">
                <a:solidFill>
                  <a:schemeClr val="bg1"/>
                </a:solidFill>
              </a:rPr>
              <a:t>this</a:t>
            </a:r>
            <a:r>
              <a:rPr lang="da-DK" sz="2400" dirty="0" smtClean="0">
                <a:solidFill>
                  <a:schemeClr val="bg1"/>
                </a:solidFill>
              </a:rPr>
              <a:t> </a:t>
            </a:r>
            <a:r>
              <a:rPr lang="da-DK" sz="2400" dirty="0" err="1" smtClean="0">
                <a:solidFill>
                  <a:schemeClr val="bg1"/>
                </a:solidFill>
              </a:rPr>
              <a:t>theory</a:t>
            </a:r>
            <a:r>
              <a:rPr lang="da-DK" sz="2400" dirty="0" smtClean="0">
                <a:solidFill>
                  <a:schemeClr val="bg1"/>
                </a:solidFill>
              </a:rPr>
              <a:t>?</a:t>
            </a:r>
          </a:p>
          <a:p>
            <a:endParaRPr lang="da-DK" sz="2400" dirty="0" smtClean="0">
              <a:solidFill>
                <a:schemeClr val="bg1"/>
              </a:solidFill>
            </a:endParaRPr>
          </a:p>
          <a:p>
            <a:endParaRPr lang="da-DK" sz="2400" dirty="0" smtClean="0">
              <a:solidFill>
                <a:schemeClr val="bg1"/>
              </a:solidFill>
            </a:endParaRPr>
          </a:p>
          <a:p>
            <a:endParaRPr lang="da-DK" sz="2400" dirty="0" smtClean="0">
              <a:solidFill>
                <a:schemeClr val="bg1"/>
              </a:solidFill>
            </a:endParaRPr>
          </a:p>
          <a:p>
            <a:endParaRPr lang="da-DK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9577</TotalTime>
  <Words>616</Words>
  <Application>Microsoft Office PowerPoint</Application>
  <PresentationFormat>Skærmshow (4:3)</PresentationFormat>
  <Paragraphs>165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24</vt:i4>
      </vt:variant>
    </vt:vector>
  </HeadingPairs>
  <TitlesOfParts>
    <vt:vector size="25" baseType="lpstr">
      <vt:lpstr>Office Theme</vt:lpstr>
      <vt:lpstr>Exercise 7: Organization of semantic memory</vt:lpstr>
      <vt:lpstr>Today’s Program:</vt:lpstr>
      <vt:lpstr>Evaluation</vt:lpstr>
      <vt:lpstr>Catching up on our narrative</vt:lpstr>
      <vt:lpstr>Methods covered</vt:lpstr>
      <vt:lpstr>What is a theory of meaning?</vt:lpstr>
      <vt:lpstr>Dias nummer 7</vt:lpstr>
      <vt:lpstr>Prototype theory:</vt:lpstr>
      <vt:lpstr>Semantic distances</vt:lpstr>
      <vt:lpstr>Neural semantic map</vt:lpstr>
      <vt:lpstr>Today’s exercise: Free association task</vt:lpstr>
      <vt:lpstr>Dias nummer 12</vt:lpstr>
      <vt:lpstr>How do we search for words?</vt:lpstr>
      <vt:lpstr>Hypotheses</vt:lpstr>
      <vt:lpstr>Results:</vt:lpstr>
      <vt:lpstr>Results:</vt:lpstr>
      <vt:lpstr>Result</vt:lpstr>
      <vt:lpstr>Results</vt:lpstr>
      <vt:lpstr>Discussion</vt:lpstr>
      <vt:lpstr>Semantic distance and search time</vt:lpstr>
      <vt:lpstr>Discussion</vt:lpstr>
      <vt:lpstr>Dias nummer 22</vt:lpstr>
      <vt:lpstr>Dias nummer 23</vt:lpstr>
      <vt:lpstr>Preparing for next time</vt:lpstr>
    </vt:vector>
  </TitlesOfParts>
  <Company>Aarhus Universitet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Marlene Staib</dc:creator>
  <cp:lastModifiedBy>Adam</cp:lastModifiedBy>
  <cp:revision>51</cp:revision>
  <dcterms:created xsi:type="dcterms:W3CDTF">2016-06-02T07:34:33Z</dcterms:created>
  <dcterms:modified xsi:type="dcterms:W3CDTF">2017-11-10T10:00:19Z</dcterms:modified>
</cp:coreProperties>
</file>